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6" autoAdjust="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013EB95-5C5A-43C6-98E3-B936650EF343}" type="datetimeFigureOut">
              <a:rPr lang="vi-VN"/>
              <a:pPr>
                <a:defRPr/>
              </a:pPr>
              <a:t>17/01/2014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A85FB1-257D-46A2-AE87-71922A5F28A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85FB1-257D-46A2-AE87-71922A5F28AB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4C60C-D5BA-4C9A-BA29-F5B618AD4E83}" type="slidenum">
              <a:rPr lang="en-US"/>
              <a:pPr/>
              <a:t>21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10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6ACEF-5A0F-4493-9FB9-6AAFC7E5F88F}" type="slidenum">
              <a:rPr lang="en-US"/>
              <a:pPr/>
              <a:t>22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A3BC6-D980-46D2-9996-F1417FBE262E}" type="slidenum">
              <a:rPr lang="en-US"/>
              <a:pPr/>
              <a:t>5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BB728-ECD4-4822-9B1F-D35C9F47D1B4}" type="slidenum">
              <a:rPr lang="en-US"/>
              <a:pPr/>
              <a:t>7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296CC-BEA6-41F1-9C04-B936D30F6AC2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64D51-A94A-44C3-84C5-D5AF92586746}" type="slidenum">
              <a:rPr lang="en-US"/>
              <a:pPr/>
              <a:t>15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E32A2-3DC4-42D8-AA3A-5C92E2FA1D8A}" type="slidenum">
              <a:rPr lang="en-US"/>
              <a:pPr/>
              <a:t>16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1DF8F-D1BA-4AE9-AA3F-252C601F3564}" type="slidenum">
              <a:rPr lang="en-US"/>
              <a:pPr/>
              <a:t>17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B7E5B-14FF-4DDF-B4CE-D0869439D935}" type="slidenum">
              <a:rPr lang="en-US"/>
              <a:pPr/>
              <a:t>19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10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4C815-E14A-49A6-A595-15E446A0BF58}" type="slidenum">
              <a:rPr lang="en-US"/>
              <a:pPr/>
              <a:t>20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DAD9C-6E08-42EB-92A6-E2B6D0C9287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002D4A8-ED64-40C3-97CC-F8E9085C3CC3}" type="datetimeFigureOut">
              <a:rPr lang="vi-VN"/>
              <a:pPr>
                <a:defRPr/>
              </a:pPr>
              <a:t>17/01/2014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A4A6F-91FE-44A1-9199-122939FA83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5D3715-E3F0-4C8C-B7CE-85CFD9543049}" type="datetimeFigureOut">
              <a:rPr lang="vi-VN"/>
              <a:pPr>
                <a:defRPr/>
              </a:pPr>
              <a:t>17/01/2014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78F8E-55D0-488C-B9EF-FE53079A61C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7900" y="1447800"/>
            <a:ext cx="7105650" cy="4556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CE9E-EA2F-41D8-A817-07640B720E2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679F3AD-A6F0-49DA-8800-01A7F4D20922}" type="datetimeFigureOut">
              <a:rPr lang="vi-VN"/>
              <a:pPr>
                <a:defRPr/>
              </a:pPr>
              <a:t>17/01/2014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DC29-5111-4263-8610-2E43216412B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8A13E9C-9D5B-473D-8B60-5C4F79A31218}" type="datetimeFigureOut">
              <a:rPr lang="vi-VN"/>
              <a:pPr>
                <a:defRPr/>
              </a:pPr>
              <a:t>17/01/2014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E7DDC-A08A-4CE2-A71D-3285E7BDE29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87227C6-2A8D-4B95-B6BA-7060564EA851}" type="datetimeFigureOut">
              <a:rPr lang="vi-VN"/>
              <a:pPr>
                <a:defRPr/>
              </a:pPr>
              <a:t>17/01/2014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9DFC-86CC-409B-B752-9EECDCAE691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E01565-EF25-48CA-92CF-E2ABC854C8EB}" type="datetimeFigureOut">
              <a:rPr lang="vi-VN"/>
              <a:pPr>
                <a:defRPr/>
              </a:pPr>
              <a:t>17/01/2014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84A65-B7E4-4780-B891-A66A4885446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4FAB26B-7518-4C74-B4CE-D62898534F6C}" type="datetimeFigureOut">
              <a:rPr lang="vi-VN"/>
              <a:pPr>
                <a:defRPr/>
              </a:pPr>
              <a:t>17/01/2014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62B95-7530-4EBC-811E-9D666161339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3048452-CD39-4A64-9FBC-76562F72C7FB}" type="datetimeFigureOut">
              <a:rPr lang="vi-VN"/>
              <a:pPr>
                <a:defRPr/>
              </a:pPr>
              <a:t>17/01/2014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59B33-A2A0-45DF-B389-B2599441188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01CB6EB-BFFA-4C4E-B9B1-B377C7CB1088}" type="datetimeFigureOut">
              <a:rPr lang="vi-VN"/>
              <a:pPr>
                <a:defRPr/>
              </a:pPr>
              <a:t>17/01/2014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FCF2-1908-462C-BF2B-BCB1CDC7D23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C602AB-17D3-4BC4-959B-0B42CB86D21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618412" cy="2801937"/>
          </a:xfrm>
          <a:noFill/>
          <a:ln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  <a:t>Managing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Global.asax File (</a:t>
            </a:r>
            <a:r>
              <a:rPr lang="en-US" i="1"/>
              <a:t>continued</a:t>
            </a:r>
            <a:r>
              <a:rPr lang="en-US"/>
              <a:t>)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533400" y="1828800"/>
            <a:ext cx="8001000" cy="4648200"/>
          </a:xfrm>
          <a:prstGeom prst="roundRect">
            <a:avLst>
              <a:gd name="adj" fmla="val 3755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600" b="1"/>
              <a:t>ASP.NET Web Server</a:t>
            </a:r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533400" y="1066800"/>
            <a:ext cx="8001000" cy="6096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600" b="1"/>
              <a:t>Client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143000" y="2743200"/>
            <a:ext cx="72390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/>
          <a:lstStyle/>
          <a:p>
            <a:pPr algn="ctr"/>
            <a:r>
              <a:rPr lang="en-US" sz="1600" b="1"/>
              <a:t>ASP.NET HTTP Runtime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1143000" y="2286000"/>
            <a:ext cx="72390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IIS</a:t>
            </a:r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1295400" y="3124200"/>
            <a:ext cx="33528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Application_BeginRequest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1295400" y="3581400"/>
            <a:ext cx="33528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Application_AuthenticateRequest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295400" y="4038600"/>
            <a:ext cx="33528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Application_AuthorizeRequest</a:t>
            </a: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1295400" y="4495800"/>
            <a:ext cx="33528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Application_ResolveRequestCache</a:t>
            </a:r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1295400" y="4953000"/>
            <a:ext cx="33528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Application_AquireRequestState</a:t>
            </a: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1295400" y="5410200"/>
            <a:ext cx="33528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Application_PreRequestHandlerExecute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4876800" y="4038600"/>
            <a:ext cx="33528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Application_EndRequest</a:t>
            </a: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4876800" y="4495800"/>
            <a:ext cx="33528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Application_UpdateRequestCache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4876800" y="4953000"/>
            <a:ext cx="33528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Application_ReleaseRequestState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4876800" y="5410200"/>
            <a:ext cx="33528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Application_PostRequestHandlerExecute</a:t>
            </a:r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1295400" y="5867400"/>
            <a:ext cx="6934200" cy="304800"/>
          </a:xfrm>
          <a:prstGeom prst="rect">
            <a:avLst/>
          </a:prstGeom>
          <a:solidFill>
            <a:srgbClr val="66CCFF"/>
          </a:solidFill>
          <a:ln w="9525">
            <a:solidFill>
              <a:srgbClr val="666699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Page execution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2590800" y="3429000"/>
            <a:ext cx="381000" cy="228600"/>
          </a:xfrm>
          <a:prstGeom prst="downArrow">
            <a:avLst>
              <a:gd name="adj1" fmla="val 46667"/>
              <a:gd name="adj2" fmla="val 70833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05" name="AutoShape 21"/>
          <p:cNvSpPr>
            <a:spLocks noChangeArrowheads="1"/>
          </p:cNvSpPr>
          <p:nvPr/>
        </p:nvSpPr>
        <p:spPr bwMode="auto">
          <a:xfrm>
            <a:off x="2590800" y="3886200"/>
            <a:ext cx="381000" cy="228600"/>
          </a:xfrm>
          <a:prstGeom prst="downArrow">
            <a:avLst>
              <a:gd name="adj1" fmla="val 46667"/>
              <a:gd name="adj2" fmla="val 70833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06" name="AutoShape 22"/>
          <p:cNvSpPr>
            <a:spLocks noChangeArrowheads="1"/>
          </p:cNvSpPr>
          <p:nvPr/>
        </p:nvSpPr>
        <p:spPr bwMode="auto">
          <a:xfrm>
            <a:off x="2590800" y="4343400"/>
            <a:ext cx="381000" cy="228600"/>
          </a:xfrm>
          <a:prstGeom prst="downArrow">
            <a:avLst>
              <a:gd name="adj1" fmla="val 46667"/>
              <a:gd name="adj2" fmla="val 70833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07" name="AutoShape 23"/>
          <p:cNvSpPr>
            <a:spLocks noChangeArrowheads="1"/>
          </p:cNvSpPr>
          <p:nvPr/>
        </p:nvSpPr>
        <p:spPr bwMode="auto">
          <a:xfrm>
            <a:off x="2590800" y="4800600"/>
            <a:ext cx="381000" cy="228600"/>
          </a:xfrm>
          <a:prstGeom prst="downArrow">
            <a:avLst>
              <a:gd name="adj1" fmla="val 46667"/>
              <a:gd name="adj2" fmla="val 70833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08" name="AutoShape 24"/>
          <p:cNvSpPr>
            <a:spLocks noChangeArrowheads="1"/>
          </p:cNvSpPr>
          <p:nvPr/>
        </p:nvSpPr>
        <p:spPr bwMode="auto">
          <a:xfrm>
            <a:off x="2590800" y="5257800"/>
            <a:ext cx="381000" cy="228600"/>
          </a:xfrm>
          <a:prstGeom prst="downArrow">
            <a:avLst>
              <a:gd name="adj1" fmla="val 46667"/>
              <a:gd name="adj2" fmla="val 70833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09" name="AutoShape 25"/>
          <p:cNvSpPr>
            <a:spLocks noChangeArrowheads="1"/>
          </p:cNvSpPr>
          <p:nvPr/>
        </p:nvSpPr>
        <p:spPr bwMode="auto">
          <a:xfrm>
            <a:off x="2241550" y="1219200"/>
            <a:ext cx="1066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lin ang="5400000" scaled="1"/>
          </a:gradFill>
          <a:ln w="9525" algn="ctr">
            <a:solidFill>
              <a:srgbClr val="666699"/>
            </a:solidFill>
            <a:round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Request</a:t>
            </a:r>
          </a:p>
        </p:txBody>
      </p:sp>
      <p:sp>
        <p:nvSpPr>
          <p:cNvPr id="118810" name="AutoShape 26"/>
          <p:cNvSpPr>
            <a:spLocks noChangeArrowheads="1"/>
          </p:cNvSpPr>
          <p:nvPr/>
        </p:nvSpPr>
        <p:spPr bwMode="auto">
          <a:xfrm>
            <a:off x="6051550" y="1219200"/>
            <a:ext cx="1066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lin ang="5400000" scaled="1"/>
          </a:gradFill>
          <a:ln w="9525" algn="ctr">
            <a:solidFill>
              <a:srgbClr val="666699"/>
            </a:solidFill>
            <a:round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sz="1600" b="1"/>
              <a:t>Response</a:t>
            </a:r>
          </a:p>
        </p:txBody>
      </p:sp>
      <p:sp>
        <p:nvSpPr>
          <p:cNvPr id="118811" name="AutoShape 27"/>
          <p:cNvSpPr>
            <a:spLocks noChangeArrowheads="1"/>
          </p:cNvSpPr>
          <p:nvPr/>
        </p:nvSpPr>
        <p:spPr bwMode="auto">
          <a:xfrm>
            <a:off x="2590800" y="1524000"/>
            <a:ext cx="381000" cy="762000"/>
          </a:xfrm>
          <a:prstGeom prst="downArrow">
            <a:avLst>
              <a:gd name="adj1" fmla="val 43333"/>
              <a:gd name="adj2" fmla="val 45000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12" name="AutoShape 28"/>
          <p:cNvSpPr>
            <a:spLocks noChangeArrowheads="1"/>
          </p:cNvSpPr>
          <p:nvPr/>
        </p:nvSpPr>
        <p:spPr bwMode="auto">
          <a:xfrm>
            <a:off x="2590800" y="2590800"/>
            <a:ext cx="381000" cy="609600"/>
          </a:xfrm>
          <a:prstGeom prst="downArrow">
            <a:avLst>
              <a:gd name="adj1" fmla="val 46667"/>
              <a:gd name="adj2" fmla="val 41252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13" name="AutoShape 29"/>
          <p:cNvSpPr>
            <a:spLocks noChangeArrowheads="1"/>
          </p:cNvSpPr>
          <p:nvPr/>
        </p:nvSpPr>
        <p:spPr bwMode="auto">
          <a:xfrm flipV="1">
            <a:off x="6400800" y="2514600"/>
            <a:ext cx="381000" cy="1524000"/>
          </a:xfrm>
          <a:prstGeom prst="downArrow">
            <a:avLst>
              <a:gd name="adj1" fmla="val 46667"/>
              <a:gd name="adj2" fmla="val 41667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14" name="AutoShape 30"/>
          <p:cNvSpPr>
            <a:spLocks noChangeArrowheads="1"/>
          </p:cNvSpPr>
          <p:nvPr/>
        </p:nvSpPr>
        <p:spPr bwMode="auto">
          <a:xfrm flipV="1">
            <a:off x="6400800" y="4267200"/>
            <a:ext cx="381000" cy="228600"/>
          </a:xfrm>
          <a:prstGeom prst="downArrow">
            <a:avLst>
              <a:gd name="adj1" fmla="val 46667"/>
              <a:gd name="adj2" fmla="val 70833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15" name="AutoShape 31"/>
          <p:cNvSpPr>
            <a:spLocks noChangeArrowheads="1"/>
          </p:cNvSpPr>
          <p:nvPr/>
        </p:nvSpPr>
        <p:spPr bwMode="auto">
          <a:xfrm flipV="1">
            <a:off x="6400800" y="4724400"/>
            <a:ext cx="381000" cy="228600"/>
          </a:xfrm>
          <a:prstGeom prst="downArrow">
            <a:avLst>
              <a:gd name="adj1" fmla="val 46667"/>
              <a:gd name="adj2" fmla="val 70833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16" name="AutoShape 32"/>
          <p:cNvSpPr>
            <a:spLocks noChangeArrowheads="1"/>
          </p:cNvSpPr>
          <p:nvPr/>
        </p:nvSpPr>
        <p:spPr bwMode="auto">
          <a:xfrm flipV="1">
            <a:off x="6400800" y="5181600"/>
            <a:ext cx="381000" cy="228600"/>
          </a:xfrm>
          <a:prstGeom prst="downArrow">
            <a:avLst>
              <a:gd name="adj1" fmla="val 46667"/>
              <a:gd name="adj2" fmla="val 70833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17" name="AutoShape 33"/>
          <p:cNvSpPr>
            <a:spLocks noChangeArrowheads="1"/>
          </p:cNvSpPr>
          <p:nvPr/>
        </p:nvSpPr>
        <p:spPr bwMode="auto">
          <a:xfrm flipV="1">
            <a:off x="6400800" y="1524000"/>
            <a:ext cx="381000" cy="762000"/>
          </a:xfrm>
          <a:prstGeom prst="downArrow">
            <a:avLst>
              <a:gd name="adj1" fmla="val 43333"/>
              <a:gd name="adj2" fmla="val 45000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18" name="AutoShape 34"/>
          <p:cNvSpPr>
            <a:spLocks noChangeArrowheads="1"/>
          </p:cNvSpPr>
          <p:nvPr/>
        </p:nvSpPr>
        <p:spPr bwMode="auto">
          <a:xfrm>
            <a:off x="2590800" y="5715000"/>
            <a:ext cx="381000" cy="228600"/>
          </a:xfrm>
          <a:prstGeom prst="downArrow">
            <a:avLst>
              <a:gd name="adj1" fmla="val 46667"/>
              <a:gd name="adj2" fmla="val 70833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118819" name="AutoShape 35"/>
          <p:cNvSpPr>
            <a:spLocks noChangeArrowheads="1"/>
          </p:cNvSpPr>
          <p:nvPr/>
        </p:nvSpPr>
        <p:spPr bwMode="auto">
          <a:xfrm flipV="1">
            <a:off x="6400800" y="5638800"/>
            <a:ext cx="381000" cy="228600"/>
          </a:xfrm>
          <a:prstGeom prst="downArrow">
            <a:avLst>
              <a:gd name="adj1" fmla="val 46667"/>
              <a:gd name="adj2" fmla="val 70833"/>
            </a:avLst>
          </a:pr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6350" algn="ctr">
            <a:solidFill>
              <a:srgbClr val="6600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sz="2800" dirty="0"/>
              <a:t>Lesson: Application and Session Variables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105650" cy="4876800"/>
          </a:xfrm>
        </p:spPr>
        <p:txBody>
          <a:bodyPr/>
          <a:lstStyle/>
          <a:p>
            <a:r>
              <a:rPr lang="en-US" sz="2800" dirty="0"/>
              <a:t>Initializing Application and Session Variables</a:t>
            </a:r>
          </a:p>
          <a:p>
            <a:r>
              <a:rPr lang="en-US" sz="2800" dirty="0"/>
              <a:t>Using Application and Session Variables</a:t>
            </a:r>
          </a:p>
          <a:p>
            <a:r>
              <a:rPr lang="en-US" sz="2800" dirty="0"/>
              <a:t>Demonstration: Using Session Variables</a:t>
            </a:r>
          </a:p>
          <a:p>
            <a:r>
              <a:rPr lang="en-US" sz="2800" dirty="0"/>
              <a:t>Application and Session Variable Duration</a:t>
            </a:r>
          </a:p>
          <a:p>
            <a:r>
              <a:rPr lang="en-US" sz="2800" dirty="0"/>
              <a:t>Scalable Storage of Application and Session Variables</a:t>
            </a:r>
          </a:p>
          <a:p>
            <a:r>
              <a:rPr lang="en-US" sz="2800" dirty="0"/>
              <a:t>Saving Application and Session Variables in a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Application and Session Variables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19455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cs typeface="Times New Roman" pitchFamily="18" charset="0"/>
              </a:rPr>
              <a:t>Variables are initialized in Global.asax</a:t>
            </a:r>
          </a:p>
          <a:p>
            <a:pPr lvl="1">
              <a:lnSpc>
                <a:spcPct val="80000"/>
              </a:lnSpc>
            </a:pPr>
            <a:r>
              <a:rPr lang="en-US"/>
              <a:t>The </a:t>
            </a:r>
            <a:r>
              <a:rPr lang="en-US" b="1"/>
              <a:t>Application</a:t>
            </a:r>
            <a:r>
              <a:rPr lang="en-US"/>
              <a:t> object s</a:t>
            </a:r>
            <a:r>
              <a:rPr lang="en-US">
                <a:cs typeface="Times New Roman" pitchFamily="18" charset="0"/>
              </a:rPr>
              <a:t>hares information among all users of a Web application</a:t>
            </a:r>
          </a:p>
          <a:p>
            <a:pPr lvl="1">
              <a:lnSpc>
                <a:spcPct val="80000"/>
              </a:lnSpc>
            </a:pPr>
            <a:endParaRPr lang="en-US"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endParaRPr lang="en-US"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endParaRPr lang="en-US"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endParaRPr lang="en-US"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endParaRPr lang="en-US"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>
                <a:cs typeface="Times New Roman" pitchFamily="18" charset="0"/>
              </a:rPr>
              <a:t>The</a:t>
            </a:r>
            <a:r>
              <a:rPr lang="en-US" b="1">
                <a:cs typeface="Times New Roman" pitchFamily="18" charset="0"/>
              </a:rPr>
              <a:t> Session</a:t>
            </a:r>
            <a:r>
              <a:rPr lang="en-US">
                <a:cs typeface="Times New Roman" pitchFamily="18" charset="0"/>
              </a:rPr>
              <a:t> object stores information for a particular user session</a:t>
            </a:r>
            <a:r>
              <a:rPr lang="en-US"/>
              <a:t> </a:t>
            </a:r>
          </a:p>
          <a:p>
            <a:pPr lvl="1">
              <a:lnSpc>
                <a:spcPct val="80000"/>
              </a:lnSpc>
            </a:pPr>
            <a:endParaRPr lang="en-US"/>
          </a:p>
          <a:p>
            <a:pPr lvl="1">
              <a:lnSpc>
                <a:spcPct val="160000"/>
              </a:lnSpc>
            </a:pPr>
            <a:endParaRPr lang="en-US"/>
          </a:p>
          <a:p>
            <a:pPr lvl="1">
              <a:lnSpc>
                <a:spcPct val="80000"/>
              </a:lnSpc>
            </a:pPr>
            <a:endParaRPr lang="en-US"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914400" y="2438400"/>
            <a:ext cx="75438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Sub Application_Start(s As Object,e As EventArgs) </a:t>
            </a:r>
          </a:p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   Application("NumberofVisitors") = 0</a:t>
            </a:r>
          </a:p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End Sub 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914400" y="3505200"/>
            <a:ext cx="75438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GB" sz="1600">
                <a:latin typeface="Lucida Sans Typewriter" pitchFamily="49" charset="0"/>
                <a:cs typeface="Times New Roman" pitchFamily="18" charset="0"/>
              </a:rPr>
              <a:t>protected void Application_Start(Object sender,EventArgs e)</a:t>
            </a:r>
          </a:p>
          <a:p>
            <a:r>
              <a:rPr lang="en-GB" sz="1600">
                <a:latin typeface="Lucida Sans Typewriter" pitchFamily="49" charset="0"/>
                <a:cs typeface="Times New Roman" pitchFamily="18" charset="0"/>
              </a:rPr>
              <a:t>{   </a:t>
            </a:r>
          </a:p>
          <a:p>
            <a:r>
              <a:rPr lang="en-GB" sz="1600">
                <a:latin typeface="Lucida Sans Typewriter" pitchFamily="49" charset="0"/>
                <a:cs typeface="Times New Roman" pitchFamily="18" charset="0"/>
              </a:rPr>
              <a:t>   Application["NumberofVisitors"] = 0;</a:t>
            </a:r>
          </a:p>
          <a:p>
            <a:r>
              <a:rPr lang="en-GB" sz="1600">
                <a:latin typeface="Lucida Sans Typewriter" pitchFamily="49" charset="0"/>
                <a:cs typeface="Times New Roman" pitchFamily="18" charset="0"/>
              </a:rPr>
              <a:t>}</a:t>
            </a:r>
            <a:endParaRPr lang="en-US" sz="1600">
              <a:latin typeface="Lucida Sans Typewriter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Application and Session Variables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194550" cy="4287838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Set session and application variables</a:t>
            </a:r>
            <a:endParaRPr lang="en-US"/>
          </a:p>
          <a:p>
            <a:pPr lvl="1"/>
            <a:endParaRPr lang="en-US"/>
          </a:p>
          <a:p>
            <a:pPr lvl="1">
              <a:lnSpc>
                <a:spcPct val="160000"/>
              </a:lnSpc>
            </a:pPr>
            <a:endParaRPr lang="en-US"/>
          </a:p>
          <a:p>
            <a:pPr lvl="1">
              <a:lnSpc>
                <a:spcPct val="160000"/>
              </a:lnSpc>
            </a:pPr>
            <a:endParaRPr lang="en-US"/>
          </a:p>
          <a:p>
            <a:pPr>
              <a:lnSpc>
                <a:spcPct val="160000"/>
              </a:lnSpc>
            </a:pPr>
            <a:endParaRPr lang="en-US" sz="800"/>
          </a:p>
          <a:p>
            <a:pPr>
              <a:lnSpc>
                <a:spcPct val="160000"/>
              </a:lnSpc>
              <a:spcBef>
                <a:spcPct val="80000"/>
              </a:spcBef>
            </a:pPr>
            <a:r>
              <a:rPr lang="en-US"/>
              <a:t>Read </a:t>
            </a:r>
            <a:r>
              <a:rPr lang="en-US">
                <a:cs typeface="Times New Roman" pitchFamily="18" charset="0"/>
              </a:rPr>
              <a:t>session and application </a:t>
            </a:r>
            <a:r>
              <a:rPr lang="en-US"/>
              <a:t>variables</a:t>
            </a:r>
            <a:endParaRPr lang="en-US">
              <a:cs typeface="Times New Roman" pitchFamily="18" charset="0"/>
            </a:endParaRPr>
          </a:p>
          <a:p>
            <a:pPr lvl="1"/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09600" y="1676400"/>
            <a:ext cx="79248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Session("BackColor") = "blue"</a:t>
            </a:r>
          </a:p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Application.Lock()</a:t>
            </a:r>
          </a:p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Application("NumberOfVisitors") += 1</a:t>
            </a:r>
          </a:p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Application.UnLock()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609600" y="4953000"/>
            <a:ext cx="80010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1600">
                <a:latin typeface="Lucida Sans Typewriter" pitchFamily="49" charset="0"/>
                <a:cs typeface="Times New Roman" pitchFamily="18" charset="0"/>
              </a:rPr>
              <a:t>strBgColor = Session("BackColor")</a:t>
            </a:r>
          </a:p>
          <a:p>
            <a:pPr marL="279400" indent="-279400"/>
            <a:r>
              <a:rPr lang="en-US" sz="1600">
                <a:latin typeface="Lucida Sans Typewriter" pitchFamily="49" charset="0"/>
                <a:cs typeface="Times New Roman" pitchFamily="18" charset="0"/>
              </a:rPr>
              <a:t>lblNbVisitor.Text = Application("NumberOfVisitors")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609600" y="3124200"/>
            <a:ext cx="7924800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Session["BackColor"] = "blue";</a:t>
            </a:r>
          </a:p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Application.Lock();</a:t>
            </a:r>
          </a:p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Application["NumberOfVisitors"] = </a:t>
            </a:r>
          </a:p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		  (int)Application["NumberOfVisitors"]  + 1;</a:t>
            </a:r>
          </a:p>
          <a:p>
            <a:r>
              <a:rPr lang="en-US" sz="1600">
                <a:latin typeface="Lucida Sans Typewriter" pitchFamily="49" charset="0"/>
                <a:cs typeface="Times New Roman" pitchFamily="18" charset="0"/>
              </a:rPr>
              <a:t>Application.UnLock();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609600" y="5638800"/>
            <a:ext cx="80010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1600">
                <a:latin typeface="Lucida Sans Typewriter" pitchFamily="49" charset="0"/>
                <a:cs typeface="Times New Roman" pitchFamily="18" charset="0"/>
              </a:rPr>
              <a:t>strBgColor = (string)Session["BackColor"];</a:t>
            </a:r>
          </a:p>
          <a:p>
            <a:pPr marL="279400" indent="-279400"/>
            <a:r>
              <a:rPr lang="en-US" sz="1600">
                <a:latin typeface="Lucida Sans Typewriter" pitchFamily="49" charset="0"/>
                <a:cs typeface="Times New Roman" pitchFamily="18" charset="0"/>
              </a:rPr>
              <a:t>lblNbVisitor.Text = Application["NumberOfVisitors"].ToString();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/>
              <a:t>Demonstration: Using Session Variables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0" y="1446213"/>
            <a:ext cx="5643563" cy="4556125"/>
          </a:xfrm>
        </p:spPr>
        <p:txBody>
          <a:bodyPr/>
          <a:lstStyle/>
          <a:p>
            <a:r>
              <a:rPr lang="en-US"/>
              <a:t>Initialize a session variable (a number) in global.asax</a:t>
            </a:r>
          </a:p>
          <a:p>
            <a:r>
              <a:rPr lang="en-US"/>
              <a:t>Access the session variable from one page</a:t>
            </a:r>
          </a:p>
          <a:p>
            <a:r>
              <a:rPr lang="en-US"/>
              <a:t>Access the session variable from another page and modify it</a:t>
            </a:r>
          </a:p>
          <a:p>
            <a:r>
              <a:rPr lang="en-US"/>
              <a:t>Re-access the session variable from the first page </a:t>
            </a:r>
          </a:p>
        </p:txBody>
      </p:sp>
      <p:pic>
        <p:nvPicPr>
          <p:cNvPr id="49157" name="Picture 5" descr="Demonstation"/>
          <p:cNvPicPr>
            <a:picLocks noChangeAspect="1" noChangeArrowheads="1"/>
          </p:cNvPicPr>
          <p:nvPr/>
        </p:nvPicPr>
        <p:blipFill>
          <a:blip r:embed="rId2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76200"/>
            <a:ext cx="8189913" cy="841375"/>
          </a:xfrm>
        </p:spPr>
        <p:txBody>
          <a:bodyPr/>
          <a:lstStyle/>
          <a:p>
            <a:r>
              <a:rPr lang="en-US"/>
              <a:t>Application and Session Variable Duration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194550" cy="4876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Session variables have a set duration after last access</a:t>
            </a:r>
          </a:p>
          <a:p>
            <a:pPr lvl="1"/>
            <a:r>
              <a:rPr lang="en-US" dirty="0">
                <a:cs typeface="Times New Roman" pitchFamily="18" charset="0"/>
              </a:rPr>
              <a:t>Default is 20 minutes</a:t>
            </a:r>
          </a:p>
          <a:p>
            <a:r>
              <a:rPr lang="en-US" dirty="0">
                <a:cs typeface="Times New Roman" pitchFamily="18" charset="0"/>
              </a:rPr>
              <a:t>Session duration can be changed in </a:t>
            </a:r>
            <a:r>
              <a:rPr lang="en-US" dirty="0" err="1">
                <a:cs typeface="Times New Roman" pitchFamily="18" charset="0"/>
              </a:rPr>
              <a:t>Web.config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 smtClean="0"/>
              <a:t>Application </a:t>
            </a:r>
            <a:r>
              <a:rPr lang="en-US" dirty="0"/>
              <a:t>variables persist until the </a:t>
            </a:r>
            <a:r>
              <a:rPr lang="en-US" dirty="0" err="1"/>
              <a:t>Application_End</a:t>
            </a:r>
            <a:r>
              <a:rPr lang="en-US" dirty="0"/>
              <a:t> event is fired</a:t>
            </a:r>
            <a:endParaRPr lang="en-US" dirty="0">
              <a:solidFill>
                <a:srgbClr val="D60093"/>
              </a:solidFill>
              <a:cs typeface="Times New Roman" pitchFamily="18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447800" y="3962400"/>
            <a:ext cx="5943600" cy="1644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/>
            <a:r>
              <a:rPr lang="en-US" sz="2000" dirty="0">
                <a:latin typeface="Lucida Sans Typewriter" pitchFamily="49" charset="0"/>
                <a:cs typeface="Times New Roman" pitchFamily="18" charset="0"/>
              </a:rPr>
              <a:t>&lt;configuration&gt;</a:t>
            </a:r>
          </a:p>
          <a:p>
            <a:pPr marL="342900" indent="-342900"/>
            <a:r>
              <a:rPr lang="en-US" sz="2000" dirty="0">
                <a:latin typeface="Lucida Sans Typewriter" pitchFamily="49" charset="0"/>
                <a:cs typeface="Times New Roman" pitchFamily="18" charset="0"/>
              </a:rPr>
              <a:t> 	&lt;system.web&gt;</a:t>
            </a:r>
          </a:p>
          <a:p>
            <a:pPr marL="342900" indent="-342900"/>
            <a:r>
              <a:rPr lang="en-US" sz="2000" dirty="0">
                <a:latin typeface="Lucida Sans Typewriter" pitchFamily="49" charset="0"/>
                <a:cs typeface="Times New Roman" pitchFamily="18" charset="0"/>
              </a:rPr>
              <a:t>		&lt;</a:t>
            </a:r>
            <a:r>
              <a:rPr lang="en-US" sz="2000" dirty="0" err="1">
                <a:latin typeface="Lucida Sans Typewriter" pitchFamily="49" charset="0"/>
                <a:cs typeface="Times New Roman" pitchFamily="18" charset="0"/>
              </a:rPr>
              <a:t>sessionState</a:t>
            </a:r>
            <a:r>
              <a:rPr lang="en-US" sz="2000" dirty="0">
                <a:latin typeface="Lucida Sans Typewriter" pitchFamily="49" charset="0"/>
                <a:cs typeface="Times New Roman" pitchFamily="18" charset="0"/>
              </a:rPr>
              <a:t> timeout="10" /&gt;</a:t>
            </a:r>
          </a:p>
          <a:p>
            <a:pPr marL="342900" indent="-342900"/>
            <a:r>
              <a:rPr lang="en-US" sz="2000" dirty="0">
                <a:latin typeface="Lucida Sans Typewriter" pitchFamily="49" charset="0"/>
                <a:cs typeface="Times New Roman" pitchFamily="18" charset="0"/>
              </a:rPr>
              <a:t>	&lt;/system.web&gt;</a:t>
            </a:r>
          </a:p>
          <a:p>
            <a:pPr marL="342900" indent="-342900"/>
            <a:r>
              <a:rPr lang="en-US" sz="2000" dirty="0">
                <a:latin typeface="Lucida Sans Typewriter" pitchFamily="49" charset="0"/>
                <a:cs typeface="Times New Roman" pitchFamily="18" charset="0"/>
              </a:rPr>
              <a:t>&lt;/configuration&gt;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4"/>
          <p:cNvGrpSpPr>
            <a:grpSpLocks/>
          </p:cNvGrpSpPr>
          <p:nvPr/>
        </p:nvGrpSpPr>
        <p:grpSpPr bwMode="auto">
          <a:xfrm>
            <a:off x="5410200" y="3505200"/>
            <a:ext cx="609600" cy="990600"/>
            <a:chOff x="516" y="612"/>
            <a:chExt cx="626" cy="1012"/>
          </a:xfrm>
        </p:grpSpPr>
        <p:sp>
          <p:nvSpPr>
            <p:cNvPr id="47269" name="Freeform 165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70" name="Freeform 166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71" name="Freeform 167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72" name="Freeform 168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73" name="Line 169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4" name="Oval 170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5" name="Line 171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6" name="Line 172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7" name="Line 173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8" name="Line 174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9" name="Freeform 175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80" name="Freeform 176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81" name="Freeform 177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82" name="Line 178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83" name="Line 179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84" name="Line 180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85" name="Freeform 181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86" name="Line 182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87" name="Freeform 183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88" name="Freeform 184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89" name="Freeform 185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90" name="Line 186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7291" name="Line 187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7292" name="Line 188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76200"/>
            <a:ext cx="8189913" cy="841375"/>
          </a:xfrm>
        </p:spPr>
        <p:txBody>
          <a:bodyPr/>
          <a:lstStyle/>
          <a:p>
            <a:r>
              <a:rPr lang="en-US"/>
              <a:t>Scalable Storage of Application and Session Variables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194550" cy="28956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000"/>
              <a:t>By default, the session state is managed in process </a:t>
            </a:r>
          </a:p>
          <a:p>
            <a:pPr>
              <a:lnSpc>
                <a:spcPct val="70000"/>
              </a:lnSpc>
            </a:pPr>
            <a:r>
              <a:rPr lang="en-US" sz="2000">
                <a:cs typeface="Times New Roman" pitchFamily="18" charset="0"/>
              </a:rPr>
              <a:t>Disadvantage of in process storage:</a:t>
            </a:r>
          </a:p>
          <a:p>
            <a:pPr lvl="1">
              <a:lnSpc>
                <a:spcPct val="70000"/>
              </a:lnSpc>
            </a:pPr>
            <a:r>
              <a:rPr lang="en-US" sz="2000">
                <a:cs typeface="Times New Roman" pitchFamily="18" charset="0"/>
              </a:rPr>
              <a:t>Not Scalable</a:t>
            </a:r>
          </a:p>
          <a:p>
            <a:pPr>
              <a:lnSpc>
                <a:spcPct val="70000"/>
              </a:lnSpc>
            </a:pPr>
            <a:r>
              <a:rPr lang="en-US" sz="2000">
                <a:cs typeface="Times New Roman" pitchFamily="18" charset="0"/>
              </a:rPr>
              <a:t>ASP.NET provides out of process storage of session state</a:t>
            </a:r>
          </a:p>
          <a:p>
            <a:pPr lvl="1">
              <a:lnSpc>
                <a:spcPct val="70000"/>
              </a:lnSpc>
            </a:pPr>
            <a:r>
              <a:rPr lang="en-US" sz="2000">
                <a:cs typeface="Times New Roman" pitchFamily="18" charset="0"/>
              </a:rPr>
              <a:t>State can be stored in a SQL Server database or a state server</a:t>
            </a:r>
          </a:p>
          <a:p>
            <a:pPr>
              <a:lnSpc>
                <a:spcPct val="70000"/>
              </a:lnSpc>
            </a:pPr>
            <a:r>
              <a:rPr lang="en-US" sz="2000">
                <a:cs typeface="Times New Roman" pitchFamily="18" charset="0"/>
              </a:rPr>
              <a:t>Advantages of out of process storage:</a:t>
            </a:r>
          </a:p>
          <a:p>
            <a:pPr lvl="1">
              <a:lnSpc>
                <a:spcPct val="70000"/>
              </a:lnSpc>
            </a:pPr>
            <a:r>
              <a:rPr lang="en-US" sz="2000">
                <a:cs typeface="Times New Roman" pitchFamily="18" charset="0"/>
              </a:rPr>
              <a:t>Scalable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648200"/>
            <a:ext cx="12954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733800" y="5334000"/>
            <a:ext cx="609600" cy="990600"/>
            <a:chOff x="516" y="612"/>
            <a:chExt cx="626" cy="1012"/>
          </a:xfrm>
        </p:grpSpPr>
        <p:sp>
          <p:nvSpPr>
            <p:cNvPr id="47137" name="Freeform 33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Freeform 34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Freeform 35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Freeform 36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7" name="Freeform 43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Freeform 44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Freeform 45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Freeform 49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5" name="Freeform 51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Freeform 52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57" name="Freeform 53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3733800" y="4191000"/>
            <a:ext cx="609600" cy="990600"/>
            <a:chOff x="516" y="612"/>
            <a:chExt cx="626" cy="1012"/>
          </a:xfrm>
        </p:grpSpPr>
        <p:sp>
          <p:nvSpPr>
            <p:cNvPr id="47162" name="Freeform 58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Freeform 59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Freeform 60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Freeform 61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7" name="Oval 63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2" name="Freeform 68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73" name="Freeform 69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Freeform 70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8" name="Freeform 74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0" name="Freeform 76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81" name="Freeform 77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Freeform 78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87" name="Line 83"/>
          <p:cNvSpPr>
            <a:spLocks noChangeShapeType="1"/>
          </p:cNvSpPr>
          <p:nvPr/>
        </p:nvSpPr>
        <p:spPr bwMode="auto">
          <a:xfrm>
            <a:off x="2362200" y="5334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 flipV="1">
            <a:off x="3048000" y="4800600"/>
            <a:ext cx="6096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89" name="Line 85"/>
          <p:cNvSpPr>
            <a:spLocks noChangeShapeType="1"/>
          </p:cNvSpPr>
          <p:nvPr/>
        </p:nvSpPr>
        <p:spPr bwMode="auto">
          <a:xfrm>
            <a:off x="3048000" y="5334000"/>
            <a:ext cx="609600" cy="457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90" name="Line 86"/>
          <p:cNvSpPr>
            <a:spLocks noChangeShapeType="1"/>
          </p:cNvSpPr>
          <p:nvPr/>
        </p:nvSpPr>
        <p:spPr bwMode="auto">
          <a:xfrm flipV="1">
            <a:off x="4191000" y="5257800"/>
            <a:ext cx="6096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91" name="Line 87"/>
          <p:cNvSpPr>
            <a:spLocks noChangeShapeType="1"/>
          </p:cNvSpPr>
          <p:nvPr/>
        </p:nvSpPr>
        <p:spPr bwMode="auto">
          <a:xfrm>
            <a:off x="4191000" y="4800600"/>
            <a:ext cx="609600" cy="457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92" name="AutoShape 88"/>
          <p:cNvSpPr>
            <a:spLocks noChangeArrowheads="1"/>
          </p:cNvSpPr>
          <p:nvPr/>
        </p:nvSpPr>
        <p:spPr bwMode="auto">
          <a:xfrm>
            <a:off x="5867400" y="5105400"/>
            <a:ext cx="990600" cy="762000"/>
          </a:xfrm>
          <a:prstGeom prst="can">
            <a:avLst>
              <a:gd name="adj" fmla="val 39787"/>
            </a:avLst>
          </a:prstGeom>
          <a:gradFill rotWithShape="0">
            <a:gsLst>
              <a:gs pos="0">
                <a:schemeClr val="hlink">
                  <a:gamma/>
                  <a:shade val="5607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6078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pPr algn="ctr"/>
            <a:endParaRPr lang="en-GB" sz="2200" b="1">
              <a:latin typeface="Arial" charset="0"/>
            </a:endParaRPr>
          </a:p>
        </p:txBody>
      </p:sp>
      <p:sp>
        <p:nvSpPr>
          <p:cNvPr id="47193" name="Text Box 89"/>
          <p:cNvSpPr txBox="1">
            <a:spLocks noChangeArrowheads="1"/>
          </p:cNvSpPr>
          <p:nvPr/>
        </p:nvSpPr>
        <p:spPr bwMode="auto">
          <a:xfrm>
            <a:off x="6096000" y="5486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 SQL</a:t>
            </a:r>
          </a:p>
        </p:txBody>
      </p: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6602413" y="5410200"/>
            <a:ext cx="331787" cy="487363"/>
            <a:chOff x="3049" y="1464"/>
            <a:chExt cx="872" cy="1110"/>
          </a:xfrm>
        </p:grpSpPr>
        <p:sp>
          <p:nvSpPr>
            <p:cNvPr id="47195" name="AutoShape 91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92"/>
            <p:cNvGrpSpPr>
              <a:grpSpLocks/>
            </p:cNvGrpSpPr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47197" name="Line 93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98" name="Line 94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99" name="Line 95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00" name="Line 96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01" name="Line 97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02" name="Line 98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6678613" y="5638800"/>
            <a:ext cx="331787" cy="487363"/>
            <a:chOff x="3049" y="1464"/>
            <a:chExt cx="872" cy="1110"/>
          </a:xfrm>
        </p:grpSpPr>
        <p:sp>
          <p:nvSpPr>
            <p:cNvPr id="47204" name="AutoShape 100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47206" name="Line 102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07" name="Line 103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08" name="Line 104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09" name="Line 105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10" name="Line 106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11" name="Line 107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7212" name="Text Box 108"/>
          <p:cNvSpPr txBox="1">
            <a:spLocks noChangeArrowheads="1"/>
          </p:cNvSpPr>
          <p:nvPr/>
        </p:nvSpPr>
        <p:spPr bwMode="auto">
          <a:xfrm>
            <a:off x="6096000" y="6086475"/>
            <a:ext cx="25146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Session and Application variables</a:t>
            </a:r>
          </a:p>
        </p:txBody>
      </p:sp>
      <p:sp>
        <p:nvSpPr>
          <p:cNvPr id="47215" name="Text Box 111"/>
          <p:cNvSpPr txBox="1">
            <a:spLocks noChangeArrowheads="1"/>
          </p:cNvSpPr>
          <p:nvPr/>
        </p:nvSpPr>
        <p:spPr bwMode="auto">
          <a:xfrm>
            <a:off x="1371600" y="5715000"/>
            <a:ext cx="6096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Client</a:t>
            </a:r>
          </a:p>
        </p:txBody>
      </p:sp>
      <p:sp>
        <p:nvSpPr>
          <p:cNvPr id="47216" name="Text Box 112"/>
          <p:cNvSpPr txBox="1">
            <a:spLocks noChangeArrowheads="1"/>
          </p:cNvSpPr>
          <p:nvPr/>
        </p:nvSpPr>
        <p:spPr bwMode="auto">
          <a:xfrm>
            <a:off x="3581400" y="3810000"/>
            <a:ext cx="838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Web farm</a:t>
            </a:r>
          </a:p>
        </p:txBody>
      </p:sp>
      <p:grpSp>
        <p:nvGrpSpPr>
          <p:cNvPr id="9" name="Group 144"/>
          <p:cNvGrpSpPr>
            <a:grpSpLocks/>
          </p:cNvGrpSpPr>
          <p:nvPr/>
        </p:nvGrpSpPr>
        <p:grpSpPr bwMode="auto">
          <a:xfrm>
            <a:off x="5791200" y="3886200"/>
            <a:ext cx="331788" cy="487363"/>
            <a:chOff x="3049" y="1464"/>
            <a:chExt cx="872" cy="1110"/>
          </a:xfrm>
        </p:grpSpPr>
        <p:sp>
          <p:nvSpPr>
            <p:cNvPr id="47249" name="AutoShape 145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46"/>
            <p:cNvGrpSpPr>
              <a:grpSpLocks/>
            </p:cNvGrpSpPr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47251" name="Line 147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52" name="Line 148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53" name="Line 149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54" name="Line 150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55" name="Line 151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56" name="Line 152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53"/>
          <p:cNvGrpSpPr>
            <a:grpSpLocks/>
          </p:cNvGrpSpPr>
          <p:nvPr/>
        </p:nvGrpSpPr>
        <p:grpSpPr bwMode="auto">
          <a:xfrm>
            <a:off x="5867400" y="4114800"/>
            <a:ext cx="331788" cy="487363"/>
            <a:chOff x="3049" y="1464"/>
            <a:chExt cx="872" cy="1110"/>
          </a:xfrm>
        </p:grpSpPr>
        <p:sp>
          <p:nvSpPr>
            <p:cNvPr id="47258" name="AutoShape 154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55"/>
            <p:cNvGrpSpPr>
              <a:grpSpLocks/>
            </p:cNvGrpSpPr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47260" name="Line 156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61" name="Line 157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62" name="Line 158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63" name="Line 159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64" name="Line 160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65" name="Line 161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7266" name="Text Box 162"/>
          <p:cNvSpPr txBox="1">
            <a:spLocks noChangeArrowheads="1"/>
          </p:cNvSpPr>
          <p:nvPr/>
        </p:nvSpPr>
        <p:spPr bwMode="auto">
          <a:xfrm>
            <a:off x="6096000" y="4343400"/>
            <a:ext cx="25146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Session and Application variables</a:t>
            </a:r>
          </a:p>
        </p:txBody>
      </p:sp>
      <p:sp>
        <p:nvSpPr>
          <p:cNvPr id="47293" name="Line 189"/>
          <p:cNvSpPr>
            <a:spLocks noChangeShapeType="1"/>
          </p:cNvSpPr>
          <p:nvPr/>
        </p:nvSpPr>
        <p:spPr bwMode="auto">
          <a:xfrm flipH="1">
            <a:off x="4800600" y="4419600"/>
            <a:ext cx="762000" cy="838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294" name="Line 190"/>
          <p:cNvSpPr>
            <a:spLocks noChangeShapeType="1"/>
          </p:cNvSpPr>
          <p:nvPr/>
        </p:nvSpPr>
        <p:spPr bwMode="auto">
          <a:xfrm>
            <a:off x="4800600" y="5257800"/>
            <a:ext cx="1066800" cy="381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295" name="Text Box 191"/>
          <p:cNvSpPr txBox="1">
            <a:spLocks noChangeArrowheads="1"/>
          </p:cNvSpPr>
          <p:nvPr/>
        </p:nvSpPr>
        <p:spPr bwMode="auto">
          <a:xfrm>
            <a:off x="5562600" y="4648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-Or-</a:t>
            </a:r>
          </a:p>
        </p:txBody>
      </p:sp>
      <p:sp>
        <p:nvSpPr>
          <p:cNvPr id="47296" name="Text Box 192"/>
          <p:cNvSpPr txBox="1">
            <a:spLocks noChangeArrowheads="1"/>
          </p:cNvSpPr>
          <p:nvPr/>
        </p:nvSpPr>
        <p:spPr bwMode="auto">
          <a:xfrm>
            <a:off x="5791200" y="3352800"/>
            <a:ext cx="9906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State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010400" cy="914400"/>
          </a:xfrm>
        </p:spPr>
        <p:txBody>
          <a:bodyPr/>
          <a:lstStyle/>
          <a:p>
            <a:r>
              <a:rPr lang="en-US" sz="2400" dirty="0"/>
              <a:t>Saving Application and Session Variables in a Database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10565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Configure the session state in </a:t>
            </a:r>
            <a:r>
              <a:rPr lang="en-US" sz="2800" dirty="0" err="1"/>
              <a:t>Web.config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Mode is set to </a:t>
            </a:r>
            <a:r>
              <a:rPr lang="en-US" sz="2400" b="1" dirty="0" err="1"/>
              <a:t>sqlserver</a:t>
            </a:r>
            <a:r>
              <a:rPr lang="en-US" sz="2400" dirty="0"/>
              <a:t> or </a:t>
            </a:r>
            <a:r>
              <a:rPr lang="en-US" sz="2400" b="1" dirty="0" err="1"/>
              <a:t>stateserver</a:t>
            </a:r>
            <a:endParaRPr lang="en-US" sz="2400" b="1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Then, configure the SQL server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OSQL creates several stored procedures and temporary databases for storing the variables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09600" y="2301875"/>
            <a:ext cx="7848600" cy="9445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>
                <a:latin typeface="Lucida Sans Typewriter" pitchFamily="49" charset="0"/>
              </a:rPr>
              <a:t>&lt;sessionState mode="SQLServer" sqlConnectionString="data source=</a:t>
            </a:r>
            <a:r>
              <a:rPr lang="en-US" sz="2000" i="1">
                <a:latin typeface="Lucida Sans Typewriter" pitchFamily="49" charset="0"/>
              </a:rPr>
              <a:t>SQLServerName</a:t>
            </a:r>
            <a:r>
              <a:rPr lang="en-US" sz="2000">
                <a:latin typeface="Lucida Sans Typewriter" pitchFamily="49" charset="0"/>
              </a:rPr>
              <a:t>; Integrated security=true" /&gt;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57200" y="4451350"/>
            <a:ext cx="8382000" cy="406400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342900" indent="-342900"/>
            <a:r>
              <a:rPr lang="en-US" sz="2000" dirty="0">
                <a:solidFill>
                  <a:schemeClr val="bg1"/>
                </a:solidFill>
                <a:latin typeface="Lucida Sans Typewriter" pitchFamily="49" charset="0"/>
              </a:rPr>
              <a:t>c:\&gt; OSQL –S </a:t>
            </a:r>
            <a:r>
              <a:rPr lang="en-US" sz="2000" i="1" dirty="0" err="1">
                <a:solidFill>
                  <a:schemeClr val="bg1"/>
                </a:solidFill>
                <a:latin typeface="Lucida Sans Typewriter" pitchFamily="49" charset="0"/>
              </a:rPr>
              <a:t>SQLServerName</a:t>
            </a:r>
            <a:r>
              <a:rPr lang="en-US" sz="2000" dirty="0">
                <a:solidFill>
                  <a:schemeClr val="bg1"/>
                </a:solidFill>
                <a:latin typeface="Lucida Sans Typewriter" pitchFamily="49" charset="0"/>
              </a:rPr>
              <a:t> –E &lt;InstallSqlState.sql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898525" y="12795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algn="ctr" eaLnBrk="1" hangingPunct="1"/>
            <a:r>
              <a: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1800">
              <a:latin typeface="Arial" charset="0"/>
            </a:endParaRP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898525" y="37941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algn="ctr" eaLnBrk="1" hangingPunct="1"/>
            <a:r>
              <a: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Lesson: Cookies and Cookieless Sessions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Cookies to Store Session Data</a:t>
            </a:r>
          </a:p>
          <a:p>
            <a:r>
              <a:rPr lang="en-US"/>
              <a:t>Instructor-Led Practice: Using Variables and Cookies</a:t>
            </a:r>
          </a:p>
          <a:p>
            <a:r>
              <a:rPr lang="en-US"/>
              <a:t>Retrieving Information from a Cookie</a:t>
            </a:r>
          </a:p>
          <a:p>
            <a:r>
              <a:rPr lang="en-US"/>
              <a:t>Using Cookieless Sessions</a:t>
            </a:r>
          </a:p>
          <a:p>
            <a:r>
              <a:rPr lang="en-US"/>
              <a:t>Setting Up Cookieless Sessions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Cookies to Store Session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105650" cy="5105400"/>
          </a:xfrm>
        </p:spPr>
        <p:txBody>
          <a:bodyPr/>
          <a:lstStyle/>
          <a:p>
            <a:r>
              <a:rPr lang="en-US"/>
              <a:t>Creating a cookie: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800"/>
          </a:p>
          <a:p>
            <a:r>
              <a:rPr lang="en-US"/>
              <a:t>Cookie contains information about the domain name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61125" y="5257800"/>
            <a:ext cx="13874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" y="5967413"/>
            <a:ext cx="762000" cy="357187"/>
            <a:chOff x="336" y="3759"/>
            <a:chExt cx="593" cy="225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36" y="3759"/>
              <a:ext cx="279" cy="225"/>
              <a:chOff x="336" y="3759"/>
              <a:chExt cx="279" cy="225"/>
            </a:xfrm>
          </p:grpSpPr>
          <p:sp>
            <p:nvSpPr>
              <p:cNvPr id="29708" name="AutoShape 12"/>
              <p:cNvSpPr>
                <a:spLocks noChangeArrowheads="1"/>
              </p:cNvSpPr>
              <p:nvPr/>
            </p:nvSpPr>
            <p:spPr bwMode="auto">
              <a:xfrm>
                <a:off x="336" y="3759"/>
                <a:ext cx="279" cy="22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Rectangle 13"/>
              <p:cNvSpPr>
                <a:spLocks noChangeArrowheads="1"/>
              </p:cNvSpPr>
              <p:nvPr/>
            </p:nvSpPr>
            <p:spPr bwMode="auto">
              <a:xfrm>
                <a:off x="371" y="3811"/>
                <a:ext cx="209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0" name="Arc 14"/>
              <p:cNvSpPr>
                <a:spLocks/>
              </p:cNvSpPr>
              <p:nvPr/>
            </p:nvSpPr>
            <p:spPr bwMode="auto">
              <a:xfrm>
                <a:off x="376" y="3815"/>
                <a:ext cx="68" cy="4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9259 w 22320"/>
                  <a:gd name="T1" fmla="*/ 39327 h 39327"/>
                  <a:gd name="T2" fmla="*/ 22320 w 22320"/>
                  <a:gd name="T3" fmla="*/ 12 h 39327"/>
                  <a:gd name="T4" fmla="*/ 21600 w 22320"/>
                  <a:gd name="T5" fmla="*/ 21600 h 39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0" h="39327" fill="none" extrusionOk="0">
                    <a:moveTo>
                      <a:pt x="9258" y="39327"/>
                    </a:moveTo>
                    <a:cubicBezTo>
                      <a:pt x="3458" y="35288"/>
                      <a:pt x="0" y="286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</a:path>
                  <a:path w="22320" h="39327" stroke="0" extrusionOk="0">
                    <a:moveTo>
                      <a:pt x="9258" y="39327"/>
                    </a:moveTo>
                    <a:cubicBezTo>
                      <a:pt x="3458" y="35288"/>
                      <a:pt x="0" y="286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99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Arc 15"/>
              <p:cNvSpPr>
                <a:spLocks/>
              </p:cNvSpPr>
              <p:nvPr/>
            </p:nvSpPr>
            <p:spPr bwMode="auto">
              <a:xfrm>
                <a:off x="430" y="3846"/>
                <a:ext cx="108" cy="50"/>
              </a:xfrm>
              <a:custGeom>
                <a:avLst/>
                <a:gdLst>
                  <a:gd name="G0" fmla="+- 13604 0 0"/>
                  <a:gd name="G1" fmla="+- 21600 0 0"/>
                  <a:gd name="G2" fmla="+- 21600 0 0"/>
                  <a:gd name="T0" fmla="*/ 13604 w 35204"/>
                  <a:gd name="T1" fmla="*/ 0 h 43200"/>
                  <a:gd name="T2" fmla="*/ 0 w 35204"/>
                  <a:gd name="T3" fmla="*/ 38378 h 43200"/>
                  <a:gd name="T4" fmla="*/ 13604 w 3520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204" h="43200" fill="none" extrusionOk="0">
                    <a:moveTo>
                      <a:pt x="13603" y="0"/>
                    </a:moveTo>
                    <a:cubicBezTo>
                      <a:pt x="25533" y="0"/>
                      <a:pt x="35204" y="9670"/>
                      <a:pt x="35204" y="21600"/>
                    </a:cubicBezTo>
                    <a:cubicBezTo>
                      <a:pt x="35204" y="33529"/>
                      <a:pt x="25533" y="43200"/>
                      <a:pt x="13604" y="43200"/>
                    </a:cubicBezTo>
                    <a:cubicBezTo>
                      <a:pt x="8650" y="43200"/>
                      <a:pt x="3847" y="41497"/>
                      <a:pt x="0" y="38377"/>
                    </a:cubicBezTo>
                  </a:path>
                  <a:path w="35204" h="43200" stroke="0" extrusionOk="0">
                    <a:moveTo>
                      <a:pt x="13603" y="0"/>
                    </a:moveTo>
                    <a:cubicBezTo>
                      <a:pt x="25533" y="0"/>
                      <a:pt x="35204" y="9670"/>
                      <a:pt x="35204" y="21600"/>
                    </a:cubicBezTo>
                    <a:cubicBezTo>
                      <a:pt x="35204" y="33529"/>
                      <a:pt x="25533" y="43200"/>
                      <a:pt x="13604" y="43200"/>
                    </a:cubicBezTo>
                    <a:cubicBezTo>
                      <a:pt x="8650" y="43200"/>
                      <a:pt x="3847" y="41497"/>
                      <a:pt x="0" y="38377"/>
                    </a:cubicBezTo>
                    <a:lnTo>
                      <a:pt x="13604" y="216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99000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650" y="3759"/>
              <a:ext cx="279" cy="225"/>
              <a:chOff x="650" y="3759"/>
              <a:chExt cx="279" cy="225"/>
            </a:xfrm>
          </p:grpSpPr>
          <p:sp>
            <p:nvSpPr>
              <p:cNvPr id="29713" name="AutoShape 17"/>
              <p:cNvSpPr>
                <a:spLocks noChangeArrowheads="1"/>
              </p:cNvSpPr>
              <p:nvPr/>
            </p:nvSpPr>
            <p:spPr bwMode="auto">
              <a:xfrm>
                <a:off x="650" y="3759"/>
                <a:ext cx="279" cy="22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4" name="Rectangle 18"/>
              <p:cNvSpPr>
                <a:spLocks noChangeArrowheads="1"/>
              </p:cNvSpPr>
              <p:nvPr/>
            </p:nvSpPr>
            <p:spPr bwMode="auto">
              <a:xfrm>
                <a:off x="685" y="3811"/>
                <a:ext cx="209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5" name="Arc 19"/>
              <p:cNvSpPr>
                <a:spLocks/>
              </p:cNvSpPr>
              <p:nvPr/>
            </p:nvSpPr>
            <p:spPr bwMode="auto">
              <a:xfrm>
                <a:off x="720" y="3846"/>
                <a:ext cx="68" cy="4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9897 w 22320"/>
                  <a:gd name="T1" fmla="*/ 39755 h 39755"/>
                  <a:gd name="T2" fmla="*/ 22320 w 22320"/>
                  <a:gd name="T3" fmla="*/ 12 h 39755"/>
                  <a:gd name="T4" fmla="*/ 21600 w 22320"/>
                  <a:gd name="T5" fmla="*/ 21600 h 39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0" h="39755" fill="none" extrusionOk="0">
                    <a:moveTo>
                      <a:pt x="9897" y="39754"/>
                    </a:moveTo>
                    <a:cubicBezTo>
                      <a:pt x="3727" y="35777"/>
                      <a:pt x="0" y="289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</a:path>
                  <a:path w="22320" h="39755" stroke="0" extrusionOk="0">
                    <a:moveTo>
                      <a:pt x="9897" y="39754"/>
                    </a:moveTo>
                    <a:cubicBezTo>
                      <a:pt x="3727" y="35777"/>
                      <a:pt x="0" y="289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99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Arc 20"/>
              <p:cNvSpPr>
                <a:spLocks/>
              </p:cNvSpPr>
              <p:nvPr/>
            </p:nvSpPr>
            <p:spPr bwMode="auto">
              <a:xfrm>
                <a:off x="739" y="3846"/>
                <a:ext cx="113" cy="50"/>
              </a:xfrm>
              <a:custGeom>
                <a:avLst/>
                <a:gdLst>
                  <a:gd name="G0" fmla="+- 15335 0 0"/>
                  <a:gd name="G1" fmla="+- 21600 0 0"/>
                  <a:gd name="G2" fmla="+- 21600 0 0"/>
                  <a:gd name="T0" fmla="*/ 15335 w 36935"/>
                  <a:gd name="T1" fmla="*/ 0 h 43200"/>
                  <a:gd name="T2" fmla="*/ 0 w 36935"/>
                  <a:gd name="T3" fmla="*/ 36811 h 43200"/>
                  <a:gd name="T4" fmla="*/ 15335 w 3693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935" h="43200" fill="none" extrusionOk="0">
                    <a:moveTo>
                      <a:pt x="15334" y="0"/>
                    </a:moveTo>
                    <a:cubicBezTo>
                      <a:pt x="27264" y="0"/>
                      <a:pt x="36935" y="9670"/>
                      <a:pt x="36935" y="21600"/>
                    </a:cubicBezTo>
                    <a:cubicBezTo>
                      <a:pt x="36935" y="33529"/>
                      <a:pt x="27264" y="43200"/>
                      <a:pt x="15335" y="43200"/>
                    </a:cubicBezTo>
                    <a:cubicBezTo>
                      <a:pt x="9575" y="43200"/>
                      <a:pt x="4055" y="40900"/>
                      <a:pt x="-1" y="36811"/>
                    </a:cubicBezTo>
                  </a:path>
                  <a:path w="36935" h="43200" stroke="0" extrusionOk="0">
                    <a:moveTo>
                      <a:pt x="15334" y="0"/>
                    </a:moveTo>
                    <a:cubicBezTo>
                      <a:pt x="27264" y="0"/>
                      <a:pt x="36935" y="9670"/>
                      <a:pt x="36935" y="21600"/>
                    </a:cubicBezTo>
                    <a:cubicBezTo>
                      <a:pt x="36935" y="33529"/>
                      <a:pt x="27264" y="43200"/>
                      <a:pt x="15335" y="43200"/>
                    </a:cubicBezTo>
                    <a:cubicBezTo>
                      <a:pt x="9575" y="43200"/>
                      <a:pt x="4055" y="40900"/>
                      <a:pt x="-1" y="36811"/>
                    </a:cubicBezTo>
                    <a:lnTo>
                      <a:pt x="15335" y="216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99000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7" name="AutoShape 21"/>
            <p:cNvSpPr>
              <a:spLocks noChangeArrowheads="1"/>
            </p:cNvSpPr>
            <p:nvPr/>
          </p:nvSpPr>
          <p:spPr bwMode="auto">
            <a:xfrm>
              <a:off x="551" y="3811"/>
              <a:ext cx="162" cy="132"/>
            </a:xfrm>
            <a:prstGeom prst="rightArrow">
              <a:avLst>
                <a:gd name="adj1" fmla="val 54546"/>
                <a:gd name="adj2" fmla="val 90909"/>
              </a:avLst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219200" y="1676400"/>
            <a:ext cx="6400800" cy="2819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1600">
                <a:latin typeface="Lucida Sans Typewriter" pitchFamily="49" charset="0"/>
              </a:rPr>
              <a:t>HttpCookie objCookie = new HttpCookie("myCookie");</a:t>
            </a:r>
          </a:p>
          <a:p>
            <a:r>
              <a:rPr lang="en-US" sz="1600">
                <a:latin typeface="Lucida Sans Typewriter" pitchFamily="49" charset="0"/>
              </a:rPr>
              <a:t>DateTime now = DateTime.Now;</a:t>
            </a:r>
          </a:p>
          <a:p>
            <a:endParaRPr lang="en-US" sz="1600">
              <a:latin typeface="Lucida Sans Typewriter" pitchFamily="49" charset="0"/>
            </a:endParaRPr>
          </a:p>
          <a:p>
            <a:r>
              <a:rPr lang="en-US" sz="1600">
                <a:latin typeface="Lucida Sans Typewriter" pitchFamily="49" charset="0"/>
              </a:rPr>
              <a:t>objCookie.Values.Add("Time", now.ToString());</a:t>
            </a:r>
          </a:p>
          <a:p>
            <a:r>
              <a:rPr lang="en-US" sz="1600">
                <a:latin typeface="Lucida Sans Typewriter" pitchFamily="49" charset="0"/>
              </a:rPr>
              <a:t>objCookie.Values.Add("ForeColor", "White");</a:t>
            </a:r>
          </a:p>
          <a:p>
            <a:r>
              <a:rPr lang="en-US" sz="1600">
                <a:latin typeface="Lucida Sans Typewriter" pitchFamily="49" charset="0"/>
              </a:rPr>
              <a:t>objCookie.Values.Add("BackColor", "Blue");</a:t>
            </a:r>
          </a:p>
          <a:p>
            <a:endParaRPr lang="en-US" sz="1600">
              <a:latin typeface="Lucida Sans Typewriter" pitchFamily="49" charset="0"/>
            </a:endParaRPr>
          </a:p>
          <a:p>
            <a:r>
              <a:rPr lang="en-US" sz="1600">
                <a:latin typeface="Lucida Sans Typewriter" pitchFamily="49" charset="0"/>
              </a:rPr>
              <a:t>Response.Cookies.Add(objCookie);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1219200" y="1676400"/>
            <a:ext cx="6400800" cy="2819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1600">
                <a:latin typeface="Lucida Sans Typewriter" pitchFamily="49" charset="0"/>
              </a:rPr>
              <a:t>HttpCookie objCookie = new HttpCookie("myCookie");</a:t>
            </a:r>
          </a:p>
          <a:p>
            <a:r>
              <a:rPr lang="en-US" sz="1600">
                <a:latin typeface="Lucida Sans Typewriter" pitchFamily="49" charset="0"/>
              </a:rPr>
              <a:t>DateTime now = DateTime.Now;</a:t>
            </a:r>
          </a:p>
          <a:p>
            <a:endParaRPr lang="en-US" sz="1600">
              <a:latin typeface="Lucida Sans Typewriter" pitchFamily="49" charset="0"/>
            </a:endParaRPr>
          </a:p>
          <a:p>
            <a:r>
              <a:rPr lang="en-US" sz="1600">
                <a:latin typeface="Lucida Sans Typewriter" pitchFamily="49" charset="0"/>
              </a:rPr>
              <a:t>objCookie.Values.Add("Time", now.ToString());</a:t>
            </a:r>
          </a:p>
          <a:p>
            <a:r>
              <a:rPr lang="en-US" sz="1600">
                <a:latin typeface="Lucida Sans Typewriter" pitchFamily="49" charset="0"/>
              </a:rPr>
              <a:t>objCookie.Values.Add("ForeColor", "White");</a:t>
            </a:r>
          </a:p>
          <a:p>
            <a:r>
              <a:rPr lang="en-US" sz="1600">
                <a:latin typeface="Lucida Sans Typewriter" pitchFamily="49" charset="0"/>
              </a:rPr>
              <a:t>objCookie.Values.Add("BackColor", "Blue");</a:t>
            </a:r>
          </a:p>
          <a:p>
            <a:endParaRPr lang="en-US" sz="1600">
              <a:latin typeface="Lucida Sans Typewriter" pitchFamily="49" charset="0"/>
            </a:endParaRPr>
          </a:p>
          <a:p>
            <a:r>
              <a:rPr lang="en-US" sz="1600">
                <a:solidFill>
                  <a:srgbClr val="D60093"/>
                </a:solidFill>
                <a:latin typeface="Lucida Sans Typewriter" pitchFamily="49" charset="0"/>
              </a:rPr>
              <a:t>objCookie.Expires = now.AddHours(1);</a:t>
            </a:r>
          </a:p>
          <a:p>
            <a:endParaRPr lang="en-US" sz="1600">
              <a:latin typeface="Lucida Sans Typewriter" pitchFamily="49" charset="0"/>
            </a:endParaRPr>
          </a:p>
          <a:p>
            <a:r>
              <a:rPr lang="en-US" sz="1600">
                <a:latin typeface="Lucida Sans Typewriter" pitchFamily="49" charset="0"/>
              </a:rPr>
              <a:t>Response.Cookies.Add(objCookie);</a:t>
            </a:r>
          </a:p>
        </p:txBody>
      </p:sp>
      <p:sp>
        <p:nvSpPr>
          <p:cNvPr id="29718" name="AutoShape 22"/>
          <p:cNvSpPr>
            <a:spLocks noChangeArrowheads="1"/>
          </p:cNvSpPr>
          <p:nvPr/>
        </p:nvSpPr>
        <p:spPr bwMode="auto">
          <a:xfrm rot="10800000">
            <a:off x="6248400" y="3962400"/>
            <a:ext cx="1981200" cy="914400"/>
          </a:xfrm>
          <a:prstGeom prst="wedgeRoundRectCallout">
            <a:avLst>
              <a:gd name="adj1" fmla="val 77083"/>
              <a:gd name="adj2" fmla="val 730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sz="1500" b="1"/>
              <a:t>To create a persistent cookie, specify the expiration time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447800" y="5410200"/>
            <a:ext cx="67818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1600">
                <a:latin typeface="Lucida Sans Typewriter" pitchFamily="49" charset="0"/>
              </a:rPr>
              <a:t>Set-Cookie: Username=John+Chen; path=/; </a:t>
            </a:r>
          </a:p>
          <a:p>
            <a:r>
              <a:rPr lang="en-US" sz="1600">
                <a:latin typeface="Lucida Sans Typewriter" pitchFamily="49" charset="0"/>
              </a:rPr>
              <a:t>domain=microsoft.com;</a:t>
            </a:r>
          </a:p>
          <a:p>
            <a:r>
              <a:rPr lang="en-US" sz="1600">
                <a:latin typeface="Lucida Sans Typewriter" pitchFamily="49" charset="0"/>
              </a:rPr>
              <a:t>Expires=Tuesday, 01-Feb-05 00.00.01 GMT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9" grpId="0" animBg="1"/>
      <p:bldP spid="297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49831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sz="1200" dirty="0" smtClean="0"/>
              <a:t>using System;</a:t>
            </a:r>
            <a:br>
              <a:rPr lang="en-US" sz="1200" dirty="0" smtClean="0"/>
            </a:br>
            <a:r>
              <a:rPr lang="en-US" sz="1200" dirty="0" smtClean="0"/>
              <a:t>using </a:t>
            </a:r>
            <a:r>
              <a:rPr lang="en-US" sz="1200" dirty="0" err="1" smtClean="0"/>
              <a:t>System.Collections.Generic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using </a:t>
            </a:r>
            <a:r>
              <a:rPr lang="en-US" sz="1200" dirty="0" err="1" smtClean="0"/>
              <a:t>System.Web.UI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using </a:t>
            </a:r>
            <a:r>
              <a:rPr lang="en-US" sz="1200" dirty="0" err="1" smtClean="0"/>
              <a:t>System.Windows.Forms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namespace WebApplication2{</a:t>
            </a:r>
            <a:br>
              <a:rPr lang="en-US" sz="1200" dirty="0" smtClean="0"/>
            </a:br>
            <a:r>
              <a:rPr lang="en-US" sz="1200" dirty="0" smtClean="0"/>
              <a:t>    public partial class _Default : Page</a:t>
            </a:r>
            <a:br>
              <a:rPr lang="en-US" sz="1200" dirty="0" smtClean="0"/>
            </a:br>
            <a:r>
              <a:rPr lang="en-US" sz="1200" dirty="0" smtClean="0"/>
              <a:t>    {</a:t>
            </a:r>
            <a:br>
              <a:rPr lang="en-US" sz="1200" dirty="0" smtClean="0"/>
            </a:br>
            <a:r>
              <a:rPr lang="en-US" sz="1200" dirty="0" smtClean="0"/>
              <a:t>        private </a:t>
            </a:r>
            <a:r>
              <a:rPr lang="en-US" sz="1200" dirty="0" err="1" smtClean="0"/>
              <a:t>readonly</a:t>
            </a:r>
            <a:r>
              <a:rPr lang="en-US" sz="1200" dirty="0" smtClean="0"/>
              <a:t> List&lt;User&gt; _source = new List&lt;User&gt;();</a:t>
            </a:r>
            <a:br>
              <a:rPr lang="en-US" sz="1200" dirty="0" smtClean="0"/>
            </a:br>
            <a:r>
              <a:rPr lang="en-US" sz="1200" dirty="0" smtClean="0"/>
              <a:t>        protected override void </a:t>
            </a:r>
            <a:r>
              <a:rPr lang="en-US" sz="1200" dirty="0" err="1" smtClean="0"/>
              <a:t>OnInit</a:t>
            </a:r>
            <a:r>
              <a:rPr lang="en-US" sz="1200" dirty="0" smtClean="0"/>
              <a:t>(</a:t>
            </a:r>
            <a:r>
              <a:rPr lang="en-US" sz="1200" dirty="0" err="1" smtClean="0"/>
              <a:t>EventArgs</a:t>
            </a:r>
            <a:r>
              <a:rPr lang="en-US" sz="1200" dirty="0" smtClean="0"/>
              <a:t> e)        {</a:t>
            </a:r>
            <a:br>
              <a:rPr lang="en-US" sz="1200" dirty="0" smtClean="0"/>
            </a:br>
            <a:r>
              <a:rPr lang="en-US" sz="1200" dirty="0" smtClean="0"/>
              <a:t>            </a:t>
            </a:r>
            <a:r>
              <a:rPr lang="en-US" sz="1200" dirty="0" err="1" smtClean="0"/>
              <a:t>base.OnInit</a:t>
            </a:r>
            <a:r>
              <a:rPr lang="en-US" sz="1200" dirty="0" smtClean="0"/>
              <a:t>(e);</a:t>
            </a:r>
            <a:br>
              <a:rPr lang="en-US" sz="1200" dirty="0" smtClean="0"/>
            </a:br>
            <a:r>
              <a:rPr lang="en-US" sz="1200" dirty="0" smtClean="0"/>
              <a:t>            Button1.Click += Button1_Click;</a:t>
            </a:r>
            <a:br>
              <a:rPr lang="en-US" sz="1200" dirty="0" smtClean="0"/>
            </a:br>
            <a:r>
              <a:rPr lang="en-US" sz="1200" dirty="0" smtClean="0"/>
              <a:t>            Button2.Click += Button2_Click;        }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      protected void </a:t>
            </a:r>
            <a:r>
              <a:rPr lang="en-US" sz="1200" dirty="0" err="1" smtClean="0"/>
              <a:t>Page_Load</a:t>
            </a:r>
            <a:r>
              <a:rPr lang="en-US" sz="1200" dirty="0" smtClean="0"/>
              <a:t>(object sender, </a:t>
            </a:r>
            <a:r>
              <a:rPr lang="en-US" sz="1200" dirty="0" err="1" smtClean="0"/>
              <a:t>EventArgs</a:t>
            </a:r>
            <a:r>
              <a:rPr lang="en-US" sz="1200" dirty="0" smtClean="0"/>
              <a:t> e)</a:t>
            </a:r>
            <a:br>
              <a:rPr lang="en-US" sz="1200" dirty="0" smtClean="0"/>
            </a:br>
            <a:r>
              <a:rPr lang="en-US" sz="1200" dirty="0" smtClean="0"/>
              <a:t>        {            _</a:t>
            </a:r>
            <a:r>
              <a:rPr lang="en-US" sz="1200" dirty="0" err="1" smtClean="0"/>
              <a:t>source.Add</a:t>
            </a:r>
            <a:r>
              <a:rPr lang="en-US" sz="1200" dirty="0" smtClean="0"/>
              <a:t>(new User());        }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      private void Button1_Click(object sender, </a:t>
            </a:r>
            <a:r>
              <a:rPr lang="en-US" sz="1200" dirty="0" err="1" smtClean="0"/>
              <a:t>EventArgs</a:t>
            </a:r>
            <a:r>
              <a:rPr lang="en-US" sz="1200" dirty="0" smtClean="0"/>
              <a:t> e)</a:t>
            </a:r>
            <a:br>
              <a:rPr lang="en-US" sz="1200" dirty="0" smtClean="0"/>
            </a:br>
            <a:r>
              <a:rPr lang="en-US" sz="1200" dirty="0" smtClean="0"/>
              <a:t>        {            _</a:t>
            </a:r>
            <a:r>
              <a:rPr lang="en-US" sz="1200" dirty="0" err="1" smtClean="0"/>
              <a:t>source.Add</a:t>
            </a:r>
            <a:r>
              <a:rPr lang="en-US" sz="1200" dirty="0" smtClean="0"/>
              <a:t>(new User());         }</a:t>
            </a:r>
            <a:br>
              <a:rPr lang="en-US" sz="1200" dirty="0" smtClean="0"/>
            </a:br>
            <a:r>
              <a:rPr lang="en-US" sz="1200" dirty="0" smtClean="0"/>
              <a:t>        private void Button2_Click(object sender, </a:t>
            </a:r>
            <a:r>
              <a:rPr lang="en-US" sz="1200" dirty="0" err="1" smtClean="0"/>
              <a:t>EventArgs</a:t>
            </a:r>
            <a:r>
              <a:rPr lang="en-US" sz="1200" dirty="0" smtClean="0"/>
              <a:t> e)</a:t>
            </a:r>
            <a:br>
              <a:rPr lang="en-US" sz="1200" dirty="0" smtClean="0"/>
            </a:br>
            <a:r>
              <a:rPr lang="en-US" sz="1200" dirty="0" smtClean="0"/>
              <a:t>        {       </a:t>
            </a:r>
          </a:p>
          <a:p>
            <a:pPr>
              <a:buNone/>
            </a:pPr>
            <a:r>
              <a:rPr lang="en-US" sz="1200" dirty="0" smtClean="0"/>
              <a:t>                     _</a:t>
            </a:r>
            <a:r>
              <a:rPr lang="en-US" sz="1200" dirty="0" err="1" smtClean="0"/>
              <a:t>source.Add</a:t>
            </a:r>
            <a:r>
              <a:rPr lang="en-US" sz="1200" dirty="0" smtClean="0"/>
              <a:t>(new User());</a:t>
            </a:r>
            <a:br>
              <a:rPr lang="en-US" sz="1200" dirty="0" smtClean="0"/>
            </a:br>
            <a:r>
              <a:rPr lang="en-US" sz="1200" dirty="0" smtClean="0"/>
              <a:t>            </a:t>
            </a:r>
            <a:r>
              <a:rPr lang="en-US" sz="1200" dirty="0" err="1" smtClean="0"/>
              <a:t>MessageBox.Show</a:t>
            </a:r>
            <a:r>
              <a:rPr lang="en-US" sz="1200" dirty="0" smtClean="0"/>
              <a:t>(_</a:t>
            </a:r>
            <a:r>
              <a:rPr lang="en-US" sz="1200" dirty="0" err="1" smtClean="0"/>
              <a:t>source.Count.ToString</a:t>
            </a:r>
            <a:r>
              <a:rPr lang="en-US" sz="1200" dirty="0" smtClean="0"/>
              <a:t>());</a:t>
            </a:r>
            <a:br>
              <a:rPr lang="en-US" sz="1200" dirty="0" smtClean="0"/>
            </a:br>
            <a:r>
              <a:rPr lang="en-US" sz="1200" dirty="0" smtClean="0"/>
              <a:t>        }</a:t>
            </a:r>
            <a:br>
              <a:rPr lang="en-US" sz="1200" dirty="0" smtClean="0"/>
            </a:br>
            <a:r>
              <a:rPr lang="en-US" sz="1200" dirty="0" smtClean="0"/>
              <a:t>    }</a:t>
            </a:r>
            <a:br>
              <a:rPr lang="en-US" sz="1200" dirty="0" smtClean="0"/>
            </a:br>
            <a:r>
              <a:rPr lang="en-US" sz="1200" dirty="0" smtClean="0"/>
              <a:t>   </a:t>
            </a:r>
            <a:br>
              <a:rPr lang="en-US" sz="1200" dirty="0" smtClean="0"/>
            </a:br>
            <a:r>
              <a:rPr lang="en-US" sz="1200" dirty="0" smtClean="0"/>
              <a:t>} </a:t>
            </a:r>
            <a:br>
              <a:rPr lang="en-US" sz="1200" dirty="0" smtClean="0"/>
            </a:br>
            <a:r>
              <a:rPr lang="en-US" sz="1200" dirty="0" smtClean="0"/>
              <a:t> 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724400" y="1295400"/>
            <a:ext cx="32004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 public class User</a:t>
            </a:r>
            <a:br>
              <a:rPr lang="en-US" sz="1200" dirty="0" smtClean="0"/>
            </a:br>
            <a:r>
              <a:rPr lang="en-US" sz="1200" dirty="0" smtClean="0"/>
              <a:t>    {</a:t>
            </a:r>
            <a:br>
              <a:rPr lang="en-US" sz="1200" dirty="0" smtClean="0"/>
            </a:br>
            <a:r>
              <a:rPr lang="en-US" sz="1200" dirty="0" smtClean="0"/>
              <a:t>        private string Name { get; set; }</a:t>
            </a:r>
            <a:br>
              <a:rPr lang="en-US" sz="1200" dirty="0" smtClean="0"/>
            </a:br>
            <a:r>
              <a:rPr lang="en-US" sz="1200" dirty="0" smtClean="0"/>
              <a:t>    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419600" y="2438400"/>
            <a:ext cx="411480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1600" dirty="0" smtClean="0"/>
              <a:t>Không dùng </a:t>
            </a:r>
            <a:r>
              <a:rPr lang="en-US" sz="1600" dirty="0" err="1" smtClean="0"/>
              <a:t>máy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r>
              <a:rPr lang="en-US" sz="1600" dirty="0" smtClean="0"/>
              <a:t>,</a:t>
            </a:r>
            <a:r>
              <a:rPr lang="vi-VN" sz="1600" dirty="0" smtClean="0"/>
              <a:t> giả sử có 1 web application có 2 button là button1 , button2!</a:t>
            </a:r>
            <a:endParaRPr lang="en-US" sz="1600" dirty="0" smtClean="0"/>
          </a:p>
          <a:p>
            <a:r>
              <a:rPr lang="vi-VN" sz="1600" dirty="0" smtClean="0"/>
              <a:t>Hãy đọc kỹ đoạn code sau đây trong 120 sec</a:t>
            </a:r>
            <a:r>
              <a:rPr lang="en-US" sz="1600" dirty="0" smtClean="0"/>
              <a:t> !</a:t>
            </a:r>
          </a:p>
          <a:p>
            <a:r>
              <a:rPr lang="vi-VN" sz="1600" dirty="0" smtClean="0"/>
              <a:t>Khi chạy application , user click vào button1</a:t>
            </a:r>
            <a:r>
              <a:rPr lang="en-US" sz="1600" dirty="0" smtClean="0"/>
              <a:t> </a:t>
            </a:r>
            <a:r>
              <a:rPr lang="vi-VN" sz="1600" dirty="0" smtClean="0"/>
              <a:t> </a:t>
            </a:r>
            <a:r>
              <a:rPr lang="en-US" sz="1600" dirty="0" smtClean="0"/>
              <a:t>3</a:t>
            </a:r>
            <a:r>
              <a:rPr lang="vi-VN" sz="1600" dirty="0" smtClean="0"/>
              <a:t> lần, sau đó click vào button</a:t>
            </a:r>
            <a:r>
              <a:rPr lang="en-US" sz="1600" dirty="0" smtClean="0"/>
              <a:t> 3</a:t>
            </a:r>
            <a:r>
              <a:rPr lang="vi-VN" sz="1600" dirty="0" smtClean="0"/>
              <a:t> thì messagebox sẽ show ra giá trị _source.Count bằng bao nhiêu !</a:t>
            </a:r>
            <a:br>
              <a:rPr lang="vi-VN" sz="1600" dirty="0" smtClean="0"/>
            </a:br>
            <a:r>
              <a:rPr lang="vi-VN" sz="1600" dirty="0" smtClean="0"/>
              <a:t>Lý giải tại sao ?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/>
              <a:t>Instructor-Led Practice: Using Variables and Cookies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0" y="1446213"/>
            <a:ext cx="5643563" cy="4556125"/>
          </a:xfrm>
        </p:spPr>
        <p:txBody>
          <a:bodyPr/>
          <a:lstStyle/>
          <a:p>
            <a:r>
              <a:rPr lang="en-US"/>
              <a:t>Students will:</a:t>
            </a:r>
          </a:p>
          <a:p>
            <a:pPr lvl="1"/>
            <a:r>
              <a:rPr lang="en-US"/>
              <a:t>See how the application and session variables, and persistent cookies, are used to store user information </a:t>
            </a:r>
          </a:p>
          <a:p>
            <a:r>
              <a:rPr lang="en-US"/>
              <a:t>Time: 15 Minutes</a:t>
            </a:r>
          </a:p>
        </p:txBody>
      </p:sp>
      <p:pic>
        <p:nvPicPr>
          <p:cNvPr id="116741" name="Picture 5" descr="Practice"/>
          <p:cNvPicPr>
            <a:picLocks noChangeAspect="1" noChangeArrowheads="1"/>
          </p:cNvPicPr>
          <p:nvPr/>
        </p:nvPicPr>
        <p:blipFill>
          <a:blip r:embed="rId3" cstate="print"/>
          <a:srcRect r="1645" b="352"/>
          <a:stretch>
            <a:fillRect/>
          </a:stretch>
        </p:blipFill>
        <p:spPr bwMode="auto">
          <a:xfrm>
            <a:off x="755650" y="1123950"/>
            <a:ext cx="1277938" cy="510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Information from a Cookie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105650" cy="2895600"/>
          </a:xfrm>
        </p:spPr>
        <p:txBody>
          <a:bodyPr/>
          <a:lstStyle/>
          <a:p>
            <a:r>
              <a:rPr lang="en-US"/>
              <a:t>Read the cookie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Retrieve values from the cookie </a:t>
            </a:r>
          </a:p>
          <a:p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5800" y="3429000"/>
            <a:ext cx="77724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1600">
                <a:latin typeface="Lucida Sans Typewriter" pitchFamily="49" charset="0"/>
              </a:rPr>
              <a:t>lblTime.Text = objCookie.Values("Time")</a:t>
            </a:r>
          </a:p>
          <a:p>
            <a:r>
              <a:rPr lang="en-US" sz="1600">
                <a:latin typeface="Lucida Sans Typewriter" pitchFamily="49" charset="0"/>
              </a:rPr>
              <a:t>lblTime.ForeColor = System.Drawing.Color.FromName _</a:t>
            </a:r>
          </a:p>
          <a:p>
            <a:r>
              <a:rPr lang="en-US" sz="1600">
                <a:latin typeface="Lucida Sans Typewriter" pitchFamily="49" charset="0"/>
              </a:rPr>
              <a:t>				(objCookie.Values("ForeColor"))</a:t>
            </a:r>
          </a:p>
          <a:p>
            <a:r>
              <a:rPr lang="en-US" sz="1600">
                <a:latin typeface="Lucida Sans Typewriter" pitchFamily="49" charset="0"/>
              </a:rPr>
              <a:t>lblTime.BackColor = System.Drawing.Color.FromName _</a:t>
            </a:r>
          </a:p>
          <a:p>
            <a:r>
              <a:rPr lang="en-US" sz="1600">
                <a:latin typeface="Lucida Sans Typewriter" pitchFamily="49" charset="0"/>
              </a:rPr>
              <a:t>				(objCookie.Values("BackColor"))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914400" y="1828800"/>
            <a:ext cx="73152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1600">
                <a:latin typeface="Lucida Sans Typewriter" pitchFamily="49" charset="0"/>
              </a:rPr>
              <a:t>Dim objCookie As HttpCookie = Request.Cookies("myCookie")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914400" y="2438400"/>
            <a:ext cx="73152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1600">
                <a:latin typeface="Lucida Sans Typewriter" pitchFamily="49" charset="0"/>
              </a:rPr>
              <a:t>HttpCookie objCookie = Request.Cookies["myCookie"];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685800" y="4953000"/>
            <a:ext cx="77724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1600">
                <a:latin typeface="Lucida Sans Typewriter" pitchFamily="49" charset="0"/>
              </a:rPr>
              <a:t>lblTime.Text = objCookie.Values["Time"];</a:t>
            </a:r>
          </a:p>
          <a:p>
            <a:r>
              <a:rPr lang="en-US" sz="1600">
                <a:latin typeface="Lucida Sans Typewriter" pitchFamily="49" charset="0"/>
              </a:rPr>
              <a:t>lblTime.ForeColor = System.Drawing.Color.FromName</a:t>
            </a:r>
          </a:p>
          <a:p>
            <a:r>
              <a:rPr lang="en-US" sz="1600">
                <a:latin typeface="Lucida Sans Typewriter" pitchFamily="49" charset="0"/>
              </a:rPr>
              <a:t>				(objCookie.Values["ForeColor"]);</a:t>
            </a:r>
          </a:p>
          <a:p>
            <a:r>
              <a:rPr lang="en-US" sz="1600">
                <a:latin typeface="Lucida Sans Typewriter" pitchFamily="49" charset="0"/>
              </a:rPr>
              <a:t>lblTime.BackColor = System.Drawing.Color.FromName</a:t>
            </a:r>
          </a:p>
          <a:p>
            <a:r>
              <a:rPr lang="en-US" sz="1600">
                <a:latin typeface="Lucida Sans Typewriter" pitchFamily="49" charset="0"/>
              </a:rPr>
              <a:t>				(objCookie.Values["BackColor"]);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Cookieless Sessions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194550" cy="4953000"/>
          </a:xfrm>
          <a:noFill/>
          <a:ln/>
        </p:spPr>
        <p:txBody>
          <a:bodyPr/>
          <a:lstStyle/>
          <a:p>
            <a:r>
              <a:rPr lang="en-US">
                <a:cs typeface="Times New Roman" pitchFamily="18" charset="0"/>
              </a:rPr>
              <a:t>Each active session is identified and tracked using session IDs</a:t>
            </a:r>
          </a:p>
          <a:p>
            <a:r>
              <a:rPr lang="en-US">
                <a:cs typeface="Times New Roman" pitchFamily="18" charset="0"/>
              </a:rPr>
              <a:t>Session IDs are communicated across client-server requests using an HTTP cookie or included in the URL</a:t>
            </a:r>
          </a:p>
          <a:p>
            <a:r>
              <a:rPr lang="en-US">
                <a:cs typeface="Times New Roman" pitchFamily="18" charset="0"/>
              </a:rPr>
              <a:t>Cookieless sessions</a:t>
            </a:r>
          </a:p>
          <a:p>
            <a:pPr lvl="1"/>
            <a:r>
              <a:rPr lang="en-US">
                <a:cs typeface="Times New Roman" pitchFamily="18" charset="0"/>
              </a:rPr>
              <a:t>Session ID information is encoded into URLs</a:t>
            </a:r>
          </a:p>
          <a:p>
            <a:pPr lvl="1"/>
            <a:endParaRPr lang="en-US">
              <a:cs typeface="Times New Roman" pitchFamily="18" charset="0"/>
            </a:endParaRPr>
          </a:p>
          <a:p>
            <a:pPr lvl="1"/>
            <a:r>
              <a:rPr lang="en-US">
                <a:cs typeface="Times New Roman" pitchFamily="18" charset="0"/>
              </a:rPr>
              <a:t>Cannot use absolute URLs</a:t>
            </a:r>
          </a:p>
          <a:p>
            <a:pPr lvl="1"/>
            <a:r>
              <a:rPr lang="en-US">
                <a:cs typeface="Times New Roman" pitchFamily="18" charset="0"/>
              </a:rPr>
              <a:t>Most browsers limit the URL size to 255 characters, which limits use of cookieless Session IDs</a:t>
            </a:r>
          </a:p>
          <a:p>
            <a:pPr lvl="1"/>
            <a:endParaRPr lang="en-US">
              <a:cs typeface="Times New Roman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09600" y="4267200"/>
            <a:ext cx="7848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2000">
                <a:latin typeface="Lucida Sans Typewriter" pitchFamily="49" charset="0"/>
                <a:cs typeface="Times New Roman" pitchFamily="18" charset="0"/>
              </a:rPr>
              <a:t>http://server/(h44a1e55c0breu552yrecobl)/page.aspx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Cookieless Sessions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194550" cy="4287838"/>
          </a:xfrm>
        </p:spPr>
        <p:txBody>
          <a:bodyPr/>
          <a:lstStyle/>
          <a:p>
            <a:r>
              <a:rPr lang="en-US"/>
              <a:t>Session state is configured in the &lt;SessionState&gt; section of Web.config</a:t>
            </a:r>
          </a:p>
          <a:p>
            <a:r>
              <a:rPr lang="en-US"/>
              <a:t>Set cookieless = true 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14400" y="3276600"/>
            <a:ext cx="7467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r>
              <a:rPr lang="en-US" sz="2000">
                <a:latin typeface="Lucida Sans Typewriter" pitchFamily="49" charset="0"/>
                <a:cs typeface="Times New Roman" pitchFamily="18" charset="0"/>
              </a:rPr>
              <a:t>&lt;sessionState cookieless="true"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  <a:p>
            <a:r>
              <a:rPr lang="en-US"/>
              <a:t>Application and Session Variables</a:t>
            </a:r>
          </a:p>
          <a:p>
            <a:r>
              <a:rPr lang="en-US"/>
              <a:t>Cookies and Cookieless Sessions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  <a:p>
            <a:r>
              <a:rPr lang="en-US"/>
              <a:t>Application and Session Variables</a:t>
            </a:r>
          </a:p>
          <a:p>
            <a:r>
              <a:rPr lang="en-US"/>
              <a:t>Cookies and Cookieless Sessions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Lesson: State Management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105650" cy="4343400"/>
          </a:xfrm>
        </p:spPr>
        <p:txBody>
          <a:bodyPr/>
          <a:lstStyle/>
          <a:p>
            <a:r>
              <a:rPr lang="en-US"/>
              <a:t>What is State Management?</a:t>
            </a:r>
          </a:p>
          <a:p>
            <a:r>
              <a:rPr lang="en-US"/>
              <a:t>Types of State Management</a:t>
            </a:r>
          </a:p>
          <a:p>
            <a:r>
              <a:rPr lang="en-US"/>
              <a:t>Server-Side State Management</a:t>
            </a:r>
          </a:p>
          <a:p>
            <a:r>
              <a:rPr lang="en-US"/>
              <a:t>Client-Side State Management</a:t>
            </a:r>
          </a:p>
          <a:p>
            <a:r>
              <a:rPr lang="en-US"/>
              <a:t>The Global.asax File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59" name="AutoShape 123"/>
          <p:cNvSpPr>
            <a:spLocks noChangeArrowheads="1"/>
          </p:cNvSpPr>
          <p:nvPr/>
        </p:nvSpPr>
        <p:spPr bwMode="auto">
          <a:xfrm flipV="1">
            <a:off x="5181600" y="4651375"/>
            <a:ext cx="1524000" cy="1597025"/>
          </a:xfrm>
          <a:prstGeom prst="foldedCorner">
            <a:avLst>
              <a:gd name="adj" fmla="val 21875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1258" name="AutoShape 122"/>
          <p:cNvSpPr>
            <a:spLocks noChangeArrowheads="1"/>
          </p:cNvSpPr>
          <p:nvPr/>
        </p:nvSpPr>
        <p:spPr bwMode="auto">
          <a:xfrm flipV="1">
            <a:off x="990600" y="4651375"/>
            <a:ext cx="1524000" cy="1597025"/>
          </a:xfrm>
          <a:prstGeom prst="foldedCorner">
            <a:avLst>
              <a:gd name="adj" fmla="val 21875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State Management?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543800" cy="5181600"/>
          </a:xfrm>
        </p:spPr>
        <p:txBody>
          <a:bodyPr/>
          <a:lstStyle/>
          <a:p>
            <a:pPr lvl="1">
              <a:lnSpc>
                <a:spcPct val="70000"/>
              </a:lnSpc>
            </a:pPr>
            <a:endParaRPr lang="en-US" sz="1600"/>
          </a:p>
          <a:p>
            <a:pPr lvl="1">
              <a:lnSpc>
                <a:spcPct val="70000"/>
              </a:lnSpc>
            </a:pPr>
            <a:endParaRPr lang="en-US" sz="1600"/>
          </a:p>
          <a:p>
            <a:pPr lvl="1">
              <a:lnSpc>
                <a:spcPct val="70000"/>
              </a:lnSpc>
            </a:pPr>
            <a:endParaRPr lang="en-US" sz="1600"/>
          </a:p>
          <a:p>
            <a:pPr lvl="1">
              <a:lnSpc>
                <a:spcPct val="70000"/>
              </a:lnSpc>
            </a:pPr>
            <a:endParaRPr lang="en-US" sz="1600"/>
          </a:p>
          <a:p>
            <a:pPr lvl="1">
              <a:lnSpc>
                <a:spcPct val="70000"/>
              </a:lnSpc>
            </a:pPr>
            <a:endParaRPr lang="en-US" sz="1600"/>
          </a:p>
          <a:p>
            <a:pPr lvl="1">
              <a:lnSpc>
                <a:spcPct val="70000"/>
              </a:lnSpc>
            </a:pPr>
            <a:endParaRPr lang="en-US" sz="1600"/>
          </a:p>
          <a:p>
            <a:pPr lvl="1">
              <a:lnSpc>
                <a:spcPct val="70000"/>
              </a:lnSpc>
            </a:pPr>
            <a:endParaRPr lang="en-US" sz="1600"/>
          </a:p>
          <a:p>
            <a:pPr>
              <a:lnSpc>
                <a:spcPct val="70000"/>
              </a:lnSpc>
            </a:pPr>
            <a:endParaRPr lang="en-US" sz="1600"/>
          </a:p>
          <a:p>
            <a:pPr>
              <a:lnSpc>
                <a:spcPct val="70000"/>
              </a:lnSpc>
            </a:pPr>
            <a:endParaRPr lang="en-US" sz="1600"/>
          </a:p>
          <a:p>
            <a:pPr>
              <a:lnSpc>
                <a:spcPct val="70000"/>
              </a:lnSpc>
            </a:pPr>
            <a:endParaRPr lang="en-US" sz="1600"/>
          </a:p>
          <a:p>
            <a:pPr>
              <a:lnSpc>
                <a:spcPct val="70000"/>
              </a:lnSpc>
            </a:pPr>
            <a:endParaRPr lang="en-US" sz="1600"/>
          </a:p>
          <a:p>
            <a:pPr>
              <a:lnSpc>
                <a:spcPct val="70000"/>
              </a:lnSpc>
            </a:pPr>
            <a:endParaRPr lang="en-US"/>
          </a:p>
          <a:p>
            <a:pPr>
              <a:lnSpc>
                <a:spcPct val="70000"/>
              </a:lnSpc>
            </a:pPr>
            <a:endParaRPr lang="en-US"/>
          </a:p>
          <a:p>
            <a:pPr>
              <a:lnSpc>
                <a:spcPct val="70000"/>
              </a:lnSpc>
            </a:pPr>
            <a:endParaRPr lang="en-US"/>
          </a:p>
          <a:p>
            <a:pPr>
              <a:lnSpc>
                <a:spcPct val="70000"/>
              </a:lnSpc>
            </a:pPr>
            <a:endParaRPr lang="en-US" sz="1600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>
            <a:off x="4648200" y="11430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5029200" y="2438400"/>
            <a:ext cx="1828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 sz="1800">
              <a:latin typeface="Arial" charset="0"/>
            </a:endParaRP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5105400" y="2786063"/>
            <a:ext cx="1524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First Name</a:t>
            </a:r>
          </a:p>
        </p:txBody>
      </p:sp>
      <p:sp>
        <p:nvSpPr>
          <p:cNvPr id="91165" name="Text Box 29"/>
          <p:cNvSpPr txBox="1">
            <a:spLocks noChangeArrowheads="1"/>
          </p:cNvSpPr>
          <p:nvPr/>
        </p:nvSpPr>
        <p:spPr bwMode="auto">
          <a:xfrm>
            <a:off x="5105400" y="3352800"/>
            <a:ext cx="1600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Last Name</a:t>
            </a:r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5029200" y="2438400"/>
            <a:ext cx="1752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Please enter your logon information:</a:t>
            </a:r>
          </a:p>
        </p:txBody>
      </p:sp>
      <p:sp>
        <p:nvSpPr>
          <p:cNvPr id="91172" name="Rectangle 36"/>
          <p:cNvSpPr>
            <a:spLocks noChangeArrowheads="1"/>
          </p:cNvSpPr>
          <p:nvPr/>
        </p:nvSpPr>
        <p:spPr bwMode="auto">
          <a:xfrm>
            <a:off x="5181600" y="304800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John</a:t>
            </a:r>
          </a:p>
        </p:txBody>
      </p:sp>
      <p:sp>
        <p:nvSpPr>
          <p:cNvPr id="91169" name="Rectangle 33"/>
          <p:cNvSpPr>
            <a:spLocks noChangeArrowheads="1"/>
          </p:cNvSpPr>
          <p:nvPr/>
        </p:nvSpPr>
        <p:spPr bwMode="auto">
          <a:xfrm>
            <a:off x="5334000" y="3962400"/>
            <a:ext cx="12192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z="1600" b="1">
                <a:latin typeface="Arial" charset="0"/>
              </a:rPr>
              <a:t>Submit</a:t>
            </a:r>
          </a:p>
        </p:txBody>
      </p:sp>
      <p:sp>
        <p:nvSpPr>
          <p:cNvPr id="91175" name="Rectangle 39"/>
          <p:cNvSpPr>
            <a:spLocks noChangeArrowheads="1"/>
          </p:cNvSpPr>
          <p:nvPr/>
        </p:nvSpPr>
        <p:spPr bwMode="auto">
          <a:xfrm>
            <a:off x="5181600" y="358140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Chen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175000" y="3657600"/>
            <a:ext cx="1219200" cy="1600200"/>
            <a:chOff x="516" y="612"/>
            <a:chExt cx="626" cy="1012"/>
          </a:xfrm>
        </p:grpSpPr>
        <p:sp>
          <p:nvSpPr>
            <p:cNvPr id="91177" name="Freeform 41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8" name="Freeform 42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9" name="Freeform 43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0" name="Freeform 44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1" name="Line 45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2" name="Oval 46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3" name="Line 47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4" name="Line 48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5" name="Line 49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6" name="Line 50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7" name="Freeform 51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8" name="Freeform 52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9" name="Freeform 53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0" name="Line 54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1" name="Line 55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2" name="Line 56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3" name="Freeform 57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4" name="Line 58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5" name="Freeform 59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6" name="Freeform 60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7" name="Freeform 61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8" name="Line 62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1199" name="Line 63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1200" name="Line 64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201" name="Text Box 65"/>
          <p:cNvSpPr txBox="1">
            <a:spLocks noChangeArrowheads="1"/>
          </p:cNvSpPr>
          <p:nvPr/>
        </p:nvSpPr>
        <p:spPr bwMode="auto">
          <a:xfrm>
            <a:off x="3268663" y="4030663"/>
            <a:ext cx="1227137" cy="338137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Web Server</a:t>
            </a:r>
          </a:p>
        </p:txBody>
      </p:sp>
      <p:sp>
        <p:nvSpPr>
          <p:cNvPr id="91202" name="Text Box 66"/>
          <p:cNvSpPr txBox="1">
            <a:spLocks noChangeArrowheads="1"/>
          </p:cNvSpPr>
          <p:nvPr/>
        </p:nvSpPr>
        <p:spPr bwMode="auto">
          <a:xfrm>
            <a:off x="914400" y="20574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/>
              <a:t>Login.aspx</a:t>
            </a:r>
          </a:p>
        </p:txBody>
      </p:sp>
      <p:sp>
        <p:nvSpPr>
          <p:cNvPr id="91203" name="Text Box 67"/>
          <p:cNvSpPr txBox="1">
            <a:spLocks noChangeArrowheads="1"/>
          </p:cNvSpPr>
          <p:nvPr/>
        </p:nvSpPr>
        <p:spPr bwMode="auto">
          <a:xfrm>
            <a:off x="5029200" y="20574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/>
              <a:t>Login.aspx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7518400" y="3505200"/>
            <a:ext cx="1219200" cy="1600200"/>
            <a:chOff x="516" y="612"/>
            <a:chExt cx="626" cy="1012"/>
          </a:xfrm>
        </p:grpSpPr>
        <p:sp>
          <p:nvSpPr>
            <p:cNvPr id="91205" name="Freeform 69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6" name="Freeform 70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7" name="Freeform 71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8" name="Freeform 72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9" name="Line 73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10" name="Oval 74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11" name="Line 75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12" name="Line 76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13" name="Line 77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14" name="Line 78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15" name="Freeform 79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16" name="Freeform 80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17" name="Freeform 81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18" name="Line 82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19" name="Line 83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20" name="Line 84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21" name="Freeform 85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22" name="Line 86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23" name="Freeform 87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24" name="Freeform 88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25" name="Freeform 89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26" name="Line 90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1227" name="Line 91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1228" name="Line 92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229" name="Text Box 93"/>
          <p:cNvSpPr txBox="1">
            <a:spLocks noChangeArrowheads="1"/>
          </p:cNvSpPr>
          <p:nvPr/>
        </p:nvSpPr>
        <p:spPr bwMode="auto">
          <a:xfrm>
            <a:off x="7612063" y="3878263"/>
            <a:ext cx="1227137" cy="338137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Web Server</a:t>
            </a:r>
          </a:p>
        </p:txBody>
      </p:sp>
      <p:sp>
        <p:nvSpPr>
          <p:cNvPr id="91231" name="AutoShape 95"/>
          <p:cNvSpPr>
            <a:spLocks noChangeArrowheads="1"/>
          </p:cNvSpPr>
          <p:nvPr/>
        </p:nvSpPr>
        <p:spPr bwMode="auto">
          <a:xfrm rot="12838781" flipH="1">
            <a:off x="2667000" y="3276600"/>
            <a:ext cx="1231900" cy="228600"/>
          </a:xfrm>
          <a:prstGeom prst="rightArrow">
            <a:avLst>
              <a:gd name="adj1" fmla="val 62167"/>
              <a:gd name="adj2" fmla="val 102713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91232" name="AutoShape 96"/>
          <p:cNvSpPr>
            <a:spLocks noChangeArrowheads="1"/>
          </p:cNvSpPr>
          <p:nvPr/>
        </p:nvSpPr>
        <p:spPr bwMode="auto">
          <a:xfrm rot="20075350" flipH="1">
            <a:off x="2286000" y="5105400"/>
            <a:ext cx="1231900" cy="228600"/>
          </a:xfrm>
          <a:prstGeom prst="rightArrow">
            <a:avLst>
              <a:gd name="adj1" fmla="val 62167"/>
              <a:gd name="adj2" fmla="val 102713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91233" name="Text Box 97"/>
          <p:cNvSpPr txBox="1">
            <a:spLocks noChangeArrowheads="1"/>
          </p:cNvSpPr>
          <p:nvPr/>
        </p:nvSpPr>
        <p:spPr bwMode="auto">
          <a:xfrm>
            <a:off x="5105400" y="4845050"/>
            <a:ext cx="1495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Hello </a:t>
            </a:r>
            <a:r>
              <a:rPr lang="en-US" sz="1600" b="1">
                <a:solidFill>
                  <a:schemeClr val="accent2"/>
                </a:solidFill>
              </a:rPr>
              <a:t>John Chen</a:t>
            </a:r>
          </a:p>
        </p:txBody>
      </p:sp>
      <p:sp>
        <p:nvSpPr>
          <p:cNvPr id="91234" name="Text Box 98"/>
          <p:cNvSpPr txBox="1">
            <a:spLocks noChangeArrowheads="1"/>
          </p:cNvSpPr>
          <p:nvPr/>
        </p:nvSpPr>
        <p:spPr bwMode="auto">
          <a:xfrm>
            <a:off x="5181600" y="43434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/>
              <a:t>Greetings.aspx</a:t>
            </a:r>
          </a:p>
        </p:txBody>
      </p:sp>
      <p:sp>
        <p:nvSpPr>
          <p:cNvPr id="91235" name="Rectangle 99"/>
          <p:cNvSpPr>
            <a:spLocks noChangeArrowheads="1"/>
          </p:cNvSpPr>
          <p:nvPr/>
        </p:nvSpPr>
        <p:spPr bwMode="auto">
          <a:xfrm>
            <a:off x="914400" y="2438400"/>
            <a:ext cx="1828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 sz="1800">
              <a:latin typeface="Arial" charset="0"/>
            </a:endParaRPr>
          </a:p>
        </p:txBody>
      </p:sp>
      <p:sp>
        <p:nvSpPr>
          <p:cNvPr id="91236" name="Text Box 100"/>
          <p:cNvSpPr txBox="1">
            <a:spLocks noChangeArrowheads="1"/>
          </p:cNvSpPr>
          <p:nvPr/>
        </p:nvSpPr>
        <p:spPr bwMode="auto">
          <a:xfrm>
            <a:off x="990600" y="2438400"/>
            <a:ext cx="1676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Please enter your logon information:</a:t>
            </a:r>
          </a:p>
        </p:txBody>
      </p:sp>
      <p:sp>
        <p:nvSpPr>
          <p:cNvPr id="91237" name="Rectangle 101"/>
          <p:cNvSpPr>
            <a:spLocks noChangeArrowheads="1"/>
          </p:cNvSpPr>
          <p:nvPr/>
        </p:nvSpPr>
        <p:spPr bwMode="auto">
          <a:xfrm>
            <a:off x="1066800" y="304800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John</a:t>
            </a:r>
          </a:p>
        </p:txBody>
      </p:sp>
      <p:sp>
        <p:nvSpPr>
          <p:cNvPr id="91238" name="Rectangle 102"/>
          <p:cNvSpPr>
            <a:spLocks noChangeArrowheads="1"/>
          </p:cNvSpPr>
          <p:nvPr/>
        </p:nvSpPr>
        <p:spPr bwMode="auto">
          <a:xfrm>
            <a:off x="1219200" y="3962400"/>
            <a:ext cx="12192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z="1600" b="1">
                <a:latin typeface="Arial" charset="0"/>
              </a:rPr>
              <a:t>Submit</a:t>
            </a:r>
          </a:p>
        </p:txBody>
      </p:sp>
      <p:sp>
        <p:nvSpPr>
          <p:cNvPr id="91239" name="Rectangle 103"/>
          <p:cNvSpPr>
            <a:spLocks noChangeArrowheads="1"/>
          </p:cNvSpPr>
          <p:nvPr/>
        </p:nvSpPr>
        <p:spPr bwMode="auto">
          <a:xfrm>
            <a:off x="1066800" y="358140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Chen</a:t>
            </a:r>
          </a:p>
        </p:txBody>
      </p:sp>
      <p:sp>
        <p:nvSpPr>
          <p:cNvPr id="91246" name="Text Box 110"/>
          <p:cNvSpPr txBox="1">
            <a:spLocks noChangeArrowheads="1"/>
          </p:cNvSpPr>
          <p:nvPr/>
        </p:nvSpPr>
        <p:spPr bwMode="auto">
          <a:xfrm>
            <a:off x="1066800" y="4724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Hello </a:t>
            </a:r>
          </a:p>
        </p:txBody>
      </p:sp>
      <p:sp>
        <p:nvSpPr>
          <p:cNvPr id="91247" name="Text Box 111"/>
          <p:cNvSpPr txBox="1">
            <a:spLocks noChangeArrowheads="1"/>
          </p:cNvSpPr>
          <p:nvPr/>
        </p:nvSpPr>
        <p:spPr bwMode="auto">
          <a:xfrm>
            <a:off x="990600" y="43434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/>
              <a:t>Greetings.aspx</a:t>
            </a:r>
          </a:p>
        </p:txBody>
      </p:sp>
      <p:sp>
        <p:nvSpPr>
          <p:cNvPr id="91250" name="AutoShape 114"/>
          <p:cNvSpPr>
            <a:spLocks noChangeArrowheads="1"/>
          </p:cNvSpPr>
          <p:nvPr/>
        </p:nvSpPr>
        <p:spPr bwMode="auto">
          <a:xfrm>
            <a:off x="304800" y="5257800"/>
            <a:ext cx="1524000" cy="533400"/>
          </a:xfrm>
          <a:prstGeom prst="wedgeRoundRectCallout">
            <a:avLst>
              <a:gd name="adj1" fmla="val 63125"/>
              <a:gd name="adj2" fmla="val -102380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745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sz="1400" b="1"/>
              <a:t>I forget who you are!!</a:t>
            </a:r>
          </a:p>
        </p:txBody>
      </p:sp>
      <p:sp>
        <p:nvSpPr>
          <p:cNvPr id="91251" name="AutoShape 115"/>
          <p:cNvSpPr>
            <a:spLocks noChangeArrowheads="1"/>
          </p:cNvSpPr>
          <p:nvPr/>
        </p:nvSpPr>
        <p:spPr bwMode="auto">
          <a:xfrm rot="12838781" flipH="1">
            <a:off x="6781800" y="3200400"/>
            <a:ext cx="1231900" cy="228600"/>
          </a:xfrm>
          <a:prstGeom prst="rightArrow">
            <a:avLst>
              <a:gd name="adj1" fmla="val 62167"/>
              <a:gd name="adj2" fmla="val 102713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91252" name="AutoShape 116"/>
          <p:cNvSpPr>
            <a:spLocks noChangeArrowheads="1"/>
          </p:cNvSpPr>
          <p:nvPr/>
        </p:nvSpPr>
        <p:spPr bwMode="auto">
          <a:xfrm rot="19574678" flipH="1">
            <a:off x="6400800" y="5029200"/>
            <a:ext cx="1231900" cy="228600"/>
          </a:xfrm>
          <a:prstGeom prst="rightArrow">
            <a:avLst>
              <a:gd name="adj1" fmla="val 62167"/>
              <a:gd name="adj2" fmla="val 102713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91253" name="Text Box 117"/>
          <p:cNvSpPr txBox="1">
            <a:spLocks noChangeArrowheads="1"/>
          </p:cNvSpPr>
          <p:nvPr/>
        </p:nvSpPr>
        <p:spPr bwMode="auto">
          <a:xfrm>
            <a:off x="1066800" y="2819400"/>
            <a:ext cx="152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 First Name</a:t>
            </a:r>
          </a:p>
        </p:txBody>
      </p:sp>
      <p:sp>
        <p:nvSpPr>
          <p:cNvPr id="91254" name="Text Box 118"/>
          <p:cNvSpPr txBox="1">
            <a:spLocks noChangeArrowheads="1"/>
          </p:cNvSpPr>
          <p:nvPr/>
        </p:nvSpPr>
        <p:spPr bwMode="auto">
          <a:xfrm>
            <a:off x="1066800" y="3352800"/>
            <a:ext cx="1600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Last Name</a:t>
            </a:r>
          </a:p>
        </p:txBody>
      </p:sp>
      <p:sp>
        <p:nvSpPr>
          <p:cNvPr id="91256" name="Text Box 120"/>
          <p:cNvSpPr txBox="1">
            <a:spLocks noChangeArrowheads="1"/>
          </p:cNvSpPr>
          <p:nvPr/>
        </p:nvSpPr>
        <p:spPr bwMode="auto">
          <a:xfrm>
            <a:off x="990600" y="1143000"/>
            <a:ext cx="236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D60093"/>
                </a:solidFill>
              </a:rPr>
              <a:t>Without State Management</a:t>
            </a:r>
          </a:p>
        </p:txBody>
      </p:sp>
      <p:sp>
        <p:nvSpPr>
          <p:cNvPr id="91257" name="Text Box 121"/>
          <p:cNvSpPr txBox="1">
            <a:spLocks noChangeArrowheads="1"/>
          </p:cNvSpPr>
          <p:nvPr/>
        </p:nvSpPr>
        <p:spPr bwMode="auto">
          <a:xfrm>
            <a:off x="5181600" y="1143000"/>
            <a:ext cx="236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D60093"/>
                </a:solidFill>
              </a:rPr>
              <a:t>With State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1" grpId="0" animBg="1"/>
      <p:bldP spid="91232" grpId="0" animBg="1"/>
      <p:bldP spid="91251" grpId="0" animBg="1"/>
      <p:bldP spid="912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State Management</a:t>
            </a:r>
          </a:p>
        </p:txBody>
      </p:sp>
      <p:graphicFrame>
        <p:nvGraphicFramePr>
          <p:cNvPr id="101433" name="Group 57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239000" cy="4568444"/>
        </p:xfrm>
        <a:graphic>
          <a:graphicData uri="http://schemas.openxmlformats.org/drawingml/2006/table">
            <a:tbl>
              <a:tblPr/>
              <a:tblGrid>
                <a:gridCol w="3505200"/>
                <a:gridCol w="3733800"/>
              </a:tblGrid>
              <a:tr h="744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Server-Side State Management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Client-Side State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 Management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231775" marR="0" lvl="0" indent="-2317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Application state</a:t>
                      </a:r>
                    </a:p>
                    <a:p>
                      <a:pPr marL="231775" marR="0" lvl="0" indent="-2317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Information is available to all users of a Web application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Cookies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Text file stores information to maintain state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11300">
                <a:tc>
                  <a:txBody>
                    <a:bodyPr/>
                    <a:lstStyle/>
                    <a:p>
                      <a:pPr marL="231775" marR="0" lvl="0" indent="-2317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Session state</a:t>
                      </a:r>
                    </a:p>
                    <a:p>
                      <a:pPr marL="231775" marR="0" lvl="0" indent="-2317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Information is available only to a user of a specific session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ViewState property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Retains values between multiple requests for the same page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25550">
                <a:tc>
                  <a:txBody>
                    <a:bodyPr/>
                    <a:lstStyle/>
                    <a:p>
                      <a:pPr marL="231775" marR="0" lvl="0" indent="-2317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Database</a:t>
                      </a:r>
                    </a:p>
                    <a:p>
                      <a:pPr marL="231775" marR="0" lvl="0" indent="-2317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 some cases, use database support to maintain state on your Web site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Query strings 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Information appended to the end of a URL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State Management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105650" cy="5029200"/>
          </a:xfrm>
        </p:spPr>
        <p:txBody>
          <a:bodyPr/>
          <a:lstStyle/>
          <a:p>
            <a:r>
              <a:rPr lang="en-US"/>
              <a:t>Application state is a global storage mechanism accessible from all pages in the Web application</a:t>
            </a:r>
          </a:p>
          <a:p>
            <a:r>
              <a:rPr lang="en-US"/>
              <a:t>Session state is limited to the current browser session </a:t>
            </a:r>
          </a:p>
          <a:p>
            <a:pPr lvl="1"/>
            <a:r>
              <a:rPr lang="en-US"/>
              <a:t>Values are preserved through the use of application and session variables</a:t>
            </a:r>
          </a:p>
          <a:p>
            <a:pPr lvl="1">
              <a:spcBef>
                <a:spcPct val="40000"/>
              </a:spcBef>
            </a:pPr>
            <a:r>
              <a:rPr lang="en-US"/>
              <a:t>Scalability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/>
              <a:t>ASP.NET session is identified by the SessionID string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46563" y="4410075"/>
            <a:ext cx="993775" cy="1606550"/>
            <a:chOff x="516" y="612"/>
            <a:chExt cx="626" cy="1012"/>
          </a:xfrm>
        </p:grpSpPr>
        <p:sp>
          <p:nvSpPr>
            <p:cNvPr id="92165" name="Freeform 5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Freeform 6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Freeform 7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8" name="Freeform 8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0" name="Oval 10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5" name="Freeform 15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Freeform 16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Freeform 17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1" name="Freeform 21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3" name="Freeform 23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Freeform 24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5" name="Freeform 25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655763" y="5095875"/>
            <a:ext cx="1252537" cy="1381125"/>
            <a:chOff x="2967" y="2733"/>
            <a:chExt cx="789" cy="870"/>
          </a:xfrm>
        </p:grpSpPr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92191" name="Freeform 31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/>
                <a:ahLst/>
                <a:cxnLst>
                  <a:cxn ang="0">
                    <a:pos x="3" y="212"/>
                  </a:cxn>
                  <a:cxn ang="0">
                    <a:pos x="364" y="0"/>
                  </a:cxn>
                  <a:cxn ang="0">
                    <a:pos x="364" y="180"/>
                  </a:cxn>
                  <a:cxn ang="0">
                    <a:pos x="0" y="422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2" name="Freeform 32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/>
                <a:ahLst/>
                <a:cxnLst>
                  <a:cxn ang="0">
                    <a:pos x="715" y="376"/>
                  </a:cxn>
                  <a:cxn ang="0">
                    <a:pos x="0" y="187"/>
                  </a:cxn>
                  <a:cxn ang="0">
                    <a:pos x="397" y="0"/>
                  </a:cxn>
                  <a:cxn ang="0">
                    <a:pos x="1090" y="152"/>
                  </a:cxn>
                  <a:cxn ang="0">
                    <a:pos x="715" y="376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3" name="Freeform 33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92"/>
                  </a:cxn>
                  <a:cxn ang="0">
                    <a:pos x="690" y="390"/>
                  </a:cxn>
                  <a:cxn ang="0">
                    <a:pos x="690" y="185"/>
                  </a:cxn>
                  <a:cxn ang="0">
                    <a:pos x="4" y="0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4" name="Freeform 34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1" y="73"/>
                  </a:cxn>
                  <a:cxn ang="0">
                    <a:pos x="271" y="189"/>
                  </a:cxn>
                  <a:cxn ang="0">
                    <a:pos x="0" y="115"/>
                  </a:cxn>
                  <a:cxn ang="0">
                    <a:pos x="0" y="0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41176"/>
                      <a:invGamma/>
                    </a:srgbClr>
                  </a:gs>
                </a:gsLst>
                <a:lin ang="2700000" scaled="1"/>
              </a:gra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5" name="Freeform 35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1" y="69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6" name="Freeform 36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0"/>
                  </a:cxn>
                  <a:cxn ang="0">
                    <a:pos x="195" y="54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197" name="Line 37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198" name="Line 38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199" name="Freeform 39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8"/>
                  </a:cxn>
                  <a:cxn ang="0">
                    <a:pos x="64" y="35"/>
                  </a:cxn>
                  <a:cxn ang="0">
                    <a:pos x="64" y="19"/>
                  </a:cxn>
                  <a:cxn ang="0">
                    <a:pos x="0" y="0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00" name="Line 40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01" name="Line 41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02" name="Line 42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03" name="Line 43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04" name="Freeform 44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275" y="117"/>
                  </a:cxn>
                  <a:cxn ang="0">
                    <a:pos x="275" y="0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92206" name="Freeform 46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238" y="0"/>
                  </a:cxn>
                  <a:cxn ang="0">
                    <a:pos x="556" y="91"/>
                  </a:cxn>
                  <a:cxn ang="0">
                    <a:pos x="556" y="108"/>
                  </a:cxn>
                  <a:cxn ang="0">
                    <a:pos x="334" y="235"/>
                  </a:cxn>
                  <a:cxn ang="0">
                    <a:pos x="0" y="148"/>
                  </a:cxn>
                  <a:cxn ang="0">
                    <a:pos x="0" y="128"/>
                  </a:cxn>
                </a:cxnLst>
                <a:rect l="0" t="0" r="r" b="b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7" name="Freeform 47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327" y="208"/>
                  </a:cxn>
                  <a:cxn ang="0">
                    <a:pos x="538" y="86"/>
                  </a:cxn>
                  <a:cxn ang="0">
                    <a:pos x="233" y="0"/>
                  </a:cxn>
                  <a:cxn ang="0">
                    <a:pos x="0" y="124"/>
                  </a:cxn>
                </a:cxnLst>
                <a:rect l="0" t="0" r="r" b="b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8" name="Oval 48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9" name="Freeform 49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6"/>
                  </a:cxn>
                  <a:cxn ang="0">
                    <a:pos x="574" y="180"/>
                  </a:cxn>
                  <a:cxn ang="0">
                    <a:pos x="646" y="158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0" name="Freeform 50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/>
                <a:ahLst/>
                <a:cxnLst>
                  <a:cxn ang="0">
                    <a:pos x="620" y="746"/>
                  </a:cxn>
                  <a:cxn ang="0">
                    <a:pos x="808" y="525"/>
                  </a:cxn>
                  <a:cxn ang="0">
                    <a:pos x="808" y="106"/>
                  </a:cxn>
                  <a:cxn ang="0">
                    <a:pos x="336" y="0"/>
                  </a:cxn>
                  <a:cxn ang="0">
                    <a:pos x="0" y="48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1" name="Freeform 51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/>
                <a:ahLst/>
                <a:cxnLst>
                  <a:cxn ang="0">
                    <a:pos x="0" y="644"/>
                  </a:cxn>
                  <a:cxn ang="0">
                    <a:pos x="0" y="79"/>
                  </a:cxn>
                  <a:cxn ang="0">
                    <a:pos x="144" y="0"/>
                  </a:cxn>
                  <a:cxn ang="0">
                    <a:pos x="144" y="554"/>
                  </a:cxn>
                  <a:cxn ang="0">
                    <a:pos x="0" y="644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2" name="Freeform 52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/>
                <a:ahLst/>
                <a:cxnLst>
                  <a:cxn ang="0">
                    <a:pos x="638" y="219"/>
                  </a:cxn>
                  <a:cxn ang="0">
                    <a:pos x="0" y="67"/>
                  </a:cxn>
                  <a:cxn ang="0">
                    <a:pos x="160" y="0"/>
                  </a:cxn>
                  <a:cxn ang="0">
                    <a:pos x="782" y="139"/>
                  </a:cxn>
                  <a:cxn ang="0">
                    <a:pos x="638" y="21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3" name="Freeform 53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/>
                <a:ahLst/>
                <a:cxnLst>
                  <a:cxn ang="0">
                    <a:pos x="671" y="753"/>
                  </a:cxn>
                  <a:cxn ang="0">
                    <a:pos x="671" y="160"/>
                  </a:cxn>
                  <a:cxn ang="0">
                    <a:pos x="0" y="0"/>
                  </a:cxn>
                  <a:cxn ang="0">
                    <a:pos x="0" y="578"/>
                  </a:cxn>
                  <a:cxn ang="0">
                    <a:pos x="671" y="753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4" name="Freeform 54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/>
                <a:ahLst/>
                <a:cxnLst>
                  <a:cxn ang="0">
                    <a:pos x="490" y="548"/>
                  </a:cxn>
                  <a:cxn ang="0">
                    <a:pos x="490" y="117"/>
                  </a:cxn>
                  <a:cxn ang="0">
                    <a:pos x="0" y="0"/>
                  </a:cxn>
                  <a:cxn ang="0">
                    <a:pos x="0" y="424"/>
                  </a:cxn>
                  <a:cxn ang="0">
                    <a:pos x="490" y="548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5" name="Freeform 55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6" name="Line 56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217" name="Text Box 57"/>
          <p:cNvSpPr txBox="1">
            <a:spLocks noChangeArrowheads="1"/>
          </p:cNvSpPr>
          <p:nvPr/>
        </p:nvSpPr>
        <p:spPr bwMode="auto">
          <a:xfrm>
            <a:off x="5084763" y="4562475"/>
            <a:ext cx="1184275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Web Server</a:t>
            </a:r>
          </a:p>
        </p:txBody>
      </p:sp>
      <p:sp>
        <p:nvSpPr>
          <p:cNvPr id="92218" name="Rectangle 58"/>
          <p:cNvSpPr>
            <a:spLocks noChangeAspect="1" noChangeArrowheads="1"/>
          </p:cNvSpPr>
          <p:nvPr/>
        </p:nvSpPr>
        <p:spPr bwMode="auto">
          <a:xfrm flipH="1">
            <a:off x="969963" y="4943475"/>
            <a:ext cx="1549400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Client Computer</a:t>
            </a:r>
          </a:p>
        </p:txBody>
      </p:sp>
      <p:sp>
        <p:nvSpPr>
          <p:cNvPr id="92219" name="Line 59"/>
          <p:cNvSpPr>
            <a:spLocks noChangeShapeType="1"/>
          </p:cNvSpPr>
          <p:nvPr/>
        </p:nvSpPr>
        <p:spPr bwMode="auto">
          <a:xfrm flipV="1">
            <a:off x="2265363" y="5248275"/>
            <a:ext cx="25908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4856163" y="5019675"/>
            <a:ext cx="331787" cy="487363"/>
            <a:chOff x="3049" y="1464"/>
            <a:chExt cx="872" cy="1110"/>
          </a:xfrm>
        </p:grpSpPr>
        <p:sp>
          <p:nvSpPr>
            <p:cNvPr id="92221" name="AutoShape 61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92223" name="Line 63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24" name="Line 64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25" name="Line 65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26" name="Line 66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27" name="Line 67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28" name="Line 68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4932363" y="5248275"/>
            <a:ext cx="331787" cy="487363"/>
            <a:chOff x="3049" y="1464"/>
            <a:chExt cx="872" cy="1110"/>
          </a:xfrm>
        </p:grpSpPr>
        <p:sp>
          <p:nvSpPr>
            <p:cNvPr id="92230" name="AutoShape 70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71"/>
            <p:cNvGrpSpPr>
              <a:grpSpLocks/>
            </p:cNvGrpSpPr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92232" name="Line 72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33" name="Line 73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34" name="Line 74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35" name="Line 75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36" name="Line 76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37" name="Line 77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92238" name="Text Box 78"/>
          <p:cNvSpPr txBox="1">
            <a:spLocks noChangeArrowheads="1"/>
          </p:cNvSpPr>
          <p:nvPr/>
        </p:nvSpPr>
        <p:spPr bwMode="auto">
          <a:xfrm>
            <a:off x="5465763" y="5324475"/>
            <a:ext cx="3048000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Application and Session variables</a:t>
            </a:r>
          </a:p>
        </p:txBody>
      </p:sp>
      <p:sp>
        <p:nvSpPr>
          <p:cNvPr id="92239" name="Text Box 79"/>
          <p:cNvSpPr txBox="1">
            <a:spLocks noChangeArrowheads="1"/>
          </p:cNvSpPr>
          <p:nvPr/>
        </p:nvSpPr>
        <p:spPr bwMode="auto">
          <a:xfrm>
            <a:off x="2722563" y="5876925"/>
            <a:ext cx="1066800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SessionID</a:t>
            </a:r>
          </a:p>
        </p:txBody>
      </p:sp>
      <p:pic>
        <p:nvPicPr>
          <p:cNvPr id="92240" name="Picture 80" descr="fd0092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6763" y="5791200"/>
            <a:ext cx="685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Client-Side State Management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143000"/>
            <a:ext cx="7086600" cy="5029200"/>
          </a:xfrm>
        </p:spPr>
        <p:txBody>
          <a:bodyPr/>
          <a:lstStyle/>
          <a:p>
            <a:r>
              <a:rPr lang="en-US" sz="2000"/>
              <a:t>Uses cookies to maintain state</a:t>
            </a:r>
          </a:p>
          <a:p>
            <a:pPr lvl="1"/>
            <a:r>
              <a:rPr lang="en-US" sz="2000"/>
              <a:t>Persistent cookies</a:t>
            </a:r>
          </a:p>
          <a:p>
            <a:pPr lvl="1"/>
            <a:r>
              <a:rPr lang="en-US" sz="2000"/>
              <a:t>Temporary/ Non-persistent cookies</a:t>
            </a:r>
          </a:p>
          <a:p>
            <a:r>
              <a:rPr lang="en-US" sz="2000"/>
              <a:t>Less reliable than server-side state management options </a:t>
            </a:r>
          </a:p>
          <a:p>
            <a:pPr lvl="1"/>
            <a:r>
              <a:rPr lang="en-US" sz="2000"/>
              <a:t>User can delete cookies</a:t>
            </a:r>
          </a:p>
          <a:p>
            <a:r>
              <a:rPr lang="en-US" sz="2000"/>
              <a:t>Less secure than server-side state management options </a:t>
            </a:r>
          </a:p>
          <a:p>
            <a:r>
              <a:rPr lang="en-US" sz="2000"/>
              <a:t>Limited amount of information</a:t>
            </a:r>
          </a:p>
          <a:p>
            <a:pPr lvl="1"/>
            <a:r>
              <a:rPr lang="en-US" sz="2000"/>
              <a:t>Client-side restrictions on file sizes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35725" y="4410075"/>
            <a:ext cx="993775" cy="1606550"/>
            <a:chOff x="516" y="612"/>
            <a:chExt cx="626" cy="1012"/>
          </a:xfrm>
        </p:grpSpPr>
        <p:sp>
          <p:nvSpPr>
            <p:cNvPr id="93189" name="Freeform 5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0" name="Freeform 6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1" name="Freeform 7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2" name="Freeform 8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3" name="Line 9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4" name="Oval 10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Freeform 15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Freeform 16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Freeform 17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Line 18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Freeform 21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Freeform 23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24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9" name="Freeform 25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3212" name="Line 28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057400" y="5095875"/>
            <a:ext cx="1252538" cy="1381125"/>
            <a:chOff x="2967" y="2733"/>
            <a:chExt cx="789" cy="870"/>
          </a:xfrm>
        </p:grpSpPr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93215" name="Freeform 31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/>
                <a:ahLst/>
                <a:cxnLst>
                  <a:cxn ang="0">
                    <a:pos x="3" y="212"/>
                  </a:cxn>
                  <a:cxn ang="0">
                    <a:pos x="364" y="0"/>
                  </a:cxn>
                  <a:cxn ang="0">
                    <a:pos x="364" y="180"/>
                  </a:cxn>
                  <a:cxn ang="0">
                    <a:pos x="0" y="422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6" name="Freeform 32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/>
                <a:ahLst/>
                <a:cxnLst>
                  <a:cxn ang="0">
                    <a:pos x="715" y="376"/>
                  </a:cxn>
                  <a:cxn ang="0">
                    <a:pos x="0" y="187"/>
                  </a:cxn>
                  <a:cxn ang="0">
                    <a:pos x="397" y="0"/>
                  </a:cxn>
                  <a:cxn ang="0">
                    <a:pos x="1090" y="152"/>
                  </a:cxn>
                  <a:cxn ang="0">
                    <a:pos x="715" y="376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7" name="Freeform 33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92"/>
                  </a:cxn>
                  <a:cxn ang="0">
                    <a:pos x="690" y="390"/>
                  </a:cxn>
                  <a:cxn ang="0">
                    <a:pos x="690" y="185"/>
                  </a:cxn>
                  <a:cxn ang="0">
                    <a:pos x="4" y="0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8" name="Freeform 34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1" y="73"/>
                  </a:cxn>
                  <a:cxn ang="0">
                    <a:pos x="271" y="189"/>
                  </a:cxn>
                  <a:cxn ang="0">
                    <a:pos x="0" y="115"/>
                  </a:cxn>
                  <a:cxn ang="0">
                    <a:pos x="0" y="0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41176"/>
                      <a:invGamma/>
                    </a:srgbClr>
                  </a:gs>
                </a:gsLst>
                <a:lin ang="2700000" scaled="1"/>
              </a:gra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9" name="Freeform 35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1" y="69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0" name="Freeform 36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0"/>
                  </a:cxn>
                  <a:cxn ang="0">
                    <a:pos x="195" y="54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21" name="Line 37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22" name="Line 38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23" name="Freeform 39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8"/>
                  </a:cxn>
                  <a:cxn ang="0">
                    <a:pos x="64" y="35"/>
                  </a:cxn>
                  <a:cxn ang="0">
                    <a:pos x="64" y="19"/>
                  </a:cxn>
                  <a:cxn ang="0">
                    <a:pos x="0" y="0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24" name="Line 40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25" name="Line 41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26" name="Line 42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27" name="Line 43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28" name="Freeform 44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275" y="117"/>
                  </a:cxn>
                  <a:cxn ang="0">
                    <a:pos x="275" y="0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93230" name="Freeform 46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238" y="0"/>
                  </a:cxn>
                  <a:cxn ang="0">
                    <a:pos x="556" y="91"/>
                  </a:cxn>
                  <a:cxn ang="0">
                    <a:pos x="556" y="108"/>
                  </a:cxn>
                  <a:cxn ang="0">
                    <a:pos x="334" y="235"/>
                  </a:cxn>
                  <a:cxn ang="0">
                    <a:pos x="0" y="148"/>
                  </a:cxn>
                  <a:cxn ang="0">
                    <a:pos x="0" y="128"/>
                  </a:cxn>
                </a:cxnLst>
                <a:rect l="0" t="0" r="r" b="b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1" name="Freeform 47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327" y="208"/>
                  </a:cxn>
                  <a:cxn ang="0">
                    <a:pos x="538" y="86"/>
                  </a:cxn>
                  <a:cxn ang="0">
                    <a:pos x="233" y="0"/>
                  </a:cxn>
                  <a:cxn ang="0">
                    <a:pos x="0" y="124"/>
                  </a:cxn>
                </a:cxnLst>
                <a:rect l="0" t="0" r="r" b="b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2" name="Oval 48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3" name="Freeform 49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6"/>
                  </a:cxn>
                  <a:cxn ang="0">
                    <a:pos x="574" y="180"/>
                  </a:cxn>
                  <a:cxn ang="0">
                    <a:pos x="646" y="158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4" name="Freeform 50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/>
                <a:ahLst/>
                <a:cxnLst>
                  <a:cxn ang="0">
                    <a:pos x="620" y="746"/>
                  </a:cxn>
                  <a:cxn ang="0">
                    <a:pos x="808" y="525"/>
                  </a:cxn>
                  <a:cxn ang="0">
                    <a:pos x="808" y="106"/>
                  </a:cxn>
                  <a:cxn ang="0">
                    <a:pos x="336" y="0"/>
                  </a:cxn>
                  <a:cxn ang="0">
                    <a:pos x="0" y="48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5" name="Freeform 51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/>
                <a:ahLst/>
                <a:cxnLst>
                  <a:cxn ang="0">
                    <a:pos x="0" y="644"/>
                  </a:cxn>
                  <a:cxn ang="0">
                    <a:pos x="0" y="79"/>
                  </a:cxn>
                  <a:cxn ang="0">
                    <a:pos x="144" y="0"/>
                  </a:cxn>
                  <a:cxn ang="0">
                    <a:pos x="144" y="554"/>
                  </a:cxn>
                  <a:cxn ang="0">
                    <a:pos x="0" y="644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6" name="Freeform 52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/>
                <a:ahLst/>
                <a:cxnLst>
                  <a:cxn ang="0">
                    <a:pos x="638" y="219"/>
                  </a:cxn>
                  <a:cxn ang="0">
                    <a:pos x="0" y="67"/>
                  </a:cxn>
                  <a:cxn ang="0">
                    <a:pos x="160" y="0"/>
                  </a:cxn>
                  <a:cxn ang="0">
                    <a:pos x="782" y="139"/>
                  </a:cxn>
                  <a:cxn ang="0">
                    <a:pos x="638" y="21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7" name="Freeform 53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/>
                <a:ahLst/>
                <a:cxnLst>
                  <a:cxn ang="0">
                    <a:pos x="671" y="753"/>
                  </a:cxn>
                  <a:cxn ang="0">
                    <a:pos x="671" y="160"/>
                  </a:cxn>
                  <a:cxn ang="0">
                    <a:pos x="0" y="0"/>
                  </a:cxn>
                  <a:cxn ang="0">
                    <a:pos x="0" y="578"/>
                  </a:cxn>
                  <a:cxn ang="0">
                    <a:pos x="671" y="753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8" name="Freeform 54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/>
                <a:ahLst/>
                <a:cxnLst>
                  <a:cxn ang="0">
                    <a:pos x="490" y="548"/>
                  </a:cxn>
                  <a:cxn ang="0">
                    <a:pos x="490" y="117"/>
                  </a:cxn>
                  <a:cxn ang="0">
                    <a:pos x="0" y="0"/>
                  </a:cxn>
                  <a:cxn ang="0">
                    <a:pos x="0" y="424"/>
                  </a:cxn>
                  <a:cxn ang="0">
                    <a:pos x="490" y="548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9" name="Freeform 55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40" name="Line 56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3241" name="Text Box 57"/>
          <p:cNvSpPr txBox="1">
            <a:spLocks noChangeArrowheads="1"/>
          </p:cNvSpPr>
          <p:nvPr/>
        </p:nvSpPr>
        <p:spPr bwMode="auto">
          <a:xfrm>
            <a:off x="7273925" y="4562475"/>
            <a:ext cx="1184275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Web Server</a:t>
            </a:r>
          </a:p>
        </p:txBody>
      </p:sp>
      <p:sp>
        <p:nvSpPr>
          <p:cNvPr id="93242" name="Rectangle 58"/>
          <p:cNvSpPr>
            <a:spLocks noChangeAspect="1" noChangeArrowheads="1"/>
          </p:cNvSpPr>
          <p:nvPr/>
        </p:nvSpPr>
        <p:spPr bwMode="auto">
          <a:xfrm flipH="1">
            <a:off x="1371600" y="4943475"/>
            <a:ext cx="1549400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Client Computer</a:t>
            </a:r>
          </a:p>
        </p:txBody>
      </p:sp>
      <p:sp>
        <p:nvSpPr>
          <p:cNvPr id="93243" name="Line 59"/>
          <p:cNvSpPr>
            <a:spLocks noChangeShapeType="1"/>
          </p:cNvSpPr>
          <p:nvPr/>
        </p:nvSpPr>
        <p:spPr bwMode="auto">
          <a:xfrm flipV="1">
            <a:off x="2667000" y="5019675"/>
            <a:ext cx="3962400" cy="685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62" name="Text Box 78"/>
          <p:cNvSpPr txBox="1">
            <a:spLocks noChangeArrowheads="1"/>
          </p:cNvSpPr>
          <p:nvPr/>
        </p:nvSpPr>
        <p:spPr bwMode="auto">
          <a:xfrm>
            <a:off x="3124200" y="5857875"/>
            <a:ext cx="914400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Cookies</a:t>
            </a:r>
          </a:p>
        </p:txBody>
      </p:sp>
      <p:pic>
        <p:nvPicPr>
          <p:cNvPr id="93263" name="Picture 79" descr="fd00927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5772150"/>
            <a:ext cx="685800" cy="4667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Global.asax File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Only one Global.asax file per Web application</a:t>
            </a:r>
          </a:p>
          <a:p>
            <a:r>
              <a:rPr lang="en-US"/>
              <a:t>Stored in the virtual root of the Web application </a:t>
            </a:r>
          </a:p>
          <a:p>
            <a:r>
              <a:rPr lang="en-US"/>
              <a:t>Used to handle application and session events</a:t>
            </a:r>
          </a:p>
          <a:p>
            <a:r>
              <a:rPr lang="en-US"/>
              <a:t>The Global.asax file is optional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7</TotalTime>
  <Words>1137</Words>
  <Application>Microsoft Office PowerPoint</Application>
  <PresentationFormat>On-screen Show (4:3)</PresentationFormat>
  <Paragraphs>296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FSOFTTemplate-</vt:lpstr>
      <vt:lpstr> Managing State</vt:lpstr>
      <vt:lpstr>Quick test</vt:lpstr>
      <vt:lpstr>Overview</vt:lpstr>
      <vt:lpstr>Lesson: State Management</vt:lpstr>
      <vt:lpstr>What is State Management?</vt:lpstr>
      <vt:lpstr>Types of State Management</vt:lpstr>
      <vt:lpstr>Server-Side State Management</vt:lpstr>
      <vt:lpstr>Client-Side State Management</vt:lpstr>
      <vt:lpstr>The Global.asax File</vt:lpstr>
      <vt:lpstr>The Global.asax File (continued)</vt:lpstr>
      <vt:lpstr>Lesson: Application and Session Variables</vt:lpstr>
      <vt:lpstr>Initializing Application and Session Variables</vt:lpstr>
      <vt:lpstr>Using Application and Session Variables</vt:lpstr>
      <vt:lpstr>Demonstration: Using Session Variables</vt:lpstr>
      <vt:lpstr>Application and Session Variable Duration</vt:lpstr>
      <vt:lpstr>Scalable Storage of Application and Session Variables</vt:lpstr>
      <vt:lpstr>Saving Application and Session Variables in a Database</vt:lpstr>
      <vt:lpstr>Lesson: Cookies and Cookieless Sessions</vt:lpstr>
      <vt:lpstr>Using Cookies to Store Session Data</vt:lpstr>
      <vt:lpstr>Instructor-Led Practice: Using Variables and Cookies</vt:lpstr>
      <vt:lpstr>Retrieving Information from a Cookie</vt:lpstr>
      <vt:lpstr>Using Cookieless Sessions</vt:lpstr>
      <vt:lpstr>Setting Up Cookieless Sessions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8: Managing State</dc:title>
  <dc:creator>haipt</dc:creator>
  <cp:lastModifiedBy>tiennm</cp:lastModifiedBy>
  <cp:revision>4</cp:revision>
  <dcterms:created xsi:type="dcterms:W3CDTF">2011-03-23T16:59:33Z</dcterms:created>
  <dcterms:modified xsi:type="dcterms:W3CDTF">2014-01-17T08:38:08Z</dcterms:modified>
</cp:coreProperties>
</file>