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82D66-F227-4D60-A90F-A3B2626B1C1E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080E2-B376-45E4-9E3B-B02D4D519A0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73B43-F693-4A11-B04E-74EC87B3914C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E1C16-5EAD-4069-81CC-F0DADF4F4090}" type="slidenum">
              <a:rPr lang="en-US"/>
              <a:pPr/>
              <a:t>8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ACFEA-B7A3-45A2-9992-29A5872C45DC}" type="slidenum">
              <a:rPr lang="en-US"/>
              <a:pPr/>
              <a:t>10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F018B-0E5B-408B-A0DF-DDEFCD7AD700}" type="slidenum">
              <a:rPr lang="en-US"/>
              <a:pPr/>
              <a:t>20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530E4-40C0-40FB-A9EF-AFC6FCEF6654}" type="slidenum">
              <a:rPr lang="en-US"/>
              <a:pPr/>
              <a:t>23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E4DE-BEA8-450F-B58F-15092B8E16E3}" type="slidenum">
              <a:rPr lang="en-US"/>
              <a:pPr/>
              <a:t>24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4325" indent="-224325">
              <a:lnSpc>
                <a:spcPct val="80000"/>
              </a:lnSpc>
            </a:pPr>
            <a:endParaRPr lang="en-GB" sz="900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CE3A-30C4-4991-8109-B17413A4886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14FCB4-06CC-4D55-81DF-E23DFC7F2386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27680-2129-4BC7-A5C2-F79F0E7FAB7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1ABDBBC-F2EE-43E1-88EA-BB331EB24BDD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F5D72-EAAD-4A9B-857C-30547B42DCF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77900" y="1447800"/>
            <a:ext cx="7105650" cy="4556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3988"/>
            <a:ext cx="8189913" cy="841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06925" y="1447800"/>
            <a:ext cx="3476625" cy="22018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06925" y="3802063"/>
            <a:ext cx="3476625" cy="22018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AB82-48C6-49ED-BEA1-D30F61FC452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7472B3-CA47-4CB5-878A-F6CBCB0C5042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9940A-E4B5-4302-B82B-6ACA1206793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77511A-C1EA-4602-908F-E02AA9BAFB7D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9126C-15DE-45BB-980A-0108AAD2F41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9739C46-BFC9-4F1F-AA81-B6A91865400F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22A9F-6D36-4787-A5AA-C5E854E74DE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532E6F-68FD-4F6E-9F14-6426F05F82D4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474C4-5FDB-450E-BB31-1D17EF647BB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60B262-91D4-47D0-9D79-1A295489651F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88A02-22A0-4376-95FD-7D391B6C111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1105EA2-8AFC-454B-AFB7-E5DAAAA575AF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F0DDD-C416-428D-A444-6EDF4A1D22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E886D0-BDB7-4F86-A8CC-CD299DB1A303}" type="datetimeFigureOut">
              <a:rPr lang="vi-VN"/>
              <a:pPr>
                <a:defRPr/>
              </a:pPr>
              <a:t>20/01/2014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E30FB-2885-4C2D-8180-C60EFB1A9B0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A59143-3A8A-4BC3-A0B9-EF5ECF5271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2310B_16A002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2310B_16A001.ht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3588" y="1008063"/>
            <a:ext cx="7524750" cy="3868737"/>
          </a:xfrm>
          <a:noFill/>
          <a:ln/>
        </p:spPr>
        <p:txBody>
          <a:bodyPr lIns="90488" tIns="44450" rIns="90488" bIns="44450"/>
          <a:lstStyle/>
          <a:p>
            <a:pPr algn="ctr">
              <a:lnSpc>
                <a:spcPct val="95000"/>
              </a:lnSpc>
            </a:pP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/>
            </a:r>
            <a:b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5400" dirty="0">
                <a:solidFill>
                  <a:schemeClr val="tx1"/>
                </a:solidFill>
                <a:latin typeface="Times New Roman" pitchFamily="18" charset="0"/>
              </a:rPr>
              <a:t>Securing a Microsoft ASP.NET Web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Secure Sockets Layer?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543800" cy="5105400"/>
          </a:xfrm>
        </p:spPr>
        <p:txBody>
          <a:bodyPr/>
          <a:lstStyle/>
          <a:p>
            <a:r>
              <a:rPr lang="en-US"/>
              <a:t>SSL is a protocol used for transmitting data securely across a network. SSL secures data through:</a:t>
            </a:r>
          </a:p>
          <a:p>
            <a:pPr lvl="1"/>
            <a:r>
              <a:rPr lang="en-US"/>
              <a:t>Data encryption</a:t>
            </a:r>
          </a:p>
          <a:p>
            <a:pPr lvl="2">
              <a:lnSpc>
                <a:spcPct val="70000"/>
              </a:lnSpc>
            </a:pPr>
            <a:r>
              <a:rPr lang="en-US" sz="2000"/>
              <a:t>-Ensures that the data sent is read only by a secure target server</a:t>
            </a:r>
          </a:p>
          <a:p>
            <a:pPr lvl="1"/>
            <a:r>
              <a:rPr lang="en-US"/>
              <a:t>Server authentication</a:t>
            </a:r>
          </a:p>
          <a:p>
            <a:pPr lvl="2">
              <a:lnSpc>
                <a:spcPct val="70000"/>
              </a:lnSpc>
            </a:pPr>
            <a:r>
              <a:rPr lang="en-US" sz="2000"/>
              <a:t>-Ensures that data is sent to the correct server</a:t>
            </a:r>
          </a:p>
          <a:p>
            <a:pPr lvl="2"/>
            <a:r>
              <a:rPr lang="en-US" sz="2000"/>
              <a:t>-Uses the server and client certificates</a:t>
            </a:r>
          </a:p>
          <a:p>
            <a:pPr lvl="1"/>
            <a:r>
              <a:rPr lang="en-US"/>
              <a:t>Data integrity</a:t>
            </a:r>
          </a:p>
          <a:p>
            <a:pPr lvl="2"/>
            <a:r>
              <a:rPr lang="en-US" sz="2000"/>
              <a:t>-Protects the integrity of the data</a:t>
            </a:r>
          </a:p>
          <a:p>
            <a:pPr lvl="2"/>
            <a:r>
              <a:rPr lang="en-US" sz="2000"/>
              <a:t>-Includes a message authentication code that detects whether a message is altered  </a:t>
            </a:r>
          </a:p>
          <a:p>
            <a:r>
              <a:rPr lang="en-US" sz="2000"/>
              <a:t>Uses Hypertext Transfer Protocol Secure to retrieve an ASP.NET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Lesson: Working with Windows-Based Authentication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to Enable Windows-Based Authentication</a:t>
            </a:r>
          </a:p>
          <a:p>
            <a:r>
              <a:rPr lang="en-US"/>
              <a:t>Reading User Information</a:t>
            </a:r>
          </a:p>
          <a:p>
            <a:r>
              <a:rPr lang="en-US"/>
              <a:t>Demonstration: Using Windows-Based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Windows-Based Authentication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19200"/>
            <a:ext cx="7023100" cy="4556125"/>
          </a:xfrm>
        </p:spPr>
        <p:txBody>
          <a:bodyPr/>
          <a:lstStyle/>
          <a:p>
            <a:r>
              <a:rPr lang="en-US"/>
              <a:t>Configure IIS to use one or more of the following authentication mechanisms:</a:t>
            </a:r>
          </a:p>
          <a:p>
            <a:pPr lvl="1"/>
            <a:r>
              <a:rPr lang="en-US"/>
              <a:t>Basic</a:t>
            </a:r>
          </a:p>
          <a:p>
            <a:pPr lvl="1"/>
            <a:r>
              <a:rPr lang="en-US"/>
              <a:t>Digest</a:t>
            </a:r>
          </a:p>
          <a:p>
            <a:pPr lvl="1"/>
            <a:r>
              <a:rPr lang="en-US"/>
              <a:t>Integrated Windows security</a:t>
            </a:r>
          </a:p>
          <a:p>
            <a:r>
              <a:rPr lang="en-US"/>
              <a:t>Set Windows-based authentication in Web.config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endParaRPr lang="en-US" sz="2000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838200" y="1279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1800" b="0">
              <a:latin typeface="Arial" charset="0"/>
            </a:endParaRPr>
          </a:p>
        </p:txBody>
      </p:sp>
      <p:sp>
        <p:nvSpPr>
          <p:cNvPr id="64522" name="Oval 10"/>
          <p:cNvSpPr>
            <a:spLocks noChangeArrowheads="1"/>
          </p:cNvSpPr>
          <p:nvPr/>
        </p:nvSpPr>
        <p:spPr bwMode="auto">
          <a:xfrm>
            <a:off x="838200" y="3794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1800" b="0">
              <a:latin typeface="Arial" charset="0"/>
            </a:endParaRP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838200" y="4495800"/>
            <a:ext cx="72390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&lt;system.web&gt;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  &lt;authentication mode="Windows" /&gt;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&lt;/system.web&gt;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Windows-Based Authentication (</a:t>
            </a:r>
            <a:r>
              <a:rPr lang="en-US" i="1"/>
              <a:t>continued</a:t>
            </a:r>
            <a:r>
              <a:rPr lang="en-US"/>
              <a:t>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4724400" cy="5029200"/>
          </a:xfrm>
        </p:spPr>
        <p:txBody>
          <a:bodyPr/>
          <a:lstStyle/>
          <a:p>
            <a:r>
              <a:rPr lang="en-US"/>
              <a:t>Set up authorization in Web.config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/>
              <a:t>When users access the </a:t>
            </a:r>
            <a:br>
              <a:rPr lang="en-US"/>
            </a:br>
            <a:r>
              <a:rPr lang="en-US"/>
              <a:t>Web Form, IIS requests </a:t>
            </a:r>
            <a:br>
              <a:rPr lang="en-US"/>
            </a:br>
            <a:r>
              <a:rPr lang="en-US"/>
              <a:t>logon information</a:t>
            </a:r>
          </a:p>
          <a:p>
            <a:endParaRPr lang="en-US"/>
          </a:p>
          <a:p>
            <a:endParaRPr lang="en-US" sz="2000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914400" y="1676400"/>
            <a:ext cx="7239000" cy="236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&lt;location path="ShoppingCart.aspx"&gt;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   &lt;system.web&gt;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&lt;authorization&gt;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   &lt;deny users="?"/&gt;	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&lt;/authorization&gt;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   &lt;/system.web&gt;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&lt;/location&gt;</a:t>
            </a:r>
          </a:p>
        </p:txBody>
      </p:sp>
      <p:sp>
        <p:nvSpPr>
          <p:cNvPr id="108553" name="Oval 9"/>
          <p:cNvSpPr>
            <a:spLocks noChangeArrowheads="1"/>
          </p:cNvSpPr>
          <p:nvPr/>
        </p:nvSpPr>
        <p:spPr bwMode="auto">
          <a:xfrm>
            <a:off x="762000" y="4937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  <a:endParaRPr lang="en-US" sz="1800" b="0">
              <a:latin typeface="Arial" charset="0"/>
            </a:endParaRPr>
          </a:p>
        </p:txBody>
      </p:sp>
      <p:sp>
        <p:nvSpPr>
          <p:cNvPr id="108554" name="Oval 10"/>
          <p:cNvSpPr>
            <a:spLocks noChangeArrowheads="1"/>
          </p:cNvSpPr>
          <p:nvPr/>
        </p:nvSpPr>
        <p:spPr bwMode="auto">
          <a:xfrm>
            <a:off x="762000" y="11430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  <a:endParaRPr lang="en-US" sz="1800" b="0">
              <a:latin typeface="Arial" charset="0"/>
            </a:endParaRPr>
          </a:p>
        </p:txBody>
      </p:sp>
      <p:pic>
        <p:nvPicPr>
          <p:cNvPr id="108556" name="Picture 12" descr="WindowsBas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06925" y="3124200"/>
            <a:ext cx="3476625" cy="31019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Reading User Information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authentication, the Web server can read the user identity</a:t>
            </a:r>
          </a:p>
          <a:p>
            <a:pPr>
              <a:buFont typeface="Wingdings" pitchFamily="2" charset="2"/>
              <a:buNone/>
            </a:pPr>
            <a:endParaRPr lang="en-US" sz="1600"/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533400" y="2438400"/>
            <a:ext cx="80772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lblAuthUser.Text = User.Identity.Name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lblAuthType.Text = User.Identity.AuthenticationType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lblIsAuth.Text = User.Identity.IsAuthenticated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533400" y="4191000"/>
            <a:ext cx="80772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lblAuthUser.Text = User.Identity.Name;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lblAuthType.Text = User.Identity.AuthenticationType;</a:t>
            </a:r>
          </a:p>
          <a:p>
            <a:pPr algn="l" eaLnBrk="0" hangingPunct="0">
              <a:lnSpc>
                <a:spcPct val="96000"/>
              </a:lnSpc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lblIsAuth.Text = User.Identity.IsAuthenticated;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Using Windows-Based Authentication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pPr marL="457200" indent="-457200"/>
            <a:r>
              <a:rPr lang="en-US"/>
              <a:t>Open IIS and configure with Anonymous authentication only</a:t>
            </a:r>
          </a:p>
          <a:p>
            <a:pPr marL="457200" indent="-457200"/>
            <a:r>
              <a:rPr lang="en-US"/>
              <a:t>Create a new user on the local machine</a:t>
            </a:r>
          </a:p>
          <a:p>
            <a:pPr marL="457200" indent="-457200"/>
            <a:r>
              <a:rPr lang="en-US"/>
              <a:t>Open Web.config and configure it for authentication and authorization</a:t>
            </a:r>
          </a:p>
          <a:p>
            <a:pPr marL="457200" indent="-457200"/>
            <a:r>
              <a:rPr lang="en-US"/>
              <a:t>Run the secure ASP.NET Web application</a:t>
            </a:r>
          </a:p>
          <a:p>
            <a:pPr marL="850900" lvl="1" indent="-457200"/>
            <a:r>
              <a:rPr lang="en-US"/>
              <a:t>Students can access the secure ASP.NET Web application on the Instructor machine </a:t>
            </a:r>
          </a:p>
        </p:txBody>
      </p:sp>
      <p:pic>
        <p:nvPicPr>
          <p:cNvPr id="66565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0375" indent="-460375"/>
            <a:r>
              <a:rPr lang="en-US"/>
              <a:t>Lesson: Working with Forms-Based Authentication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Overview of Forms-Based Authentication</a:t>
            </a:r>
          </a:p>
          <a:p>
            <a:r>
              <a:rPr lang="en-US"/>
              <a:t>Multimedia: Forms-Based Authentication</a:t>
            </a:r>
          </a:p>
          <a:p>
            <a:r>
              <a:rPr lang="en-US"/>
              <a:t>How to Enable Forms-Based Authentication</a:t>
            </a:r>
          </a:p>
          <a:p>
            <a:r>
              <a:rPr lang="en-US"/>
              <a:t>Creating a Logon Page</a:t>
            </a:r>
          </a:p>
          <a:p>
            <a:r>
              <a:rPr lang="en-US"/>
              <a:t>Demonstration: Using Forms-Based Authentication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5" name="AutoShape 379"/>
          <p:cNvSpPr>
            <a:spLocks noChangeArrowheads="1"/>
          </p:cNvSpPr>
          <p:nvPr/>
        </p:nvSpPr>
        <p:spPr bwMode="auto">
          <a:xfrm flipV="1">
            <a:off x="6858000" y="4724400"/>
            <a:ext cx="838200" cy="1143000"/>
          </a:xfrm>
          <a:prstGeom prst="foldedCorner">
            <a:avLst>
              <a:gd name="adj" fmla="val 21875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040" name="Picture 344" descr="fd00927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53000" y="1295400"/>
            <a:ext cx="1143000" cy="779463"/>
          </a:xfrm>
          <a:noFill/>
          <a:ln/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Forms-Based Authentication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90600" y="271145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Client requests page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876800" y="5329238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Authorized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096000" y="1295400"/>
            <a:ext cx="1752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/>
              <a:t>ASP.NET Forms Authentication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124200" y="241300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Not </a:t>
            </a:r>
            <a:br>
              <a:rPr lang="en-US" sz="1600" b="0"/>
            </a:br>
            <a:r>
              <a:rPr lang="en-US" sz="1600" b="0"/>
              <a:t>Authenticated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6477000" y="2362200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Authenticated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419600" y="3589338"/>
            <a:ext cx="167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800"/>
              <a:t>Logon Page</a:t>
            </a:r>
            <a:r>
              <a:rPr lang="en-US" sz="1600" b="0"/>
              <a:t/>
            </a:r>
            <a:br>
              <a:rPr lang="en-US" sz="1600" b="0"/>
            </a:br>
            <a:r>
              <a:rPr lang="en-US" sz="1600" b="0"/>
              <a:t>(Users enter </a:t>
            </a:r>
            <a:br>
              <a:rPr lang="en-US" sz="1600" b="0"/>
            </a:br>
            <a:r>
              <a:rPr lang="en-US" sz="1600" b="0"/>
              <a:t>their credentials)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038600" y="454025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Authenticated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752600" y="5286375"/>
            <a:ext cx="14255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0"/>
              <a:t>Authentication Cookie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010400" y="32766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1600" b="0"/>
              <a:t>Authorized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1447800" y="4165600"/>
            <a:ext cx="1600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Not </a:t>
            </a:r>
            <a:br>
              <a:rPr lang="en-US" sz="1600" b="0"/>
            </a:br>
            <a:r>
              <a:rPr lang="en-US" sz="1600" b="0"/>
              <a:t>Authenticated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09600" y="3352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0"/>
              <a:t>Access Denied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7315200" y="5486400"/>
            <a:ext cx="1524000" cy="581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/>
              <a:t>Requested</a:t>
            </a:r>
            <a:br>
              <a:rPr lang="en-US"/>
            </a:br>
            <a:r>
              <a:rPr lang="en-US"/>
              <a:t>Secure Page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19200" y="1206500"/>
            <a:ext cx="1524000" cy="1493838"/>
            <a:chOff x="725" y="971"/>
            <a:chExt cx="3009" cy="2949"/>
          </a:xfrm>
        </p:grpSpPr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847" y="2567"/>
              <a:ext cx="2292" cy="699"/>
              <a:chOff x="2552" y="1458"/>
              <a:chExt cx="1013" cy="309"/>
            </a:xfrm>
          </p:grpSpPr>
          <p:sp>
            <p:nvSpPr>
              <p:cNvPr id="29721" name="Freeform 25"/>
              <p:cNvSpPr>
                <a:spLocks/>
              </p:cNvSpPr>
              <p:nvPr/>
            </p:nvSpPr>
            <p:spPr bwMode="auto">
              <a:xfrm>
                <a:off x="2552" y="1458"/>
                <a:ext cx="1013" cy="90"/>
              </a:xfrm>
              <a:custGeom>
                <a:avLst/>
                <a:gdLst/>
                <a:ahLst/>
                <a:cxnLst>
                  <a:cxn ang="0">
                    <a:pos x="873" y="0"/>
                  </a:cxn>
                  <a:cxn ang="0">
                    <a:pos x="942" y="0"/>
                  </a:cxn>
                  <a:cxn ang="0">
                    <a:pos x="1013" y="90"/>
                  </a:cxn>
                  <a:cxn ang="0">
                    <a:pos x="0" y="90"/>
                  </a:cxn>
                  <a:cxn ang="0">
                    <a:pos x="84" y="0"/>
                  </a:cxn>
                  <a:cxn ang="0">
                    <a:pos x="144" y="0"/>
                  </a:cxn>
                  <a:cxn ang="0">
                    <a:pos x="873" y="0"/>
                  </a:cxn>
                </a:cxnLst>
                <a:rect l="0" t="0" r="r" b="b"/>
                <a:pathLst>
                  <a:path w="1013" h="90">
                    <a:moveTo>
                      <a:pt x="873" y="0"/>
                    </a:moveTo>
                    <a:lnTo>
                      <a:pt x="942" y="0"/>
                    </a:lnTo>
                    <a:lnTo>
                      <a:pt x="1013" y="90"/>
                    </a:lnTo>
                    <a:lnTo>
                      <a:pt x="0" y="90"/>
                    </a:lnTo>
                    <a:lnTo>
                      <a:pt x="84" y="0"/>
                    </a:lnTo>
                    <a:lnTo>
                      <a:pt x="144" y="0"/>
                    </a:lnTo>
                    <a:lnTo>
                      <a:pt x="87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ADADA"/>
                  </a:gs>
                  <a:gs pos="100000">
                    <a:srgbClr val="DADADA">
                      <a:gamma/>
                      <a:shade val="76471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2" name="Freeform 26"/>
              <p:cNvSpPr>
                <a:spLocks/>
              </p:cNvSpPr>
              <p:nvPr/>
            </p:nvSpPr>
            <p:spPr bwMode="auto">
              <a:xfrm>
                <a:off x="2552" y="1458"/>
                <a:ext cx="1013" cy="90"/>
              </a:xfrm>
              <a:custGeom>
                <a:avLst/>
                <a:gdLst/>
                <a:ahLst/>
                <a:cxnLst>
                  <a:cxn ang="0">
                    <a:pos x="873" y="0"/>
                  </a:cxn>
                  <a:cxn ang="0">
                    <a:pos x="942" y="0"/>
                  </a:cxn>
                  <a:cxn ang="0">
                    <a:pos x="1013" y="90"/>
                  </a:cxn>
                  <a:cxn ang="0">
                    <a:pos x="0" y="90"/>
                  </a:cxn>
                  <a:cxn ang="0">
                    <a:pos x="84" y="0"/>
                  </a:cxn>
                  <a:cxn ang="0">
                    <a:pos x="144" y="0"/>
                  </a:cxn>
                  <a:cxn ang="0">
                    <a:pos x="873" y="0"/>
                  </a:cxn>
                </a:cxnLst>
                <a:rect l="0" t="0" r="r" b="b"/>
                <a:pathLst>
                  <a:path w="1013" h="90">
                    <a:moveTo>
                      <a:pt x="873" y="0"/>
                    </a:moveTo>
                    <a:lnTo>
                      <a:pt x="942" y="0"/>
                    </a:lnTo>
                    <a:lnTo>
                      <a:pt x="1013" y="90"/>
                    </a:lnTo>
                    <a:lnTo>
                      <a:pt x="0" y="90"/>
                    </a:lnTo>
                    <a:lnTo>
                      <a:pt x="84" y="0"/>
                    </a:lnTo>
                    <a:lnTo>
                      <a:pt x="144" y="0"/>
                    </a:lnTo>
                    <a:lnTo>
                      <a:pt x="873" y="0"/>
                    </a:lnTo>
                  </a:path>
                </a:pathLst>
              </a:cu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6350" cap="rnd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Rectangle 27"/>
              <p:cNvSpPr>
                <a:spLocks noChangeArrowheads="1"/>
              </p:cNvSpPr>
              <p:nvPr/>
            </p:nvSpPr>
            <p:spPr bwMode="auto">
              <a:xfrm>
                <a:off x="2553" y="1544"/>
                <a:ext cx="1011" cy="223"/>
              </a:xfrm>
              <a:prstGeom prst="rect">
                <a:avLst/>
              </a:pr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6350" cap="rnd">
                <a:solidFill>
                  <a:srgbClr val="80808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 flipH="1">
                <a:off x="3204" y="1605"/>
                <a:ext cx="298" cy="43"/>
              </a:xfrm>
              <a:prstGeom prst="rect">
                <a:avLst/>
              </a:pr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96078"/>
                      <a:invGamma/>
                    </a:srgbClr>
                  </a:gs>
                </a:gsLst>
                <a:lin ang="5400000" scaled="1"/>
              </a:gradFill>
              <a:ln w="6350" cap="rnd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E5E6D1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Line 29"/>
              <p:cNvSpPr>
                <a:spLocks noChangeShapeType="1"/>
              </p:cNvSpPr>
              <p:nvPr/>
            </p:nvSpPr>
            <p:spPr bwMode="auto">
              <a:xfrm flipH="1">
                <a:off x="3237" y="1626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Rectangle 30"/>
              <p:cNvSpPr>
                <a:spLocks noChangeArrowheads="1"/>
              </p:cNvSpPr>
              <p:nvPr/>
            </p:nvSpPr>
            <p:spPr bwMode="auto">
              <a:xfrm>
                <a:off x="3204" y="1678"/>
                <a:ext cx="298" cy="43"/>
              </a:xfrm>
              <a:prstGeom prst="rect">
                <a:avLst/>
              </a:prstGeom>
              <a:gradFill rotWithShape="0">
                <a:gsLst>
                  <a:gs pos="0">
                    <a:srgbClr val="E5E6D1"/>
                  </a:gs>
                  <a:gs pos="100000">
                    <a:srgbClr val="E5E6D1">
                      <a:gamma/>
                      <a:shade val="96078"/>
                      <a:invGamma/>
                    </a:srgbClr>
                  </a:gs>
                </a:gsLst>
                <a:lin ang="5400000" scaled="1"/>
              </a:gradFill>
              <a:ln w="6350" cap="rnd">
                <a:noFill/>
                <a:miter lim="800000"/>
                <a:headEnd/>
                <a:tailEnd/>
              </a:ln>
              <a:effectLst>
                <a:prstShdw prst="shdw18" dist="17961" dir="13500000">
                  <a:srgbClr val="E5E6D1">
                    <a:gamma/>
                    <a:shade val="60000"/>
                    <a:invGamma/>
                  </a:srgbClr>
                </a:prst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Line 31"/>
              <p:cNvSpPr>
                <a:spLocks noChangeShapeType="1"/>
              </p:cNvSpPr>
              <p:nvPr/>
            </p:nvSpPr>
            <p:spPr bwMode="auto">
              <a:xfrm flipH="1">
                <a:off x="3237" y="1699"/>
                <a:ext cx="232" cy="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28" name="Oval 32"/>
            <p:cNvSpPr>
              <a:spLocks noChangeArrowheads="1"/>
            </p:cNvSpPr>
            <p:nvPr/>
          </p:nvSpPr>
          <p:spPr bwMode="auto">
            <a:xfrm>
              <a:off x="1358" y="2585"/>
              <a:ext cx="1251" cy="118"/>
            </a:xfrm>
            <a:prstGeom prst="ellipse">
              <a:avLst/>
            </a:prstGeom>
            <a:gradFill rotWithShape="0">
              <a:gsLst>
                <a:gs pos="0">
                  <a:srgbClr val="E5E6D1"/>
                </a:gs>
                <a:gs pos="100000">
                  <a:srgbClr val="E5E6D1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6350" cap="rnd">
              <a:solidFill>
                <a:srgbClr val="808080"/>
              </a:solidFill>
              <a:round/>
              <a:headEnd/>
              <a:tailEnd/>
            </a:ln>
            <a:effectLst>
              <a:outerShdw dist="12700" dir="5400000" algn="ctr" rotWithShape="0">
                <a:srgbClr val="96969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>
              <a:off x="1548" y="2228"/>
              <a:ext cx="867" cy="391"/>
            </a:xfrm>
            <a:prstGeom prst="roundRect">
              <a:avLst>
                <a:gd name="adj" fmla="val 49718"/>
              </a:avLst>
            </a:prstGeom>
            <a:gradFill rotWithShape="0">
              <a:gsLst>
                <a:gs pos="0">
                  <a:srgbClr val="E5E6D1"/>
                </a:gs>
                <a:gs pos="100000">
                  <a:srgbClr val="E5E6D1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6350" cap="rnd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Arc 34"/>
            <p:cNvSpPr>
              <a:spLocks/>
            </p:cNvSpPr>
            <p:nvPr/>
          </p:nvSpPr>
          <p:spPr bwMode="auto">
            <a:xfrm>
              <a:off x="1419" y="2644"/>
              <a:ext cx="378" cy="30"/>
            </a:xfrm>
            <a:custGeom>
              <a:avLst/>
              <a:gdLst>
                <a:gd name="G0" fmla="+- 21600 0 0"/>
                <a:gd name="G1" fmla="+- 1722 0 0"/>
                <a:gd name="G2" fmla="+- 21600 0 0"/>
                <a:gd name="T0" fmla="*/ 21600 w 21600"/>
                <a:gd name="T1" fmla="*/ 23322 h 23322"/>
                <a:gd name="T2" fmla="*/ 69 w 21600"/>
                <a:gd name="T3" fmla="*/ 0 h 23322"/>
                <a:gd name="T4" fmla="*/ 21600 w 21600"/>
                <a:gd name="T5" fmla="*/ 1722 h 23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322" fill="none" extrusionOk="0">
                  <a:moveTo>
                    <a:pt x="21600" y="23322"/>
                  </a:moveTo>
                  <a:cubicBezTo>
                    <a:pt x="9670" y="23322"/>
                    <a:pt x="0" y="13651"/>
                    <a:pt x="0" y="1722"/>
                  </a:cubicBezTo>
                  <a:cubicBezTo>
                    <a:pt x="-1" y="1147"/>
                    <a:pt x="22" y="572"/>
                    <a:pt x="68" y="-1"/>
                  </a:cubicBezTo>
                </a:path>
                <a:path w="21600" h="23322" stroke="0" extrusionOk="0">
                  <a:moveTo>
                    <a:pt x="21600" y="23322"/>
                  </a:moveTo>
                  <a:cubicBezTo>
                    <a:pt x="9670" y="23322"/>
                    <a:pt x="0" y="13651"/>
                    <a:pt x="0" y="1722"/>
                  </a:cubicBezTo>
                  <a:cubicBezTo>
                    <a:pt x="-1" y="1147"/>
                    <a:pt x="22" y="572"/>
                    <a:pt x="68" y="-1"/>
                  </a:cubicBezTo>
                  <a:lnTo>
                    <a:pt x="21600" y="1722"/>
                  </a:lnTo>
                  <a:close/>
                </a:path>
              </a:pathLst>
            </a:custGeom>
            <a:noFill/>
            <a:ln w="12700" cap="rnd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AutoShape 35"/>
            <p:cNvSpPr>
              <a:spLocks noChangeArrowheads="1"/>
            </p:cNvSpPr>
            <p:nvPr/>
          </p:nvSpPr>
          <p:spPr bwMode="auto">
            <a:xfrm>
              <a:off x="1005" y="971"/>
              <a:ext cx="1973" cy="1524"/>
            </a:xfrm>
            <a:prstGeom prst="roundRect">
              <a:avLst>
                <a:gd name="adj" fmla="val 2861"/>
              </a:avLst>
            </a:prstGeom>
            <a:gradFill rotWithShape="0">
              <a:gsLst>
                <a:gs pos="0">
                  <a:srgbClr val="E5E6D1"/>
                </a:gs>
                <a:gs pos="100000">
                  <a:srgbClr val="E5E6D1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9525" cap="rnd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184" y="1127"/>
              <a:ext cx="1588" cy="1180"/>
            </a:xfrm>
            <a:prstGeom prst="rect">
              <a:avLst/>
            </a:prstGeom>
            <a:gradFill rotWithShape="0">
              <a:gsLst>
                <a:gs pos="0">
                  <a:srgbClr val="0066FF">
                    <a:gamma/>
                    <a:tint val="27451"/>
                    <a:invGamma/>
                  </a:srgbClr>
                </a:gs>
                <a:gs pos="100000">
                  <a:srgbClr val="0066FF"/>
                </a:gs>
              </a:gsLst>
              <a:lin ang="27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Freeform 37"/>
            <p:cNvSpPr>
              <a:spLocks/>
            </p:cNvSpPr>
            <p:nvPr/>
          </p:nvSpPr>
          <p:spPr bwMode="auto">
            <a:xfrm>
              <a:off x="730" y="3554"/>
              <a:ext cx="2418" cy="68"/>
            </a:xfrm>
            <a:custGeom>
              <a:avLst/>
              <a:gdLst/>
              <a:ahLst/>
              <a:cxnLst>
                <a:cxn ang="0">
                  <a:pos x="1048" y="13"/>
                </a:cxn>
                <a:cxn ang="0">
                  <a:pos x="1048" y="30"/>
                </a:cxn>
                <a:cxn ang="0">
                  <a:pos x="8" y="30"/>
                </a:cxn>
                <a:cxn ang="0">
                  <a:pos x="0" y="0"/>
                </a:cxn>
                <a:cxn ang="0">
                  <a:pos x="1069" y="0"/>
                </a:cxn>
                <a:cxn ang="0">
                  <a:pos x="1048" y="13"/>
                </a:cxn>
              </a:cxnLst>
              <a:rect l="0" t="0" r="r" b="b"/>
              <a:pathLst>
                <a:path w="1069" h="30">
                  <a:moveTo>
                    <a:pt x="1048" y="13"/>
                  </a:moveTo>
                  <a:lnTo>
                    <a:pt x="1048" y="30"/>
                  </a:lnTo>
                  <a:lnTo>
                    <a:pt x="8" y="30"/>
                  </a:lnTo>
                  <a:lnTo>
                    <a:pt x="0" y="0"/>
                  </a:lnTo>
                  <a:lnTo>
                    <a:pt x="1069" y="0"/>
                  </a:lnTo>
                  <a:lnTo>
                    <a:pt x="1048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Freeform 38"/>
            <p:cNvSpPr>
              <a:spLocks/>
            </p:cNvSpPr>
            <p:nvPr/>
          </p:nvSpPr>
          <p:spPr bwMode="auto">
            <a:xfrm>
              <a:off x="730" y="3538"/>
              <a:ext cx="2547" cy="86"/>
            </a:xfrm>
            <a:custGeom>
              <a:avLst/>
              <a:gdLst/>
              <a:ahLst/>
              <a:cxnLst>
                <a:cxn ang="0">
                  <a:pos x="1116" y="38"/>
                </a:cxn>
                <a:cxn ang="0">
                  <a:pos x="8" y="37"/>
                </a:cxn>
                <a:cxn ang="0">
                  <a:pos x="0" y="7"/>
                </a:cxn>
                <a:cxn ang="0">
                  <a:pos x="1126" y="0"/>
                </a:cxn>
                <a:cxn ang="0">
                  <a:pos x="1113" y="38"/>
                </a:cxn>
              </a:cxnLst>
              <a:rect l="0" t="0" r="r" b="b"/>
              <a:pathLst>
                <a:path w="1126" h="38">
                  <a:moveTo>
                    <a:pt x="1116" y="38"/>
                  </a:moveTo>
                  <a:lnTo>
                    <a:pt x="8" y="37"/>
                  </a:lnTo>
                  <a:lnTo>
                    <a:pt x="0" y="7"/>
                  </a:lnTo>
                  <a:lnTo>
                    <a:pt x="1126" y="0"/>
                  </a:lnTo>
                  <a:lnTo>
                    <a:pt x="1113" y="3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1E0B4"/>
                </a:gs>
              </a:gsLst>
              <a:lin ang="5400000" scaled="1"/>
            </a:gradFill>
            <a:ln w="635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Freeform 39"/>
            <p:cNvSpPr>
              <a:spLocks/>
            </p:cNvSpPr>
            <p:nvPr/>
          </p:nvSpPr>
          <p:spPr bwMode="auto">
            <a:xfrm>
              <a:off x="725" y="3158"/>
              <a:ext cx="2532" cy="398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25" y="98"/>
                </a:cxn>
                <a:cxn ang="0">
                  <a:pos x="39" y="60"/>
                </a:cxn>
                <a:cxn ang="0">
                  <a:pos x="48" y="31"/>
                </a:cxn>
                <a:cxn ang="0">
                  <a:pos x="60" y="0"/>
                </a:cxn>
                <a:cxn ang="0">
                  <a:pos x="1075" y="0"/>
                </a:cxn>
                <a:cxn ang="0">
                  <a:pos x="1119" y="176"/>
                </a:cxn>
                <a:cxn ang="0">
                  <a:pos x="0" y="175"/>
                </a:cxn>
              </a:cxnLst>
              <a:rect l="0" t="0" r="r" b="b"/>
              <a:pathLst>
                <a:path w="1119" h="176">
                  <a:moveTo>
                    <a:pt x="0" y="175"/>
                  </a:moveTo>
                  <a:lnTo>
                    <a:pt x="25" y="98"/>
                  </a:lnTo>
                  <a:lnTo>
                    <a:pt x="39" y="60"/>
                  </a:lnTo>
                  <a:lnTo>
                    <a:pt x="48" y="31"/>
                  </a:lnTo>
                  <a:lnTo>
                    <a:pt x="60" y="0"/>
                  </a:lnTo>
                  <a:lnTo>
                    <a:pt x="1075" y="0"/>
                  </a:lnTo>
                  <a:lnTo>
                    <a:pt x="1119" y="176"/>
                  </a:lnTo>
                  <a:lnTo>
                    <a:pt x="0" y="175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1E0B4"/>
                </a:gs>
              </a:gsLst>
              <a:lin ang="5400000" scaled="1"/>
            </a:gra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6" name="Freeform 40"/>
            <p:cNvSpPr>
              <a:spLocks/>
            </p:cNvSpPr>
            <p:nvPr/>
          </p:nvSpPr>
          <p:spPr bwMode="auto">
            <a:xfrm>
              <a:off x="1094" y="3228"/>
              <a:ext cx="396" cy="57"/>
            </a:xfrm>
            <a:custGeom>
              <a:avLst/>
              <a:gdLst/>
              <a:ahLst/>
              <a:cxnLst>
                <a:cxn ang="0">
                  <a:pos x="171" y="25"/>
                </a:cxn>
                <a:cxn ang="0">
                  <a:pos x="0" y="25"/>
                </a:cxn>
                <a:cxn ang="0">
                  <a:pos x="0" y="21"/>
                </a:cxn>
                <a:cxn ang="0">
                  <a:pos x="4" y="11"/>
                </a:cxn>
                <a:cxn ang="0">
                  <a:pos x="10" y="0"/>
                </a:cxn>
                <a:cxn ang="0">
                  <a:pos x="43" y="0"/>
                </a:cxn>
                <a:cxn ang="0">
                  <a:pos x="46" y="7"/>
                </a:cxn>
                <a:cxn ang="0">
                  <a:pos x="56" y="0"/>
                </a:cxn>
                <a:cxn ang="0">
                  <a:pos x="89" y="0"/>
                </a:cxn>
                <a:cxn ang="0">
                  <a:pos x="91" y="7"/>
                </a:cxn>
                <a:cxn ang="0">
                  <a:pos x="98" y="0"/>
                </a:cxn>
                <a:cxn ang="0">
                  <a:pos x="106" y="0"/>
                </a:cxn>
                <a:cxn ang="0">
                  <a:pos x="127" y="0"/>
                </a:cxn>
                <a:cxn ang="0">
                  <a:pos x="133" y="7"/>
                </a:cxn>
                <a:cxn ang="0">
                  <a:pos x="140" y="0"/>
                </a:cxn>
                <a:cxn ang="0">
                  <a:pos x="169" y="0"/>
                </a:cxn>
                <a:cxn ang="0">
                  <a:pos x="175" y="11"/>
                </a:cxn>
                <a:cxn ang="0">
                  <a:pos x="171" y="25"/>
                </a:cxn>
              </a:cxnLst>
              <a:rect l="0" t="0" r="r" b="b"/>
              <a:pathLst>
                <a:path w="175" h="25">
                  <a:moveTo>
                    <a:pt x="171" y="25"/>
                  </a:moveTo>
                  <a:lnTo>
                    <a:pt x="0" y="25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0" y="0"/>
                  </a:lnTo>
                  <a:lnTo>
                    <a:pt x="43" y="0"/>
                  </a:lnTo>
                  <a:lnTo>
                    <a:pt x="46" y="7"/>
                  </a:lnTo>
                  <a:lnTo>
                    <a:pt x="56" y="0"/>
                  </a:lnTo>
                  <a:lnTo>
                    <a:pt x="89" y="0"/>
                  </a:lnTo>
                  <a:lnTo>
                    <a:pt x="91" y="7"/>
                  </a:lnTo>
                  <a:lnTo>
                    <a:pt x="98" y="0"/>
                  </a:lnTo>
                  <a:lnTo>
                    <a:pt x="106" y="0"/>
                  </a:lnTo>
                  <a:lnTo>
                    <a:pt x="127" y="0"/>
                  </a:lnTo>
                  <a:lnTo>
                    <a:pt x="133" y="7"/>
                  </a:lnTo>
                  <a:lnTo>
                    <a:pt x="140" y="0"/>
                  </a:lnTo>
                  <a:lnTo>
                    <a:pt x="169" y="0"/>
                  </a:lnTo>
                  <a:lnTo>
                    <a:pt x="175" y="11"/>
                  </a:lnTo>
                  <a:lnTo>
                    <a:pt x="171" y="25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7" name="Freeform 41"/>
            <p:cNvSpPr>
              <a:spLocks/>
            </p:cNvSpPr>
            <p:nvPr/>
          </p:nvSpPr>
          <p:spPr bwMode="auto">
            <a:xfrm>
              <a:off x="838" y="3314"/>
              <a:ext cx="1527" cy="208"/>
            </a:xfrm>
            <a:custGeom>
              <a:avLst/>
              <a:gdLst/>
              <a:ahLst/>
              <a:cxnLst>
                <a:cxn ang="0">
                  <a:pos x="113" y="8"/>
                </a:cxn>
                <a:cxn ang="0">
                  <a:pos x="121" y="0"/>
                </a:cxn>
                <a:cxn ang="0">
                  <a:pos x="148" y="0"/>
                </a:cxn>
                <a:cxn ang="0">
                  <a:pos x="152" y="8"/>
                </a:cxn>
                <a:cxn ang="0">
                  <a:pos x="159" y="0"/>
                </a:cxn>
                <a:cxn ang="0">
                  <a:pos x="190" y="0"/>
                </a:cxn>
                <a:cxn ang="0">
                  <a:pos x="198" y="8"/>
                </a:cxn>
                <a:cxn ang="0">
                  <a:pos x="204" y="0"/>
                </a:cxn>
                <a:cxn ang="0">
                  <a:pos x="236" y="0"/>
                </a:cxn>
                <a:cxn ang="0">
                  <a:pos x="240" y="8"/>
                </a:cxn>
                <a:cxn ang="0">
                  <a:pos x="246" y="0"/>
                </a:cxn>
                <a:cxn ang="0">
                  <a:pos x="275" y="0"/>
                </a:cxn>
                <a:cxn ang="0">
                  <a:pos x="282" y="8"/>
                </a:cxn>
                <a:cxn ang="0">
                  <a:pos x="288" y="0"/>
                </a:cxn>
                <a:cxn ang="0">
                  <a:pos x="317" y="0"/>
                </a:cxn>
                <a:cxn ang="0">
                  <a:pos x="326" y="8"/>
                </a:cxn>
                <a:cxn ang="0">
                  <a:pos x="334" y="0"/>
                </a:cxn>
                <a:cxn ang="0">
                  <a:pos x="363" y="0"/>
                </a:cxn>
                <a:cxn ang="0">
                  <a:pos x="369" y="8"/>
                </a:cxn>
                <a:cxn ang="0">
                  <a:pos x="373" y="0"/>
                </a:cxn>
                <a:cxn ang="0">
                  <a:pos x="403" y="0"/>
                </a:cxn>
                <a:cxn ang="0">
                  <a:pos x="411" y="8"/>
                </a:cxn>
                <a:cxn ang="0">
                  <a:pos x="419" y="0"/>
                </a:cxn>
                <a:cxn ang="0">
                  <a:pos x="445" y="0"/>
                </a:cxn>
                <a:cxn ang="0">
                  <a:pos x="453" y="8"/>
                </a:cxn>
                <a:cxn ang="0">
                  <a:pos x="461" y="0"/>
                </a:cxn>
                <a:cxn ang="0">
                  <a:pos x="492" y="0"/>
                </a:cxn>
                <a:cxn ang="0">
                  <a:pos x="499" y="8"/>
                </a:cxn>
                <a:cxn ang="0">
                  <a:pos x="503" y="0"/>
                </a:cxn>
                <a:cxn ang="0">
                  <a:pos x="534" y="0"/>
                </a:cxn>
                <a:cxn ang="0">
                  <a:pos x="541" y="8"/>
                </a:cxn>
                <a:cxn ang="0">
                  <a:pos x="543" y="0"/>
                </a:cxn>
                <a:cxn ang="0">
                  <a:pos x="580" y="0"/>
                </a:cxn>
                <a:cxn ang="0">
                  <a:pos x="586" y="8"/>
                </a:cxn>
                <a:cxn ang="0">
                  <a:pos x="589" y="0"/>
                </a:cxn>
                <a:cxn ang="0">
                  <a:pos x="622" y="0"/>
                </a:cxn>
                <a:cxn ang="0">
                  <a:pos x="628" y="8"/>
                </a:cxn>
                <a:cxn ang="0">
                  <a:pos x="632" y="0"/>
                </a:cxn>
                <a:cxn ang="0">
                  <a:pos x="664" y="0"/>
                </a:cxn>
                <a:cxn ang="0">
                  <a:pos x="670" y="8"/>
                </a:cxn>
                <a:cxn ang="0">
                  <a:pos x="674" y="71"/>
                </a:cxn>
                <a:cxn ang="0">
                  <a:pos x="675" y="92"/>
                </a:cxn>
                <a:cxn ang="0">
                  <a:pos x="0" y="92"/>
                </a:cxn>
                <a:cxn ang="0">
                  <a:pos x="21" y="12"/>
                </a:cxn>
                <a:cxn ang="0">
                  <a:pos x="29" y="0"/>
                </a:cxn>
                <a:cxn ang="0">
                  <a:pos x="63" y="0"/>
                </a:cxn>
                <a:cxn ang="0">
                  <a:pos x="71" y="8"/>
                </a:cxn>
                <a:cxn ang="0">
                  <a:pos x="75" y="0"/>
                </a:cxn>
                <a:cxn ang="0">
                  <a:pos x="106" y="0"/>
                </a:cxn>
                <a:cxn ang="0">
                  <a:pos x="110" y="12"/>
                </a:cxn>
                <a:cxn ang="0">
                  <a:pos x="113" y="8"/>
                </a:cxn>
              </a:cxnLst>
              <a:rect l="0" t="0" r="r" b="b"/>
              <a:pathLst>
                <a:path w="675" h="92">
                  <a:moveTo>
                    <a:pt x="113" y="8"/>
                  </a:moveTo>
                  <a:lnTo>
                    <a:pt x="121" y="0"/>
                  </a:lnTo>
                  <a:lnTo>
                    <a:pt x="148" y="0"/>
                  </a:lnTo>
                  <a:lnTo>
                    <a:pt x="152" y="8"/>
                  </a:lnTo>
                  <a:lnTo>
                    <a:pt x="159" y="0"/>
                  </a:lnTo>
                  <a:lnTo>
                    <a:pt x="190" y="0"/>
                  </a:lnTo>
                  <a:lnTo>
                    <a:pt x="198" y="8"/>
                  </a:lnTo>
                  <a:lnTo>
                    <a:pt x="204" y="0"/>
                  </a:lnTo>
                  <a:lnTo>
                    <a:pt x="236" y="0"/>
                  </a:lnTo>
                  <a:lnTo>
                    <a:pt x="240" y="8"/>
                  </a:lnTo>
                  <a:lnTo>
                    <a:pt x="246" y="0"/>
                  </a:lnTo>
                  <a:lnTo>
                    <a:pt x="275" y="0"/>
                  </a:lnTo>
                  <a:lnTo>
                    <a:pt x="282" y="8"/>
                  </a:lnTo>
                  <a:lnTo>
                    <a:pt x="288" y="0"/>
                  </a:lnTo>
                  <a:lnTo>
                    <a:pt x="317" y="0"/>
                  </a:lnTo>
                  <a:lnTo>
                    <a:pt x="326" y="8"/>
                  </a:lnTo>
                  <a:lnTo>
                    <a:pt x="334" y="0"/>
                  </a:lnTo>
                  <a:lnTo>
                    <a:pt x="363" y="0"/>
                  </a:lnTo>
                  <a:lnTo>
                    <a:pt x="369" y="8"/>
                  </a:lnTo>
                  <a:lnTo>
                    <a:pt x="373" y="0"/>
                  </a:lnTo>
                  <a:lnTo>
                    <a:pt x="403" y="0"/>
                  </a:lnTo>
                  <a:lnTo>
                    <a:pt x="411" y="8"/>
                  </a:lnTo>
                  <a:lnTo>
                    <a:pt x="419" y="0"/>
                  </a:lnTo>
                  <a:lnTo>
                    <a:pt x="445" y="0"/>
                  </a:lnTo>
                  <a:lnTo>
                    <a:pt x="453" y="8"/>
                  </a:lnTo>
                  <a:lnTo>
                    <a:pt x="461" y="0"/>
                  </a:lnTo>
                  <a:lnTo>
                    <a:pt x="492" y="0"/>
                  </a:lnTo>
                  <a:lnTo>
                    <a:pt x="499" y="8"/>
                  </a:lnTo>
                  <a:lnTo>
                    <a:pt x="503" y="0"/>
                  </a:lnTo>
                  <a:lnTo>
                    <a:pt x="534" y="0"/>
                  </a:lnTo>
                  <a:lnTo>
                    <a:pt x="541" y="8"/>
                  </a:lnTo>
                  <a:lnTo>
                    <a:pt x="543" y="0"/>
                  </a:lnTo>
                  <a:lnTo>
                    <a:pt x="580" y="0"/>
                  </a:lnTo>
                  <a:lnTo>
                    <a:pt x="586" y="8"/>
                  </a:lnTo>
                  <a:lnTo>
                    <a:pt x="589" y="0"/>
                  </a:lnTo>
                  <a:lnTo>
                    <a:pt x="622" y="0"/>
                  </a:lnTo>
                  <a:lnTo>
                    <a:pt x="628" y="8"/>
                  </a:lnTo>
                  <a:lnTo>
                    <a:pt x="632" y="0"/>
                  </a:lnTo>
                  <a:lnTo>
                    <a:pt x="664" y="0"/>
                  </a:lnTo>
                  <a:lnTo>
                    <a:pt x="670" y="8"/>
                  </a:lnTo>
                  <a:lnTo>
                    <a:pt x="674" y="71"/>
                  </a:lnTo>
                  <a:lnTo>
                    <a:pt x="675" y="92"/>
                  </a:lnTo>
                  <a:lnTo>
                    <a:pt x="0" y="92"/>
                  </a:lnTo>
                  <a:lnTo>
                    <a:pt x="21" y="12"/>
                  </a:lnTo>
                  <a:lnTo>
                    <a:pt x="29" y="0"/>
                  </a:lnTo>
                  <a:lnTo>
                    <a:pt x="63" y="0"/>
                  </a:lnTo>
                  <a:lnTo>
                    <a:pt x="71" y="8"/>
                  </a:lnTo>
                  <a:lnTo>
                    <a:pt x="75" y="0"/>
                  </a:lnTo>
                  <a:lnTo>
                    <a:pt x="106" y="0"/>
                  </a:lnTo>
                  <a:lnTo>
                    <a:pt x="110" y="12"/>
                  </a:lnTo>
                  <a:lnTo>
                    <a:pt x="113" y="8"/>
                  </a:lnTo>
                </a:path>
              </a:pathLst>
            </a:custGeom>
            <a:solidFill>
              <a:srgbClr val="E1E0B4"/>
            </a:solidFill>
            <a:ln w="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8" name="Freeform 42"/>
            <p:cNvSpPr>
              <a:spLocks/>
            </p:cNvSpPr>
            <p:nvPr/>
          </p:nvSpPr>
          <p:spPr bwMode="auto">
            <a:xfrm>
              <a:off x="1967" y="3228"/>
              <a:ext cx="387" cy="57"/>
            </a:xfrm>
            <a:custGeom>
              <a:avLst/>
              <a:gdLst/>
              <a:ahLst/>
              <a:cxnLst>
                <a:cxn ang="0">
                  <a:pos x="123" y="0"/>
                </a:cxn>
                <a:cxn ang="0">
                  <a:pos x="125" y="7"/>
                </a:cxn>
                <a:cxn ang="0">
                  <a:pos x="133" y="0"/>
                </a:cxn>
                <a:cxn ang="0">
                  <a:pos x="165" y="0"/>
                </a:cxn>
                <a:cxn ang="0">
                  <a:pos x="167" y="7"/>
                </a:cxn>
                <a:cxn ang="0">
                  <a:pos x="171" y="25"/>
                </a:cxn>
                <a:cxn ang="0">
                  <a:pos x="0" y="25"/>
                </a:cxn>
                <a:cxn ang="0">
                  <a:pos x="0" y="7"/>
                </a:cxn>
                <a:cxn ang="0">
                  <a:pos x="4" y="0"/>
                </a:cxn>
                <a:cxn ang="0">
                  <a:pos x="35" y="0"/>
                </a:cxn>
                <a:cxn ang="0">
                  <a:pos x="42" y="7"/>
                </a:cxn>
                <a:cxn ang="0">
                  <a:pos x="48" y="0"/>
                </a:cxn>
                <a:cxn ang="0">
                  <a:pos x="77" y="0"/>
                </a:cxn>
                <a:cxn ang="0">
                  <a:pos x="85" y="7"/>
                </a:cxn>
                <a:cxn ang="0">
                  <a:pos x="90" y="0"/>
                </a:cxn>
                <a:cxn ang="0">
                  <a:pos x="119" y="0"/>
                </a:cxn>
                <a:cxn ang="0">
                  <a:pos x="123" y="0"/>
                </a:cxn>
              </a:cxnLst>
              <a:rect l="0" t="0" r="r" b="b"/>
              <a:pathLst>
                <a:path w="171" h="25">
                  <a:moveTo>
                    <a:pt x="123" y="0"/>
                  </a:moveTo>
                  <a:lnTo>
                    <a:pt x="125" y="7"/>
                  </a:lnTo>
                  <a:lnTo>
                    <a:pt x="133" y="0"/>
                  </a:lnTo>
                  <a:lnTo>
                    <a:pt x="165" y="0"/>
                  </a:lnTo>
                  <a:lnTo>
                    <a:pt x="167" y="7"/>
                  </a:lnTo>
                  <a:lnTo>
                    <a:pt x="171" y="25"/>
                  </a:lnTo>
                  <a:lnTo>
                    <a:pt x="0" y="25"/>
                  </a:lnTo>
                  <a:lnTo>
                    <a:pt x="0" y="7"/>
                  </a:lnTo>
                  <a:lnTo>
                    <a:pt x="4" y="0"/>
                  </a:lnTo>
                  <a:lnTo>
                    <a:pt x="35" y="0"/>
                  </a:lnTo>
                  <a:lnTo>
                    <a:pt x="42" y="7"/>
                  </a:lnTo>
                  <a:lnTo>
                    <a:pt x="48" y="0"/>
                  </a:lnTo>
                  <a:lnTo>
                    <a:pt x="77" y="0"/>
                  </a:lnTo>
                  <a:lnTo>
                    <a:pt x="85" y="7"/>
                  </a:lnTo>
                  <a:lnTo>
                    <a:pt x="90" y="0"/>
                  </a:lnTo>
                  <a:lnTo>
                    <a:pt x="119" y="0"/>
                  </a:lnTo>
                  <a:lnTo>
                    <a:pt x="123" y="0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9" name="Freeform 43"/>
            <p:cNvSpPr>
              <a:spLocks/>
            </p:cNvSpPr>
            <p:nvPr/>
          </p:nvSpPr>
          <p:spPr bwMode="auto">
            <a:xfrm>
              <a:off x="2401" y="3314"/>
              <a:ext cx="297" cy="104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19" y="0"/>
                </a:cxn>
                <a:cxn ang="0">
                  <a:pos x="127" y="12"/>
                </a:cxn>
                <a:cxn ang="0">
                  <a:pos x="131" y="46"/>
                </a:cxn>
                <a:cxn ang="0">
                  <a:pos x="0" y="46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5" y="0"/>
                </a:cxn>
                <a:cxn ang="0">
                  <a:pos x="42" y="8"/>
                </a:cxn>
                <a:cxn ang="0">
                  <a:pos x="50" y="0"/>
                </a:cxn>
                <a:cxn ang="0">
                  <a:pos x="77" y="0"/>
                </a:cxn>
                <a:cxn ang="0">
                  <a:pos x="85" y="8"/>
                </a:cxn>
                <a:cxn ang="0">
                  <a:pos x="92" y="0"/>
                </a:cxn>
                <a:cxn ang="0">
                  <a:pos x="94" y="0"/>
                </a:cxn>
              </a:cxnLst>
              <a:rect l="0" t="0" r="r" b="b"/>
              <a:pathLst>
                <a:path w="131" h="46">
                  <a:moveTo>
                    <a:pt x="94" y="0"/>
                  </a:moveTo>
                  <a:lnTo>
                    <a:pt x="119" y="0"/>
                  </a:lnTo>
                  <a:lnTo>
                    <a:pt x="127" y="12"/>
                  </a:lnTo>
                  <a:lnTo>
                    <a:pt x="131" y="46"/>
                  </a:lnTo>
                  <a:lnTo>
                    <a:pt x="0" y="46"/>
                  </a:lnTo>
                  <a:lnTo>
                    <a:pt x="0" y="8"/>
                  </a:lnTo>
                  <a:lnTo>
                    <a:pt x="4" y="0"/>
                  </a:lnTo>
                  <a:lnTo>
                    <a:pt x="35" y="0"/>
                  </a:lnTo>
                  <a:lnTo>
                    <a:pt x="42" y="8"/>
                  </a:lnTo>
                  <a:lnTo>
                    <a:pt x="50" y="0"/>
                  </a:lnTo>
                  <a:lnTo>
                    <a:pt x="77" y="0"/>
                  </a:lnTo>
                  <a:lnTo>
                    <a:pt x="85" y="8"/>
                  </a:lnTo>
                  <a:lnTo>
                    <a:pt x="92" y="0"/>
                  </a:lnTo>
                  <a:lnTo>
                    <a:pt x="94" y="0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0" name="Freeform 44"/>
            <p:cNvSpPr>
              <a:spLocks/>
            </p:cNvSpPr>
            <p:nvPr/>
          </p:nvSpPr>
          <p:spPr bwMode="auto">
            <a:xfrm>
              <a:off x="1528" y="3228"/>
              <a:ext cx="392" cy="57"/>
            </a:xfrm>
            <a:custGeom>
              <a:avLst/>
              <a:gdLst/>
              <a:ahLst/>
              <a:cxnLst>
                <a:cxn ang="0">
                  <a:pos x="131" y="7"/>
                </a:cxn>
                <a:cxn ang="0">
                  <a:pos x="123" y="0"/>
                </a:cxn>
                <a:cxn ang="0">
                  <a:pos x="96" y="0"/>
                </a:cxn>
                <a:cxn ang="0">
                  <a:pos x="89" y="7"/>
                </a:cxn>
                <a:cxn ang="0">
                  <a:pos x="81" y="0"/>
                </a:cxn>
                <a:cxn ang="0">
                  <a:pos x="50" y="0"/>
                </a:cxn>
                <a:cxn ang="0">
                  <a:pos x="46" y="7"/>
                </a:cxn>
                <a:cxn ang="0">
                  <a:pos x="39" y="0"/>
                </a:cxn>
                <a:cxn ang="0">
                  <a:pos x="8" y="0"/>
                </a:cxn>
                <a:cxn ang="0">
                  <a:pos x="0" y="11"/>
                </a:cxn>
                <a:cxn ang="0">
                  <a:pos x="0" y="25"/>
                </a:cxn>
                <a:cxn ang="0">
                  <a:pos x="169" y="25"/>
                </a:cxn>
                <a:cxn ang="0">
                  <a:pos x="173" y="11"/>
                </a:cxn>
                <a:cxn ang="0">
                  <a:pos x="165" y="0"/>
                </a:cxn>
                <a:cxn ang="0">
                  <a:pos x="135" y="0"/>
                </a:cxn>
                <a:cxn ang="0">
                  <a:pos x="131" y="7"/>
                </a:cxn>
              </a:cxnLst>
              <a:rect l="0" t="0" r="r" b="b"/>
              <a:pathLst>
                <a:path w="173" h="25">
                  <a:moveTo>
                    <a:pt x="131" y="7"/>
                  </a:moveTo>
                  <a:lnTo>
                    <a:pt x="123" y="0"/>
                  </a:lnTo>
                  <a:lnTo>
                    <a:pt x="96" y="0"/>
                  </a:lnTo>
                  <a:lnTo>
                    <a:pt x="89" y="7"/>
                  </a:lnTo>
                  <a:lnTo>
                    <a:pt x="81" y="0"/>
                  </a:lnTo>
                  <a:lnTo>
                    <a:pt x="50" y="0"/>
                  </a:lnTo>
                  <a:lnTo>
                    <a:pt x="46" y="7"/>
                  </a:lnTo>
                  <a:lnTo>
                    <a:pt x="39" y="0"/>
                  </a:lnTo>
                  <a:lnTo>
                    <a:pt x="8" y="0"/>
                  </a:lnTo>
                  <a:lnTo>
                    <a:pt x="0" y="11"/>
                  </a:lnTo>
                  <a:lnTo>
                    <a:pt x="0" y="25"/>
                  </a:lnTo>
                  <a:lnTo>
                    <a:pt x="169" y="25"/>
                  </a:lnTo>
                  <a:lnTo>
                    <a:pt x="173" y="11"/>
                  </a:lnTo>
                  <a:lnTo>
                    <a:pt x="165" y="0"/>
                  </a:lnTo>
                  <a:lnTo>
                    <a:pt x="135" y="0"/>
                  </a:lnTo>
                  <a:lnTo>
                    <a:pt x="131" y="7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Freeform 45"/>
            <p:cNvSpPr>
              <a:spLocks/>
            </p:cNvSpPr>
            <p:nvPr/>
          </p:nvSpPr>
          <p:spPr bwMode="auto">
            <a:xfrm>
              <a:off x="2392" y="3228"/>
              <a:ext cx="288" cy="57"/>
            </a:xfrm>
            <a:custGeom>
              <a:avLst/>
              <a:gdLst/>
              <a:ahLst/>
              <a:cxnLst>
                <a:cxn ang="0">
                  <a:pos x="85" y="7"/>
                </a:cxn>
                <a:cxn ang="0">
                  <a:pos x="92" y="0"/>
                </a:cxn>
                <a:cxn ang="0">
                  <a:pos x="119" y="0"/>
                </a:cxn>
                <a:cxn ang="0">
                  <a:pos x="123" y="7"/>
                </a:cxn>
                <a:cxn ang="0">
                  <a:pos x="127" y="25"/>
                </a:cxn>
                <a:cxn ang="0">
                  <a:pos x="4" y="2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37" y="0"/>
                </a:cxn>
                <a:cxn ang="0">
                  <a:pos x="43" y="7"/>
                </a:cxn>
                <a:cxn ang="0">
                  <a:pos x="50" y="0"/>
                </a:cxn>
                <a:cxn ang="0">
                  <a:pos x="81" y="0"/>
                </a:cxn>
                <a:cxn ang="0">
                  <a:pos x="85" y="7"/>
                </a:cxn>
              </a:cxnLst>
              <a:rect l="0" t="0" r="r" b="b"/>
              <a:pathLst>
                <a:path w="127" h="25">
                  <a:moveTo>
                    <a:pt x="85" y="7"/>
                  </a:moveTo>
                  <a:lnTo>
                    <a:pt x="92" y="0"/>
                  </a:lnTo>
                  <a:lnTo>
                    <a:pt x="119" y="0"/>
                  </a:lnTo>
                  <a:lnTo>
                    <a:pt x="123" y="7"/>
                  </a:lnTo>
                  <a:lnTo>
                    <a:pt x="127" y="25"/>
                  </a:lnTo>
                  <a:lnTo>
                    <a:pt x="4" y="25"/>
                  </a:lnTo>
                  <a:lnTo>
                    <a:pt x="0" y="7"/>
                  </a:lnTo>
                  <a:lnTo>
                    <a:pt x="8" y="0"/>
                  </a:lnTo>
                  <a:lnTo>
                    <a:pt x="37" y="0"/>
                  </a:lnTo>
                  <a:lnTo>
                    <a:pt x="43" y="7"/>
                  </a:lnTo>
                  <a:lnTo>
                    <a:pt x="50" y="0"/>
                  </a:lnTo>
                  <a:lnTo>
                    <a:pt x="81" y="0"/>
                  </a:lnTo>
                  <a:lnTo>
                    <a:pt x="85" y="7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2" name="Freeform 46"/>
            <p:cNvSpPr>
              <a:spLocks/>
            </p:cNvSpPr>
            <p:nvPr/>
          </p:nvSpPr>
          <p:spPr bwMode="auto">
            <a:xfrm>
              <a:off x="2410" y="3436"/>
              <a:ext cx="297" cy="91"/>
            </a:xfrm>
            <a:custGeom>
              <a:avLst/>
              <a:gdLst/>
              <a:ahLst/>
              <a:cxnLst>
                <a:cxn ang="0">
                  <a:pos x="88" y="27"/>
                </a:cxn>
                <a:cxn ang="0">
                  <a:pos x="81" y="0"/>
                </a:cxn>
                <a:cxn ang="0">
                  <a:pos x="50" y="0"/>
                </a:cxn>
                <a:cxn ang="0">
                  <a:pos x="42" y="27"/>
                </a:cxn>
                <a:cxn ang="0">
                  <a:pos x="35" y="17"/>
                </a:cxn>
                <a:cxn ang="0">
                  <a:pos x="4" y="17"/>
                </a:cxn>
                <a:cxn ang="0">
                  <a:pos x="0" y="23"/>
                </a:cxn>
                <a:cxn ang="0">
                  <a:pos x="0" y="40"/>
                </a:cxn>
                <a:cxn ang="0">
                  <a:pos x="131" y="40"/>
                </a:cxn>
                <a:cxn ang="0">
                  <a:pos x="131" y="27"/>
                </a:cxn>
                <a:cxn ang="0">
                  <a:pos x="123" y="17"/>
                </a:cxn>
                <a:cxn ang="0">
                  <a:pos x="94" y="17"/>
                </a:cxn>
                <a:cxn ang="0">
                  <a:pos x="88" y="27"/>
                </a:cxn>
              </a:cxnLst>
              <a:rect l="0" t="0" r="r" b="b"/>
              <a:pathLst>
                <a:path w="131" h="40">
                  <a:moveTo>
                    <a:pt x="88" y="27"/>
                  </a:moveTo>
                  <a:lnTo>
                    <a:pt x="81" y="0"/>
                  </a:lnTo>
                  <a:lnTo>
                    <a:pt x="50" y="0"/>
                  </a:lnTo>
                  <a:lnTo>
                    <a:pt x="42" y="27"/>
                  </a:lnTo>
                  <a:lnTo>
                    <a:pt x="35" y="17"/>
                  </a:lnTo>
                  <a:lnTo>
                    <a:pt x="4" y="17"/>
                  </a:lnTo>
                  <a:lnTo>
                    <a:pt x="0" y="23"/>
                  </a:lnTo>
                  <a:lnTo>
                    <a:pt x="0" y="40"/>
                  </a:lnTo>
                  <a:lnTo>
                    <a:pt x="131" y="40"/>
                  </a:lnTo>
                  <a:lnTo>
                    <a:pt x="131" y="27"/>
                  </a:lnTo>
                  <a:lnTo>
                    <a:pt x="123" y="17"/>
                  </a:lnTo>
                  <a:lnTo>
                    <a:pt x="94" y="17"/>
                  </a:lnTo>
                  <a:lnTo>
                    <a:pt x="88" y="27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3" name="Freeform 47"/>
            <p:cNvSpPr>
              <a:spLocks/>
            </p:cNvSpPr>
            <p:nvPr/>
          </p:nvSpPr>
          <p:spPr bwMode="auto">
            <a:xfrm>
              <a:off x="2727" y="3314"/>
              <a:ext cx="412" cy="208"/>
            </a:xfrm>
            <a:custGeom>
              <a:avLst/>
              <a:gdLst/>
              <a:ahLst/>
              <a:cxnLst>
                <a:cxn ang="0">
                  <a:pos x="169" y="14"/>
                </a:cxn>
                <a:cxn ang="0">
                  <a:pos x="158" y="0"/>
                </a:cxn>
                <a:cxn ang="0">
                  <a:pos x="133" y="0"/>
                </a:cxn>
                <a:cxn ang="0">
                  <a:pos x="127" y="8"/>
                </a:cxn>
                <a:cxn ang="0">
                  <a:pos x="123" y="0"/>
                </a:cxn>
                <a:cxn ang="0">
                  <a:pos x="88" y="0"/>
                </a:cxn>
                <a:cxn ang="0">
                  <a:pos x="85" y="8"/>
                </a:cxn>
                <a:cxn ang="0">
                  <a:pos x="77" y="0"/>
                </a:cxn>
                <a:cxn ang="0">
                  <a:pos x="50" y="0"/>
                </a:cxn>
                <a:cxn ang="0">
                  <a:pos x="42" y="8"/>
                </a:cxn>
                <a:cxn ang="0">
                  <a:pos x="39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10" y="92"/>
                </a:cxn>
                <a:cxn ang="0">
                  <a:pos x="182" y="92"/>
                </a:cxn>
                <a:cxn ang="0">
                  <a:pos x="169" y="14"/>
                </a:cxn>
              </a:cxnLst>
              <a:rect l="0" t="0" r="r" b="b"/>
              <a:pathLst>
                <a:path w="182" h="92">
                  <a:moveTo>
                    <a:pt x="169" y="14"/>
                  </a:moveTo>
                  <a:lnTo>
                    <a:pt x="158" y="0"/>
                  </a:lnTo>
                  <a:lnTo>
                    <a:pt x="133" y="0"/>
                  </a:lnTo>
                  <a:lnTo>
                    <a:pt x="127" y="8"/>
                  </a:lnTo>
                  <a:lnTo>
                    <a:pt x="123" y="0"/>
                  </a:lnTo>
                  <a:lnTo>
                    <a:pt x="88" y="0"/>
                  </a:lnTo>
                  <a:lnTo>
                    <a:pt x="85" y="8"/>
                  </a:lnTo>
                  <a:lnTo>
                    <a:pt x="77" y="0"/>
                  </a:lnTo>
                  <a:lnTo>
                    <a:pt x="50" y="0"/>
                  </a:lnTo>
                  <a:lnTo>
                    <a:pt x="42" y="8"/>
                  </a:lnTo>
                  <a:lnTo>
                    <a:pt x="39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10" y="92"/>
                  </a:lnTo>
                  <a:lnTo>
                    <a:pt x="182" y="92"/>
                  </a:lnTo>
                  <a:lnTo>
                    <a:pt x="169" y="14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7961" dir="81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4" name="Freeform 48"/>
            <p:cNvSpPr>
              <a:spLocks/>
            </p:cNvSpPr>
            <p:nvPr/>
          </p:nvSpPr>
          <p:spPr bwMode="auto">
            <a:xfrm>
              <a:off x="2987" y="3228"/>
              <a:ext cx="104" cy="5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1"/>
                </a:cxn>
                <a:cxn ang="0">
                  <a:pos x="8" y="25"/>
                </a:cxn>
                <a:cxn ang="0">
                  <a:pos x="46" y="25"/>
                </a:cxn>
                <a:cxn ang="0">
                  <a:pos x="39" y="0"/>
                </a:cxn>
                <a:cxn ang="0">
                  <a:pos x="4" y="0"/>
                </a:cxn>
              </a:cxnLst>
              <a:rect l="0" t="0" r="r" b="b"/>
              <a:pathLst>
                <a:path w="46" h="25">
                  <a:moveTo>
                    <a:pt x="4" y="0"/>
                  </a:moveTo>
                  <a:lnTo>
                    <a:pt x="0" y="11"/>
                  </a:lnTo>
                  <a:lnTo>
                    <a:pt x="8" y="25"/>
                  </a:lnTo>
                  <a:lnTo>
                    <a:pt x="46" y="25"/>
                  </a:lnTo>
                  <a:lnTo>
                    <a:pt x="39" y="0"/>
                  </a:lnTo>
                  <a:lnTo>
                    <a:pt x="4" y="0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7961" dir="81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5" name="Freeform 49"/>
            <p:cNvSpPr>
              <a:spLocks/>
            </p:cNvSpPr>
            <p:nvPr/>
          </p:nvSpPr>
          <p:spPr bwMode="auto">
            <a:xfrm>
              <a:off x="904" y="3228"/>
              <a:ext cx="113" cy="6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8" y="7"/>
                </a:cxn>
                <a:cxn ang="0">
                  <a:pos x="11" y="0"/>
                </a:cxn>
                <a:cxn ang="0">
                  <a:pos x="42" y="0"/>
                </a:cxn>
                <a:cxn ang="0">
                  <a:pos x="50" y="11"/>
                </a:cxn>
                <a:cxn ang="0">
                  <a:pos x="42" y="25"/>
                </a:cxn>
                <a:cxn ang="0">
                  <a:pos x="38" y="29"/>
                </a:cxn>
                <a:cxn ang="0">
                  <a:pos x="0" y="29"/>
                </a:cxn>
              </a:cxnLst>
              <a:rect l="0" t="0" r="r" b="b"/>
              <a:pathLst>
                <a:path w="50" h="29">
                  <a:moveTo>
                    <a:pt x="0" y="29"/>
                  </a:moveTo>
                  <a:lnTo>
                    <a:pt x="8" y="7"/>
                  </a:lnTo>
                  <a:lnTo>
                    <a:pt x="11" y="0"/>
                  </a:lnTo>
                  <a:lnTo>
                    <a:pt x="42" y="0"/>
                  </a:lnTo>
                  <a:lnTo>
                    <a:pt x="50" y="11"/>
                  </a:lnTo>
                  <a:lnTo>
                    <a:pt x="42" y="25"/>
                  </a:lnTo>
                  <a:lnTo>
                    <a:pt x="38" y="29"/>
                  </a:lnTo>
                  <a:lnTo>
                    <a:pt x="0" y="29"/>
                  </a:lnTo>
                </a:path>
              </a:pathLst>
            </a:custGeom>
            <a:solidFill>
              <a:srgbClr val="E1E0B4"/>
            </a:solidFill>
            <a:ln w="0" cap="sq" cmpd="sng">
              <a:solidFill>
                <a:srgbClr val="80808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12700" dir="5400000" algn="ctr" rotWithShape="0">
                <a:srgbClr val="C2C06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2953" y="3445"/>
              <a:ext cx="589" cy="276"/>
              <a:chOff x="3181" y="2068"/>
              <a:chExt cx="260" cy="122"/>
            </a:xfrm>
          </p:grpSpPr>
          <p:sp>
            <p:nvSpPr>
              <p:cNvPr id="29747" name="Freeform 51"/>
              <p:cNvSpPr>
                <a:spLocks/>
              </p:cNvSpPr>
              <p:nvPr/>
            </p:nvSpPr>
            <p:spPr bwMode="auto">
              <a:xfrm>
                <a:off x="3181" y="2068"/>
                <a:ext cx="260" cy="122"/>
              </a:xfrm>
              <a:custGeom>
                <a:avLst/>
                <a:gdLst/>
                <a:ahLst/>
                <a:cxnLst>
                  <a:cxn ang="0">
                    <a:pos x="8" y="101"/>
                  </a:cxn>
                  <a:cxn ang="0">
                    <a:pos x="66" y="113"/>
                  </a:cxn>
                  <a:cxn ang="0">
                    <a:pos x="92" y="119"/>
                  </a:cxn>
                  <a:cxn ang="0">
                    <a:pos x="111" y="122"/>
                  </a:cxn>
                  <a:cxn ang="0">
                    <a:pos x="150" y="107"/>
                  </a:cxn>
                  <a:cxn ang="0">
                    <a:pos x="176" y="95"/>
                  </a:cxn>
                  <a:cxn ang="0">
                    <a:pos x="197" y="89"/>
                  </a:cxn>
                  <a:cxn ang="0">
                    <a:pos x="230" y="81"/>
                  </a:cxn>
                  <a:cxn ang="0">
                    <a:pos x="251" y="78"/>
                  </a:cxn>
                  <a:cxn ang="0">
                    <a:pos x="259" y="69"/>
                  </a:cxn>
                  <a:cxn ang="0">
                    <a:pos x="260" y="57"/>
                  </a:cxn>
                  <a:cxn ang="0">
                    <a:pos x="251" y="36"/>
                  </a:cxn>
                  <a:cxn ang="0">
                    <a:pos x="239" y="24"/>
                  </a:cxn>
                  <a:cxn ang="0">
                    <a:pos x="227" y="14"/>
                  </a:cxn>
                  <a:cxn ang="0">
                    <a:pos x="214" y="8"/>
                  </a:cxn>
                  <a:cxn ang="0">
                    <a:pos x="198" y="5"/>
                  </a:cxn>
                  <a:cxn ang="0">
                    <a:pos x="177" y="3"/>
                  </a:cxn>
                  <a:cxn ang="0">
                    <a:pos x="155" y="0"/>
                  </a:cxn>
                  <a:cxn ang="0">
                    <a:pos x="120" y="5"/>
                  </a:cxn>
                  <a:cxn ang="0">
                    <a:pos x="98" y="9"/>
                  </a:cxn>
                  <a:cxn ang="0">
                    <a:pos x="78" y="17"/>
                  </a:cxn>
                  <a:cxn ang="0">
                    <a:pos x="63" y="24"/>
                  </a:cxn>
                  <a:cxn ang="0">
                    <a:pos x="39" y="35"/>
                  </a:cxn>
                  <a:cxn ang="0">
                    <a:pos x="27" y="45"/>
                  </a:cxn>
                  <a:cxn ang="0">
                    <a:pos x="17" y="54"/>
                  </a:cxn>
                  <a:cxn ang="0">
                    <a:pos x="6" y="68"/>
                  </a:cxn>
                  <a:cxn ang="0">
                    <a:pos x="0" y="84"/>
                  </a:cxn>
                  <a:cxn ang="0">
                    <a:pos x="8" y="101"/>
                  </a:cxn>
                </a:cxnLst>
                <a:rect l="0" t="0" r="r" b="b"/>
                <a:pathLst>
                  <a:path w="260" h="122">
                    <a:moveTo>
                      <a:pt x="8" y="101"/>
                    </a:moveTo>
                    <a:lnTo>
                      <a:pt x="66" y="113"/>
                    </a:lnTo>
                    <a:lnTo>
                      <a:pt x="92" y="119"/>
                    </a:lnTo>
                    <a:lnTo>
                      <a:pt x="111" y="122"/>
                    </a:lnTo>
                    <a:lnTo>
                      <a:pt x="150" y="107"/>
                    </a:lnTo>
                    <a:lnTo>
                      <a:pt x="176" y="95"/>
                    </a:lnTo>
                    <a:lnTo>
                      <a:pt x="197" y="89"/>
                    </a:lnTo>
                    <a:lnTo>
                      <a:pt x="230" y="81"/>
                    </a:lnTo>
                    <a:lnTo>
                      <a:pt x="251" y="78"/>
                    </a:lnTo>
                    <a:lnTo>
                      <a:pt x="259" y="69"/>
                    </a:lnTo>
                    <a:lnTo>
                      <a:pt x="260" y="57"/>
                    </a:lnTo>
                    <a:lnTo>
                      <a:pt x="251" y="36"/>
                    </a:lnTo>
                    <a:lnTo>
                      <a:pt x="239" y="24"/>
                    </a:lnTo>
                    <a:lnTo>
                      <a:pt x="227" y="14"/>
                    </a:lnTo>
                    <a:lnTo>
                      <a:pt x="214" y="8"/>
                    </a:lnTo>
                    <a:lnTo>
                      <a:pt x="198" y="5"/>
                    </a:lnTo>
                    <a:lnTo>
                      <a:pt x="177" y="3"/>
                    </a:lnTo>
                    <a:lnTo>
                      <a:pt x="155" y="0"/>
                    </a:lnTo>
                    <a:lnTo>
                      <a:pt x="120" y="5"/>
                    </a:lnTo>
                    <a:lnTo>
                      <a:pt x="98" y="9"/>
                    </a:lnTo>
                    <a:lnTo>
                      <a:pt x="78" y="17"/>
                    </a:lnTo>
                    <a:lnTo>
                      <a:pt x="63" y="24"/>
                    </a:lnTo>
                    <a:lnTo>
                      <a:pt x="39" y="35"/>
                    </a:lnTo>
                    <a:lnTo>
                      <a:pt x="27" y="45"/>
                    </a:lnTo>
                    <a:lnTo>
                      <a:pt x="17" y="54"/>
                    </a:lnTo>
                    <a:lnTo>
                      <a:pt x="6" y="68"/>
                    </a:lnTo>
                    <a:lnTo>
                      <a:pt x="0" y="84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E1E0B4"/>
              </a:solidFill>
              <a:ln w="6350" cap="sq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8" name="Freeform 52"/>
              <p:cNvSpPr>
                <a:spLocks/>
              </p:cNvSpPr>
              <p:nvPr/>
            </p:nvSpPr>
            <p:spPr bwMode="auto">
              <a:xfrm>
                <a:off x="3191" y="2121"/>
                <a:ext cx="235" cy="54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40" y="28"/>
                  </a:cxn>
                  <a:cxn ang="0">
                    <a:pos x="102" y="54"/>
                  </a:cxn>
                  <a:cxn ang="0">
                    <a:pos x="127" y="33"/>
                  </a:cxn>
                  <a:cxn ang="0">
                    <a:pos x="150" y="19"/>
                  </a:cxn>
                  <a:cxn ang="0">
                    <a:pos x="175" y="9"/>
                  </a:cxn>
                  <a:cxn ang="0">
                    <a:pos x="199" y="1"/>
                  </a:cxn>
                  <a:cxn ang="0">
                    <a:pos x="222" y="0"/>
                  </a:cxn>
                  <a:cxn ang="0">
                    <a:pos x="235" y="1"/>
                  </a:cxn>
                </a:cxnLst>
                <a:rect l="0" t="0" r="r" b="b"/>
                <a:pathLst>
                  <a:path w="235" h="54">
                    <a:moveTo>
                      <a:pt x="0" y="27"/>
                    </a:moveTo>
                    <a:lnTo>
                      <a:pt x="40" y="28"/>
                    </a:lnTo>
                    <a:lnTo>
                      <a:pt x="102" y="54"/>
                    </a:lnTo>
                    <a:lnTo>
                      <a:pt x="127" y="33"/>
                    </a:lnTo>
                    <a:lnTo>
                      <a:pt x="150" y="19"/>
                    </a:lnTo>
                    <a:lnTo>
                      <a:pt x="175" y="9"/>
                    </a:lnTo>
                    <a:lnTo>
                      <a:pt x="199" y="1"/>
                    </a:lnTo>
                    <a:lnTo>
                      <a:pt x="222" y="0"/>
                    </a:lnTo>
                    <a:lnTo>
                      <a:pt x="235" y="1"/>
                    </a:lnTo>
                  </a:path>
                </a:pathLst>
              </a:custGeom>
              <a:noFill/>
              <a:ln w="31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49" name="Freeform 53"/>
              <p:cNvSpPr>
                <a:spLocks/>
              </p:cNvSpPr>
              <p:nvPr/>
            </p:nvSpPr>
            <p:spPr bwMode="auto">
              <a:xfrm>
                <a:off x="3221" y="2106"/>
                <a:ext cx="12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" y="10"/>
                  </a:cxn>
                  <a:cxn ang="0">
                    <a:pos x="126" y="30"/>
                  </a:cxn>
                </a:cxnLst>
                <a:rect l="0" t="0" r="r" b="b"/>
                <a:pathLst>
                  <a:path w="126" h="30">
                    <a:moveTo>
                      <a:pt x="0" y="0"/>
                    </a:moveTo>
                    <a:lnTo>
                      <a:pt x="54" y="10"/>
                    </a:lnTo>
                    <a:lnTo>
                      <a:pt x="126" y="30"/>
                    </a:lnTo>
                  </a:path>
                </a:pathLst>
              </a:custGeom>
              <a:noFill/>
              <a:ln w="31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50" name="Freeform 54"/>
              <p:cNvSpPr>
                <a:spLocks/>
              </p:cNvSpPr>
              <p:nvPr/>
            </p:nvSpPr>
            <p:spPr bwMode="auto">
              <a:xfrm>
                <a:off x="3237" y="2118"/>
                <a:ext cx="29" cy="3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30"/>
                  </a:cxn>
                </a:cxnLst>
                <a:rect l="0" t="0" r="r" b="b"/>
                <a:pathLst>
                  <a:path w="29" h="30">
                    <a:moveTo>
                      <a:pt x="29" y="0"/>
                    </a:moveTo>
                    <a:lnTo>
                      <a:pt x="0" y="30"/>
                    </a:lnTo>
                  </a:path>
                </a:pathLst>
              </a:custGeom>
              <a:noFill/>
              <a:ln w="317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992" y="3224"/>
              <a:ext cx="742" cy="608"/>
            </a:xfrm>
            <a:custGeom>
              <a:avLst/>
              <a:gdLst/>
              <a:ahLst/>
              <a:cxnLst>
                <a:cxn ang="0">
                  <a:pos x="32" y="193"/>
                </a:cxn>
                <a:cxn ang="0">
                  <a:pos x="2" y="220"/>
                </a:cxn>
                <a:cxn ang="0">
                  <a:pos x="20" y="261"/>
                </a:cxn>
                <a:cxn ang="0">
                  <a:pos x="119" y="262"/>
                </a:cxn>
                <a:cxn ang="0">
                  <a:pos x="186" y="220"/>
                </a:cxn>
                <a:cxn ang="0">
                  <a:pos x="227" y="196"/>
                </a:cxn>
                <a:cxn ang="0">
                  <a:pos x="300" y="189"/>
                </a:cxn>
                <a:cxn ang="0">
                  <a:pos x="327" y="136"/>
                </a:cxn>
                <a:cxn ang="0">
                  <a:pos x="291" y="91"/>
                </a:cxn>
                <a:cxn ang="0">
                  <a:pos x="216" y="60"/>
                </a:cxn>
                <a:cxn ang="0">
                  <a:pos x="138" y="46"/>
                </a:cxn>
                <a:cxn ang="0">
                  <a:pos x="86" y="0"/>
                </a:cxn>
              </a:cxnLst>
              <a:rect l="0" t="0" r="r" b="b"/>
              <a:pathLst>
                <a:path w="328" h="269">
                  <a:moveTo>
                    <a:pt x="32" y="193"/>
                  </a:moveTo>
                  <a:cubicBezTo>
                    <a:pt x="18" y="201"/>
                    <a:pt x="4" y="209"/>
                    <a:pt x="2" y="220"/>
                  </a:cubicBezTo>
                  <a:cubicBezTo>
                    <a:pt x="0" y="231"/>
                    <a:pt x="1" y="254"/>
                    <a:pt x="20" y="261"/>
                  </a:cubicBezTo>
                  <a:cubicBezTo>
                    <a:pt x="39" y="268"/>
                    <a:pt x="91" y="269"/>
                    <a:pt x="119" y="262"/>
                  </a:cubicBezTo>
                  <a:cubicBezTo>
                    <a:pt x="147" y="255"/>
                    <a:pt x="168" y="231"/>
                    <a:pt x="186" y="220"/>
                  </a:cubicBezTo>
                  <a:cubicBezTo>
                    <a:pt x="204" y="209"/>
                    <a:pt x="208" y="201"/>
                    <a:pt x="227" y="196"/>
                  </a:cubicBezTo>
                  <a:cubicBezTo>
                    <a:pt x="246" y="191"/>
                    <a:pt x="283" y="199"/>
                    <a:pt x="300" y="189"/>
                  </a:cubicBezTo>
                  <a:cubicBezTo>
                    <a:pt x="317" y="179"/>
                    <a:pt x="328" y="152"/>
                    <a:pt x="327" y="136"/>
                  </a:cubicBezTo>
                  <a:cubicBezTo>
                    <a:pt x="326" y="120"/>
                    <a:pt x="309" y="104"/>
                    <a:pt x="291" y="91"/>
                  </a:cubicBezTo>
                  <a:cubicBezTo>
                    <a:pt x="273" y="78"/>
                    <a:pt x="241" y="67"/>
                    <a:pt x="216" y="60"/>
                  </a:cubicBezTo>
                  <a:cubicBezTo>
                    <a:pt x="191" y="53"/>
                    <a:pt x="160" y="56"/>
                    <a:pt x="138" y="46"/>
                  </a:cubicBezTo>
                  <a:cubicBezTo>
                    <a:pt x="116" y="36"/>
                    <a:pt x="101" y="18"/>
                    <a:pt x="86" y="0"/>
                  </a:cubicBezTo>
                </a:path>
              </a:pathLst>
            </a:custGeom>
            <a:noFill/>
            <a:ln w="127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956" y="3158"/>
              <a:ext cx="1683" cy="762"/>
              <a:chOff x="2570" y="2068"/>
              <a:chExt cx="744" cy="337"/>
            </a:xfrm>
          </p:grpSpPr>
          <p:sp>
            <p:nvSpPr>
              <p:cNvPr id="29753" name="Freeform 57"/>
              <p:cNvSpPr>
                <a:spLocks/>
              </p:cNvSpPr>
              <p:nvPr/>
            </p:nvSpPr>
            <p:spPr bwMode="auto">
              <a:xfrm>
                <a:off x="2998" y="2068"/>
                <a:ext cx="251" cy="327"/>
              </a:xfrm>
              <a:custGeom>
                <a:avLst/>
                <a:gdLst/>
                <a:ahLst/>
                <a:cxnLst>
                  <a:cxn ang="0">
                    <a:pos x="251" y="289"/>
                  </a:cxn>
                  <a:cxn ang="0">
                    <a:pos x="242" y="270"/>
                  </a:cxn>
                  <a:cxn ang="0">
                    <a:pos x="242" y="251"/>
                  </a:cxn>
                  <a:cxn ang="0">
                    <a:pos x="242" y="212"/>
                  </a:cxn>
                  <a:cxn ang="0">
                    <a:pos x="232" y="153"/>
                  </a:cxn>
                  <a:cxn ang="0">
                    <a:pos x="213" y="105"/>
                  </a:cxn>
                  <a:cxn ang="0">
                    <a:pos x="194" y="47"/>
                  </a:cxn>
                  <a:cxn ang="0">
                    <a:pos x="155" y="47"/>
                  </a:cxn>
                  <a:cxn ang="0">
                    <a:pos x="146" y="19"/>
                  </a:cxn>
                  <a:cxn ang="0">
                    <a:pos x="115" y="9"/>
                  </a:cxn>
                  <a:cxn ang="0">
                    <a:pos x="106" y="19"/>
                  </a:cxn>
                  <a:cxn ang="0">
                    <a:pos x="96" y="9"/>
                  </a:cxn>
                  <a:cxn ang="0">
                    <a:pos x="86" y="9"/>
                  </a:cxn>
                  <a:cxn ang="0">
                    <a:pos x="67" y="9"/>
                  </a:cxn>
                  <a:cxn ang="0">
                    <a:pos x="58" y="19"/>
                  </a:cxn>
                  <a:cxn ang="0">
                    <a:pos x="58" y="28"/>
                  </a:cxn>
                  <a:cxn ang="0">
                    <a:pos x="67" y="47"/>
                  </a:cxn>
                  <a:cxn ang="0">
                    <a:pos x="58" y="38"/>
                  </a:cxn>
                  <a:cxn ang="0">
                    <a:pos x="48" y="28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19"/>
                  </a:cxn>
                  <a:cxn ang="0">
                    <a:pos x="10" y="47"/>
                  </a:cxn>
                  <a:cxn ang="0">
                    <a:pos x="29" y="67"/>
                  </a:cxn>
                  <a:cxn ang="0">
                    <a:pos x="19" y="76"/>
                  </a:cxn>
                  <a:cxn ang="0">
                    <a:pos x="29" y="86"/>
                  </a:cxn>
                  <a:cxn ang="0">
                    <a:pos x="19" y="124"/>
                  </a:cxn>
                  <a:cxn ang="0">
                    <a:pos x="19" y="134"/>
                  </a:cxn>
                  <a:cxn ang="0">
                    <a:pos x="29" y="163"/>
                  </a:cxn>
                  <a:cxn ang="0">
                    <a:pos x="38" y="203"/>
                  </a:cxn>
                  <a:cxn ang="0">
                    <a:pos x="86" y="270"/>
                  </a:cxn>
                  <a:cxn ang="0">
                    <a:pos x="115" y="308"/>
                  </a:cxn>
                  <a:cxn ang="0">
                    <a:pos x="136" y="327"/>
                  </a:cxn>
                  <a:cxn ang="0">
                    <a:pos x="136" y="318"/>
                  </a:cxn>
                  <a:cxn ang="0">
                    <a:pos x="155" y="308"/>
                  </a:cxn>
                  <a:cxn ang="0">
                    <a:pos x="175" y="299"/>
                  </a:cxn>
                  <a:cxn ang="0">
                    <a:pos x="203" y="289"/>
                  </a:cxn>
                  <a:cxn ang="0">
                    <a:pos x="223" y="280"/>
                  </a:cxn>
                  <a:cxn ang="0">
                    <a:pos x="251" y="289"/>
                  </a:cxn>
                </a:cxnLst>
                <a:rect l="0" t="0" r="r" b="b"/>
                <a:pathLst>
                  <a:path w="251" h="327">
                    <a:moveTo>
                      <a:pt x="251" y="289"/>
                    </a:moveTo>
                    <a:lnTo>
                      <a:pt x="242" y="270"/>
                    </a:lnTo>
                    <a:lnTo>
                      <a:pt x="242" y="251"/>
                    </a:lnTo>
                    <a:lnTo>
                      <a:pt x="242" y="212"/>
                    </a:lnTo>
                    <a:lnTo>
                      <a:pt x="232" y="153"/>
                    </a:lnTo>
                    <a:lnTo>
                      <a:pt x="213" y="105"/>
                    </a:lnTo>
                    <a:lnTo>
                      <a:pt x="194" y="47"/>
                    </a:lnTo>
                    <a:lnTo>
                      <a:pt x="155" y="47"/>
                    </a:lnTo>
                    <a:lnTo>
                      <a:pt x="146" y="19"/>
                    </a:lnTo>
                    <a:lnTo>
                      <a:pt x="115" y="9"/>
                    </a:lnTo>
                    <a:lnTo>
                      <a:pt x="106" y="19"/>
                    </a:lnTo>
                    <a:lnTo>
                      <a:pt x="96" y="9"/>
                    </a:lnTo>
                    <a:lnTo>
                      <a:pt x="86" y="9"/>
                    </a:lnTo>
                    <a:lnTo>
                      <a:pt x="67" y="9"/>
                    </a:lnTo>
                    <a:lnTo>
                      <a:pt x="58" y="19"/>
                    </a:lnTo>
                    <a:lnTo>
                      <a:pt x="58" y="28"/>
                    </a:lnTo>
                    <a:lnTo>
                      <a:pt x="67" y="47"/>
                    </a:lnTo>
                    <a:lnTo>
                      <a:pt x="58" y="38"/>
                    </a:lnTo>
                    <a:lnTo>
                      <a:pt x="48" y="28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9"/>
                    </a:lnTo>
                    <a:lnTo>
                      <a:pt x="10" y="47"/>
                    </a:lnTo>
                    <a:lnTo>
                      <a:pt x="29" y="67"/>
                    </a:lnTo>
                    <a:lnTo>
                      <a:pt x="19" y="76"/>
                    </a:lnTo>
                    <a:lnTo>
                      <a:pt x="29" y="86"/>
                    </a:lnTo>
                    <a:lnTo>
                      <a:pt x="19" y="124"/>
                    </a:lnTo>
                    <a:lnTo>
                      <a:pt x="19" y="134"/>
                    </a:lnTo>
                    <a:lnTo>
                      <a:pt x="29" y="163"/>
                    </a:lnTo>
                    <a:lnTo>
                      <a:pt x="38" y="203"/>
                    </a:lnTo>
                    <a:lnTo>
                      <a:pt x="86" y="270"/>
                    </a:lnTo>
                    <a:lnTo>
                      <a:pt x="115" y="308"/>
                    </a:lnTo>
                    <a:lnTo>
                      <a:pt x="136" y="327"/>
                    </a:lnTo>
                    <a:lnTo>
                      <a:pt x="136" y="318"/>
                    </a:lnTo>
                    <a:lnTo>
                      <a:pt x="155" y="308"/>
                    </a:lnTo>
                    <a:lnTo>
                      <a:pt x="175" y="299"/>
                    </a:lnTo>
                    <a:lnTo>
                      <a:pt x="203" y="289"/>
                    </a:lnTo>
                    <a:lnTo>
                      <a:pt x="223" y="280"/>
                    </a:lnTo>
                    <a:lnTo>
                      <a:pt x="251" y="289"/>
                    </a:lnTo>
                    <a:close/>
                  </a:path>
                </a:pathLst>
              </a:custGeom>
              <a:solidFill>
                <a:srgbClr val="FFBF78"/>
              </a:solidFill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4" name="Freeform 58"/>
              <p:cNvSpPr>
                <a:spLocks/>
              </p:cNvSpPr>
              <p:nvPr/>
            </p:nvSpPr>
            <p:spPr bwMode="auto">
              <a:xfrm>
                <a:off x="3027" y="2135"/>
                <a:ext cx="29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" y="67"/>
                  </a:cxn>
                  <a:cxn ang="0">
                    <a:pos x="29" y="96"/>
                  </a:cxn>
                </a:cxnLst>
                <a:rect l="0" t="0" r="r" b="b"/>
                <a:pathLst>
                  <a:path w="29" h="96">
                    <a:moveTo>
                      <a:pt x="0" y="0"/>
                    </a:moveTo>
                    <a:lnTo>
                      <a:pt x="19" y="67"/>
                    </a:lnTo>
                    <a:lnTo>
                      <a:pt x="29" y="96"/>
                    </a:lnTo>
                  </a:path>
                </a:pathLst>
              </a:custGeom>
              <a:noFill/>
              <a:ln w="3175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5" name="Line 59"/>
              <p:cNvSpPr>
                <a:spLocks noChangeShapeType="1"/>
              </p:cNvSpPr>
              <p:nvPr/>
            </p:nvSpPr>
            <p:spPr bwMode="auto">
              <a:xfrm>
                <a:off x="3104" y="2087"/>
                <a:ext cx="19" cy="38"/>
              </a:xfrm>
              <a:prstGeom prst="line">
                <a:avLst/>
              </a:prstGeom>
              <a:noFill/>
              <a:ln w="3175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6" name="Line 60"/>
              <p:cNvSpPr>
                <a:spLocks noChangeShapeType="1"/>
              </p:cNvSpPr>
              <p:nvPr/>
            </p:nvSpPr>
            <p:spPr bwMode="auto">
              <a:xfrm>
                <a:off x="3153" y="2115"/>
                <a:ext cx="20" cy="20"/>
              </a:xfrm>
              <a:prstGeom prst="line">
                <a:avLst/>
              </a:prstGeom>
              <a:noFill/>
              <a:ln w="3175" cap="sq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7" name="Freeform 61"/>
              <p:cNvSpPr>
                <a:spLocks/>
              </p:cNvSpPr>
              <p:nvPr/>
            </p:nvSpPr>
            <p:spPr bwMode="auto">
              <a:xfrm>
                <a:off x="3110" y="2340"/>
                <a:ext cx="163" cy="62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10" y="50"/>
                  </a:cxn>
                  <a:cxn ang="0">
                    <a:pos x="21" y="62"/>
                  </a:cxn>
                  <a:cxn ang="0">
                    <a:pos x="163" y="24"/>
                  </a:cxn>
                  <a:cxn ang="0">
                    <a:pos x="151" y="6"/>
                  </a:cxn>
                  <a:cxn ang="0">
                    <a:pos x="96" y="0"/>
                  </a:cxn>
                  <a:cxn ang="0">
                    <a:pos x="69" y="11"/>
                  </a:cxn>
                  <a:cxn ang="0">
                    <a:pos x="37" y="18"/>
                  </a:cxn>
                  <a:cxn ang="0">
                    <a:pos x="19" y="32"/>
                  </a:cxn>
                  <a:cxn ang="0">
                    <a:pos x="0" y="42"/>
                  </a:cxn>
                </a:cxnLst>
                <a:rect l="0" t="0" r="r" b="b"/>
                <a:pathLst>
                  <a:path w="163" h="62">
                    <a:moveTo>
                      <a:pt x="0" y="42"/>
                    </a:moveTo>
                    <a:lnTo>
                      <a:pt x="10" y="50"/>
                    </a:lnTo>
                    <a:lnTo>
                      <a:pt x="21" y="62"/>
                    </a:lnTo>
                    <a:lnTo>
                      <a:pt x="163" y="24"/>
                    </a:lnTo>
                    <a:lnTo>
                      <a:pt x="151" y="6"/>
                    </a:lnTo>
                    <a:lnTo>
                      <a:pt x="96" y="0"/>
                    </a:lnTo>
                    <a:lnTo>
                      <a:pt x="69" y="11"/>
                    </a:lnTo>
                    <a:lnTo>
                      <a:pt x="37" y="18"/>
                    </a:lnTo>
                    <a:lnTo>
                      <a:pt x="19" y="3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58" name="Freeform 62"/>
              <p:cNvSpPr>
                <a:spLocks/>
              </p:cNvSpPr>
              <p:nvPr/>
            </p:nvSpPr>
            <p:spPr bwMode="auto">
              <a:xfrm>
                <a:off x="3130" y="2357"/>
                <a:ext cx="184" cy="48"/>
              </a:xfrm>
              <a:custGeom>
                <a:avLst/>
                <a:gdLst/>
                <a:ahLst/>
                <a:cxnLst>
                  <a:cxn ang="0">
                    <a:pos x="1" y="40"/>
                  </a:cxn>
                  <a:cxn ang="0">
                    <a:pos x="9" y="29"/>
                  </a:cxn>
                  <a:cxn ang="0">
                    <a:pos x="29" y="19"/>
                  </a:cxn>
                  <a:cxn ang="0">
                    <a:pos x="127" y="0"/>
                  </a:cxn>
                  <a:cxn ang="0">
                    <a:pos x="136" y="0"/>
                  </a:cxn>
                  <a:cxn ang="0">
                    <a:pos x="155" y="10"/>
                  </a:cxn>
                  <a:cxn ang="0">
                    <a:pos x="174" y="29"/>
                  </a:cxn>
                  <a:cxn ang="0">
                    <a:pos x="184" y="48"/>
                  </a:cxn>
                  <a:cxn ang="0">
                    <a:pos x="0" y="48"/>
                  </a:cxn>
                </a:cxnLst>
                <a:rect l="0" t="0" r="r" b="b"/>
                <a:pathLst>
                  <a:path w="184" h="48">
                    <a:moveTo>
                      <a:pt x="1" y="40"/>
                    </a:moveTo>
                    <a:lnTo>
                      <a:pt x="9" y="29"/>
                    </a:lnTo>
                    <a:lnTo>
                      <a:pt x="29" y="19"/>
                    </a:lnTo>
                    <a:lnTo>
                      <a:pt x="127" y="0"/>
                    </a:lnTo>
                    <a:lnTo>
                      <a:pt x="136" y="0"/>
                    </a:lnTo>
                    <a:lnTo>
                      <a:pt x="155" y="10"/>
                    </a:lnTo>
                    <a:lnTo>
                      <a:pt x="174" y="29"/>
                    </a:lnTo>
                    <a:lnTo>
                      <a:pt x="184" y="48"/>
                    </a:lnTo>
                    <a:lnTo>
                      <a:pt x="0" y="48"/>
                    </a:lnTo>
                  </a:path>
                </a:pathLst>
              </a:custGeom>
              <a:solidFill>
                <a:srgbClr val="333399"/>
              </a:solidFill>
              <a:ln w="0" cap="sq">
                <a:solidFill>
                  <a:srgbClr val="333399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59" name="Freeform 63"/>
              <p:cNvSpPr>
                <a:spLocks/>
              </p:cNvSpPr>
              <p:nvPr/>
            </p:nvSpPr>
            <p:spPr bwMode="auto">
              <a:xfrm>
                <a:off x="2706" y="2068"/>
                <a:ext cx="282" cy="299"/>
              </a:xfrm>
              <a:custGeom>
                <a:avLst/>
                <a:gdLst/>
                <a:ahLst/>
                <a:cxnLst>
                  <a:cxn ang="0">
                    <a:pos x="79" y="299"/>
                  </a:cxn>
                  <a:cxn ang="0">
                    <a:pos x="108" y="280"/>
                  </a:cxn>
                  <a:cxn ang="0">
                    <a:pos x="156" y="260"/>
                  </a:cxn>
                  <a:cxn ang="0">
                    <a:pos x="204" y="232"/>
                  </a:cxn>
                  <a:cxn ang="0">
                    <a:pos x="233" y="203"/>
                  </a:cxn>
                  <a:cxn ang="0">
                    <a:pos x="263" y="153"/>
                  </a:cxn>
                  <a:cxn ang="0">
                    <a:pos x="263" y="143"/>
                  </a:cxn>
                  <a:cxn ang="0">
                    <a:pos x="282" y="115"/>
                  </a:cxn>
                  <a:cxn ang="0">
                    <a:pos x="273" y="105"/>
                  </a:cxn>
                  <a:cxn ang="0">
                    <a:pos x="263" y="105"/>
                  </a:cxn>
                  <a:cxn ang="0">
                    <a:pos x="254" y="105"/>
                  </a:cxn>
                  <a:cxn ang="0">
                    <a:pos x="204" y="153"/>
                  </a:cxn>
                  <a:cxn ang="0">
                    <a:pos x="194" y="172"/>
                  </a:cxn>
                  <a:cxn ang="0">
                    <a:pos x="185" y="134"/>
                  </a:cxn>
                  <a:cxn ang="0">
                    <a:pos x="213" y="95"/>
                  </a:cxn>
                  <a:cxn ang="0">
                    <a:pos x="233" y="57"/>
                  </a:cxn>
                  <a:cxn ang="0">
                    <a:pos x="242" y="47"/>
                  </a:cxn>
                  <a:cxn ang="0">
                    <a:pos x="254" y="38"/>
                  </a:cxn>
                  <a:cxn ang="0">
                    <a:pos x="273" y="19"/>
                  </a:cxn>
                  <a:cxn ang="0">
                    <a:pos x="263" y="9"/>
                  </a:cxn>
                  <a:cxn ang="0">
                    <a:pos x="254" y="9"/>
                  </a:cxn>
                  <a:cxn ang="0">
                    <a:pos x="242" y="9"/>
                  </a:cxn>
                  <a:cxn ang="0">
                    <a:pos x="233" y="19"/>
                  </a:cxn>
                  <a:cxn ang="0">
                    <a:pos x="213" y="19"/>
                  </a:cxn>
                  <a:cxn ang="0">
                    <a:pos x="194" y="0"/>
                  </a:cxn>
                  <a:cxn ang="0">
                    <a:pos x="175" y="0"/>
                  </a:cxn>
                  <a:cxn ang="0">
                    <a:pos x="146" y="9"/>
                  </a:cxn>
                  <a:cxn ang="0">
                    <a:pos x="137" y="0"/>
                  </a:cxn>
                  <a:cxn ang="0">
                    <a:pos x="117" y="9"/>
                  </a:cxn>
                  <a:cxn ang="0">
                    <a:pos x="98" y="9"/>
                  </a:cxn>
                  <a:cxn ang="0">
                    <a:pos x="89" y="17"/>
                  </a:cxn>
                  <a:cxn ang="0">
                    <a:pos x="77" y="23"/>
                  </a:cxn>
                  <a:cxn ang="0">
                    <a:pos x="58" y="28"/>
                  </a:cxn>
                  <a:cxn ang="0">
                    <a:pos x="39" y="95"/>
                  </a:cxn>
                  <a:cxn ang="0">
                    <a:pos x="10" y="193"/>
                  </a:cxn>
                  <a:cxn ang="0">
                    <a:pos x="0" y="222"/>
                  </a:cxn>
                  <a:cxn ang="0">
                    <a:pos x="20" y="241"/>
                  </a:cxn>
                  <a:cxn ang="0">
                    <a:pos x="39" y="260"/>
                  </a:cxn>
                  <a:cxn ang="0">
                    <a:pos x="69" y="280"/>
                  </a:cxn>
                  <a:cxn ang="0">
                    <a:pos x="79" y="299"/>
                  </a:cxn>
                </a:cxnLst>
                <a:rect l="0" t="0" r="r" b="b"/>
                <a:pathLst>
                  <a:path w="282" h="299">
                    <a:moveTo>
                      <a:pt x="79" y="299"/>
                    </a:moveTo>
                    <a:lnTo>
                      <a:pt x="108" y="280"/>
                    </a:lnTo>
                    <a:lnTo>
                      <a:pt x="156" y="260"/>
                    </a:lnTo>
                    <a:lnTo>
                      <a:pt x="204" y="232"/>
                    </a:lnTo>
                    <a:lnTo>
                      <a:pt x="233" y="203"/>
                    </a:lnTo>
                    <a:lnTo>
                      <a:pt x="263" y="153"/>
                    </a:lnTo>
                    <a:lnTo>
                      <a:pt x="263" y="143"/>
                    </a:lnTo>
                    <a:lnTo>
                      <a:pt x="282" y="115"/>
                    </a:lnTo>
                    <a:lnTo>
                      <a:pt x="273" y="105"/>
                    </a:lnTo>
                    <a:lnTo>
                      <a:pt x="263" y="105"/>
                    </a:lnTo>
                    <a:lnTo>
                      <a:pt x="254" y="105"/>
                    </a:lnTo>
                    <a:lnTo>
                      <a:pt x="204" y="153"/>
                    </a:lnTo>
                    <a:lnTo>
                      <a:pt x="194" y="172"/>
                    </a:lnTo>
                    <a:lnTo>
                      <a:pt x="185" y="134"/>
                    </a:lnTo>
                    <a:lnTo>
                      <a:pt x="213" y="95"/>
                    </a:lnTo>
                    <a:lnTo>
                      <a:pt x="233" y="57"/>
                    </a:lnTo>
                    <a:lnTo>
                      <a:pt x="242" y="47"/>
                    </a:lnTo>
                    <a:lnTo>
                      <a:pt x="254" y="38"/>
                    </a:lnTo>
                    <a:lnTo>
                      <a:pt x="273" y="19"/>
                    </a:lnTo>
                    <a:lnTo>
                      <a:pt x="263" y="9"/>
                    </a:lnTo>
                    <a:lnTo>
                      <a:pt x="254" y="9"/>
                    </a:lnTo>
                    <a:lnTo>
                      <a:pt x="242" y="9"/>
                    </a:lnTo>
                    <a:lnTo>
                      <a:pt x="233" y="19"/>
                    </a:lnTo>
                    <a:lnTo>
                      <a:pt x="213" y="19"/>
                    </a:lnTo>
                    <a:lnTo>
                      <a:pt x="194" y="0"/>
                    </a:lnTo>
                    <a:lnTo>
                      <a:pt x="175" y="0"/>
                    </a:lnTo>
                    <a:lnTo>
                      <a:pt x="146" y="9"/>
                    </a:lnTo>
                    <a:lnTo>
                      <a:pt x="137" y="0"/>
                    </a:lnTo>
                    <a:lnTo>
                      <a:pt x="117" y="9"/>
                    </a:lnTo>
                    <a:lnTo>
                      <a:pt x="98" y="9"/>
                    </a:lnTo>
                    <a:lnTo>
                      <a:pt x="89" y="17"/>
                    </a:lnTo>
                    <a:lnTo>
                      <a:pt x="77" y="23"/>
                    </a:lnTo>
                    <a:lnTo>
                      <a:pt x="58" y="28"/>
                    </a:lnTo>
                    <a:lnTo>
                      <a:pt x="39" y="95"/>
                    </a:lnTo>
                    <a:lnTo>
                      <a:pt x="10" y="193"/>
                    </a:lnTo>
                    <a:lnTo>
                      <a:pt x="0" y="222"/>
                    </a:lnTo>
                    <a:lnTo>
                      <a:pt x="20" y="241"/>
                    </a:lnTo>
                    <a:lnTo>
                      <a:pt x="39" y="260"/>
                    </a:lnTo>
                    <a:lnTo>
                      <a:pt x="69" y="280"/>
                    </a:lnTo>
                    <a:lnTo>
                      <a:pt x="79" y="299"/>
                    </a:lnTo>
                  </a:path>
                </a:pathLst>
              </a:custGeom>
              <a:solidFill>
                <a:srgbClr val="FFBF78"/>
              </a:solidFill>
              <a:ln w="9525" cap="flat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0" name="Freeform 64"/>
              <p:cNvSpPr>
                <a:spLocks/>
              </p:cNvSpPr>
              <p:nvPr/>
            </p:nvSpPr>
            <p:spPr bwMode="auto">
              <a:xfrm>
                <a:off x="2823" y="2077"/>
                <a:ext cx="29" cy="4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0" y="0"/>
                  </a:cxn>
                  <a:cxn ang="0">
                    <a:pos x="0" y="48"/>
                  </a:cxn>
                </a:cxnLst>
                <a:rect l="0" t="0" r="r" b="b"/>
                <a:pathLst>
                  <a:path w="29" h="48">
                    <a:moveTo>
                      <a:pt x="29" y="0"/>
                    </a:moveTo>
                    <a:lnTo>
                      <a:pt x="20" y="0"/>
                    </a:lnTo>
                    <a:lnTo>
                      <a:pt x="0" y="48"/>
                    </a:lnTo>
                  </a:path>
                </a:pathLst>
              </a:custGeom>
              <a:noFill/>
              <a:ln w="3175" cap="sq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1" name="Freeform 65"/>
              <p:cNvSpPr>
                <a:spLocks/>
              </p:cNvSpPr>
              <p:nvPr/>
            </p:nvSpPr>
            <p:spPr bwMode="auto">
              <a:xfrm>
                <a:off x="2900" y="2087"/>
                <a:ext cx="39" cy="2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19" y="9"/>
                  </a:cxn>
                  <a:cxn ang="0">
                    <a:pos x="10" y="19"/>
                  </a:cxn>
                  <a:cxn ang="0">
                    <a:pos x="0" y="28"/>
                  </a:cxn>
                </a:cxnLst>
                <a:rect l="0" t="0" r="r" b="b"/>
                <a:pathLst>
                  <a:path w="39" h="28">
                    <a:moveTo>
                      <a:pt x="39" y="0"/>
                    </a:moveTo>
                    <a:lnTo>
                      <a:pt x="19" y="9"/>
                    </a:lnTo>
                    <a:lnTo>
                      <a:pt x="10" y="19"/>
                    </a:lnTo>
                    <a:lnTo>
                      <a:pt x="0" y="28"/>
                    </a:lnTo>
                  </a:path>
                </a:pathLst>
              </a:custGeom>
              <a:noFill/>
              <a:ln w="3175" cap="sq" cmpd="sng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2" name="Freeform 66"/>
              <p:cNvSpPr>
                <a:spLocks/>
              </p:cNvSpPr>
              <p:nvPr/>
            </p:nvSpPr>
            <p:spPr bwMode="auto">
              <a:xfrm>
                <a:off x="2881" y="2106"/>
                <a:ext cx="19" cy="29"/>
              </a:xfrm>
              <a:custGeom>
                <a:avLst/>
                <a:gdLst/>
                <a:ahLst/>
                <a:cxnLst>
                  <a:cxn ang="0">
                    <a:pos x="19" y="9"/>
                  </a:cxn>
                  <a:cxn ang="0">
                    <a:pos x="0" y="29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9" y="9"/>
                  </a:cxn>
                </a:cxnLst>
                <a:rect l="0" t="0" r="r" b="b"/>
                <a:pathLst>
                  <a:path w="19" h="29">
                    <a:moveTo>
                      <a:pt x="19" y="9"/>
                    </a:moveTo>
                    <a:lnTo>
                      <a:pt x="0" y="29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9"/>
                    </a:lnTo>
                  </a:path>
                </a:pathLst>
              </a:custGeom>
              <a:solidFill>
                <a:srgbClr val="808080"/>
              </a:solidFill>
              <a:ln w="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63" name="Freeform 67"/>
              <p:cNvSpPr>
                <a:spLocks/>
              </p:cNvSpPr>
              <p:nvPr/>
            </p:nvSpPr>
            <p:spPr bwMode="auto">
              <a:xfrm>
                <a:off x="2660" y="2289"/>
                <a:ext cx="148" cy="113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16" y="23"/>
                  </a:cxn>
                  <a:cxn ang="0">
                    <a:pos x="33" y="9"/>
                  </a:cxn>
                  <a:cxn ang="0">
                    <a:pos x="48" y="0"/>
                  </a:cxn>
                  <a:cxn ang="0">
                    <a:pos x="69" y="11"/>
                  </a:cxn>
                  <a:cxn ang="0">
                    <a:pos x="94" y="24"/>
                  </a:cxn>
                  <a:cxn ang="0">
                    <a:pos x="117" y="38"/>
                  </a:cxn>
                  <a:cxn ang="0">
                    <a:pos x="148" y="86"/>
                  </a:cxn>
                  <a:cxn ang="0">
                    <a:pos x="111" y="109"/>
                  </a:cxn>
                  <a:cxn ang="0">
                    <a:pos x="96" y="113"/>
                  </a:cxn>
                  <a:cxn ang="0">
                    <a:pos x="0" y="40"/>
                  </a:cxn>
                </a:cxnLst>
                <a:rect l="0" t="0" r="r" b="b"/>
                <a:pathLst>
                  <a:path w="148" h="113">
                    <a:moveTo>
                      <a:pt x="0" y="40"/>
                    </a:moveTo>
                    <a:lnTo>
                      <a:pt x="16" y="23"/>
                    </a:lnTo>
                    <a:lnTo>
                      <a:pt x="33" y="9"/>
                    </a:lnTo>
                    <a:lnTo>
                      <a:pt x="48" y="0"/>
                    </a:lnTo>
                    <a:lnTo>
                      <a:pt x="69" y="11"/>
                    </a:lnTo>
                    <a:lnTo>
                      <a:pt x="94" y="24"/>
                    </a:lnTo>
                    <a:lnTo>
                      <a:pt x="117" y="38"/>
                    </a:lnTo>
                    <a:lnTo>
                      <a:pt x="148" y="86"/>
                    </a:lnTo>
                    <a:lnTo>
                      <a:pt x="111" y="109"/>
                    </a:lnTo>
                    <a:lnTo>
                      <a:pt x="96" y="113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764" name="Freeform 68"/>
              <p:cNvSpPr>
                <a:spLocks/>
              </p:cNvSpPr>
              <p:nvPr/>
            </p:nvSpPr>
            <p:spPr bwMode="auto">
              <a:xfrm>
                <a:off x="2570" y="2328"/>
                <a:ext cx="214" cy="77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79" y="10"/>
                  </a:cxn>
                  <a:cxn ang="0">
                    <a:pos x="31" y="48"/>
                  </a:cxn>
                  <a:cxn ang="0">
                    <a:pos x="0" y="77"/>
                  </a:cxn>
                  <a:cxn ang="0">
                    <a:pos x="214" y="77"/>
                  </a:cxn>
                  <a:cxn ang="0">
                    <a:pos x="175" y="48"/>
                  </a:cxn>
                  <a:cxn ang="0">
                    <a:pos x="146" y="29"/>
                  </a:cxn>
                  <a:cxn ang="0">
                    <a:pos x="127" y="10"/>
                  </a:cxn>
                  <a:cxn ang="0">
                    <a:pos x="108" y="0"/>
                  </a:cxn>
                </a:cxnLst>
                <a:rect l="0" t="0" r="r" b="b"/>
                <a:pathLst>
                  <a:path w="214" h="77">
                    <a:moveTo>
                      <a:pt x="88" y="0"/>
                    </a:moveTo>
                    <a:lnTo>
                      <a:pt x="79" y="10"/>
                    </a:lnTo>
                    <a:lnTo>
                      <a:pt x="31" y="48"/>
                    </a:lnTo>
                    <a:lnTo>
                      <a:pt x="0" y="77"/>
                    </a:lnTo>
                    <a:lnTo>
                      <a:pt x="214" y="77"/>
                    </a:lnTo>
                    <a:lnTo>
                      <a:pt x="175" y="48"/>
                    </a:lnTo>
                    <a:lnTo>
                      <a:pt x="146" y="29"/>
                    </a:lnTo>
                    <a:lnTo>
                      <a:pt x="127" y="10"/>
                    </a:lnTo>
                    <a:lnTo>
                      <a:pt x="108" y="0"/>
                    </a:lnTo>
                  </a:path>
                </a:pathLst>
              </a:custGeom>
              <a:solidFill>
                <a:srgbClr val="333399"/>
              </a:solidFill>
              <a:ln w="0" cap="sq" cmpd="sng">
                <a:solidFill>
                  <a:srgbClr val="333399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1312" y="1248"/>
              <a:ext cx="47" cy="2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6934200" y="3581400"/>
            <a:ext cx="914400" cy="538163"/>
            <a:chOff x="2350" y="2981"/>
            <a:chExt cx="898" cy="529"/>
          </a:xfrm>
        </p:grpSpPr>
        <p:sp>
          <p:nvSpPr>
            <p:cNvPr id="29783" name="AutoShape 87"/>
            <p:cNvSpPr>
              <a:spLocks noChangeArrowheads="1"/>
            </p:cNvSpPr>
            <p:nvPr/>
          </p:nvSpPr>
          <p:spPr bwMode="auto">
            <a:xfrm flipV="1">
              <a:off x="2350" y="3005"/>
              <a:ext cx="898" cy="505"/>
            </a:xfrm>
            <a:custGeom>
              <a:avLst/>
              <a:gdLst>
                <a:gd name="G0" fmla="+- 3535 0 0"/>
                <a:gd name="G1" fmla="+- 21600 0 3535"/>
                <a:gd name="G2" fmla="*/ 3535 1 2"/>
                <a:gd name="G3" fmla="+- 21600 0 G2"/>
                <a:gd name="G4" fmla="+/ 3535 21600 2"/>
                <a:gd name="G5" fmla="+/ G1 0 2"/>
                <a:gd name="G6" fmla="*/ 21600 21600 3535"/>
                <a:gd name="G7" fmla="*/ G6 1 2"/>
                <a:gd name="G8" fmla="+- 21600 0 G7"/>
                <a:gd name="G9" fmla="*/ 21600 1 2"/>
                <a:gd name="G10" fmla="+- 3535 0 G9"/>
                <a:gd name="G11" fmla="?: G10 G8 0"/>
                <a:gd name="G12" fmla="?: G10 G7 21600"/>
                <a:gd name="T0" fmla="*/ 19832 w 21600"/>
                <a:gd name="T1" fmla="*/ 10800 h 21600"/>
                <a:gd name="T2" fmla="*/ 10800 w 21600"/>
                <a:gd name="T3" fmla="*/ 21600 h 21600"/>
                <a:gd name="T4" fmla="*/ 1768 w 21600"/>
                <a:gd name="T5" fmla="*/ 10800 h 21600"/>
                <a:gd name="T6" fmla="*/ 10800 w 21600"/>
                <a:gd name="T7" fmla="*/ 0 h 21600"/>
                <a:gd name="T8" fmla="*/ 3568 w 21600"/>
                <a:gd name="T9" fmla="*/ 3568 h 21600"/>
                <a:gd name="T10" fmla="*/ 18032 w 21600"/>
                <a:gd name="T11" fmla="*/ 180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535" y="21600"/>
                  </a:lnTo>
                  <a:lnTo>
                    <a:pt x="180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rot="10800000" wrap="none" tIns="393192" bIns="27432" anchor="b"/>
            <a:lstStyle/>
            <a:p>
              <a:pPr>
                <a:spcBef>
                  <a:spcPct val="0"/>
                </a:spcBef>
              </a:pPr>
              <a:endParaRPr lang="en-GB" sz="1400" b="0"/>
            </a:p>
          </p:txBody>
        </p:sp>
        <p:sp>
          <p:nvSpPr>
            <p:cNvPr id="29784" name="Freeform 88"/>
            <p:cNvSpPr>
              <a:spLocks/>
            </p:cNvSpPr>
            <p:nvPr/>
          </p:nvSpPr>
          <p:spPr bwMode="auto">
            <a:xfrm>
              <a:off x="2506" y="3040"/>
              <a:ext cx="126" cy="8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Freeform 89"/>
            <p:cNvSpPr>
              <a:spLocks/>
            </p:cNvSpPr>
            <p:nvPr/>
          </p:nvSpPr>
          <p:spPr bwMode="auto">
            <a:xfrm>
              <a:off x="2480" y="3180"/>
              <a:ext cx="135" cy="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6" name="Freeform 90"/>
            <p:cNvSpPr>
              <a:spLocks/>
            </p:cNvSpPr>
            <p:nvPr/>
          </p:nvSpPr>
          <p:spPr bwMode="auto">
            <a:xfrm>
              <a:off x="2547" y="2981"/>
              <a:ext cx="133" cy="125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7" name="Freeform 91"/>
            <p:cNvSpPr>
              <a:spLocks/>
            </p:cNvSpPr>
            <p:nvPr/>
          </p:nvSpPr>
          <p:spPr bwMode="auto">
            <a:xfrm>
              <a:off x="2446" y="3326"/>
              <a:ext cx="151" cy="1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8" name="Freeform 92"/>
            <p:cNvSpPr>
              <a:spLocks/>
            </p:cNvSpPr>
            <p:nvPr/>
          </p:nvSpPr>
          <p:spPr bwMode="auto">
            <a:xfrm>
              <a:off x="2508" y="3113"/>
              <a:ext cx="158" cy="132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789" name="Freeform 93"/>
            <p:cNvSpPr>
              <a:spLocks/>
            </p:cNvSpPr>
            <p:nvPr/>
          </p:nvSpPr>
          <p:spPr bwMode="auto">
            <a:xfrm>
              <a:off x="2482" y="3267"/>
              <a:ext cx="202" cy="156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1085850" y="3686175"/>
            <a:ext cx="457200" cy="457200"/>
            <a:chOff x="1575" y="2709"/>
            <a:chExt cx="522" cy="522"/>
          </a:xfrm>
        </p:grpSpPr>
        <p:sp>
          <p:nvSpPr>
            <p:cNvPr id="29791" name="Oval 95"/>
            <p:cNvSpPr>
              <a:spLocks noChangeArrowheads="1"/>
            </p:cNvSpPr>
            <p:nvPr/>
          </p:nvSpPr>
          <p:spPr bwMode="auto">
            <a:xfrm>
              <a:off x="1575" y="2709"/>
              <a:ext cx="522" cy="52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rgbClr val="969696"/>
              </a:outerShdw>
            </a:effectLst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29792" name="AutoShape 96"/>
            <p:cNvSpPr>
              <a:spLocks noChangeArrowheads="1"/>
            </p:cNvSpPr>
            <p:nvPr/>
          </p:nvSpPr>
          <p:spPr bwMode="auto">
            <a:xfrm rot="2700000">
              <a:off x="1674" y="2799"/>
              <a:ext cx="342" cy="342"/>
            </a:xfrm>
            <a:prstGeom prst="plus">
              <a:avLst>
                <a:gd name="adj" fmla="val 40060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93" name="Freeform 97"/>
          <p:cNvSpPr>
            <a:spLocks/>
          </p:cNvSpPr>
          <p:nvPr/>
        </p:nvSpPr>
        <p:spPr bwMode="auto">
          <a:xfrm rot="1551794">
            <a:off x="3500438" y="5700713"/>
            <a:ext cx="1262062" cy="341312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29794" name="AutoShape 98"/>
          <p:cNvSpPr>
            <a:spLocks noChangeArrowheads="1"/>
          </p:cNvSpPr>
          <p:nvPr/>
        </p:nvSpPr>
        <p:spPr bwMode="auto">
          <a:xfrm rot="10800000">
            <a:off x="1600200" y="3717925"/>
            <a:ext cx="1143000" cy="341313"/>
          </a:xfrm>
          <a:prstGeom prst="rightArrow">
            <a:avLst>
              <a:gd name="adj1" fmla="val 50000"/>
              <a:gd name="adj2" fmla="val 83721"/>
            </a:avLst>
          </a:prstGeom>
          <a:gradFill rotWithShape="0">
            <a:gsLst>
              <a:gs pos="0">
                <a:schemeClr val="accent2">
                  <a:gamma/>
                  <a:tint val="39216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5" name="AutoShape 99"/>
          <p:cNvSpPr>
            <a:spLocks noChangeArrowheads="1"/>
          </p:cNvSpPr>
          <p:nvPr/>
        </p:nvSpPr>
        <p:spPr bwMode="auto">
          <a:xfrm rot="21600000">
            <a:off x="2495550" y="1487488"/>
            <a:ext cx="2362200" cy="341312"/>
          </a:xfrm>
          <a:prstGeom prst="rightArrow">
            <a:avLst>
              <a:gd name="adj1" fmla="val 51630"/>
              <a:gd name="adj2" fmla="val 81417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6" name="AutoShape 100"/>
          <p:cNvSpPr>
            <a:spLocks noChangeArrowheads="1"/>
          </p:cNvSpPr>
          <p:nvPr/>
        </p:nvSpPr>
        <p:spPr bwMode="auto">
          <a:xfrm rot="28800000">
            <a:off x="3875882" y="2616993"/>
            <a:ext cx="1676400" cy="341313"/>
          </a:xfrm>
          <a:prstGeom prst="rightArrow">
            <a:avLst>
              <a:gd name="adj1" fmla="val 50704"/>
              <a:gd name="adj2" fmla="val 70900"/>
            </a:avLst>
          </a:prstGeom>
          <a:gradFill rotWithShape="0">
            <a:gsLst>
              <a:gs pos="0">
                <a:schemeClr val="accent2">
                  <a:gamma/>
                  <a:tint val="39216"/>
                  <a:invGamma/>
                </a:schemeClr>
              </a:gs>
              <a:gs pos="100000">
                <a:schemeClr val="accent2"/>
              </a:gs>
            </a:gsLst>
            <a:lin ang="189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7" name="AutoShape 101"/>
          <p:cNvSpPr>
            <a:spLocks noChangeArrowheads="1"/>
          </p:cNvSpPr>
          <p:nvPr/>
        </p:nvSpPr>
        <p:spPr bwMode="auto">
          <a:xfrm rot="14400000" flipH="1">
            <a:off x="5561807" y="2583656"/>
            <a:ext cx="1752600" cy="341313"/>
          </a:xfrm>
          <a:prstGeom prst="rightArrow">
            <a:avLst>
              <a:gd name="adj1" fmla="val 50704"/>
              <a:gd name="adj2" fmla="val 74123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27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sp>
        <p:nvSpPr>
          <p:cNvPr id="29798" name="AutoShape 102"/>
          <p:cNvSpPr>
            <a:spLocks noChangeArrowheads="1"/>
          </p:cNvSpPr>
          <p:nvPr/>
        </p:nvSpPr>
        <p:spPr bwMode="auto">
          <a:xfrm rot="5400000">
            <a:off x="2959894" y="4660106"/>
            <a:ext cx="669925" cy="341313"/>
          </a:xfrm>
          <a:prstGeom prst="rightArrow">
            <a:avLst>
              <a:gd name="adj1" fmla="val 51630"/>
              <a:gd name="adj2" fmla="val 97540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54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3505200" y="4572000"/>
            <a:ext cx="838200" cy="582613"/>
            <a:chOff x="407" y="2887"/>
            <a:chExt cx="782" cy="543"/>
          </a:xfrm>
        </p:grpSpPr>
        <p:grpSp>
          <p:nvGrpSpPr>
            <p:cNvPr id="9" name="Group 104"/>
            <p:cNvGrpSpPr>
              <a:grpSpLocks/>
            </p:cNvGrpSpPr>
            <p:nvPr/>
          </p:nvGrpSpPr>
          <p:grpSpPr bwMode="auto">
            <a:xfrm>
              <a:off x="407" y="2887"/>
              <a:ext cx="510" cy="440"/>
              <a:chOff x="407" y="2887"/>
              <a:chExt cx="510" cy="440"/>
            </a:xfrm>
          </p:grpSpPr>
          <p:grpSp>
            <p:nvGrpSpPr>
              <p:cNvPr id="10" name="Group 105"/>
              <p:cNvGrpSpPr>
                <a:grpSpLocks/>
              </p:cNvGrpSpPr>
              <p:nvPr/>
            </p:nvGrpSpPr>
            <p:grpSpPr bwMode="auto">
              <a:xfrm>
                <a:off x="407" y="2887"/>
                <a:ext cx="249" cy="182"/>
                <a:chOff x="407" y="2887"/>
                <a:chExt cx="249" cy="182"/>
              </a:xfrm>
            </p:grpSpPr>
            <p:sp>
              <p:nvSpPr>
                <p:cNvPr id="29802" name="Freeform 106"/>
                <p:cNvSpPr>
                  <a:spLocks/>
                </p:cNvSpPr>
                <p:nvPr/>
              </p:nvSpPr>
              <p:spPr bwMode="auto">
                <a:xfrm>
                  <a:off x="407" y="2887"/>
                  <a:ext cx="249" cy="182"/>
                </a:xfrm>
                <a:custGeom>
                  <a:avLst/>
                  <a:gdLst/>
                  <a:ahLst/>
                  <a:cxnLst>
                    <a:cxn ang="0">
                      <a:pos x="235" y="23"/>
                    </a:cxn>
                    <a:cxn ang="0">
                      <a:pos x="220" y="15"/>
                    </a:cxn>
                    <a:cxn ang="0">
                      <a:pos x="206" y="10"/>
                    </a:cxn>
                    <a:cxn ang="0">
                      <a:pos x="190" y="5"/>
                    </a:cxn>
                    <a:cxn ang="0">
                      <a:pos x="170" y="1"/>
                    </a:cxn>
                    <a:cxn ang="0">
                      <a:pos x="155" y="0"/>
                    </a:cxn>
                    <a:cxn ang="0">
                      <a:pos x="138" y="0"/>
                    </a:cxn>
                    <a:cxn ang="0">
                      <a:pos x="119" y="1"/>
                    </a:cxn>
                    <a:cxn ang="0">
                      <a:pos x="99" y="4"/>
                    </a:cxn>
                    <a:cxn ang="0">
                      <a:pos x="78" y="10"/>
                    </a:cxn>
                    <a:cxn ang="0">
                      <a:pos x="52" y="19"/>
                    </a:cxn>
                    <a:cxn ang="0">
                      <a:pos x="32" y="33"/>
                    </a:cxn>
                    <a:cxn ang="0">
                      <a:pos x="16" y="48"/>
                    </a:cxn>
                    <a:cxn ang="0">
                      <a:pos x="7" y="62"/>
                    </a:cxn>
                    <a:cxn ang="0">
                      <a:pos x="3" y="73"/>
                    </a:cxn>
                    <a:cxn ang="0">
                      <a:pos x="0" y="86"/>
                    </a:cxn>
                    <a:cxn ang="0">
                      <a:pos x="1" y="97"/>
                    </a:cxn>
                    <a:cxn ang="0">
                      <a:pos x="2" y="109"/>
                    </a:cxn>
                    <a:cxn ang="0">
                      <a:pos x="4" y="118"/>
                    </a:cxn>
                    <a:cxn ang="0">
                      <a:pos x="7" y="126"/>
                    </a:cxn>
                    <a:cxn ang="0">
                      <a:pos x="16" y="142"/>
                    </a:cxn>
                    <a:cxn ang="0">
                      <a:pos x="38" y="163"/>
                    </a:cxn>
                    <a:cxn ang="0">
                      <a:pos x="100" y="161"/>
                    </a:cxn>
                    <a:cxn ang="0">
                      <a:pos x="52" y="125"/>
                    </a:cxn>
                    <a:cxn ang="0">
                      <a:pos x="47" y="119"/>
                    </a:cxn>
                    <a:cxn ang="0">
                      <a:pos x="43" y="109"/>
                    </a:cxn>
                    <a:cxn ang="0">
                      <a:pos x="41" y="100"/>
                    </a:cxn>
                    <a:cxn ang="0">
                      <a:pos x="42" y="86"/>
                    </a:cxn>
                    <a:cxn ang="0">
                      <a:pos x="45" y="77"/>
                    </a:cxn>
                    <a:cxn ang="0">
                      <a:pos x="51" y="66"/>
                    </a:cxn>
                    <a:cxn ang="0">
                      <a:pos x="65" y="54"/>
                    </a:cxn>
                    <a:cxn ang="0">
                      <a:pos x="83" y="46"/>
                    </a:cxn>
                    <a:cxn ang="0">
                      <a:pos x="100" y="40"/>
                    </a:cxn>
                    <a:cxn ang="0">
                      <a:pos x="110" y="38"/>
                    </a:cxn>
                    <a:cxn ang="0">
                      <a:pos x="124" y="36"/>
                    </a:cxn>
                    <a:cxn ang="0">
                      <a:pos x="136" y="35"/>
                    </a:cxn>
                    <a:cxn ang="0">
                      <a:pos x="146" y="35"/>
                    </a:cxn>
                    <a:cxn ang="0">
                      <a:pos x="169" y="37"/>
                    </a:cxn>
                    <a:cxn ang="0">
                      <a:pos x="182" y="41"/>
                    </a:cxn>
                    <a:cxn ang="0">
                      <a:pos x="195" y="45"/>
                    </a:cxn>
                    <a:cxn ang="0">
                      <a:pos x="203" y="49"/>
                    </a:cxn>
                    <a:cxn ang="0">
                      <a:pos x="248" y="33"/>
                    </a:cxn>
                  </a:cxnLst>
                  <a:rect l="0" t="0" r="r" b="b"/>
                  <a:pathLst>
                    <a:path w="249" h="182">
                      <a:moveTo>
                        <a:pt x="248" y="33"/>
                      </a:moveTo>
                      <a:lnTo>
                        <a:pt x="235" y="23"/>
                      </a:lnTo>
                      <a:lnTo>
                        <a:pt x="226" y="18"/>
                      </a:lnTo>
                      <a:lnTo>
                        <a:pt x="220" y="15"/>
                      </a:lnTo>
                      <a:lnTo>
                        <a:pt x="213" y="12"/>
                      </a:lnTo>
                      <a:lnTo>
                        <a:pt x="206" y="10"/>
                      </a:lnTo>
                      <a:lnTo>
                        <a:pt x="199" y="8"/>
                      </a:lnTo>
                      <a:lnTo>
                        <a:pt x="190" y="5"/>
                      </a:lnTo>
                      <a:lnTo>
                        <a:pt x="179" y="3"/>
                      </a:lnTo>
                      <a:lnTo>
                        <a:pt x="170" y="1"/>
                      </a:lnTo>
                      <a:lnTo>
                        <a:pt x="164" y="0"/>
                      </a:lnTo>
                      <a:lnTo>
                        <a:pt x="155" y="0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09" y="2"/>
                      </a:lnTo>
                      <a:lnTo>
                        <a:pt x="99" y="4"/>
                      </a:lnTo>
                      <a:lnTo>
                        <a:pt x="88" y="7"/>
                      </a:lnTo>
                      <a:lnTo>
                        <a:pt x="78" y="10"/>
                      </a:lnTo>
                      <a:lnTo>
                        <a:pt x="65" y="14"/>
                      </a:lnTo>
                      <a:lnTo>
                        <a:pt x="52" y="19"/>
                      </a:lnTo>
                      <a:lnTo>
                        <a:pt x="42" y="26"/>
                      </a:lnTo>
                      <a:lnTo>
                        <a:pt x="32" y="33"/>
                      </a:lnTo>
                      <a:lnTo>
                        <a:pt x="23" y="40"/>
                      </a:lnTo>
                      <a:lnTo>
                        <a:pt x="16" y="48"/>
                      </a:lnTo>
                      <a:lnTo>
                        <a:pt x="11" y="55"/>
                      </a:lnTo>
                      <a:lnTo>
                        <a:pt x="7" y="62"/>
                      </a:lnTo>
                      <a:lnTo>
                        <a:pt x="4" y="68"/>
                      </a:lnTo>
                      <a:lnTo>
                        <a:pt x="3" y="73"/>
                      </a:lnTo>
                      <a:lnTo>
                        <a:pt x="1" y="80"/>
                      </a:lnTo>
                      <a:lnTo>
                        <a:pt x="0" y="86"/>
                      </a:lnTo>
                      <a:lnTo>
                        <a:pt x="0" y="93"/>
                      </a:lnTo>
                      <a:lnTo>
                        <a:pt x="1" y="97"/>
                      </a:lnTo>
                      <a:lnTo>
                        <a:pt x="1" y="102"/>
                      </a:lnTo>
                      <a:lnTo>
                        <a:pt x="2" y="109"/>
                      </a:lnTo>
                      <a:lnTo>
                        <a:pt x="3" y="114"/>
                      </a:lnTo>
                      <a:lnTo>
                        <a:pt x="4" y="118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11" y="132"/>
                      </a:lnTo>
                      <a:lnTo>
                        <a:pt x="16" y="142"/>
                      </a:lnTo>
                      <a:lnTo>
                        <a:pt x="22" y="148"/>
                      </a:lnTo>
                      <a:lnTo>
                        <a:pt x="38" y="163"/>
                      </a:lnTo>
                      <a:lnTo>
                        <a:pt x="59" y="181"/>
                      </a:lnTo>
                      <a:lnTo>
                        <a:pt x="100" y="161"/>
                      </a:lnTo>
                      <a:lnTo>
                        <a:pt x="56" y="129"/>
                      </a:lnTo>
                      <a:lnTo>
                        <a:pt x="52" y="125"/>
                      </a:lnTo>
                      <a:lnTo>
                        <a:pt x="50" y="123"/>
                      </a:lnTo>
                      <a:lnTo>
                        <a:pt x="47" y="119"/>
                      </a:lnTo>
                      <a:lnTo>
                        <a:pt x="45" y="115"/>
                      </a:lnTo>
                      <a:lnTo>
                        <a:pt x="43" y="109"/>
                      </a:lnTo>
                      <a:lnTo>
                        <a:pt x="42" y="105"/>
                      </a:lnTo>
                      <a:lnTo>
                        <a:pt x="41" y="100"/>
                      </a:lnTo>
                      <a:lnTo>
                        <a:pt x="41" y="94"/>
                      </a:lnTo>
                      <a:lnTo>
                        <a:pt x="42" y="86"/>
                      </a:lnTo>
                      <a:lnTo>
                        <a:pt x="43" y="80"/>
                      </a:lnTo>
                      <a:lnTo>
                        <a:pt x="45" y="77"/>
                      </a:lnTo>
                      <a:lnTo>
                        <a:pt x="47" y="72"/>
                      </a:lnTo>
                      <a:lnTo>
                        <a:pt x="51" y="66"/>
                      </a:lnTo>
                      <a:lnTo>
                        <a:pt x="57" y="59"/>
                      </a:lnTo>
                      <a:lnTo>
                        <a:pt x="65" y="54"/>
                      </a:lnTo>
                      <a:lnTo>
                        <a:pt x="76" y="49"/>
                      </a:lnTo>
                      <a:lnTo>
                        <a:pt x="83" y="46"/>
                      </a:lnTo>
                      <a:lnTo>
                        <a:pt x="92" y="42"/>
                      </a:lnTo>
                      <a:lnTo>
                        <a:pt x="100" y="40"/>
                      </a:lnTo>
                      <a:lnTo>
                        <a:pt x="105" y="39"/>
                      </a:lnTo>
                      <a:lnTo>
                        <a:pt x="110" y="38"/>
                      </a:lnTo>
                      <a:lnTo>
                        <a:pt x="115" y="37"/>
                      </a:lnTo>
                      <a:lnTo>
                        <a:pt x="124" y="36"/>
                      </a:lnTo>
                      <a:lnTo>
                        <a:pt x="130" y="36"/>
                      </a:lnTo>
                      <a:lnTo>
                        <a:pt x="136" y="35"/>
                      </a:lnTo>
                      <a:lnTo>
                        <a:pt x="142" y="35"/>
                      </a:lnTo>
                      <a:lnTo>
                        <a:pt x="146" y="35"/>
                      </a:lnTo>
                      <a:lnTo>
                        <a:pt x="158" y="36"/>
                      </a:lnTo>
                      <a:lnTo>
                        <a:pt x="169" y="37"/>
                      </a:lnTo>
                      <a:lnTo>
                        <a:pt x="177" y="39"/>
                      </a:lnTo>
                      <a:lnTo>
                        <a:pt x="182" y="41"/>
                      </a:lnTo>
                      <a:lnTo>
                        <a:pt x="189" y="43"/>
                      </a:lnTo>
                      <a:lnTo>
                        <a:pt x="195" y="45"/>
                      </a:lnTo>
                      <a:lnTo>
                        <a:pt x="199" y="47"/>
                      </a:lnTo>
                      <a:lnTo>
                        <a:pt x="203" y="49"/>
                      </a:lnTo>
                      <a:lnTo>
                        <a:pt x="210" y="51"/>
                      </a:lnTo>
                      <a:lnTo>
                        <a:pt x="248" y="33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03" name="Freeform 107"/>
                <p:cNvSpPr>
                  <a:spLocks/>
                </p:cNvSpPr>
                <p:nvPr/>
              </p:nvSpPr>
              <p:spPr bwMode="auto">
                <a:xfrm>
                  <a:off x="445" y="2913"/>
                  <a:ext cx="209" cy="76"/>
                </a:xfrm>
                <a:custGeom>
                  <a:avLst/>
                  <a:gdLst/>
                  <a:ahLst/>
                  <a:cxnLst>
                    <a:cxn ang="0">
                      <a:pos x="208" y="8"/>
                    </a:cxn>
                    <a:cxn ang="0">
                      <a:pos x="168" y="27"/>
                    </a:cxn>
                    <a:cxn ang="0">
                      <a:pos x="159" y="23"/>
                    </a:cxn>
                    <a:cxn ang="0">
                      <a:pos x="146" y="19"/>
                    </a:cxn>
                    <a:cxn ang="0">
                      <a:pos x="135" y="15"/>
                    </a:cxn>
                    <a:cxn ang="0">
                      <a:pos x="119" y="14"/>
                    </a:cxn>
                    <a:cxn ang="0">
                      <a:pos x="103" y="13"/>
                    </a:cxn>
                    <a:cxn ang="0">
                      <a:pos x="83" y="14"/>
                    </a:cxn>
                    <a:cxn ang="0">
                      <a:pos x="70" y="15"/>
                    </a:cxn>
                    <a:cxn ang="0">
                      <a:pos x="53" y="19"/>
                    </a:cxn>
                    <a:cxn ang="0">
                      <a:pos x="39" y="24"/>
                    </a:cxn>
                    <a:cxn ang="0">
                      <a:pos x="30" y="29"/>
                    </a:cxn>
                    <a:cxn ang="0">
                      <a:pos x="21" y="34"/>
                    </a:cxn>
                    <a:cxn ang="0">
                      <a:pos x="14" y="41"/>
                    </a:cxn>
                    <a:cxn ang="0">
                      <a:pos x="9" y="49"/>
                    </a:cxn>
                    <a:cxn ang="0">
                      <a:pos x="6" y="58"/>
                    </a:cxn>
                    <a:cxn ang="0">
                      <a:pos x="4" y="66"/>
                    </a:cxn>
                    <a:cxn ang="0">
                      <a:pos x="3" y="75"/>
                    </a:cxn>
                    <a:cxn ang="0">
                      <a:pos x="1" y="66"/>
                    </a:cxn>
                    <a:cxn ang="0">
                      <a:pos x="0" y="58"/>
                    </a:cxn>
                    <a:cxn ang="0">
                      <a:pos x="2" y="49"/>
                    </a:cxn>
                    <a:cxn ang="0">
                      <a:pos x="5" y="41"/>
                    </a:cxn>
                    <a:cxn ang="0">
                      <a:pos x="12" y="32"/>
                    </a:cxn>
                    <a:cxn ang="0">
                      <a:pos x="18" y="23"/>
                    </a:cxn>
                    <a:cxn ang="0">
                      <a:pos x="27" y="17"/>
                    </a:cxn>
                    <a:cxn ang="0">
                      <a:pos x="36" y="13"/>
                    </a:cxn>
                    <a:cxn ang="0">
                      <a:pos x="45" y="9"/>
                    </a:cxn>
                    <a:cxn ang="0">
                      <a:pos x="57" y="5"/>
                    </a:cxn>
                    <a:cxn ang="0">
                      <a:pos x="67" y="4"/>
                    </a:cxn>
                    <a:cxn ang="0">
                      <a:pos x="80" y="2"/>
                    </a:cxn>
                    <a:cxn ang="0">
                      <a:pos x="89" y="1"/>
                    </a:cxn>
                    <a:cxn ang="0">
                      <a:pos x="99" y="0"/>
                    </a:cxn>
                    <a:cxn ang="0">
                      <a:pos x="112" y="0"/>
                    </a:cxn>
                    <a:cxn ang="0">
                      <a:pos x="124" y="1"/>
                    </a:cxn>
                    <a:cxn ang="0">
                      <a:pos x="140" y="4"/>
                    </a:cxn>
                    <a:cxn ang="0">
                      <a:pos x="152" y="5"/>
                    </a:cxn>
                    <a:cxn ang="0">
                      <a:pos x="164" y="9"/>
                    </a:cxn>
                    <a:cxn ang="0">
                      <a:pos x="173" y="12"/>
                    </a:cxn>
                    <a:cxn ang="0">
                      <a:pos x="174" y="13"/>
                    </a:cxn>
                    <a:cxn ang="0">
                      <a:pos x="179" y="8"/>
                    </a:cxn>
                    <a:cxn ang="0">
                      <a:pos x="184" y="5"/>
                    </a:cxn>
                    <a:cxn ang="0">
                      <a:pos x="190" y="3"/>
                    </a:cxn>
                    <a:cxn ang="0">
                      <a:pos x="199" y="3"/>
                    </a:cxn>
                    <a:cxn ang="0">
                      <a:pos x="208" y="8"/>
                    </a:cxn>
                  </a:cxnLst>
                  <a:rect l="0" t="0" r="r" b="b"/>
                  <a:pathLst>
                    <a:path w="209" h="76">
                      <a:moveTo>
                        <a:pt x="208" y="8"/>
                      </a:moveTo>
                      <a:lnTo>
                        <a:pt x="168" y="27"/>
                      </a:lnTo>
                      <a:lnTo>
                        <a:pt x="159" y="23"/>
                      </a:lnTo>
                      <a:lnTo>
                        <a:pt x="146" y="19"/>
                      </a:lnTo>
                      <a:lnTo>
                        <a:pt x="135" y="15"/>
                      </a:lnTo>
                      <a:lnTo>
                        <a:pt x="119" y="14"/>
                      </a:lnTo>
                      <a:lnTo>
                        <a:pt x="103" y="13"/>
                      </a:lnTo>
                      <a:lnTo>
                        <a:pt x="83" y="14"/>
                      </a:lnTo>
                      <a:lnTo>
                        <a:pt x="70" y="15"/>
                      </a:lnTo>
                      <a:lnTo>
                        <a:pt x="53" y="19"/>
                      </a:lnTo>
                      <a:lnTo>
                        <a:pt x="39" y="24"/>
                      </a:lnTo>
                      <a:lnTo>
                        <a:pt x="30" y="29"/>
                      </a:lnTo>
                      <a:lnTo>
                        <a:pt x="21" y="34"/>
                      </a:lnTo>
                      <a:lnTo>
                        <a:pt x="14" y="41"/>
                      </a:lnTo>
                      <a:lnTo>
                        <a:pt x="9" y="49"/>
                      </a:lnTo>
                      <a:lnTo>
                        <a:pt x="6" y="58"/>
                      </a:lnTo>
                      <a:lnTo>
                        <a:pt x="4" y="66"/>
                      </a:lnTo>
                      <a:lnTo>
                        <a:pt x="3" y="75"/>
                      </a:lnTo>
                      <a:lnTo>
                        <a:pt x="1" y="66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5" y="41"/>
                      </a:lnTo>
                      <a:lnTo>
                        <a:pt x="12" y="32"/>
                      </a:lnTo>
                      <a:lnTo>
                        <a:pt x="18" y="23"/>
                      </a:lnTo>
                      <a:lnTo>
                        <a:pt x="27" y="17"/>
                      </a:lnTo>
                      <a:lnTo>
                        <a:pt x="36" y="13"/>
                      </a:lnTo>
                      <a:lnTo>
                        <a:pt x="45" y="9"/>
                      </a:lnTo>
                      <a:lnTo>
                        <a:pt x="57" y="5"/>
                      </a:lnTo>
                      <a:lnTo>
                        <a:pt x="67" y="4"/>
                      </a:lnTo>
                      <a:lnTo>
                        <a:pt x="80" y="2"/>
                      </a:lnTo>
                      <a:lnTo>
                        <a:pt x="89" y="1"/>
                      </a:lnTo>
                      <a:lnTo>
                        <a:pt x="99" y="0"/>
                      </a:lnTo>
                      <a:lnTo>
                        <a:pt x="112" y="0"/>
                      </a:lnTo>
                      <a:lnTo>
                        <a:pt x="124" y="1"/>
                      </a:lnTo>
                      <a:lnTo>
                        <a:pt x="140" y="4"/>
                      </a:lnTo>
                      <a:lnTo>
                        <a:pt x="152" y="5"/>
                      </a:lnTo>
                      <a:lnTo>
                        <a:pt x="164" y="9"/>
                      </a:lnTo>
                      <a:lnTo>
                        <a:pt x="173" y="12"/>
                      </a:lnTo>
                      <a:lnTo>
                        <a:pt x="174" y="13"/>
                      </a:lnTo>
                      <a:lnTo>
                        <a:pt x="179" y="8"/>
                      </a:lnTo>
                      <a:lnTo>
                        <a:pt x="184" y="5"/>
                      </a:lnTo>
                      <a:lnTo>
                        <a:pt x="190" y="3"/>
                      </a:lnTo>
                      <a:lnTo>
                        <a:pt x="199" y="3"/>
                      </a:lnTo>
                      <a:lnTo>
                        <a:pt x="208" y="8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04" name="Arc 108"/>
                <p:cNvSpPr>
                  <a:spLocks/>
                </p:cNvSpPr>
                <p:nvPr/>
              </p:nvSpPr>
              <p:spPr bwMode="auto">
                <a:xfrm>
                  <a:off x="422" y="2957"/>
                  <a:ext cx="4" cy="30"/>
                </a:xfrm>
                <a:custGeom>
                  <a:avLst/>
                  <a:gdLst>
                    <a:gd name="G0" fmla="+- 21316 0 0"/>
                    <a:gd name="G1" fmla="+- 19636 0 0"/>
                    <a:gd name="G2" fmla="+- 21600 0 0"/>
                    <a:gd name="T0" fmla="*/ 0 w 21316"/>
                    <a:gd name="T1" fmla="*/ 16148 h 19636"/>
                    <a:gd name="T2" fmla="*/ 12316 w 21316"/>
                    <a:gd name="T3" fmla="*/ 0 h 19636"/>
                    <a:gd name="T4" fmla="*/ 21316 w 21316"/>
                    <a:gd name="T5" fmla="*/ 19636 h 19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6" h="19636" fill="none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</a:path>
                    <a:path w="21316" h="19636" stroke="0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  <a:lnTo>
                        <a:pt x="21316" y="1963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E0E0E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9"/>
              <p:cNvGrpSpPr>
                <a:grpSpLocks/>
              </p:cNvGrpSpPr>
              <p:nvPr/>
            </p:nvGrpSpPr>
            <p:grpSpPr bwMode="auto">
              <a:xfrm>
                <a:off x="456" y="2888"/>
                <a:ext cx="461" cy="439"/>
                <a:chOff x="456" y="2888"/>
                <a:chExt cx="461" cy="439"/>
              </a:xfrm>
            </p:grpSpPr>
            <p:grpSp>
              <p:nvGrpSpPr>
                <p:cNvPr id="12" name="Group 110"/>
                <p:cNvGrpSpPr>
                  <a:grpSpLocks/>
                </p:cNvGrpSpPr>
                <p:nvPr/>
              </p:nvGrpSpPr>
              <p:grpSpPr bwMode="auto">
                <a:xfrm>
                  <a:off x="456" y="2888"/>
                  <a:ext cx="461" cy="439"/>
                  <a:chOff x="456" y="2888"/>
                  <a:chExt cx="461" cy="439"/>
                </a:xfrm>
              </p:grpSpPr>
              <p:sp>
                <p:nvSpPr>
                  <p:cNvPr id="29807" name="Freeform 111"/>
                  <p:cNvSpPr>
                    <a:spLocks/>
                  </p:cNvSpPr>
                  <p:nvPr/>
                </p:nvSpPr>
                <p:spPr bwMode="auto">
                  <a:xfrm>
                    <a:off x="456" y="3016"/>
                    <a:ext cx="207" cy="3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50"/>
                      </a:cxn>
                      <a:cxn ang="0">
                        <a:pos x="206" y="308"/>
                      </a:cxn>
                      <a:cxn ang="0">
                        <a:pos x="206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7" h="309">
                        <a:moveTo>
                          <a:pt x="0" y="0"/>
                        </a:moveTo>
                        <a:lnTo>
                          <a:pt x="0" y="150"/>
                        </a:lnTo>
                        <a:lnTo>
                          <a:pt x="206" y="308"/>
                        </a:lnTo>
                        <a:lnTo>
                          <a:pt x="206" y="15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08" name="Freeform 112"/>
                  <p:cNvSpPr>
                    <a:spLocks/>
                  </p:cNvSpPr>
                  <p:nvPr/>
                </p:nvSpPr>
                <p:spPr bwMode="auto">
                  <a:xfrm>
                    <a:off x="660" y="3048"/>
                    <a:ext cx="255" cy="279"/>
                  </a:xfrm>
                  <a:custGeom>
                    <a:avLst/>
                    <a:gdLst/>
                    <a:ahLst/>
                    <a:cxnLst>
                      <a:cxn ang="0">
                        <a:pos x="0" y="124"/>
                      </a:cxn>
                      <a:cxn ang="0">
                        <a:pos x="0" y="278"/>
                      </a:cxn>
                      <a:cxn ang="0">
                        <a:pos x="254" y="138"/>
                      </a:cxn>
                      <a:cxn ang="0">
                        <a:pos x="254" y="0"/>
                      </a:cxn>
                      <a:cxn ang="0">
                        <a:pos x="0" y="124"/>
                      </a:cxn>
                    </a:cxnLst>
                    <a:rect l="0" t="0" r="r" b="b"/>
                    <a:pathLst>
                      <a:path w="255" h="279">
                        <a:moveTo>
                          <a:pt x="0" y="124"/>
                        </a:moveTo>
                        <a:lnTo>
                          <a:pt x="0" y="278"/>
                        </a:lnTo>
                        <a:lnTo>
                          <a:pt x="254" y="138"/>
                        </a:lnTo>
                        <a:lnTo>
                          <a:pt x="254" y="0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676767"/>
                  </a:solidFill>
                  <a:ln w="1270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09" name="Freeform 113"/>
                  <p:cNvSpPr>
                    <a:spLocks/>
                  </p:cNvSpPr>
                  <p:nvPr/>
                </p:nvSpPr>
                <p:spPr bwMode="auto">
                  <a:xfrm>
                    <a:off x="456" y="2888"/>
                    <a:ext cx="461" cy="293"/>
                  </a:xfrm>
                  <a:custGeom>
                    <a:avLst/>
                    <a:gdLst/>
                    <a:ahLst/>
                    <a:cxnLst>
                      <a:cxn ang="0">
                        <a:pos x="0" y="126"/>
                      </a:cxn>
                      <a:cxn ang="0">
                        <a:pos x="206" y="292"/>
                      </a:cxn>
                      <a:cxn ang="0">
                        <a:pos x="460" y="162"/>
                      </a:cxn>
                      <a:cxn ang="0">
                        <a:pos x="242" y="0"/>
                      </a:cxn>
                      <a:cxn ang="0">
                        <a:pos x="0" y="126"/>
                      </a:cxn>
                    </a:cxnLst>
                    <a:rect l="0" t="0" r="r" b="b"/>
                    <a:pathLst>
                      <a:path w="461" h="293">
                        <a:moveTo>
                          <a:pt x="0" y="126"/>
                        </a:moveTo>
                        <a:lnTo>
                          <a:pt x="206" y="292"/>
                        </a:lnTo>
                        <a:lnTo>
                          <a:pt x="460" y="162"/>
                        </a:lnTo>
                        <a:lnTo>
                          <a:pt x="242" y="0"/>
                        </a:lnTo>
                        <a:lnTo>
                          <a:pt x="0" y="126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10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762" y="3132"/>
                    <a:ext cx="64" cy="9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11" name="Freeform 115"/>
                  <p:cNvSpPr>
                    <a:spLocks/>
                  </p:cNvSpPr>
                  <p:nvPr/>
                </p:nvSpPr>
                <p:spPr bwMode="auto">
                  <a:xfrm>
                    <a:off x="784" y="3144"/>
                    <a:ext cx="21" cy="75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0" y="0"/>
                      </a:cxn>
                      <a:cxn ang="0">
                        <a:pos x="20" y="63"/>
                      </a:cxn>
                      <a:cxn ang="0">
                        <a:pos x="0" y="7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21" h="75">
                        <a:moveTo>
                          <a:pt x="0" y="11"/>
                        </a:moveTo>
                        <a:lnTo>
                          <a:pt x="20" y="0"/>
                        </a:lnTo>
                        <a:lnTo>
                          <a:pt x="20" y="63"/>
                        </a:lnTo>
                        <a:lnTo>
                          <a:pt x="0" y="74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812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482" y="290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3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506" y="292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530" y="294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5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554" y="2960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6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578" y="2978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602" y="299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8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626" y="301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19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650" y="303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0" name="Line 124"/>
                <p:cNvSpPr>
                  <a:spLocks noChangeShapeType="1"/>
                </p:cNvSpPr>
                <p:nvPr/>
              </p:nvSpPr>
              <p:spPr bwMode="auto">
                <a:xfrm>
                  <a:off x="476" y="305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1" name="Line 125"/>
                <p:cNvSpPr>
                  <a:spLocks noChangeShapeType="1"/>
                </p:cNvSpPr>
                <p:nvPr/>
              </p:nvSpPr>
              <p:spPr bwMode="auto">
                <a:xfrm>
                  <a:off x="502" y="307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2" name="Line 126"/>
                <p:cNvSpPr>
                  <a:spLocks noChangeShapeType="1"/>
                </p:cNvSpPr>
                <p:nvPr/>
              </p:nvSpPr>
              <p:spPr bwMode="auto">
                <a:xfrm>
                  <a:off x="528" y="3098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3" name="Line 127"/>
                <p:cNvSpPr>
                  <a:spLocks noChangeShapeType="1"/>
                </p:cNvSpPr>
                <p:nvPr/>
              </p:nvSpPr>
              <p:spPr bwMode="auto">
                <a:xfrm>
                  <a:off x="554" y="3120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4" name="Line 128"/>
                <p:cNvSpPr>
                  <a:spLocks noChangeShapeType="1"/>
                </p:cNvSpPr>
                <p:nvPr/>
              </p:nvSpPr>
              <p:spPr bwMode="auto">
                <a:xfrm>
                  <a:off x="580" y="314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5" name="Line 129"/>
                <p:cNvSpPr>
                  <a:spLocks noChangeShapeType="1"/>
                </p:cNvSpPr>
                <p:nvPr/>
              </p:nvSpPr>
              <p:spPr bwMode="auto">
                <a:xfrm>
                  <a:off x="606" y="316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26" name="Line 130"/>
                <p:cNvSpPr>
                  <a:spLocks noChangeShapeType="1"/>
                </p:cNvSpPr>
                <p:nvPr/>
              </p:nvSpPr>
              <p:spPr bwMode="auto">
                <a:xfrm>
                  <a:off x="632" y="318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31"/>
            <p:cNvGrpSpPr>
              <a:grpSpLocks/>
            </p:cNvGrpSpPr>
            <p:nvPr/>
          </p:nvGrpSpPr>
          <p:grpSpPr bwMode="auto">
            <a:xfrm>
              <a:off x="796" y="3136"/>
              <a:ext cx="96" cy="146"/>
              <a:chOff x="796" y="3136"/>
              <a:chExt cx="96" cy="146"/>
            </a:xfrm>
          </p:grpSpPr>
          <p:grpSp>
            <p:nvGrpSpPr>
              <p:cNvPr id="14" name="Group 132"/>
              <p:cNvGrpSpPr>
                <a:grpSpLocks/>
              </p:cNvGrpSpPr>
              <p:nvPr/>
            </p:nvGrpSpPr>
            <p:grpSpPr bwMode="auto">
              <a:xfrm>
                <a:off x="796" y="3160"/>
                <a:ext cx="84" cy="103"/>
                <a:chOff x="796" y="3160"/>
                <a:chExt cx="84" cy="103"/>
              </a:xfrm>
            </p:grpSpPr>
            <p:sp>
              <p:nvSpPr>
                <p:cNvPr id="29829" name="Freeform 133"/>
                <p:cNvSpPr>
                  <a:spLocks/>
                </p:cNvSpPr>
                <p:nvPr/>
              </p:nvSpPr>
              <p:spPr bwMode="auto">
                <a:xfrm>
                  <a:off x="796" y="3162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6"/>
                    </a:cxn>
                    <a:cxn ang="0">
                      <a:pos x="76" y="100"/>
                    </a:cxn>
                    <a:cxn ang="0">
                      <a:pos x="7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7" h="10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76" y="100"/>
                      </a:lnTo>
                      <a:lnTo>
                        <a:pt x="7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0" name="Freeform 134"/>
                <p:cNvSpPr>
                  <a:spLocks/>
                </p:cNvSpPr>
                <p:nvPr/>
              </p:nvSpPr>
              <p:spPr bwMode="auto">
                <a:xfrm>
                  <a:off x="796" y="3160"/>
                  <a:ext cx="83" cy="5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6" y="53"/>
                    </a:cxn>
                    <a:cxn ang="0">
                      <a:pos x="82" y="50"/>
                    </a:cxn>
                    <a:cxn ang="0">
                      <a:pos x="5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3" h="54">
                      <a:moveTo>
                        <a:pt x="0" y="3"/>
                      </a:moveTo>
                      <a:lnTo>
                        <a:pt x="76" y="53"/>
                      </a:lnTo>
                      <a:lnTo>
                        <a:pt x="82" y="50"/>
                      </a:lnTo>
                      <a:lnTo>
                        <a:pt x="5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1" name="Freeform 135"/>
                <p:cNvSpPr>
                  <a:spLocks/>
                </p:cNvSpPr>
                <p:nvPr/>
              </p:nvSpPr>
              <p:spPr bwMode="auto">
                <a:xfrm>
                  <a:off x="878" y="3218"/>
                  <a:ext cx="2" cy="44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0" y="0"/>
                    </a:cxn>
                    <a:cxn ang="0">
                      <a:pos x="0" y="41"/>
                    </a:cxn>
                    <a:cxn ang="0">
                      <a:pos x="1" y="4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2" h="44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1" y="2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36"/>
              <p:cNvGrpSpPr>
                <a:grpSpLocks/>
              </p:cNvGrpSpPr>
              <p:nvPr/>
            </p:nvGrpSpPr>
            <p:grpSpPr bwMode="auto">
              <a:xfrm>
                <a:off x="815" y="3136"/>
                <a:ext cx="77" cy="146"/>
                <a:chOff x="815" y="3136"/>
                <a:chExt cx="77" cy="146"/>
              </a:xfrm>
            </p:grpSpPr>
            <p:sp>
              <p:nvSpPr>
                <p:cNvPr id="29833" name="Oval 137"/>
                <p:cNvSpPr>
                  <a:spLocks noChangeArrowheads="1"/>
                </p:cNvSpPr>
                <p:nvPr/>
              </p:nvSpPr>
              <p:spPr bwMode="auto">
                <a:xfrm>
                  <a:off x="822" y="3136"/>
                  <a:ext cx="70" cy="143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34" name="Oval 138"/>
                <p:cNvSpPr>
                  <a:spLocks noChangeArrowheads="1"/>
                </p:cNvSpPr>
                <p:nvPr/>
              </p:nvSpPr>
              <p:spPr bwMode="auto">
                <a:xfrm>
                  <a:off x="815" y="3139"/>
                  <a:ext cx="71" cy="143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35" name="Oval 139"/>
                <p:cNvSpPr>
                  <a:spLocks noChangeArrowheads="1"/>
                </p:cNvSpPr>
                <p:nvPr/>
              </p:nvSpPr>
              <p:spPr bwMode="auto">
                <a:xfrm>
                  <a:off x="860" y="3207"/>
                  <a:ext cx="13" cy="24"/>
                </a:xfrm>
                <a:prstGeom prst="ellipse">
                  <a:avLst/>
                </a:prstGeom>
                <a:solidFill>
                  <a:srgbClr val="E0E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36" name="Oval 140"/>
                <p:cNvSpPr>
                  <a:spLocks noChangeArrowheads="1"/>
                </p:cNvSpPr>
                <p:nvPr/>
              </p:nvSpPr>
              <p:spPr bwMode="auto">
                <a:xfrm>
                  <a:off x="866" y="3209"/>
                  <a:ext cx="7" cy="18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41"/>
            <p:cNvGrpSpPr>
              <a:grpSpLocks/>
            </p:cNvGrpSpPr>
            <p:nvPr/>
          </p:nvGrpSpPr>
          <p:grpSpPr bwMode="auto">
            <a:xfrm>
              <a:off x="895" y="3130"/>
              <a:ext cx="294" cy="151"/>
              <a:chOff x="895" y="3130"/>
              <a:chExt cx="294" cy="151"/>
            </a:xfrm>
          </p:grpSpPr>
          <p:grpSp>
            <p:nvGrpSpPr>
              <p:cNvPr id="17" name="Group 142"/>
              <p:cNvGrpSpPr>
                <a:grpSpLocks/>
              </p:cNvGrpSpPr>
              <p:nvPr/>
            </p:nvGrpSpPr>
            <p:grpSpPr bwMode="auto">
              <a:xfrm>
                <a:off x="895" y="3130"/>
                <a:ext cx="105" cy="151"/>
                <a:chOff x="895" y="3130"/>
                <a:chExt cx="105" cy="151"/>
              </a:xfrm>
            </p:grpSpPr>
            <p:sp>
              <p:nvSpPr>
                <p:cNvPr id="29839" name="Oval 143"/>
                <p:cNvSpPr>
                  <a:spLocks noChangeArrowheads="1"/>
                </p:cNvSpPr>
                <p:nvPr/>
              </p:nvSpPr>
              <p:spPr bwMode="auto">
                <a:xfrm>
                  <a:off x="895" y="3139"/>
                  <a:ext cx="105" cy="14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40" name="Oval 144"/>
                <p:cNvSpPr>
                  <a:spLocks noChangeArrowheads="1"/>
                </p:cNvSpPr>
                <p:nvPr/>
              </p:nvSpPr>
              <p:spPr bwMode="auto">
                <a:xfrm>
                  <a:off x="895" y="3130"/>
                  <a:ext cx="105" cy="1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41" name="Oval 145"/>
                <p:cNvSpPr>
                  <a:spLocks noChangeArrowheads="1"/>
                </p:cNvSpPr>
                <p:nvPr/>
              </p:nvSpPr>
              <p:spPr bwMode="auto">
                <a:xfrm>
                  <a:off x="899" y="3136"/>
                  <a:ext cx="97" cy="134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8" name="Group 146"/>
                <p:cNvGrpSpPr>
                  <a:grpSpLocks/>
                </p:cNvGrpSpPr>
                <p:nvPr/>
              </p:nvGrpSpPr>
              <p:grpSpPr bwMode="auto">
                <a:xfrm>
                  <a:off x="905" y="3187"/>
                  <a:ext cx="19" cy="34"/>
                  <a:chOff x="905" y="3187"/>
                  <a:chExt cx="19" cy="34"/>
                </a:xfrm>
              </p:grpSpPr>
              <p:sp>
                <p:nvSpPr>
                  <p:cNvPr id="29843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905" y="3187"/>
                    <a:ext cx="19" cy="3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44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196"/>
                    <a:ext cx="14" cy="25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" name="Group 149"/>
              <p:cNvGrpSpPr>
                <a:grpSpLocks/>
              </p:cNvGrpSpPr>
              <p:nvPr/>
            </p:nvGrpSpPr>
            <p:grpSpPr bwMode="auto">
              <a:xfrm>
                <a:off x="999" y="3176"/>
                <a:ext cx="190" cy="57"/>
                <a:chOff x="999" y="3176"/>
                <a:chExt cx="190" cy="57"/>
              </a:xfrm>
            </p:grpSpPr>
            <p:sp>
              <p:nvSpPr>
                <p:cNvPr id="29846" name="Freeform 150"/>
                <p:cNvSpPr>
                  <a:spLocks/>
                </p:cNvSpPr>
                <p:nvPr/>
              </p:nvSpPr>
              <p:spPr bwMode="auto">
                <a:xfrm>
                  <a:off x="999" y="3187"/>
                  <a:ext cx="19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15"/>
                    </a:cxn>
                    <a:cxn ang="0">
                      <a:pos x="189" y="23"/>
                    </a:cxn>
                    <a:cxn ang="0">
                      <a:pos x="177" y="45"/>
                    </a:cxn>
                    <a:cxn ang="0">
                      <a:pos x="152" y="45"/>
                    </a:cxn>
                    <a:cxn ang="0">
                      <a:pos x="152" y="34"/>
                    </a:cxn>
                    <a:cxn ang="0">
                      <a:pos x="139" y="34"/>
                    </a:cxn>
                    <a:cxn ang="0">
                      <a:pos x="139" y="45"/>
                    </a:cxn>
                    <a:cxn ang="0">
                      <a:pos x="127" y="45"/>
                    </a:cxn>
                    <a:cxn ang="0">
                      <a:pos x="127" y="34"/>
                    </a:cxn>
                    <a:cxn ang="0">
                      <a:pos x="101" y="34"/>
                    </a:cxn>
                    <a:cxn ang="0">
                      <a:pos x="101" y="45"/>
                    </a:cxn>
                    <a:cxn ang="0">
                      <a:pos x="88" y="45"/>
                    </a:cxn>
                    <a:cxn ang="0">
                      <a:pos x="76" y="34"/>
                    </a:cxn>
                    <a:cxn ang="0">
                      <a:pos x="63" y="45"/>
                    </a:cxn>
                    <a:cxn ang="0">
                      <a:pos x="51" y="34"/>
                    </a:cxn>
                    <a:cxn ang="0">
                      <a:pos x="51" y="45"/>
                    </a:cxn>
                    <a:cxn ang="0">
                      <a:pos x="38" y="45"/>
                    </a:cxn>
                    <a:cxn ang="0">
                      <a:pos x="38" y="34"/>
                    </a:cxn>
                    <a:cxn ang="0">
                      <a:pos x="26" y="34"/>
                    </a:cxn>
                    <a:cxn ang="0">
                      <a:pos x="12" y="45"/>
                    </a:cxn>
                    <a:cxn ang="0">
                      <a:pos x="0" y="4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6">
                      <a:moveTo>
                        <a:pt x="0" y="0"/>
                      </a:moveTo>
                      <a:lnTo>
                        <a:pt x="189" y="15"/>
                      </a:lnTo>
                      <a:lnTo>
                        <a:pt x="189" y="23"/>
                      </a:lnTo>
                      <a:lnTo>
                        <a:pt x="177" y="45"/>
                      </a:lnTo>
                      <a:lnTo>
                        <a:pt x="152" y="45"/>
                      </a:lnTo>
                      <a:lnTo>
                        <a:pt x="152" y="34"/>
                      </a:lnTo>
                      <a:lnTo>
                        <a:pt x="139" y="34"/>
                      </a:lnTo>
                      <a:lnTo>
                        <a:pt x="139" y="45"/>
                      </a:lnTo>
                      <a:lnTo>
                        <a:pt x="127" y="45"/>
                      </a:lnTo>
                      <a:lnTo>
                        <a:pt x="127" y="34"/>
                      </a:lnTo>
                      <a:lnTo>
                        <a:pt x="101" y="34"/>
                      </a:lnTo>
                      <a:lnTo>
                        <a:pt x="101" y="45"/>
                      </a:lnTo>
                      <a:lnTo>
                        <a:pt x="88" y="45"/>
                      </a:lnTo>
                      <a:lnTo>
                        <a:pt x="76" y="34"/>
                      </a:lnTo>
                      <a:lnTo>
                        <a:pt x="63" y="45"/>
                      </a:lnTo>
                      <a:lnTo>
                        <a:pt x="51" y="34"/>
                      </a:lnTo>
                      <a:lnTo>
                        <a:pt x="51" y="45"/>
                      </a:lnTo>
                      <a:lnTo>
                        <a:pt x="38" y="45"/>
                      </a:lnTo>
                      <a:lnTo>
                        <a:pt x="38" y="34"/>
                      </a:lnTo>
                      <a:lnTo>
                        <a:pt x="26" y="34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7" name="Freeform 151"/>
                <p:cNvSpPr>
                  <a:spLocks/>
                </p:cNvSpPr>
                <p:nvPr/>
              </p:nvSpPr>
              <p:spPr bwMode="auto">
                <a:xfrm>
                  <a:off x="999" y="3179"/>
                  <a:ext cx="1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0"/>
                    </a:cxn>
                    <a:cxn ang="0">
                      <a:pos x="189" y="22"/>
                    </a:cxn>
                    <a:cxn ang="0">
                      <a:pos x="177" y="44"/>
                    </a:cxn>
                    <a:cxn ang="0">
                      <a:pos x="152" y="44"/>
                    </a:cxn>
                    <a:cxn ang="0">
                      <a:pos x="152" y="33"/>
                    </a:cxn>
                    <a:cxn ang="0">
                      <a:pos x="139" y="33"/>
                    </a:cxn>
                    <a:cxn ang="0">
                      <a:pos x="139" y="44"/>
                    </a:cxn>
                    <a:cxn ang="0">
                      <a:pos x="127" y="44"/>
                    </a:cxn>
                    <a:cxn ang="0">
                      <a:pos x="127" y="33"/>
                    </a:cxn>
                    <a:cxn ang="0">
                      <a:pos x="101" y="33"/>
                    </a:cxn>
                    <a:cxn ang="0">
                      <a:pos x="101" y="44"/>
                    </a:cxn>
                    <a:cxn ang="0">
                      <a:pos x="88" y="44"/>
                    </a:cxn>
                    <a:cxn ang="0">
                      <a:pos x="76" y="33"/>
                    </a:cxn>
                    <a:cxn ang="0">
                      <a:pos x="63" y="44"/>
                    </a:cxn>
                    <a:cxn ang="0">
                      <a:pos x="51" y="33"/>
                    </a:cxn>
                    <a:cxn ang="0">
                      <a:pos x="51" y="44"/>
                    </a:cxn>
                    <a:cxn ang="0">
                      <a:pos x="38" y="44"/>
                    </a:cxn>
                    <a:cxn ang="0">
                      <a:pos x="38" y="33"/>
                    </a:cxn>
                    <a:cxn ang="0">
                      <a:pos x="26" y="33"/>
                    </a:cxn>
                    <a:cxn ang="0">
                      <a:pos x="12" y="44"/>
                    </a:cxn>
                    <a:cxn ang="0">
                      <a:pos x="0" y="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5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89" y="22"/>
                      </a:lnTo>
                      <a:lnTo>
                        <a:pt x="177" y="44"/>
                      </a:lnTo>
                      <a:lnTo>
                        <a:pt x="152" y="44"/>
                      </a:lnTo>
                      <a:lnTo>
                        <a:pt x="152" y="33"/>
                      </a:lnTo>
                      <a:lnTo>
                        <a:pt x="139" y="33"/>
                      </a:lnTo>
                      <a:lnTo>
                        <a:pt x="139" y="44"/>
                      </a:lnTo>
                      <a:lnTo>
                        <a:pt x="127" y="44"/>
                      </a:lnTo>
                      <a:lnTo>
                        <a:pt x="127" y="33"/>
                      </a:lnTo>
                      <a:lnTo>
                        <a:pt x="101" y="33"/>
                      </a:lnTo>
                      <a:lnTo>
                        <a:pt x="101" y="44"/>
                      </a:lnTo>
                      <a:lnTo>
                        <a:pt x="88" y="44"/>
                      </a:lnTo>
                      <a:lnTo>
                        <a:pt x="76" y="33"/>
                      </a:lnTo>
                      <a:lnTo>
                        <a:pt x="63" y="44"/>
                      </a:lnTo>
                      <a:lnTo>
                        <a:pt x="51" y="33"/>
                      </a:lnTo>
                      <a:lnTo>
                        <a:pt x="51" y="44"/>
                      </a:lnTo>
                      <a:lnTo>
                        <a:pt x="38" y="44"/>
                      </a:lnTo>
                      <a:lnTo>
                        <a:pt x="38" y="33"/>
                      </a:lnTo>
                      <a:lnTo>
                        <a:pt x="26" y="33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8" name="Freeform 152"/>
                <p:cNvSpPr>
                  <a:spLocks/>
                </p:cNvSpPr>
                <p:nvPr/>
              </p:nvSpPr>
              <p:spPr bwMode="auto">
                <a:xfrm>
                  <a:off x="1016" y="3192"/>
                  <a:ext cx="17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6" y="0"/>
                    </a:cxn>
                    <a:cxn ang="0">
                      <a:pos x="17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3" h="6"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72" y="5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9" name="Freeform 153"/>
                <p:cNvSpPr>
                  <a:spLocks/>
                </p:cNvSpPr>
                <p:nvPr/>
              </p:nvSpPr>
              <p:spPr bwMode="auto">
                <a:xfrm>
                  <a:off x="1019" y="3208"/>
                  <a:ext cx="16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162" y="6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7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162" y="6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50" name="Freeform 154"/>
                <p:cNvSpPr>
                  <a:spLocks/>
                </p:cNvSpPr>
                <p:nvPr/>
              </p:nvSpPr>
              <p:spPr bwMode="auto">
                <a:xfrm>
                  <a:off x="1013" y="3176"/>
                  <a:ext cx="16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62" y="5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62" y="5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55"/>
            <p:cNvGrpSpPr>
              <a:grpSpLocks/>
            </p:cNvGrpSpPr>
            <p:nvPr/>
          </p:nvGrpSpPr>
          <p:grpSpPr bwMode="auto">
            <a:xfrm>
              <a:off x="887" y="3207"/>
              <a:ext cx="260" cy="223"/>
              <a:chOff x="887" y="3207"/>
              <a:chExt cx="260" cy="223"/>
            </a:xfrm>
          </p:grpSpPr>
          <p:grpSp>
            <p:nvGrpSpPr>
              <p:cNvPr id="21" name="Group 156"/>
              <p:cNvGrpSpPr>
                <a:grpSpLocks/>
              </p:cNvGrpSpPr>
              <p:nvPr/>
            </p:nvGrpSpPr>
            <p:grpSpPr bwMode="auto">
              <a:xfrm>
                <a:off x="887" y="3207"/>
                <a:ext cx="115" cy="118"/>
                <a:chOff x="887" y="3207"/>
                <a:chExt cx="115" cy="118"/>
              </a:xfrm>
            </p:grpSpPr>
            <p:sp>
              <p:nvSpPr>
                <p:cNvPr id="29853" name="Oval 157"/>
                <p:cNvSpPr>
                  <a:spLocks noChangeArrowheads="1"/>
                </p:cNvSpPr>
                <p:nvPr/>
              </p:nvSpPr>
              <p:spPr bwMode="auto">
                <a:xfrm rot="2280000">
                  <a:off x="887" y="3213"/>
                  <a:ext cx="110" cy="11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54" name="Oval 158"/>
                <p:cNvSpPr>
                  <a:spLocks noChangeArrowheads="1"/>
                </p:cNvSpPr>
                <p:nvPr/>
              </p:nvSpPr>
              <p:spPr bwMode="auto">
                <a:xfrm rot="2280000">
                  <a:off x="892" y="3207"/>
                  <a:ext cx="110" cy="11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55" name="Oval 159"/>
                <p:cNvSpPr>
                  <a:spLocks noChangeArrowheads="1"/>
                </p:cNvSpPr>
                <p:nvPr/>
              </p:nvSpPr>
              <p:spPr bwMode="auto">
                <a:xfrm rot="2280000">
                  <a:off x="894" y="3211"/>
                  <a:ext cx="101" cy="107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" name="Group 160"/>
                <p:cNvGrpSpPr>
                  <a:grpSpLocks/>
                </p:cNvGrpSpPr>
                <p:nvPr/>
              </p:nvGrpSpPr>
              <p:grpSpPr bwMode="auto">
                <a:xfrm>
                  <a:off x="908" y="3230"/>
                  <a:ext cx="19" cy="27"/>
                  <a:chOff x="908" y="3230"/>
                  <a:chExt cx="19" cy="27"/>
                </a:xfrm>
              </p:grpSpPr>
              <p:sp>
                <p:nvSpPr>
                  <p:cNvPr id="29857" name="Oval 161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0"/>
                    <a:ext cx="19" cy="2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858" name="Oval 162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7"/>
                    <a:ext cx="15" cy="19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" name="Group 163"/>
              <p:cNvGrpSpPr>
                <a:grpSpLocks/>
              </p:cNvGrpSpPr>
              <p:nvPr/>
            </p:nvGrpSpPr>
            <p:grpSpPr bwMode="auto">
              <a:xfrm>
                <a:off x="973" y="3283"/>
                <a:ext cx="174" cy="147"/>
                <a:chOff x="973" y="3283"/>
                <a:chExt cx="174" cy="147"/>
              </a:xfrm>
            </p:grpSpPr>
            <p:sp>
              <p:nvSpPr>
                <p:cNvPr id="29860" name="Freeform 164"/>
                <p:cNvSpPr>
                  <a:spLocks/>
                </p:cNvSpPr>
                <p:nvPr/>
              </p:nvSpPr>
              <p:spPr bwMode="auto">
                <a:xfrm>
                  <a:off x="973" y="3288"/>
                  <a:ext cx="171" cy="14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0" y="131"/>
                    </a:cxn>
                    <a:cxn ang="0">
                      <a:pos x="166" y="135"/>
                    </a:cxn>
                    <a:cxn ang="0">
                      <a:pos x="145" y="141"/>
                    </a:cxn>
                    <a:cxn ang="0">
                      <a:pos x="125" y="125"/>
                    </a:cxn>
                    <a:cxn ang="0">
                      <a:pos x="130" y="119"/>
                    </a:cxn>
                    <a:cxn ang="0">
                      <a:pos x="120" y="111"/>
                    </a:cxn>
                    <a:cxn ang="0">
                      <a:pos x="114" y="117"/>
                    </a:cxn>
                    <a:cxn ang="0">
                      <a:pos x="104" y="109"/>
                    </a:cxn>
                    <a:cxn ang="0">
                      <a:pos x="110" y="103"/>
                    </a:cxn>
                    <a:cxn ang="0">
                      <a:pos x="88" y="86"/>
                    </a:cxn>
                    <a:cxn ang="0">
                      <a:pos x="83" y="92"/>
                    </a:cxn>
                    <a:cxn ang="0">
                      <a:pos x="72" y="84"/>
                    </a:cxn>
                    <a:cxn ang="0">
                      <a:pos x="68" y="69"/>
                    </a:cxn>
                    <a:cxn ang="0">
                      <a:pos x="52" y="69"/>
                    </a:cxn>
                    <a:cxn ang="0">
                      <a:pos x="48" y="54"/>
                    </a:cxn>
                    <a:cxn ang="0">
                      <a:pos x="42" y="61"/>
                    </a:cxn>
                    <a:cxn ang="0">
                      <a:pos x="31" y="52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5"/>
                    </a:cxn>
                    <a:cxn ang="0">
                      <a:pos x="0" y="28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1" h="142">
                      <a:moveTo>
                        <a:pt x="22" y="0"/>
                      </a:moveTo>
                      <a:lnTo>
                        <a:pt x="170" y="131"/>
                      </a:lnTo>
                      <a:lnTo>
                        <a:pt x="166" y="135"/>
                      </a:lnTo>
                      <a:lnTo>
                        <a:pt x="145" y="141"/>
                      </a:lnTo>
                      <a:lnTo>
                        <a:pt x="125" y="125"/>
                      </a:lnTo>
                      <a:lnTo>
                        <a:pt x="130" y="119"/>
                      </a:lnTo>
                      <a:lnTo>
                        <a:pt x="120" y="111"/>
                      </a:lnTo>
                      <a:lnTo>
                        <a:pt x="114" y="117"/>
                      </a:lnTo>
                      <a:lnTo>
                        <a:pt x="104" y="109"/>
                      </a:lnTo>
                      <a:lnTo>
                        <a:pt x="110" y="103"/>
                      </a:lnTo>
                      <a:lnTo>
                        <a:pt x="88" y="86"/>
                      </a:lnTo>
                      <a:lnTo>
                        <a:pt x="83" y="92"/>
                      </a:lnTo>
                      <a:lnTo>
                        <a:pt x="72" y="84"/>
                      </a:lnTo>
                      <a:lnTo>
                        <a:pt x="68" y="69"/>
                      </a:lnTo>
                      <a:lnTo>
                        <a:pt x="52" y="69"/>
                      </a:lnTo>
                      <a:lnTo>
                        <a:pt x="48" y="54"/>
                      </a:lnTo>
                      <a:lnTo>
                        <a:pt x="42" y="61"/>
                      </a:lnTo>
                      <a:lnTo>
                        <a:pt x="31" y="52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5"/>
                      </a:lnTo>
                      <a:lnTo>
                        <a:pt x="0" y="2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1" name="Freeform 165"/>
                <p:cNvSpPr>
                  <a:spLocks/>
                </p:cNvSpPr>
                <p:nvPr/>
              </p:nvSpPr>
              <p:spPr bwMode="auto">
                <a:xfrm>
                  <a:off x="978" y="3283"/>
                  <a:ext cx="168" cy="14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67" y="113"/>
                    </a:cxn>
                    <a:cxn ang="0">
                      <a:pos x="165" y="134"/>
                    </a:cxn>
                    <a:cxn ang="0">
                      <a:pos x="146" y="140"/>
                    </a:cxn>
                    <a:cxn ang="0">
                      <a:pos x="125" y="124"/>
                    </a:cxn>
                    <a:cxn ang="0">
                      <a:pos x="130" y="118"/>
                    </a:cxn>
                    <a:cxn ang="0">
                      <a:pos x="120" y="110"/>
                    </a:cxn>
                    <a:cxn ang="0">
                      <a:pos x="115" y="116"/>
                    </a:cxn>
                    <a:cxn ang="0">
                      <a:pos x="104" y="108"/>
                    </a:cxn>
                    <a:cxn ang="0">
                      <a:pos x="110" y="102"/>
                    </a:cxn>
                    <a:cxn ang="0">
                      <a:pos x="88" y="85"/>
                    </a:cxn>
                    <a:cxn ang="0">
                      <a:pos x="83" y="91"/>
                    </a:cxn>
                    <a:cxn ang="0">
                      <a:pos x="72" y="84"/>
                    </a:cxn>
                    <a:cxn ang="0">
                      <a:pos x="68" y="68"/>
                    </a:cxn>
                    <a:cxn ang="0">
                      <a:pos x="52" y="68"/>
                    </a:cxn>
                    <a:cxn ang="0">
                      <a:pos x="48" y="53"/>
                    </a:cxn>
                    <a:cxn ang="0">
                      <a:pos x="42" y="60"/>
                    </a:cxn>
                    <a:cxn ang="0">
                      <a:pos x="31" y="51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4"/>
                    </a:cxn>
                    <a:cxn ang="0">
                      <a:pos x="0" y="2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8" h="141">
                      <a:moveTo>
                        <a:pt x="21" y="0"/>
                      </a:moveTo>
                      <a:lnTo>
                        <a:pt x="167" y="113"/>
                      </a:lnTo>
                      <a:lnTo>
                        <a:pt x="165" y="134"/>
                      </a:lnTo>
                      <a:lnTo>
                        <a:pt x="146" y="140"/>
                      </a:lnTo>
                      <a:lnTo>
                        <a:pt x="125" y="124"/>
                      </a:lnTo>
                      <a:lnTo>
                        <a:pt x="130" y="118"/>
                      </a:lnTo>
                      <a:lnTo>
                        <a:pt x="120" y="110"/>
                      </a:lnTo>
                      <a:lnTo>
                        <a:pt x="115" y="116"/>
                      </a:lnTo>
                      <a:lnTo>
                        <a:pt x="104" y="108"/>
                      </a:lnTo>
                      <a:lnTo>
                        <a:pt x="110" y="102"/>
                      </a:lnTo>
                      <a:lnTo>
                        <a:pt x="88" y="85"/>
                      </a:lnTo>
                      <a:lnTo>
                        <a:pt x="83" y="91"/>
                      </a:lnTo>
                      <a:lnTo>
                        <a:pt x="72" y="84"/>
                      </a:lnTo>
                      <a:lnTo>
                        <a:pt x="68" y="68"/>
                      </a:lnTo>
                      <a:lnTo>
                        <a:pt x="52" y="68"/>
                      </a:lnTo>
                      <a:lnTo>
                        <a:pt x="48" y="53"/>
                      </a:lnTo>
                      <a:lnTo>
                        <a:pt x="42" y="60"/>
                      </a:lnTo>
                      <a:lnTo>
                        <a:pt x="31" y="51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4"/>
                      </a:lnTo>
                      <a:lnTo>
                        <a:pt x="0" y="27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2" name="Freeform 166"/>
                <p:cNvSpPr>
                  <a:spLocks/>
                </p:cNvSpPr>
                <p:nvPr/>
              </p:nvSpPr>
              <p:spPr bwMode="auto">
                <a:xfrm>
                  <a:off x="1005" y="3302"/>
                  <a:ext cx="142" cy="1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39" y="107"/>
                    </a:cxn>
                    <a:cxn ang="0">
                      <a:pos x="141" y="113"/>
                    </a:cxn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42" h="114">
                      <a:moveTo>
                        <a:pt x="2" y="0"/>
                      </a:moveTo>
                      <a:lnTo>
                        <a:pt x="139" y="107"/>
                      </a:lnTo>
                      <a:lnTo>
                        <a:pt x="141" y="11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3" name="Freeform 167"/>
                <p:cNvSpPr>
                  <a:spLocks/>
                </p:cNvSpPr>
                <p:nvPr/>
              </p:nvSpPr>
              <p:spPr bwMode="auto">
                <a:xfrm>
                  <a:off x="998" y="3313"/>
                  <a:ext cx="138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34" y="109"/>
                    </a:cxn>
                    <a:cxn ang="0">
                      <a:pos x="137" y="10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8" h="110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134" y="109"/>
                      </a:lnTo>
                      <a:lnTo>
                        <a:pt x="137" y="10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64" name="Freeform 168"/>
                <p:cNvSpPr>
                  <a:spLocks/>
                </p:cNvSpPr>
                <p:nvPr/>
              </p:nvSpPr>
              <p:spPr bwMode="auto">
                <a:xfrm>
                  <a:off x="1010" y="3290"/>
                  <a:ext cx="137" cy="10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134" y="107"/>
                    </a:cxn>
                    <a:cxn ang="0">
                      <a:pos x="136" y="10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37" h="10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134" y="107"/>
                      </a:lnTo>
                      <a:lnTo>
                        <a:pt x="136" y="10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865" name="Arc 169"/>
            <p:cNvSpPr>
              <a:spLocks/>
            </p:cNvSpPr>
            <p:nvPr/>
          </p:nvSpPr>
          <p:spPr bwMode="auto">
            <a:xfrm>
              <a:off x="855" y="3221"/>
              <a:ext cx="61" cy="34"/>
            </a:xfrm>
            <a:custGeom>
              <a:avLst/>
              <a:gdLst>
                <a:gd name="G0" fmla="+- 21600 0 0"/>
                <a:gd name="G1" fmla="+- 14667 0 0"/>
                <a:gd name="G2" fmla="+- 21600 0 0"/>
                <a:gd name="T0" fmla="*/ 35730 w 35730"/>
                <a:gd name="T1" fmla="*/ 31004 h 36267"/>
                <a:gd name="T2" fmla="*/ 5743 w 35730"/>
                <a:gd name="T3" fmla="*/ 0 h 36267"/>
                <a:gd name="T4" fmla="*/ 21600 w 35730"/>
                <a:gd name="T5" fmla="*/ 14667 h 3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30" h="36267" fill="none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</a:path>
                <a:path w="35730" h="36267" stroke="0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  <a:lnTo>
                    <a:pt x="21600" y="1466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70"/>
          <p:cNvGrpSpPr>
            <a:grpSpLocks/>
          </p:cNvGrpSpPr>
          <p:nvPr/>
        </p:nvGrpSpPr>
        <p:grpSpPr bwMode="auto">
          <a:xfrm>
            <a:off x="4876800" y="5634038"/>
            <a:ext cx="914400" cy="538162"/>
            <a:chOff x="2350" y="2981"/>
            <a:chExt cx="898" cy="529"/>
          </a:xfrm>
        </p:grpSpPr>
        <p:sp>
          <p:nvSpPr>
            <p:cNvPr id="29867" name="AutoShape 171"/>
            <p:cNvSpPr>
              <a:spLocks noChangeArrowheads="1"/>
            </p:cNvSpPr>
            <p:nvPr/>
          </p:nvSpPr>
          <p:spPr bwMode="auto">
            <a:xfrm flipV="1">
              <a:off x="2350" y="3005"/>
              <a:ext cx="898" cy="505"/>
            </a:xfrm>
            <a:custGeom>
              <a:avLst/>
              <a:gdLst>
                <a:gd name="G0" fmla="+- 3535 0 0"/>
                <a:gd name="G1" fmla="+- 21600 0 3535"/>
                <a:gd name="G2" fmla="*/ 3535 1 2"/>
                <a:gd name="G3" fmla="+- 21600 0 G2"/>
                <a:gd name="G4" fmla="+/ 3535 21600 2"/>
                <a:gd name="G5" fmla="+/ G1 0 2"/>
                <a:gd name="G6" fmla="*/ 21600 21600 3535"/>
                <a:gd name="G7" fmla="*/ G6 1 2"/>
                <a:gd name="G8" fmla="+- 21600 0 G7"/>
                <a:gd name="G9" fmla="*/ 21600 1 2"/>
                <a:gd name="G10" fmla="+- 3535 0 G9"/>
                <a:gd name="G11" fmla="?: G10 G8 0"/>
                <a:gd name="G12" fmla="?: G10 G7 21600"/>
                <a:gd name="T0" fmla="*/ 19832 w 21600"/>
                <a:gd name="T1" fmla="*/ 10800 h 21600"/>
                <a:gd name="T2" fmla="*/ 10800 w 21600"/>
                <a:gd name="T3" fmla="*/ 21600 h 21600"/>
                <a:gd name="T4" fmla="*/ 1768 w 21600"/>
                <a:gd name="T5" fmla="*/ 10800 h 21600"/>
                <a:gd name="T6" fmla="*/ 10800 w 21600"/>
                <a:gd name="T7" fmla="*/ 0 h 21600"/>
                <a:gd name="T8" fmla="*/ 3568 w 21600"/>
                <a:gd name="T9" fmla="*/ 3568 h 21600"/>
                <a:gd name="T10" fmla="*/ 18032 w 21600"/>
                <a:gd name="T11" fmla="*/ 180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535" y="21600"/>
                  </a:lnTo>
                  <a:lnTo>
                    <a:pt x="180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rot="10800000" wrap="none" tIns="393192" bIns="27432" anchor="b"/>
            <a:lstStyle/>
            <a:p>
              <a:pPr>
                <a:spcBef>
                  <a:spcPct val="0"/>
                </a:spcBef>
              </a:pPr>
              <a:endParaRPr lang="en-GB" sz="1400" b="0"/>
            </a:p>
          </p:txBody>
        </p:sp>
        <p:sp>
          <p:nvSpPr>
            <p:cNvPr id="29868" name="Freeform 172"/>
            <p:cNvSpPr>
              <a:spLocks/>
            </p:cNvSpPr>
            <p:nvPr/>
          </p:nvSpPr>
          <p:spPr bwMode="auto">
            <a:xfrm>
              <a:off x="2506" y="3040"/>
              <a:ext cx="126" cy="8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69" name="Freeform 173"/>
            <p:cNvSpPr>
              <a:spLocks/>
            </p:cNvSpPr>
            <p:nvPr/>
          </p:nvSpPr>
          <p:spPr bwMode="auto">
            <a:xfrm>
              <a:off x="2480" y="3180"/>
              <a:ext cx="135" cy="8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0" name="Freeform 174"/>
            <p:cNvSpPr>
              <a:spLocks/>
            </p:cNvSpPr>
            <p:nvPr/>
          </p:nvSpPr>
          <p:spPr bwMode="auto">
            <a:xfrm>
              <a:off x="2547" y="2981"/>
              <a:ext cx="133" cy="125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1" name="Freeform 175"/>
            <p:cNvSpPr>
              <a:spLocks/>
            </p:cNvSpPr>
            <p:nvPr/>
          </p:nvSpPr>
          <p:spPr bwMode="auto">
            <a:xfrm>
              <a:off x="2446" y="3326"/>
              <a:ext cx="151" cy="1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82"/>
                </a:cxn>
                <a:cxn ang="0">
                  <a:pos x="118" y="82"/>
                </a:cxn>
                <a:cxn ang="0">
                  <a:pos x="126" y="0"/>
                </a:cxn>
                <a:cxn ang="0">
                  <a:pos x="20" y="0"/>
                </a:cxn>
              </a:cxnLst>
              <a:rect l="0" t="0" r="r" b="b"/>
              <a:pathLst>
                <a:path w="126" h="82">
                  <a:moveTo>
                    <a:pt x="20" y="0"/>
                  </a:moveTo>
                  <a:lnTo>
                    <a:pt x="0" y="82"/>
                  </a:lnTo>
                  <a:lnTo>
                    <a:pt x="118" y="82"/>
                  </a:lnTo>
                  <a:lnTo>
                    <a:pt x="126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72" name="Freeform 176"/>
            <p:cNvSpPr>
              <a:spLocks/>
            </p:cNvSpPr>
            <p:nvPr/>
          </p:nvSpPr>
          <p:spPr bwMode="auto">
            <a:xfrm>
              <a:off x="2508" y="3113"/>
              <a:ext cx="158" cy="132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873" name="Freeform 177"/>
            <p:cNvSpPr>
              <a:spLocks/>
            </p:cNvSpPr>
            <p:nvPr/>
          </p:nvSpPr>
          <p:spPr bwMode="auto">
            <a:xfrm>
              <a:off x="2482" y="3267"/>
              <a:ext cx="202" cy="156"/>
            </a:xfrm>
            <a:custGeom>
              <a:avLst/>
              <a:gdLst/>
              <a:ahLst/>
              <a:cxnLst>
                <a:cxn ang="0">
                  <a:pos x="5" y="188"/>
                </a:cxn>
                <a:cxn ang="0">
                  <a:pos x="0" y="174"/>
                </a:cxn>
                <a:cxn ang="0">
                  <a:pos x="5" y="165"/>
                </a:cxn>
                <a:cxn ang="0">
                  <a:pos x="5" y="156"/>
                </a:cxn>
                <a:cxn ang="0">
                  <a:pos x="9" y="147"/>
                </a:cxn>
                <a:cxn ang="0">
                  <a:pos x="14" y="142"/>
                </a:cxn>
                <a:cxn ang="0">
                  <a:pos x="23" y="133"/>
                </a:cxn>
                <a:cxn ang="0">
                  <a:pos x="32" y="128"/>
                </a:cxn>
                <a:cxn ang="0">
                  <a:pos x="41" y="115"/>
                </a:cxn>
                <a:cxn ang="0">
                  <a:pos x="50" y="115"/>
                </a:cxn>
                <a:cxn ang="0">
                  <a:pos x="59" y="110"/>
                </a:cxn>
                <a:cxn ang="0">
                  <a:pos x="68" y="110"/>
                </a:cxn>
                <a:cxn ang="0">
                  <a:pos x="77" y="115"/>
                </a:cxn>
                <a:cxn ang="0">
                  <a:pos x="86" y="124"/>
                </a:cxn>
                <a:cxn ang="0">
                  <a:pos x="90" y="128"/>
                </a:cxn>
                <a:cxn ang="0">
                  <a:pos x="95" y="142"/>
                </a:cxn>
                <a:cxn ang="0">
                  <a:pos x="95" y="156"/>
                </a:cxn>
                <a:cxn ang="0">
                  <a:pos x="95" y="170"/>
                </a:cxn>
                <a:cxn ang="0">
                  <a:pos x="99" y="188"/>
                </a:cxn>
                <a:cxn ang="0">
                  <a:pos x="104" y="202"/>
                </a:cxn>
                <a:cxn ang="0">
                  <a:pos x="108" y="215"/>
                </a:cxn>
                <a:cxn ang="0">
                  <a:pos x="113" y="225"/>
                </a:cxn>
                <a:cxn ang="0">
                  <a:pos x="126" y="225"/>
                </a:cxn>
                <a:cxn ang="0">
                  <a:pos x="352" y="5"/>
                </a:cxn>
                <a:cxn ang="0">
                  <a:pos x="361" y="5"/>
                </a:cxn>
                <a:cxn ang="0">
                  <a:pos x="366" y="0"/>
                </a:cxn>
                <a:cxn ang="0">
                  <a:pos x="375" y="5"/>
                </a:cxn>
                <a:cxn ang="0">
                  <a:pos x="384" y="9"/>
                </a:cxn>
                <a:cxn ang="0">
                  <a:pos x="384" y="55"/>
                </a:cxn>
                <a:cxn ang="0">
                  <a:pos x="384" y="64"/>
                </a:cxn>
                <a:cxn ang="0">
                  <a:pos x="379" y="73"/>
                </a:cxn>
                <a:cxn ang="0">
                  <a:pos x="375" y="78"/>
                </a:cxn>
                <a:cxn ang="0">
                  <a:pos x="370" y="82"/>
                </a:cxn>
                <a:cxn ang="0">
                  <a:pos x="126" y="335"/>
                </a:cxn>
                <a:cxn ang="0">
                  <a:pos x="104" y="353"/>
                </a:cxn>
                <a:cxn ang="0">
                  <a:pos x="86" y="357"/>
                </a:cxn>
                <a:cxn ang="0">
                  <a:pos x="63" y="357"/>
                </a:cxn>
                <a:cxn ang="0">
                  <a:pos x="50" y="353"/>
                </a:cxn>
                <a:cxn ang="0">
                  <a:pos x="32" y="344"/>
                </a:cxn>
                <a:cxn ang="0">
                  <a:pos x="23" y="330"/>
                </a:cxn>
                <a:cxn ang="0">
                  <a:pos x="14" y="316"/>
                </a:cxn>
              </a:cxnLst>
              <a:rect l="0" t="0" r="r" b="b"/>
              <a:pathLst>
                <a:path w="385" h="363">
                  <a:moveTo>
                    <a:pt x="9" y="302"/>
                  </a:moveTo>
                  <a:lnTo>
                    <a:pt x="5" y="188"/>
                  </a:lnTo>
                  <a:lnTo>
                    <a:pt x="0" y="183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5" y="165"/>
                  </a:lnTo>
                  <a:lnTo>
                    <a:pt x="5" y="160"/>
                  </a:lnTo>
                  <a:lnTo>
                    <a:pt x="5" y="156"/>
                  </a:lnTo>
                  <a:lnTo>
                    <a:pt x="5" y="151"/>
                  </a:lnTo>
                  <a:lnTo>
                    <a:pt x="9" y="147"/>
                  </a:lnTo>
                  <a:lnTo>
                    <a:pt x="14" y="147"/>
                  </a:lnTo>
                  <a:lnTo>
                    <a:pt x="14" y="142"/>
                  </a:lnTo>
                  <a:lnTo>
                    <a:pt x="18" y="137"/>
                  </a:lnTo>
                  <a:lnTo>
                    <a:pt x="23" y="133"/>
                  </a:lnTo>
                  <a:lnTo>
                    <a:pt x="27" y="133"/>
                  </a:lnTo>
                  <a:lnTo>
                    <a:pt x="32" y="128"/>
                  </a:lnTo>
                  <a:lnTo>
                    <a:pt x="36" y="119"/>
                  </a:lnTo>
                  <a:lnTo>
                    <a:pt x="41" y="115"/>
                  </a:lnTo>
                  <a:lnTo>
                    <a:pt x="45" y="115"/>
                  </a:lnTo>
                  <a:lnTo>
                    <a:pt x="50" y="115"/>
                  </a:lnTo>
                  <a:lnTo>
                    <a:pt x="54" y="110"/>
                  </a:lnTo>
                  <a:lnTo>
                    <a:pt x="59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2" y="115"/>
                  </a:lnTo>
                  <a:lnTo>
                    <a:pt x="77" y="115"/>
                  </a:lnTo>
                  <a:lnTo>
                    <a:pt x="86" y="119"/>
                  </a:lnTo>
                  <a:lnTo>
                    <a:pt x="86" y="124"/>
                  </a:lnTo>
                  <a:lnTo>
                    <a:pt x="90" y="124"/>
                  </a:lnTo>
                  <a:lnTo>
                    <a:pt x="90" y="128"/>
                  </a:lnTo>
                  <a:lnTo>
                    <a:pt x="95" y="137"/>
                  </a:lnTo>
                  <a:lnTo>
                    <a:pt x="95" y="142"/>
                  </a:lnTo>
                  <a:lnTo>
                    <a:pt x="95" y="147"/>
                  </a:lnTo>
                  <a:lnTo>
                    <a:pt x="95" y="156"/>
                  </a:lnTo>
                  <a:lnTo>
                    <a:pt x="95" y="165"/>
                  </a:lnTo>
                  <a:lnTo>
                    <a:pt x="95" y="170"/>
                  </a:lnTo>
                  <a:lnTo>
                    <a:pt x="95" y="179"/>
                  </a:lnTo>
                  <a:lnTo>
                    <a:pt x="99" y="188"/>
                  </a:lnTo>
                  <a:lnTo>
                    <a:pt x="99" y="192"/>
                  </a:lnTo>
                  <a:lnTo>
                    <a:pt x="104" y="202"/>
                  </a:lnTo>
                  <a:lnTo>
                    <a:pt x="104" y="206"/>
                  </a:lnTo>
                  <a:lnTo>
                    <a:pt x="108" y="215"/>
                  </a:lnTo>
                  <a:lnTo>
                    <a:pt x="113" y="220"/>
                  </a:lnTo>
                  <a:lnTo>
                    <a:pt x="113" y="225"/>
                  </a:lnTo>
                  <a:lnTo>
                    <a:pt x="117" y="225"/>
                  </a:lnTo>
                  <a:lnTo>
                    <a:pt x="126" y="225"/>
                  </a:lnTo>
                  <a:lnTo>
                    <a:pt x="348" y="9"/>
                  </a:lnTo>
                  <a:lnTo>
                    <a:pt x="352" y="5"/>
                  </a:lnTo>
                  <a:lnTo>
                    <a:pt x="357" y="5"/>
                  </a:lnTo>
                  <a:lnTo>
                    <a:pt x="361" y="5"/>
                  </a:lnTo>
                  <a:lnTo>
                    <a:pt x="361" y="0"/>
                  </a:lnTo>
                  <a:lnTo>
                    <a:pt x="366" y="0"/>
                  </a:lnTo>
                  <a:lnTo>
                    <a:pt x="370" y="0"/>
                  </a:lnTo>
                  <a:lnTo>
                    <a:pt x="375" y="5"/>
                  </a:lnTo>
                  <a:lnTo>
                    <a:pt x="379" y="5"/>
                  </a:lnTo>
                  <a:lnTo>
                    <a:pt x="384" y="9"/>
                  </a:lnTo>
                  <a:lnTo>
                    <a:pt x="384" y="14"/>
                  </a:lnTo>
                  <a:lnTo>
                    <a:pt x="384" y="55"/>
                  </a:lnTo>
                  <a:lnTo>
                    <a:pt x="384" y="60"/>
                  </a:lnTo>
                  <a:lnTo>
                    <a:pt x="384" y="64"/>
                  </a:lnTo>
                  <a:lnTo>
                    <a:pt x="379" y="69"/>
                  </a:lnTo>
                  <a:lnTo>
                    <a:pt x="379" y="73"/>
                  </a:lnTo>
                  <a:lnTo>
                    <a:pt x="379" y="78"/>
                  </a:lnTo>
                  <a:lnTo>
                    <a:pt x="375" y="78"/>
                  </a:lnTo>
                  <a:lnTo>
                    <a:pt x="375" y="82"/>
                  </a:lnTo>
                  <a:lnTo>
                    <a:pt x="370" y="82"/>
                  </a:lnTo>
                  <a:lnTo>
                    <a:pt x="370" y="87"/>
                  </a:lnTo>
                  <a:lnTo>
                    <a:pt x="126" y="335"/>
                  </a:lnTo>
                  <a:lnTo>
                    <a:pt x="113" y="344"/>
                  </a:lnTo>
                  <a:lnTo>
                    <a:pt x="104" y="353"/>
                  </a:lnTo>
                  <a:lnTo>
                    <a:pt x="95" y="357"/>
                  </a:lnTo>
                  <a:lnTo>
                    <a:pt x="86" y="357"/>
                  </a:lnTo>
                  <a:lnTo>
                    <a:pt x="72" y="362"/>
                  </a:lnTo>
                  <a:lnTo>
                    <a:pt x="63" y="357"/>
                  </a:lnTo>
                  <a:lnTo>
                    <a:pt x="59" y="357"/>
                  </a:lnTo>
                  <a:lnTo>
                    <a:pt x="50" y="353"/>
                  </a:lnTo>
                  <a:lnTo>
                    <a:pt x="41" y="348"/>
                  </a:lnTo>
                  <a:lnTo>
                    <a:pt x="32" y="344"/>
                  </a:lnTo>
                  <a:lnTo>
                    <a:pt x="27" y="335"/>
                  </a:lnTo>
                  <a:lnTo>
                    <a:pt x="23" y="330"/>
                  </a:lnTo>
                  <a:lnTo>
                    <a:pt x="14" y="321"/>
                  </a:lnTo>
                  <a:lnTo>
                    <a:pt x="14" y="316"/>
                  </a:lnTo>
                  <a:lnTo>
                    <a:pt x="9" y="302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53725"/>
                    <a:invGamma/>
                  </a:schemeClr>
                </a:gs>
              </a:gsLst>
              <a:lin ang="18900000" scaled="1"/>
            </a:gradFill>
            <a:ln w="3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rgbClr val="C0C0C0"/>
              </a:prst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874" name="Freeform 178"/>
          <p:cNvSpPr>
            <a:spLocks/>
          </p:cNvSpPr>
          <p:nvPr/>
        </p:nvSpPr>
        <p:spPr bwMode="auto">
          <a:xfrm rot="20700000">
            <a:off x="5867400" y="5638800"/>
            <a:ext cx="1019175" cy="341313"/>
          </a:xfrm>
          <a:custGeom>
            <a:avLst/>
            <a:gdLst/>
            <a:ahLst/>
            <a:cxnLst>
              <a:cxn ang="0">
                <a:pos x="0" y="58"/>
              </a:cxn>
              <a:cxn ang="0">
                <a:pos x="69" y="87"/>
              </a:cxn>
              <a:cxn ang="0">
                <a:pos x="123" y="110"/>
              </a:cxn>
              <a:cxn ang="0">
                <a:pos x="148" y="120"/>
              </a:cxn>
              <a:cxn ang="0">
                <a:pos x="171" y="125"/>
              </a:cxn>
              <a:cxn ang="0">
                <a:pos x="192" y="131"/>
              </a:cxn>
              <a:cxn ang="0">
                <a:pos x="215" y="133"/>
              </a:cxn>
              <a:cxn ang="0">
                <a:pos x="236" y="133"/>
              </a:cxn>
              <a:cxn ang="0">
                <a:pos x="259" y="131"/>
              </a:cxn>
              <a:cxn ang="0">
                <a:pos x="284" y="125"/>
              </a:cxn>
              <a:cxn ang="0">
                <a:pos x="311" y="118"/>
              </a:cxn>
              <a:cxn ang="0">
                <a:pos x="342" y="108"/>
              </a:cxn>
              <a:cxn ang="0">
                <a:pos x="375" y="95"/>
              </a:cxn>
              <a:cxn ang="0">
                <a:pos x="411" y="77"/>
              </a:cxn>
              <a:cxn ang="0">
                <a:pos x="454" y="58"/>
              </a:cxn>
              <a:cxn ang="0">
                <a:pos x="411" y="0"/>
              </a:cxn>
              <a:cxn ang="0">
                <a:pos x="640" y="12"/>
              </a:cxn>
              <a:cxn ang="0">
                <a:pos x="532" y="214"/>
              </a:cxn>
              <a:cxn ang="0">
                <a:pos x="509" y="154"/>
              </a:cxn>
              <a:cxn ang="0">
                <a:pos x="465" y="172"/>
              </a:cxn>
              <a:cxn ang="0">
                <a:pos x="421" y="187"/>
              </a:cxn>
              <a:cxn ang="0">
                <a:pos x="383" y="197"/>
              </a:cxn>
              <a:cxn ang="0">
                <a:pos x="346" y="204"/>
              </a:cxn>
              <a:cxn ang="0">
                <a:pos x="309" y="208"/>
              </a:cxn>
              <a:cxn ang="0">
                <a:pos x="277" y="208"/>
              </a:cxn>
              <a:cxn ang="0">
                <a:pos x="246" y="206"/>
              </a:cxn>
              <a:cxn ang="0">
                <a:pos x="217" y="201"/>
              </a:cxn>
              <a:cxn ang="0">
                <a:pos x="188" y="191"/>
              </a:cxn>
              <a:cxn ang="0">
                <a:pos x="160" y="179"/>
              </a:cxn>
              <a:cxn ang="0">
                <a:pos x="133" y="166"/>
              </a:cxn>
              <a:cxn ang="0">
                <a:pos x="108" y="149"/>
              </a:cxn>
              <a:cxn ang="0">
                <a:pos x="81" y="129"/>
              </a:cxn>
              <a:cxn ang="0">
                <a:pos x="54" y="108"/>
              </a:cxn>
              <a:cxn ang="0">
                <a:pos x="27" y="83"/>
              </a:cxn>
              <a:cxn ang="0">
                <a:pos x="0" y="58"/>
              </a:cxn>
            </a:cxnLst>
            <a:rect l="0" t="0" r="r" b="b"/>
            <a:pathLst>
              <a:path w="640" h="214">
                <a:moveTo>
                  <a:pt x="0" y="58"/>
                </a:moveTo>
                <a:lnTo>
                  <a:pt x="69" y="87"/>
                </a:lnTo>
                <a:lnTo>
                  <a:pt x="123" y="110"/>
                </a:lnTo>
                <a:lnTo>
                  <a:pt x="148" y="120"/>
                </a:lnTo>
                <a:lnTo>
                  <a:pt x="171" y="125"/>
                </a:lnTo>
                <a:lnTo>
                  <a:pt x="192" y="131"/>
                </a:lnTo>
                <a:lnTo>
                  <a:pt x="215" y="133"/>
                </a:lnTo>
                <a:lnTo>
                  <a:pt x="236" y="133"/>
                </a:lnTo>
                <a:lnTo>
                  <a:pt x="259" y="131"/>
                </a:lnTo>
                <a:lnTo>
                  <a:pt x="284" y="125"/>
                </a:lnTo>
                <a:lnTo>
                  <a:pt x="311" y="118"/>
                </a:lnTo>
                <a:lnTo>
                  <a:pt x="342" y="108"/>
                </a:lnTo>
                <a:lnTo>
                  <a:pt x="375" y="95"/>
                </a:lnTo>
                <a:lnTo>
                  <a:pt x="411" y="77"/>
                </a:lnTo>
                <a:lnTo>
                  <a:pt x="454" y="58"/>
                </a:lnTo>
                <a:lnTo>
                  <a:pt x="411" y="0"/>
                </a:lnTo>
                <a:lnTo>
                  <a:pt x="640" y="12"/>
                </a:lnTo>
                <a:lnTo>
                  <a:pt x="532" y="214"/>
                </a:lnTo>
                <a:lnTo>
                  <a:pt x="509" y="154"/>
                </a:lnTo>
                <a:lnTo>
                  <a:pt x="465" y="172"/>
                </a:lnTo>
                <a:lnTo>
                  <a:pt x="421" y="187"/>
                </a:lnTo>
                <a:lnTo>
                  <a:pt x="383" y="197"/>
                </a:lnTo>
                <a:lnTo>
                  <a:pt x="346" y="204"/>
                </a:lnTo>
                <a:lnTo>
                  <a:pt x="309" y="208"/>
                </a:lnTo>
                <a:lnTo>
                  <a:pt x="277" y="208"/>
                </a:lnTo>
                <a:lnTo>
                  <a:pt x="246" y="206"/>
                </a:lnTo>
                <a:lnTo>
                  <a:pt x="217" y="201"/>
                </a:lnTo>
                <a:lnTo>
                  <a:pt x="188" y="191"/>
                </a:lnTo>
                <a:lnTo>
                  <a:pt x="160" y="179"/>
                </a:lnTo>
                <a:lnTo>
                  <a:pt x="133" y="166"/>
                </a:lnTo>
                <a:lnTo>
                  <a:pt x="108" y="149"/>
                </a:lnTo>
                <a:lnTo>
                  <a:pt x="81" y="129"/>
                </a:lnTo>
                <a:lnTo>
                  <a:pt x="54" y="108"/>
                </a:lnTo>
                <a:lnTo>
                  <a:pt x="27" y="83"/>
                </a:lnTo>
                <a:lnTo>
                  <a:pt x="0" y="58"/>
                </a:lnTo>
              </a:path>
            </a:pathLst>
          </a:custGeom>
          <a:gradFill rotWithShape="0">
            <a:gsLst>
              <a:gs pos="0">
                <a:srgbClr val="D60093">
                  <a:gamma/>
                  <a:tint val="47451"/>
                  <a:invGamma/>
                </a:srgbClr>
              </a:gs>
              <a:gs pos="100000">
                <a:srgbClr val="D60093"/>
              </a:gs>
            </a:gsLst>
            <a:lin ang="0" scaled="1"/>
          </a:gradFill>
          <a:ln w="635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29875" name="AutoShape 179"/>
          <p:cNvSpPr>
            <a:spLocks noChangeArrowheads="1"/>
          </p:cNvSpPr>
          <p:nvPr/>
        </p:nvSpPr>
        <p:spPr bwMode="auto">
          <a:xfrm rot="5400000">
            <a:off x="7152482" y="4277518"/>
            <a:ext cx="514350" cy="341313"/>
          </a:xfrm>
          <a:prstGeom prst="rightArrow">
            <a:avLst>
              <a:gd name="adj1" fmla="val 51630"/>
              <a:gd name="adj2" fmla="val 74888"/>
            </a:avLst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9216"/>
                  <a:invGamma/>
                </a:schemeClr>
              </a:gs>
            </a:gsLst>
            <a:lin ang="5400000" scaled="1"/>
          </a:gra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/>
          <a:p>
            <a:endParaRPr lang="en-US"/>
          </a:p>
        </p:txBody>
      </p:sp>
      <p:grpSp>
        <p:nvGrpSpPr>
          <p:cNvPr id="25" name="Group 180"/>
          <p:cNvGrpSpPr>
            <a:grpSpLocks/>
          </p:cNvGrpSpPr>
          <p:nvPr/>
        </p:nvGrpSpPr>
        <p:grpSpPr bwMode="auto">
          <a:xfrm>
            <a:off x="4505325" y="2209800"/>
            <a:ext cx="600075" cy="914400"/>
            <a:chOff x="2454" y="1296"/>
            <a:chExt cx="378" cy="576"/>
          </a:xfrm>
        </p:grpSpPr>
        <p:grpSp>
          <p:nvGrpSpPr>
            <p:cNvPr id="26" name="Group 181"/>
            <p:cNvGrpSpPr>
              <a:grpSpLocks/>
            </p:cNvGrpSpPr>
            <p:nvPr/>
          </p:nvGrpSpPr>
          <p:grpSpPr bwMode="auto">
            <a:xfrm>
              <a:off x="2470" y="1392"/>
              <a:ext cx="362" cy="390"/>
              <a:chOff x="1795" y="2676"/>
              <a:chExt cx="674" cy="726"/>
            </a:xfrm>
          </p:grpSpPr>
          <p:grpSp>
            <p:nvGrpSpPr>
              <p:cNvPr id="27" name="Group 182"/>
              <p:cNvGrpSpPr>
                <a:grpSpLocks/>
              </p:cNvGrpSpPr>
              <p:nvPr/>
            </p:nvGrpSpPr>
            <p:grpSpPr bwMode="auto">
              <a:xfrm>
                <a:off x="1795" y="2721"/>
                <a:ext cx="495" cy="681"/>
                <a:chOff x="2107" y="2721"/>
                <a:chExt cx="495" cy="681"/>
              </a:xfrm>
            </p:grpSpPr>
            <p:sp>
              <p:nvSpPr>
                <p:cNvPr id="29879" name="Freeform 183"/>
                <p:cNvSpPr>
                  <a:spLocks/>
                </p:cNvSpPr>
                <p:nvPr/>
              </p:nvSpPr>
              <p:spPr bwMode="auto">
                <a:xfrm rot="2731444" flipH="1">
                  <a:off x="2089" y="2806"/>
                  <a:ext cx="531" cy="495"/>
                </a:xfrm>
                <a:custGeom>
                  <a:avLst/>
                  <a:gdLst/>
                  <a:ahLst/>
                  <a:cxnLst>
                    <a:cxn ang="0">
                      <a:pos x="531" y="51"/>
                    </a:cxn>
                    <a:cxn ang="0">
                      <a:pos x="426" y="0"/>
                    </a:cxn>
                    <a:cxn ang="0">
                      <a:pos x="318" y="0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1" y="51"/>
                    </a:cxn>
                  </a:cxnLst>
                  <a:rect l="0" t="0" r="r" b="b"/>
                  <a:pathLst>
                    <a:path w="531" h="495">
                      <a:moveTo>
                        <a:pt x="531" y="51"/>
                      </a:moveTo>
                      <a:lnTo>
                        <a:pt x="426" y="0"/>
                      </a:lnTo>
                      <a:lnTo>
                        <a:pt x="318" y="0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1" y="5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0" name="Freeform 184"/>
                <p:cNvSpPr>
                  <a:spLocks/>
                </p:cNvSpPr>
                <p:nvPr/>
              </p:nvSpPr>
              <p:spPr bwMode="auto">
                <a:xfrm>
                  <a:off x="2254" y="2721"/>
                  <a:ext cx="251" cy="681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81" y="35"/>
                    </a:cxn>
                    <a:cxn ang="0">
                      <a:pos x="251" y="110"/>
                    </a:cxn>
                    <a:cxn ang="0">
                      <a:pos x="249" y="271"/>
                    </a:cxn>
                    <a:cxn ang="0">
                      <a:pos x="170" y="323"/>
                    </a:cxn>
                    <a:cxn ang="0">
                      <a:pos x="168" y="645"/>
                    </a:cxn>
                    <a:cxn ang="0">
                      <a:pos x="131" y="681"/>
                    </a:cxn>
                    <a:cxn ang="0">
                      <a:pos x="110" y="660"/>
                    </a:cxn>
                    <a:cxn ang="0">
                      <a:pos x="68" y="626"/>
                    </a:cxn>
                    <a:cxn ang="0">
                      <a:pos x="45" y="577"/>
                    </a:cxn>
                    <a:cxn ang="0">
                      <a:pos x="62" y="555"/>
                    </a:cxn>
                    <a:cxn ang="0">
                      <a:pos x="88" y="551"/>
                    </a:cxn>
                    <a:cxn ang="0">
                      <a:pos x="37" y="496"/>
                    </a:cxn>
                    <a:cxn ang="0">
                      <a:pos x="33" y="458"/>
                    </a:cxn>
                    <a:cxn ang="0">
                      <a:pos x="57" y="456"/>
                    </a:cxn>
                    <a:cxn ang="0">
                      <a:pos x="76" y="445"/>
                    </a:cxn>
                    <a:cxn ang="0">
                      <a:pos x="25" y="390"/>
                    </a:cxn>
                    <a:cxn ang="0">
                      <a:pos x="30" y="356"/>
                    </a:cxn>
                    <a:cxn ang="0">
                      <a:pos x="77" y="356"/>
                    </a:cxn>
                    <a:cxn ang="0">
                      <a:pos x="79" y="295"/>
                    </a:cxn>
                    <a:cxn ang="0">
                      <a:pos x="0" y="213"/>
                    </a:cxn>
                    <a:cxn ang="0">
                      <a:pos x="1" y="73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251" h="681">
                      <a:moveTo>
                        <a:pt x="59" y="0"/>
                      </a:moveTo>
                      <a:lnTo>
                        <a:pt x="181" y="35"/>
                      </a:lnTo>
                      <a:lnTo>
                        <a:pt x="251" y="110"/>
                      </a:lnTo>
                      <a:lnTo>
                        <a:pt x="249" y="271"/>
                      </a:lnTo>
                      <a:lnTo>
                        <a:pt x="170" y="323"/>
                      </a:lnTo>
                      <a:lnTo>
                        <a:pt x="168" y="645"/>
                      </a:lnTo>
                      <a:lnTo>
                        <a:pt x="131" y="681"/>
                      </a:lnTo>
                      <a:lnTo>
                        <a:pt x="110" y="660"/>
                      </a:lnTo>
                      <a:lnTo>
                        <a:pt x="68" y="626"/>
                      </a:lnTo>
                      <a:lnTo>
                        <a:pt x="45" y="577"/>
                      </a:lnTo>
                      <a:lnTo>
                        <a:pt x="62" y="555"/>
                      </a:lnTo>
                      <a:lnTo>
                        <a:pt x="88" y="551"/>
                      </a:lnTo>
                      <a:lnTo>
                        <a:pt x="37" y="496"/>
                      </a:lnTo>
                      <a:lnTo>
                        <a:pt x="33" y="458"/>
                      </a:lnTo>
                      <a:lnTo>
                        <a:pt x="57" y="456"/>
                      </a:lnTo>
                      <a:lnTo>
                        <a:pt x="76" y="445"/>
                      </a:lnTo>
                      <a:lnTo>
                        <a:pt x="25" y="390"/>
                      </a:lnTo>
                      <a:lnTo>
                        <a:pt x="30" y="356"/>
                      </a:lnTo>
                      <a:lnTo>
                        <a:pt x="77" y="356"/>
                      </a:lnTo>
                      <a:lnTo>
                        <a:pt x="79" y="295"/>
                      </a:lnTo>
                      <a:lnTo>
                        <a:pt x="0" y="213"/>
                      </a:lnTo>
                      <a:lnTo>
                        <a:pt x="1" y="73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1" name="Line 185"/>
                <p:cNvSpPr>
                  <a:spLocks noChangeShapeType="1"/>
                </p:cNvSpPr>
                <p:nvPr/>
              </p:nvSpPr>
              <p:spPr bwMode="auto">
                <a:xfrm rot="2731444" flipH="1" flipV="1">
                  <a:off x="2278" y="3100"/>
                  <a:ext cx="232" cy="23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2" name="Oval 186"/>
                <p:cNvSpPr>
                  <a:spLocks noChangeArrowheads="1"/>
                </p:cNvSpPr>
                <p:nvPr/>
              </p:nvSpPr>
              <p:spPr bwMode="auto">
                <a:xfrm rot="2731444" flipH="1">
                  <a:off x="2341" y="2783"/>
                  <a:ext cx="87" cy="5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187"/>
              <p:cNvGrpSpPr>
                <a:grpSpLocks/>
              </p:cNvGrpSpPr>
              <p:nvPr/>
            </p:nvGrpSpPr>
            <p:grpSpPr bwMode="auto">
              <a:xfrm>
                <a:off x="1958" y="2751"/>
                <a:ext cx="511" cy="561"/>
                <a:chOff x="2272" y="2751"/>
                <a:chExt cx="511" cy="561"/>
              </a:xfrm>
            </p:grpSpPr>
            <p:sp>
              <p:nvSpPr>
                <p:cNvPr id="29884" name="Freeform 188"/>
                <p:cNvSpPr>
                  <a:spLocks/>
                </p:cNvSpPr>
                <p:nvPr/>
              </p:nvSpPr>
              <p:spPr bwMode="auto">
                <a:xfrm>
                  <a:off x="2288" y="2760"/>
                  <a:ext cx="464" cy="552"/>
                </a:xfrm>
                <a:custGeom>
                  <a:avLst/>
                  <a:gdLst/>
                  <a:ahLst/>
                  <a:cxnLst>
                    <a:cxn ang="0">
                      <a:pos x="14" y="20"/>
                    </a:cxn>
                    <a:cxn ang="0">
                      <a:pos x="32" y="0"/>
                    </a:cxn>
                    <a:cxn ang="0">
                      <a:pos x="233" y="11"/>
                    </a:cxn>
                    <a:cxn ang="0">
                      <a:pos x="317" y="147"/>
                    </a:cxn>
                    <a:cxn ang="0">
                      <a:pos x="281" y="234"/>
                    </a:cxn>
                    <a:cxn ang="0">
                      <a:pos x="458" y="458"/>
                    </a:cxn>
                    <a:cxn ang="0">
                      <a:pos x="464" y="487"/>
                    </a:cxn>
                    <a:cxn ang="0">
                      <a:pos x="451" y="552"/>
                    </a:cxn>
                    <a:cxn ang="0">
                      <a:pos x="422" y="546"/>
                    </a:cxn>
                    <a:cxn ang="0">
                      <a:pos x="368" y="542"/>
                    </a:cxn>
                    <a:cxn ang="0">
                      <a:pos x="321" y="514"/>
                    </a:cxn>
                    <a:cxn ang="0">
                      <a:pos x="323" y="487"/>
                    </a:cxn>
                    <a:cxn ang="0">
                      <a:pos x="342" y="470"/>
                    </a:cxn>
                    <a:cxn ang="0">
                      <a:pos x="269" y="452"/>
                    </a:cxn>
                    <a:cxn ang="0">
                      <a:pos x="244" y="423"/>
                    </a:cxn>
                    <a:cxn ang="0">
                      <a:pos x="248" y="402"/>
                    </a:cxn>
                    <a:cxn ang="0">
                      <a:pos x="272" y="389"/>
                    </a:cxn>
                    <a:cxn ang="0">
                      <a:pos x="199" y="371"/>
                    </a:cxn>
                    <a:cxn ang="0">
                      <a:pos x="184" y="341"/>
                    </a:cxn>
                    <a:cxn ang="0">
                      <a:pos x="188" y="316"/>
                    </a:cxn>
                    <a:cxn ang="0">
                      <a:pos x="226" y="312"/>
                    </a:cxn>
                    <a:cxn ang="0">
                      <a:pos x="190" y="263"/>
                    </a:cxn>
                    <a:cxn ang="0">
                      <a:pos x="78" y="241"/>
                    </a:cxn>
                    <a:cxn ang="0">
                      <a:pos x="0" y="125"/>
                    </a:cxn>
                    <a:cxn ang="0">
                      <a:pos x="14" y="20"/>
                    </a:cxn>
                  </a:cxnLst>
                  <a:rect l="0" t="0" r="r" b="b"/>
                  <a:pathLst>
                    <a:path w="464" h="552">
                      <a:moveTo>
                        <a:pt x="14" y="20"/>
                      </a:moveTo>
                      <a:lnTo>
                        <a:pt x="32" y="0"/>
                      </a:lnTo>
                      <a:lnTo>
                        <a:pt x="233" y="11"/>
                      </a:lnTo>
                      <a:lnTo>
                        <a:pt x="317" y="147"/>
                      </a:lnTo>
                      <a:lnTo>
                        <a:pt x="281" y="234"/>
                      </a:lnTo>
                      <a:lnTo>
                        <a:pt x="458" y="458"/>
                      </a:lnTo>
                      <a:lnTo>
                        <a:pt x="464" y="487"/>
                      </a:lnTo>
                      <a:lnTo>
                        <a:pt x="451" y="552"/>
                      </a:lnTo>
                      <a:lnTo>
                        <a:pt x="422" y="546"/>
                      </a:lnTo>
                      <a:lnTo>
                        <a:pt x="368" y="542"/>
                      </a:lnTo>
                      <a:lnTo>
                        <a:pt x="321" y="514"/>
                      </a:lnTo>
                      <a:lnTo>
                        <a:pt x="323" y="487"/>
                      </a:lnTo>
                      <a:lnTo>
                        <a:pt x="342" y="470"/>
                      </a:lnTo>
                      <a:lnTo>
                        <a:pt x="269" y="452"/>
                      </a:lnTo>
                      <a:lnTo>
                        <a:pt x="244" y="423"/>
                      </a:lnTo>
                      <a:lnTo>
                        <a:pt x="248" y="402"/>
                      </a:lnTo>
                      <a:lnTo>
                        <a:pt x="272" y="389"/>
                      </a:lnTo>
                      <a:lnTo>
                        <a:pt x="199" y="371"/>
                      </a:lnTo>
                      <a:lnTo>
                        <a:pt x="184" y="341"/>
                      </a:lnTo>
                      <a:lnTo>
                        <a:pt x="188" y="316"/>
                      </a:lnTo>
                      <a:lnTo>
                        <a:pt x="226" y="312"/>
                      </a:lnTo>
                      <a:lnTo>
                        <a:pt x="190" y="263"/>
                      </a:lnTo>
                      <a:lnTo>
                        <a:pt x="78" y="241"/>
                      </a:lnTo>
                      <a:lnTo>
                        <a:pt x="0" y="125"/>
                      </a:lnTo>
                      <a:lnTo>
                        <a:pt x="14" y="20"/>
                      </a:lnTo>
                      <a:close/>
                    </a:path>
                  </a:pathLst>
                </a:custGeom>
                <a:solidFill>
                  <a:srgbClr val="E07000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5" name="Freeform 189"/>
                <p:cNvSpPr>
                  <a:spLocks/>
                </p:cNvSpPr>
                <p:nvPr/>
              </p:nvSpPr>
              <p:spPr bwMode="auto">
                <a:xfrm rot="661869" flipH="1">
                  <a:off x="2272" y="2751"/>
                  <a:ext cx="511" cy="495"/>
                </a:xfrm>
                <a:custGeom>
                  <a:avLst/>
                  <a:gdLst/>
                  <a:ahLst/>
                  <a:cxnLst>
                    <a:cxn ang="0">
                      <a:pos x="537" y="63"/>
                    </a:cxn>
                    <a:cxn ang="0">
                      <a:pos x="426" y="0"/>
                    </a:cxn>
                    <a:cxn ang="0">
                      <a:pos x="324" y="3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7" y="63"/>
                    </a:cxn>
                  </a:cxnLst>
                  <a:rect l="0" t="0" r="r" b="b"/>
                  <a:pathLst>
                    <a:path w="537" h="495">
                      <a:moveTo>
                        <a:pt x="537" y="63"/>
                      </a:moveTo>
                      <a:lnTo>
                        <a:pt x="426" y="0"/>
                      </a:lnTo>
                      <a:lnTo>
                        <a:pt x="324" y="3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7" y="6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9BF40"/>
                    </a:gs>
                    <a:gs pos="100000">
                      <a:srgbClr val="FFFF99"/>
                    </a:gs>
                  </a:gsLst>
                  <a:lin ang="18900000" scaled="1"/>
                </a:gradFill>
                <a:ln w="9525" cap="flat" cmpd="sng">
                  <a:solidFill>
                    <a:srgbClr val="E07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86" name="Line 190"/>
                <p:cNvSpPr>
                  <a:spLocks noChangeShapeType="1"/>
                </p:cNvSpPr>
                <p:nvPr/>
              </p:nvSpPr>
              <p:spPr bwMode="auto">
                <a:xfrm rot="661869" flipH="1" flipV="1">
                  <a:off x="2528" y="3011"/>
                  <a:ext cx="231" cy="225"/>
                </a:xfrm>
                <a:prstGeom prst="line">
                  <a:avLst/>
                </a:prstGeom>
                <a:noFill/>
                <a:ln w="1270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87" name="Oval 191"/>
                <p:cNvSpPr>
                  <a:spLocks noChangeArrowheads="1"/>
                </p:cNvSpPr>
                <p:nvPr/>
              </p:nvSpPr>
              <p:spPr bwMode="auto">
                <a:xfrm rot="661869" flipH="1">
                  <a:off x="2377" y="2776"/>
                  <a:ext cx="87" cy="51"/>
                </a:xfrm>
                <a:prstGeom prst="ellipse">
                  <a:avLst/>
                </a:prstGeom>
                <a:solidFill>
                  <a:srgbClr val="E07000"/>
                </a:solidFill>
                <a:ln w="635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888" name="Arc 192"/>
              <p:cNvSpPr>
                <a:spLocks/>
              </p:cNvSpPr>
              <p:nvPr/>
            </p:nvSpPr>
            <p:spPr bwMode="auto">
              <a:xfrm rot="3134064" flipH="1">
                <a:off x="1974" y="2670"/>
                <a:ext cx="154" cy="166"/>
              </a:xfrm>
              <a:custGeom>
                <a:avLst/>
                <a:gdLst>
                  <a:gd name="G0" fmla="+- 19751 0 0"/>
                  <a:gd name="G1" fmla="+- 21600 0 0"/>
                  <a:gd name="G2" fmla="+- 21600 0 0"/>
                  <a:gd name="T0" fmla="*/ 0 w 41351"/>
                  <a:gd name="T1" fmla="*/ 12855 h 38402"/>
                  <a:gd name="T2" fmla="*/ 33325 w 41351"/>
                  <a:gd name="T3" fmla="*/ 38402 h 38402"/>
                  <a:gd name="T4" fmla="*/ 19751 w 41351"/>
                  <a:gd name="T5" fmla="*/ 21600 h 38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351" h="38402" fill="none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</a:path>
                  <a:path w="41351" h="38402" stroke="0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  <a:lnTo>
                      <a:pt x="19751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889" name="Text Box 193"/>
            <p:cNvSpPr txBox="1">
              <a:spLocks noChangeArrowheads="1"/>
            </p:cNvSpPr>
            <p:nvPr/>
          </p:nvSpPr>
          <p:spPr bwMode="auto">
            <a:xfrm>
              <a:off x="2454" y="1296"/>
              <a:ext cx="288" cy="57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739775">
                <a:spcBef>
                  <a:spcPct val="0"/>
                </a:spcBef>
              </a:pPr>
              <a:r>
                <a:rPr lang="en-US" sz="5400" b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" pitchFamily="2" charset="2"/>
                </a:rPr>
                <a:t></a:t>
              </a:r>
              <a:endParaRPr 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" name="Group 194"/>
          <p:cNvGrpSpPr>
            <a:grpSpLocks/>
          </p:cNvGrpSpPr>
          <p:nvPr/>
        </p:nvGrpSpPr>
        <p:grpSpPr bwMode="auto">
          <a:xfrm>
            <a:off x="1981200" y="3403600"/>
            <a:ext cx="600075" cy="914400"/>
            <a:chOff x="2550" y="1392"/>
            <a:chExt cx="378" cy="576"/>
          </a:xfrm>
        </p:grpSpPr>
        <p:grpSp>
          <p:nvGrpSpPr>
            <p:cNvPr id="30" name="Group 195"/>
            <p:cNvGrpSpPr>
              <a:grpSpLocks/>
            </p:cNvGrpSpPr>
            <p:nvPr/>
          </p:nvGrpSpPr>
          <p:grpSpPr bwMode="auto">
            <a:xfrm>
              <a:off x="2566" y="1488"/>
              <a:ext cx="362" cy="390"/>
              <a:chOff x="1795" y="2676"/>
              <a:chExt cx="674" cy="726"/>
            </a:xfrm>
          </p:grpSpPr>
          <p:grpSp>
            <p:nvGrpSpPr>
              <p:cNvPr id="31" name="Group 196"/>
              <p:cNvGrpSpPr>
                <a:grpSpLocks/>
              </p:cNvGrpSpPr>
              <p:nvPr/>
            </p:nvGrpSpPr>
            <p:grpSpPr bwMode="auto">
              <a:xfrm>
                <a:off x="1795" y="2721"/>
                <a:ext cx="495" cy="681"/>
                <a:chOff x="2107" y="2721"/>
                <a:chExt cx="495" cy="681"/>
              </a:xfrm>
            </p:grpSpPr>
            <p:sp>
              <p:nvSpPr>
                <p:cNvPr id="29893" name="Freeform 197"/>
                <p:cNvSpPr>
                  <a:spLocks/>
                </p:cNvSpPr>
                <p:nvPr/>
              </p:nvSpPr>
              <p:spPr bwMode="auto">
                <a:xfrm rot="2731444" flipH="1">
                  <a:off x="2089" y="2806"/>
                  <a:ext cx="531" cy="495"/>
                </a:xfrm>
                <a:custGeom>
                  <a:avLst/>
                  <a:gdLst/>
                  <a:ahLst/>
                  <a:cxnLst>
                    <a:cxn ang="0">
                      <a:pos x="531" y="51"/>
                    </a:cxn>
                    <a:cxn ang="0">
                      <a:pos x="426" y="0"/>
                    </a:cxn>
                    <a:cxn ang="0">
                      <a:pos x="318" y="0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1" y="51"/>
                    </a:cxn>
                  </a:cxnLst>
                  <a:rect l="0" t="0" r="r" b="b"/>
                  <a:pathLst>
                    <a:path w="531" h="495">
                      <a:moveTo>
                        <a:pt x="531" y="51"/>
                      </a:moveTo>
                      <a:lnTo>
                        <a:pt x="426" y="0"/>
                      </a:lnTo>
                      <a:lnTo>
                        <a:pt x="318" y="0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1" y="5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4" name="Freeform 198"/>
                <p:cNvSpPr>
                  <a:spLocks/>
                </p:cNvSpPr>
                <p:nvPr/>
              </p:nvSpPr>
              <p:spPr bwMode="auto">
                <a:xfrm>
                  <a:off x="2254" y="2721"/>
                  <a:ext cx="251" cy="681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81" y="35"/>
                    </a:cxn>
                    <a:cxn ang="0">
                      <a:pos x="251" y="110"/>
                    </a:cxn>
                    <a:cxn ang="0">
                      <a:pos x="249" y="271"/>
                    </a:cxn>
                    <a:cxn ang="0">
                      <a:pos x="170" y="323"/>
                    </a:cxn>
                    <a:cxn ang="0">
                      <a:pos x="168" y="645"/>
                    </a:cxn>
                    <a:cxn ang="0">
                      <a:pos x="131" y="681"/>
                    </a:cxn>
                    <a:cxn ang="0">
                      <a:pos x="110" y="660"/>
                    </a:cxn>
                    <a:cxn ang="0">
                      <a:pos x="68" y="626"/>
                    </a:cxn>
                    <a:cxn ang="0">
                      <a:pos x="45" y="577"/>
                    </a:cxn>
                    <a:cxn ang="0">
                      <a:pos x="62" y="555"/>
                    </a:cxn>
                    <a:cxn ang="0">
                      <a:pos x="88" y="551"/>
                    </a:cxn>
                    <a:cxn ang="0">
                      <a:pos x="37" y="496"/>
                    </a:cxn>
                    <a:cxn ang="0">
                      <a:pos x="33" y="458"/>
                    </a:cxn>
                    <a:cxn ang="0">
                      <a:pos x="57" y="456"/>
                    </a:cxn>
                    <a:cxn ang="0">
                      <a:pos x="76" y="445"/>
                    </a:cxn>
                    <a:cxn ang="0">
                      <a:pos x="25" y="390"/>
                    </a:cxn>
                    <a:cxn ang="0">
                      <a:pos x="30" y="356"/>
                    </a:cxn>
                    <a:cxn ang="0">
                      <a:pos x="77" y="356"/>
                    </a:cxn>
                    <a:cxn ang="0">
                      <a:pos x="79" y="295"/>
                    </a:cxn>
                    <a:cxn ang="0">
                      <a:pos x="0" y="213"/>
                    </a:cxn>
                    <a:cxn ang="0">
                      <a:pos x="1" y="73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251" h="681">
                      <a:moveTo>
                        <a:pt x="59" y="0"/>
                      </a:moveTo>
                      <a:lnTo>
                        <a:pt x="181" y="35"/>
                      </a:lnTo>
                      <a:lnTo>
                        <a:pt x="251" y="110"/>
                      </a:lnTo>
                      <a:lnTo>
                        <a:pt x="249" y="271"/>
                      </a:lnTo>
                      <a:lnTo>
                        <a:pt x="170" y="323"/>
                      </a:lnTo>
                      <a:lnTo>
                        <a:pt x="168" y="645"/>
                      </a:lnTo>
                      <a:lnTo>
                        <a:pt x="131" y="681"/>
                      </a:lnTo>
                      <a:lnTo>
                        <a:pt x="110" y="660"/>
                      </a:lnTo>
                      <a:lnTo>
                        <a:pt x="68" y="626"/>
                      </a:lnTo>
                      <a:lnTo>
                        <a:pt x="45" y="577"/>
                      </a:lnTo>
                      <a:lnTo>
                        <a:pt x="62" y="555"/>
                      </a:lnTo>
                      <a:lnTo>
                        <a:pt x="88" y="551"/>
                      </a:lnTo>
                      <a:lnTo>
                        <a:pt x="37" y="496"/>
                      </a:lnTo>
                      <a:lnTo>
                        <a:pt x="33" y="458"/>
                      </a:lnTo>
                      <a:lnTo>
                        <a:pt x="57" y="456"/>
                      </a:lnTo>
                      <a:lnTo>
                        <a:pt x="76" y="445"/>
                      </a:lnTo>
                      <a:lnTo>
                        <a:pt x="25" y="390"/>
                      </a:lnTo>
                      <a:lnTo>
                        <a:pt x="30" y="356"/>
                      </a:lnTo>
                      <a:lnTo>
                        <a:pt x="77" y="356"/>
                      </a:lnTo>
                      <a:lnTo>
                        <a:pt x="79" y="295"/>
                      </a:lnTo>
                      <a:lnTo>
                        <a:pt x="0" y="213"/>
                      </a:lnTo>
                      <a:lnTo>
                        <a:pt x="1" y="73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5" name="Line 199"/>
                <p:cNvSpPr>
                  <a:spLocks noChangeShapeType="1"/>
                </p:cNvSpPr>
                <p:nvPr/>
              </p:nvSpPr>
              <p:spPr bwMode="auto">
                <a:xfrm rot="2731444" flipH="1" flipV="1">
                  <a:off x="2278" y="3100"/>
                  <a:ext cx="232" cy="23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6" name="Oval 200"/>
                <p:cNvSpPr>
                  <a:spLocks noChangeArrowheads="1"/>
                </p:cNvSpPr>
                <p:nvPr/>
              </p:nvSpPr>
              <p:spPr bwMode="auto">
                <a:xfrm rot="2731444" flipH="1">
                  <a:off x="2341" y="2783"/>
                  <a:ext cx="87" cy="51"/>
                </a:xfrm>
                <a:prstGeom prst="ellipse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9696" name="Group 201"/>
              <p:cNvGrpSpPr>
                <a:grpSpLocks/>
              </p:cNvGrpSpPr>
              <p:nvPr/>
            </p:nvGrpSpPr>
            <p:grpSpPr bwMode="auto">
              <a:xfrm>
                <a:off x="1958" y="2751"/>
                <a:ext cx="511" cy="561"/>
                <a:chOff x="2272" y="2751"/>
                <a:chExt cx="511" cy="561"/>
              </a:xfrm>
            </p:grpSpPr>
            <p:sp>
              <p:nvSpPr>
                <p:cNvPr id="29898" name="Freeform 202"/>
                <p:cNvSpPr>
                  <a:spLocks/>
                </p:cNvSpPr>
                <p:nvPr/>
              </p:nvSpPr>
              <p:spPr bwMode="auto">
                <a:xfrm>
                  <a:off x="2288" y="2760"/>
                  <a:ext cx="464" cy="552"/>
                </a:xfrm>
                <a:custGeom>
                  <a:avLst/>
                  <a:gdLst/>
                  <a:ahLst/>
                  <a:cxnLst>
                    <a:cxn ang="0">
                      <a:pos x="14" y="20"/>
                    </a:cxn>
                    <a:cxn ang="0">
                      <a:pos x="32" y="0"/>
                    </a:cxn>
                    <a:cxn ang="0">
                      <a:pos x="233" y="11"/>
                    </a:cxn>
                    <a:cxn ang="0">
                      <a:pos x="317" y="147"/>
                    </a:cxn>
                    <a:cxn ang="0">
                      <a:pos x="281" y="234"/>
                    </a:cxn>
                    <a:cxn ang="0">
                      <a:pos x="458" y="458"/>
                    </a:cxn>
                    <a:cxn ang="0">
                      <a:pos x="464" y="487"/>
                    </a:cxn>
                    <a:cxn ang="0">
                      <a:pos x="451" y="552"/>
                    </a:cxn>
                    <a:cxn ang="0">
                      <a:pos x="422" y="546"/>
                    </a:cxn>
                    <a:cxn ang="0">
                      <a:pos x="368" y="542"/>
                    </a:cxn>
                    <a:cxn ang="0">
                      <a:pos x="321" y="514"/>
                    </a:cxn>
                    <a:cxn ang="0">
                      <a:pos x="323" y="487"/>
                    </a:cxn>
                    <a:cxn ang="0">
                      <a:pos x="342" y="470"/>
                    </a:cxn>
                    <a:cxn ang="0">
                      <a:pos x="269" y="452"/>
                    </a:cxn>
                    <a:cxn ang="0">
                      <a:pos x="244" y="423"/>
                    </a:cxn>
                    <a:cxn ang="0">
                      <a:pos x="248" y="402"/>
                    </a:cxn>
                    <a:cxn ang="0">
                      <a:pos x="272" y="389"/>
                    </a:cxn>
                    <a:cxn ang="0">
                      <a:pos x="199" y="371"/>
                    </a:cxn>
                    <a:cxn ang="0">
                      <a:pos x="184" y="341"/>
                    </a:cxn>
                    <a:cxn ang="0">
                      <a:pos x="188" y="316"/>
                    </a:cxn>
                    <a:cxn ang="0">
                      <a:pos x="226" y="312"/>
                    </a:cxn>
                    <a:cxn ang="0">
                      <a:pos x="190" y="263"/>
                    </a:cxn>
                    <a:cxn ang="0">
                      <a:pos x="78" y="241"/>
                    </a:cxn>
                    <a:cxn ang="0">
                      <a:pos x="0" y="125"/>
                    </a:cxn>
                    <a:cxn ang="0">
                      <a:pos x="14" y="20"/>
                    </a:cxn>
                  </a:cxnLst>
                  <a:rect l="0" t="0" r="r" b="b"/>
                  <a:pathLst>
                    <a:path w="464" h="552">
                      <a:moveTo>
                        <a:pt x="14" y="20"/>
                      </a:moveTo>
                      <a:lnTo>
                        <a:pt x="32" y="0"/>
                      </a:lnTo>
                      <a:lnTo>
                        <a:pt x="233" y="11"/>
                      </a:lnTo>
                      <a:lnTo>
                        <a:pt x="317" y="147"/>
                      </a:lnTo>
                      <a:lnTo>
                        <a:pt x="281" y="234"/>
                      </a:lnTo>
                      <a:lnTo>
                        <a:pt x="458" y="458"/>
                      </a:lnTo>
                      <a:lnTo>
                        <a:pt x="464" y="487"/>
                      </a:lnTo>
                      <a:lnTo>
                        <a:pt x="451" y="552"/>
                      </a:lnTo>
                      <a:lnTo>
                        <a:pt x="422" y="546"/>
                      </a:lnTo>
                      <a:lnTo>
                        <a:pt x="368" y="542"/>
                      </a:lnTo>
                      <a:lnTo>
                        <a:pt x="321" y="514"/>
                      </a:lnTo>
                      <a:lnTo>
                        <a:pt x="323" y="487"/>
                      </a:lnTo>
                      <a:lnTo>
                        <a:pt x="342" y="470"/>
                      </a:lnTo>
                      <a:lnTo>
                        <a:pt x="269" y="452"/>
                      </a:lnTo>
                      <a:lnTo>
                        <a:pt x="244" y="423"/>
                      </a:lnTo>
                      <a:lnTo>
                        <a:pt x="248" y="402"/>
                      </a:lnTo>
                      <a:lnTo>
                        <a:pt x="272" y="389"/>
                      </a:lnTo>
                      <a:lnTo>
                        <a:pt x="199" y="371"/>
                      </a:lnTo>
                      <a:lnTo>
                        <a:pt x="184" y="341"/>
                      </a:lnTo>
                      <a:lnTo>
                        <a:pt x="188" y="316"/>
                      </a:lnTo>
                      <a:lnTo>
                        <a:pt x="226" y="312"/>
                      </a:lnTo>
                      <a:lnTo>
                        <a:pt x="190" y="263"/>
                      </a:lnTo>
                      <a:lnTo>
                        <a:pt x="78" y="241"/>
                      </a:lnTo>
                      <a:lnTo>
                        <a:pt x="0" y="125"/>
                      </a:lnTo>
                      <a:lnTo>
                        <a:pt x="14" y="20"/>
                      </a:lnTo>
                      <a:close/>
                    </a:path>
                  </a:pathLst>
                </a:custGeom>
                <a:solidFill>
                  <a:srgbClr val="E07000"/>
                </a:solidFill>
                <a:ln w="63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899" name="Freeform 203"/>
                <p:cNvSpPr>
                  <a:spLocks/>
                </p:cNvSpPr>
                <p:nvPr/>
              </p:nvSpPr>
              <p:spPr bwMode="auto">
                <a:xfrm rot="661869" flipH="1">
                  <a:off x="2272" y="2751"/>
                  <a:ext cx="511" cy="495"/>
                </a:xfrm>
                <a:custGeom>
                  <a:avLst/>
                  <a:gdLst/>
                  <a:ahLst/>
                  <a:cxnLst>
                    <a:cxn ang="0">
                      <a:pos x="537" y="63"/>
                    </a:cxn>
                    <a:cxn ang="0">
                      <a:pos x="426" y="0"/>
                    </a:cxn>
                    <a:cxn ang="0">
                      <a:pos x="324" y="3"/>
                    </a:cxn>
                    <a:cxn ang="0">
                      <a:pos x="210" y="117"/>
                    </a:cxn>
                    <a:cxn ang="0">
                      <a:pos x="228" y="210"/>
                    </a:cxn>
                    <a:cxn ang="0">
                      <a:pos x="0" y="423"/>
                    </a:cxn>
                    <a:cxn ang="0">
                      <a:pos x="0" y="489"/>
                    </a:cxn>
                    <a:cxn ang="0">
                      <a:pos x="30" y="489"/>
                    </a:cxn>
                    <a:cxn ang="0">
                      <a:pos x="84" y="495"/>
                    </a:cxn>
                    <a:cxn ang="0">
                      <a:pos x="135" y="477"/>
                    </a:cxn>
                    <a:cxn ang="0">
                      <a:pos x="138" y="450"/>
                    </a:cxn>
                    <a:cxn ang="0">
                      <a:pos x="123" y="429"/>
                    </a:cxn>
                    <a:cxn ang="0">
                      <a:pos x="198" y="426"/>
                    </a:cxn>
                    <a:cxn ang="0">
                      <a:pos x="228" y="402"/>
                    </a:cxn>
                    <a:cxn ang="0">
                      <a:pos x="213" y="384"/>
                    </a:cxn>
                    <a:cxn ang="0">
                      <a:pos x="207" y="363"/>
                    </a:cxn>
                    <a:cxn ang="0">
                      <a:pos x="282" y="360"/>
                    </a:cxn>
                    <a:cxn ang="0">
                      <a:pos x="303" y="333"/>
                    </a:cxn>
                    <a:cxn ang="0">
                      <a:pos x="270" y="300"/>
                    </a:cxn>
                    <a:cxn ang="0">
                      <a:pos x="312" y="255"/>
                    </a:cxn>
                    <a:cxn ang="0">
                      <a:pos x="426" y="255"/>
                    </a:cxn>
                    <a:cxn ang="0">
                      <a:pos x="525" y="156"/>
                    </a:cxn>
                    <a:cxn ang="0">
                      <a:pos x="537" y="63"/>
                    </a:cxn>
                  </a:cxnLst>
                  <a:rect l="0" t="0" r="r" b="b"/>
                  <a:pathLst>
                    <a:path w="537" h="495">
                      <a:moveTo>
                        <a:pt x="537" y="63"/>
                      </a:moveTo>
                      <a:lnTo>
                        <a:pt x="426" y="0"/>
                      </a:lnTo>
                      <a:lnTo>
                        <a:pt x="324" y="3"/>
                      </a:lnTo>
                      <a:lnTo>
                        <a:pt x="210" y="117"/>
                      </a:lnTo>
                      <a:lnTo>
                        <a:pt x="228" y="210"/>
                      </a:lnTo>
                      <a:lnTo>
                        <a:pt x="0" y="423"/>
                      </a:lnTo>
                      <a:lnTo>
                        <a:pt x="0" y="489"/>
                      </a:lnTo>
                      <a:lnTo>
                        <a:pt x="30" y="489"/>
                      </a:lnTo>
                      <a:lnTo>
                        <a:pt x="84" y="495"/>
                      </a:lnTo>
                      <a:lnTo>
                        <a:pt x="135" y="477"/>
                      </a:lnTo>
                      <a:lnTo>
                        <a:pt x="138" y="450"/>
                      </a:lnTo>
                      <a:lnTo>
                        <a:pt x="123" y="429"/>
                      </a:lnTo>
                      <a:lnTo>
                        <a:pt x="198" y="426"/>
                      </a:lnTo>
                      <a:lnTo>
                        <a:pt x="228" y="402"/>
                      </a:lnTo>
                      <a:lnTo>
                        <a:pt x="213" y="384"/>
                      </a:lnTo>
                      <a:lnTo>
                        <a:pt x="207" y="363"/>
                      </a:lnTo>
                      <a:lnTo>
                        <a:pt x="282" y="360"/>
                      </a:lnTo>
                      <a:lnTo>
                        <a:pt x="303" y="333"/>
                      </a:lnTo>
                      <a:lnTo>
                        <a:pt x="270" y="300"/>
                      </a:lnTo>
                      <a:lnTo>
                        <a:pt x="312" y="255"/>
                      </a:lnTo>
                      <a:lnTo>
                        <a:pt x="426" y="255"/>
                      </a:lnTo>
                      <a:lnTo>
                        <a:pt x="525" y="156"/>
                      </a:lnTo>
                      <a:lnTo>
                        <a:pt x="537" y="6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9BF40"/>
                    </a:gs>
                    <a:gs pos="100000">
                      <a:srgbClr val="FFFF99"/>
                    </a:gs>
                  </a:gsLst>
                  <a:lin ang="18900000" scaled="1"/>
                </a:gradFill>
                <a:ln w="9525" cap="flat" cmpd="sng">
                  <a:solidFill>
                    <a:srgbClr val="E07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0" name="Line 204"/>
                <p:cNvSpPr>
                  <a:spLocks noChangeShapeType="1"/>
                </p:cNvSpPr>
                <p:nvPr/>
              </p:nvSpPr>
              <p:spPr bwMode="auto">
                <a:xfrm rot="661869" flipH="1" flipV="1">
                  <a:off x="2528" y="3011"/>
                  <a:ext cx="231" cy="225"/>
                </a:xfrm>
                <a:prstGeom prst="line">
                  <a:avLst/>
                </a:prstGeom>
                <a:noFill/>
                <a:ln w="1270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901" name="Oval 205"/>
                <p:cNvSpPr>
                  <a:spLocks noChangeArrowheads="1"/>
                </p:cNvSpPr>
                <p:nvPr/>
              </p:nvSpPr>
              <p:spPr bwMode="auto">
                <a:xfrm rot="661869" flipH="1">
                  <a:off x="2377" y="2776"/>
                  <a:ext cx="87" cy="51"/>
                </a:xfrm>
                <a:prstGeom prst="ellipse">
                  <a:avLst/>
                </a:prstGeom>
                <a:solidFill>
                  <a:srgbClr val="E07000"/>
                </a:solidFill>
                <a:ln w="6350">
                  <a:solidFill>
                    <a:srgbClr val="E07000"/>
                  </a:solidFill>
                  <a:round/>
                  <a:headEnd/>
                  <a:tailEnd/>
                </a:ln>
                <a:effectLst/>
              </p:spPr>
              <p:txBody>
                <a:bodyPr tIns="27432" bIns="27432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9902" name="Arc 206"/>
              <p:cNvSpPr>
                <a:spLocks/>
              </p:cNvSpPr>
              <p:nvPr/>
            </p:nvSpPr>
            <p:spPr bwMode="auto">
              <a:xfrm rot="3134064" flipH="1">
                <a:off x="1974" y="2670"/>
                <a:ext cx="154" cy="166"/>
              </a:xfrm>
              <a:custGeom>
                <a:avLst/>
                <a:gdLst>
                  <a:gd name="G0" fmla="+- 19751 0 0"/>
                  <a:gd name="G1" fmla="+- 21600 0 0"/>
                  <a:gd name="G2" fmla="+- 21600 0 0"/>
                  <a:gd name="T0" fmla="*/ 0 w 41351"/>
                  <a:gd name="T1" fmla="*/ 12855 h 38402"/>
                  <a:gd name="T2" fmla="*/ 33325 w 41351"/>
                  <a:gd name="T3" fmla="*/ 38402 h 38402"/>
                  <a:gd name="T4" fmla="*/ 19751 w 41351"/>
                  <a:gd name="T5" fmla="*/ 21600 h 38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351" h="38402" fill="none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</a:path>
                  <a:path w="41351" h="38402" stroke="0" extrusionOk="0">
                    <a:moveTo>
                      <a:pt x="0" y="12855"/>
                    </a:moveTo>
                    <a:cubicBezTo>
                      <a:pt x="3460" y="5039"/>
                      <a:pt x="11203" y="-1"/>
                      <a:pt x="19751" y="0"/>
                    </a:cubicBezTo>
                    <a:cubicBezTo>
                      <a:pt x="31680" y="0"/>
                      <a:pt x="41351" y="9670"/>
                      <a:pt x="41351" y="21600"/>
                    </a:cubicBezTo>
                    <a:cubicBezTo>
                      <a:pt x="41351" y="28125"/>
                      <a:pt x="38400" y="34301"/>
                      <a:pt x="33324" y="38401"/>
                    </a:cubicBezTo>
                    <a:lnTo>
                      <a:pt x="19751" y="21600"/>
                    </a:lnTo>
                    <a:close/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903" name="Text Box 207"/>
            <p:cNvSpPr txBox="1">
              <a:spLocks noChangeArrowheads="1"/>
            </p:cNvSpPr>
            <p:nvPr/>
          </p:nvSpPr>
          <p:spPr bwMode="auto">
            <a:xfrm>
              <a:off x="2550" y="1392"/>
              <a:ext cx="288" cy="576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sm"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739775">
                <a:spcBef>
                  <a:spcPct val="0"/>
                </a:spcBef>
              </a:pPr>
              <a:r>
                <a:rPr lang="en-US" sz="5400" b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Wingdings" pitchFamily="2" charset="2"/>
                </a:rPr>
                <a:t></a:t>
              </a:r>
              <a:endParaRPr lang="en-US" sz="5400" b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29697" name="Group 208"/>
          <p:cNvGrpSpPr>
            <a:grpSpLocks/>
          </p:cNvGrpSpPr>
          <p:nvPr/>
        </p:nvGrpSpPr>
        <p:grpSpPr bwMode="auto">
          <a:xfrm>
            <a:off x="5943600" y="2362200"/>
            <a:ext cx="838200" cy="582613"/>
            <a:chOff x="407" y="2887"/>
            <a:chExt cx="782" cy="543"/>
          </a:xfrm>
        </p:grpSpPr>
        <p:grpSp>
          <p:nvGrpSpPr>
            <p:cNvPr id="29699" name="Group 209"/>
            <p:cNvGrpSpPr>
              <a:grpSpLocks/>
            </p:cNvGrpSpPr>
            <p:nvPr/>
          </p:nvGrpSpPr>
          <p:grpSpPr bwMode="auto">
            <a:xfrm>
              <a:off x="407" y="2887"/>
              <a:ext cx="510" cy="440"/>
              <a:chOff x="407" y="2887"/>
              <a:chExt cx="510" cy="440"/>
            </a:xfrm>
          </p:grpSpPr>
          <p:grpSp>
            <p:nvGrpSpPr>
              <p:cNvPr id="29700" name="Group 210"/>
              <p:cNvGrpSpPr>
                <a:grpSpLocks/>
              </p:cNvGrpSpPr>
              <p:nvPr/>
            </p:nvGrpSpPr>
            <p:grpSpPr bwMode="auto">
              <a:xfrm>
                <a:off x="407" y="2887"/>
                <a:ext cx="249" cy="182"/>
                <a:chOff x="407" y="2887"/>
                <a:chExt cx="249" cy="182"/>
              </a:xfrm>
            </p:grpSpPr>
            <p:sp>
              <p:nvSpPr>
                <p:cNvPr id="29907" name="Freeform 211"/>
                <p:cNvSpPr>
                  <a:spLocks/>
                </p:cNvSpPr>
                <p:nvPr/>
              </p:nvSpPr>
              <p:spPr bwMode="auto">
                <a:xfrm>
                  <a:off x="407" y="2887"/>
                  <a:ext cx="249" cy="182"/>
                </a:xfrm>
                <a:custGeom>
                  <a:avLst/>
                  <a:gdLst/>
                  <a:ahLst/>
                  <a:cxnLst>
                    <a:cxn ang="0">
                      <a:pos x="235" y="23"/>
                    </a:cxn>
                    <a:cxn ang="0">
                      <a:pos x="220" y="15"/>
                    </a:cxn>
                    <a:cxn ang="0">
                      <a:pos x="206" y="10"/>
                    </a:cxn>
                    <a:cxn ang="0">
                      <a:pos x="190" y="5"/>
                    </a:cxn>
                    <a:cxn ang="0">
                      <a:pos x="170" y="1"/>
                    </a:cxn>
                    <a:cxn ang="0">
                      <a:pos x="155" y="0"/>
                    </a:cxn>
                    <a:cxn ang="0">
                      <a:pos x="138" y="0"/>
                    </a:cxn>
                    <a:cxn ang="0">
                      <a:pos x="119" y="1"/>
                    </a:cxn>
                    <a:cxn ang="0">
                      <a:pos x="99" y="4"/>
                    </a:cxn>
                    <a:cxn ang="0">
                      <a:pos x="78" y="10"/>
                    </a:cxn>
                    <a:cxn ang="0">
                      <a:pos x="52" y="19"/>
                    </a:cxn>
                    <a:cxn ang="0">
                      <a:pos x="32" y="33"/>
                    </a:cxn>
                    <a:cxn ang="0">
                      <a:pos x="16" y="48"/>
                    </a:cxn>
                    <a:cxn ang="0">
                      <a:pos x="7" y="62"/>
                    </a:cxn>
                    <a:cxn ang="0">
                      <a:pos x="3" y="73"/>
                    </a:cxn>
                    <a:cxn ang="0">
                      <a:pos x="0" y="86"/>
                    </a:cxn>
                    <a:cxn ang="0">
                      <a:pos x="1" y="97"/>
                    </a:cxn>
                    <a:cxn ang="0">
                      <a:pos x="2" y="109"/>
                    </a:cxn>
                    <a:cxn ang="0">
                      <a:pos x="4" y="118"/>
                    </a:cxn>
                    <a:cxn ang="0">
                      <a:pos x="7" y="126"/>
                    </a:cxn>
                    <a:cxn ang="0">
                      <a:pos x="16" y="142"/>
                    </a:cxn>
                    <a:cxn ang="0">
                      <a:pos x="38" y="163"/>
                    </a:cxn>
                    <a:cxn ang="0">
                      <a:pos x="100" y="161"/>
                    </a:cxn>
                    <a:cxn ang="0">
                      <a:pos x="52" y="125"/>
                    </a:cxn>
                    <a:cxn ang="0">
                      <a:pos x="47" y="119"/>
                    </a:cxn>
                    <a:cxn ang="0">
                      <a:pos x="43" y="109"/>
                    </a:cxn>
                    <a:cxn ang="0">
                      <a:pos x="41" y="100"/>
                    </a:cxn>
                    <a:cxn ang="0">
                      <a:pos x="42" y="86"/>
                    </a:cxn>
                    <a:cxn ang="0">
                      <a:pos x="45" y="77"/>
                    </a:cxn>
                    <a:cxn ang="0">
                      <a:pos x="51" y="66"/>
                    </a:cxn>
                    <a:cxn ang="0">
                      <a:pos x="65" y="54"/>
                    </a:cxn>
                    <a:cxn ang="0">
                      <a:pos x="83" y="46"/>
                    </a:cxn>
                    <a:cxn ang="0">
                      <a:pos x="100" y="40"/>
                    </a:cxn>
                    <a:cxn ang="0">
                      <a:pos x="110" y="38"/>
                    </a:cxn>
                    <a:cxn ang="0">
                      <a:pos x="124" y="36"/>
                    </a:cxn>
                    <a:cxn ang="0">
                      <a:pos x="136" y="35"/>
                    </a:cxn>
                    <a:cxn ang="0">
                      <a:pos x="146" y="35"/>
                    </a:cxn>
                    <a:cxn ang="0">
                      <a:pos x="169" y="37"/>
                    </a:cxn>
                    <a:cxn ang="0">
                      <a:pos x="182" y="41"/>
                    </a:cxn>
                    <a:cxn ang="0">
                      <a:pos x="195" y="45"/>
                    </a:cxn>
                    <a:cxn ang="0">
                      <a:pos x="203" y="49"/>
                    </a:cxn>
                    <a:cxn ang="0">
                      <a:pos x="248" y="33"/>
                    </a:cxn>
                  </a:cxnLst>
                  <a:rect l="0" t="0" r="r" b="b"/>
                  <a:pathLst>
                    <a:path w="249" h="182">
                      <a:moveTo>
                        <a:pt x="248" y="33"/>
                      </a:moveTo>
                      <a:lnTo>
                        <a:pt x="235" y="23"/>
                      </a:lnTo>
                      <a:lnTo>
                        <a:pt x="226" y="18"/>
                      </a:lnTo>
                      <a:lnTo>
                        <a:pt x="220" y="15"/>
                      </a:lnTo>
                      <a:lnTo>
                        <a:pt x="213" y="12"/>
                      </a:lnTo>
                      <a:lnTo>
                        <a:pt x="206" y="10"/>
                      </a:lnTo>
                      <a:lnTo>
                        <a:pt x="199" y="8"/>
                      </a:lnTo>
                      <a:lnTo>
                        <a:pt x="190" y="5"/>
                      </a:lnTo>
                      <a:lnTo>
                        <a:pt x="179" y="3"/>
                      </a:lnTo>
                      <a:lnTo>
                        <a:pt x="170" y="1"/>
                      </a:lnTo>
                      <a:lnTo>
                        <a:pt x="164" y="0"/>
                      </a:lnTo>
                      <a:lnTo>
                        <a:pt x="155" y="0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09" y="2"/>
                      </a:lnTo>
                      <a:lnTo>
                        <a:pt x="99" y="4"/>
                      </a:lnTo>
                      <a:lnTo>
                        <a:pt x="88" y="7"/>
                      </a:lnTo>
                      <a:lnTo>
                        <a:pt x="78" y="10"/>
                      </a:lnTo>
                      <a:lnTo>
                        <a:pt x="65" y="14"/>
                      </a:lnTo>
                      <a:lnTo>
                        <a:pt x="52" y="19"/>
                      </a:lnTo>
                      <a:lnTo>
                        <a:pt x="42" y="26"/>
                      </a:lnTo>
                      <a:lnTo>
                        <a:pt x="32" y="33"/>
                      </a:lnTo>
                      <a:lnTo>
                        <a:pt x="23" y="40"/>
                      </a:lnTo>
                      <a:lnTo>
                        <a:pt x="16" y="48"/>
                      </a:lnTo>
                      <a:lnTo>
                        <a:pt x="11" y="55"/>
                      </a:lnTo>
                      <a:lnTo>
                        <a:pt x="7" y="62"/>
                      </a:lnTo>
                      <a:lnTo>
                        <a:pt x="4" y="68"/>
                      </a:lnTo>
                      <a:lnTo>
                        <a:pt x="3" y="73"/>
                      </a:lnTo>
                      <a:lnTo>
                        <a:pt x="1" y="80"/>
                      </a:lnTo>
                      <a:lnTo>
                        <a:pt x="0" y="86"/>
                      </a:lnTo>
                      <a:lnTo>
                        <a:pt x="0" y="93"/>
                      </a:lnTo>
                      <a:lnTo>
                        <a:pt x="1" y="97"/>
                      </a:lnTo>
                      <a:lnTo>
                        <a:pt x="1" y="102"/>
                      </a:lnTo>
                      <a:lnTo>
                        <a:pt x="2" y="109"/>
                      </a:lnTo>
                      <a:lnTo>
                        <a:pt x="3" y="114"/>
                      </a:lnTo>
                      <a:lnTo>
                        <a:pt x="4" y="118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11" y="132"/>
                      </a:lnTo>
                      <a:lnTo>
                        <a:pt x="16" y="142"/>
                      </a:lnTo>
                      <a:lnTo>
                        <a:pt x="22" y="148"/>
                      </a:lnTo>
                      <a:lnTo>
                        <a:pt x="38" y="163"/>
                      </a:lnTo>
                      <a:lnTo>
                        <a:pt x="59" y="181"/>
                      </a:lnTo>
                      <a:lnTo>
                        <a:pt x="100" y="161"/>
                      </a:lnTo>
                      <a:lnTo>
                        <a:pt x="56" y="129"/>
                      </a:lnTo>
                      <a:lnTo>
                        <a:pt x="52" y="125"/>
                      </a:lnTo>
                      <a:lnTo>
                        <a:pt x="50" y="123"/>
                      </a:lnTo>
                      <a:lnTo>
                        <a:pt x="47" y="119"/>
                      </a:lnTo>
                      <a:lnTo>
                        <a:pt x="45" y="115"/>
                      </a:lnTo>
                      <a:lnTo>
                        <a:pt x="43" y="109"/>
                      </a:lnTo>
                      <a:lnTo>
                        <a:pt x="42" y="105"/>
                      </a:lnTo>
                      <a:lnTo>
                        <a:pt x="41" y="100"/>
                      </a:lnTo>
                      <a:lnTo>
                        <a:pt x="41" y="94"/>
                      </a:lnTo>
                      <a:lnTo>
                        <a:pt x="42" y="86"/>
                      </a:lnTo>
                      <a:lnTo>
                        <a:pt x="43" y="80"/>
                      </a:lnTo>
                      <a:lnTo>
                        <a:pt x="45" y="77"/>
                      </a:lnTo>
                      <a:lnTo>
                        <a:pt x="47" y="72"/>
                      </a:lnTo>
                      <a:lnTo>
                        <a:pt x="51" y="66"/>
                      </a:lnTo>
                      <a:lnTo>
                        <a:pt x="57" y="59"/>
                      </a:lnTo>
                      <a:lnTo>
                        <a:pt x="65" y="54"/>
                      </a:lnTo>
                      <a:lnTo>
                        <a:pt x="76" y="49"/>
                      </a:lnTo>
                      <a:lnTo>
                        <a:pt x="83" y="46"/>
                      </a:lnTo>
                      <a:lnTo>
                        <a:pt x="92" y="42"/>
                      </a:lnTo>
                      <a:lnTo>
                        <a:pt x="100" y="40"/>
                      </a:lnTo>
                      <a:lnTo>
                        <a:pt x="105" y="39"/>
                      </a:lnTo>
                      <a:lnTo>
                        <a:pt x="110" y="38"/>
                      </a:lnTo>
                      <a:lnTo>
                        <a:pt x="115" y="37"/>
                      </a:lnTo>
                      <a:lnTo>
                        <a:pt x="124" y="36"/>
                      </a:lnTo>
                      <a:lnTo>
                        <a:pt x="130" y="36"/>
                      </a:lnTo>
                      <a:lnTo>
                        <a:pt x="136" y="35"/>
                      </a:lnTo>
                      <a:lnTo>
                        <a:pt x="142" y="35"/>
                      </a:lnTo>
                      <a:lnTo>
                        <a:pt x="146" y="35"/>
                      </a:lnTo>
                      <a:lnTo>
                        <a:pt x="158" y="36"/>
                      </a:lnTo>
                      <a:lnTo>
                        <a:pt x="169" y="37"/>
                      </a:lnTo>
                      <a:lnTo>
                        <a:pt x="177" y="39"/>
                      </a:lnTo>
                      <a:lnTo>
                        <a:pt x="182" y="41"/>
                      </a:lnTo>
                      <a:lnTo>
                        <a:pt x="189" y="43"/>
                      </a:lnTo>
                      <a:lnTo>
                        <a:pt x="195" y="45"/>
                      </a:lnTo>
                      <a:lnTo>
                        <a:pt x="199" y="47"/>
                      </a:lnTo>
                      <a:lnTo>
                        <a:pt x="203" y="49"/>
                      </a:lnTo>
                      <a:lnTo>
                        <a:pt x="210" y="51"/>
                      </a:lnTo>
                      <a:lnTo>
                        <a:pt x="248" y="33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8" name="Freeform 212"/>
                <p:cNvSpPr>
                  <a:spLocks/>
                </p:cNvSpPr>
                <p:nvPr/>
              </p:nvSpPr>
              <p:spPr bwMode="auto">
                <a:xfrm>
                  <a:off x="445" y="2913"/>
                  <a:ext cx="209" cy="76"/>
                </a:xfrm>
                <a:custGeom>
                  <a:avLst/>
                  <a:gdLst/>
                  <a:ahLst/>
                  <a:cxnLst>
                    <a:cxn ang="0">
                      <a:pos x="208" y="8"/>
                    </a:cxn>
                    <a:cxn ang="0">
                      <a:pos x="168" y="27"/>
                    </a:cxn>
                    <a:cxn ang="0">
                      <a:pos x="159" y="23"/>
                    </a:cxn>
                    <a:cxn ang="0">
                      <a:pos x="146" y="19"/>
                    </a:cxn>
                    <a:cxn ang="0">
                      <a:pos x="135" y="15"/>
                    </a:cxn>
                    <a:cxn ang="0">
                      <a:pos x="119" y="14"/>
                    </a:cxn>
                    <a:cxn ang="0">
                      <a:pos x="103" y="13"/>
                    </a:cxn>
                    <a:cxn ang="0">
                      <a:pos x="83" y="14"/>
                    </a:cxn>
                    <a:cxn ang="0">
                      <a:pos x="70" y="15"/>
                    </a:cxn>
                    <a:cxn ang="0">
                      <a:pos x="53" y="19"/>
                    </a:cxn>
                    <a:cxn ang="0">
                      <a:pos x="39" y="24"/>
                    </a:cxn>
                    <a:cxn ang="0">
                      <a:pos x="30" y="29"/>
                    </a:cxn>
                    <a:cxn ang="0">
                      <a:pos x="21" y="34"/>
                    </a:cxn>
                    <a:cxn ang="0">
                      <a:pos x="14" y="41"/>
                    </a:cxn>
                    <a:cxn ang="0">
                      <a:pos x="9" y="49"/>
                    </a:cxn>
                    <a:cxn ang="0">
                      <a:pos x="6" y="58"/>
                    </a:cxn>
                    <a:cxn ang="0">
                      <a:pos x="4" y="66"/>
                    </a:cxn>
                    <a:cxn ang="0">
                      <a:pos x="3" y="75"/>
                    </a:cxn>
                    <a:cxn ang="0">
                      <a:pos x="1" y="66"/>
                    </a:cxn>
                    <a:cxn ang="0">
                      <a:pos x="0" y="58"/>
                    </a:cxn>
                    <a:cxn ang="0">
                      <a:pos x="2" y="49"/>
                    </a:cxn>
                    <a:cxn ang="0">
                      <a:pos x="5" y="41"/>
                    </a:cxn>
                    <a:cxn ang="0">
                      <a:pos x="12" y="32"/>
                    </a:cxn>
                    <a:cxn ang="0">
                      <a:pos x="18" y="23"/>
                    </a:cxn>
                    <a:cxn ang="0">
                      <a:pos x="27" y="17"/>
                    </a:cxn>
                    <a:cxn ang="0">
                      <a:pos x="36" y="13"/>
                    </a:cxn>
                    <a:cxn ang="0">
                      <a:pos x="45" y="9"/>
                    </a:cxn>
                    <a:cxn ang="0">
                      <a:pos x="57" y="5"/>
                    </a:cxn>
                    <a:cxn ang="0">
                      <a:pos x="67" y="4"/>
                    </a:cxn>
                    <a:cxn ang="0">
                      <a:pos x="80" y="2"/>
                    </a:cxn>
                    <a:cxn ang="0">
                      <a:pos x="89" y="1"/>
                    </a:cxn>
                    <a:cxn ang="0">
                      <a:pos x="99" y="0"/>
                    </a:cxn>
                    <a:cxn ang="0">
                      <a:pos x="112" y="0"/>
                    </a:cxn>
                    <a:cxn ang="0">
                      <a:pos x="124" y="1"/>
                    </a:cxn>
                    <a:cxn ang="0">
                      <a:pos x="140" y="4"/>
                    </a:cxn>
                    <a:cxn ang="0">
                      <a:pos x="152" y="5"/>
                    </a:cxn>
                    <a:cxn ang="0">
                      <a:pos x="164" y="9"/>
                    </a:cxn>
                    <a:cxn ang="0">
                      <a:pos x="173" y="12"/>
                    </a:cxn>
                    <a:cxn ang="0">
                      <a:pos x="174" y="13"/>
                    </a:cxn>
                    <a:cxn ang="0">
                      <a:pos x="179" y="8"/>
                    </a:cxn>
                    <a:cxn ang="0">
                      <a:pos x="184" y="5"/>
                    </a:cxn>
                    <a:cxn ang="0">
                      <a:pos x="190" y="3"/>
                    </a:cxn>
                    <a:cxn ang="0">
                      <a:pos x="199" y="3"/>
                    </a:cxn>
                    <a:cxn ang="0">
                      <a:pos x="208" y="8"/>
                    </a:cxn>
                  </a:cxnLst>
                  <a:rect l="0" t="0" r="r" b="b"/>
                  <a:pathLst>
                    <a:path w="209" h="76">
                      <a:moveTo>
                        <a:pt x="208" y="8"/>
                      </a:moveTo>
                      <a:lnTo>
                        <a:pt x="168" y="27"/>
                      </a:lnTo>
                      <a:lnTo>
                        <a:pt x="159" y="23"/>
                      </a:lnTo>
                      <a:lnTo>
                        <a:pt x="146" y="19"/>
                      </a:lnTo>
                      <a:lnTo>
                        <a:pt x="135" y="15"/>
                      </a:lnTo>
                      <a:lnTo>
                        <a:pt x="119" y="14"/>
                      </a:lnTo>
                      <a:lnTo>
                        <a:pt x="103" y="13"/>
                      </a:lnTo>
                      <a:lnTo>
                        <a:pt x="83" y="14"/>
                      </a:lnTo>
                      <a:lnTo>
                        <a:pt x="70" y="15"/>
                      </a:lnTo>
                      <a:lnTo>
                        <a:pt x="53" y="19"/>
                      </a:lnTo>
                      <a:lnTo>
                        <a:pt x="39" y="24"/>
                      </a:lnTo>
                      <a:lnTo>
                        <a:pt x="30" y="29"/>
                      </a:lnTo>
                      <a:lnTo>
                        <a:pt x="21" y="34"/>
                      </a:lnTo>
                      <a:lnTo>
                        <a:pt x="14" y="41"/>
                      </a:lnTo>
                      <a:lnTo>
                        <a:pt x="9" y="49"/>
                      </a:lnTo>
                      <a:lnTo>
                        <a:pt x="6" y="58"/>
                      </a:lnTo>
                      <a:lnTo>
                        <a:pt x="4" y="66"/>
                      </a:lnTo>
                      <a:lnTo>
                        <a:pt x="3" y="75"/>
                      </a:lnTo>
                      <a:lnTo>
                        <a:pt x="1" y="66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5" y="41"/>
                      </a:lnTo>
                      <a:lnTo>
                        <a:pt x="12" y="32"/>
                      </a:lnTo>
                      <a:lnTo>
                        <a:pt x="18" y="23"/>
                      </a:lnTo>
                      <a:lnTo>
                        <a:pt x="27" y="17"/>
                      </a:lnTo>
                      <a:lnTo>
                        <a:pt x="36" y="13"/>
                      </a:lnTo>
                      <a:lnTo>
                        <a:pt x="45" y="9"/>
                      </a:lnTo>
                      <a:lnTo>
                        <a:pt x="57" y="5"/>
                      </a:lnTo>
                      <a:lnTo>
                        <a:pt x="67" y="4"/>
                      </a:lnTo>
                      <a:lnTo>
                        <a:pt x="80" y="2"/>
                      </a:lnTo>
                      <a:lnTo>
                        <a:pt x="89" y="1"/>
                      </a:lnTo>
                      <a:lnTo>
                        <a:pt x="99" y="0"/>
                      </a:lnTo>
                      <a:lnTo>
                        <a:pt x="112" y="0"/>
                      </a:lnTo>
                      <a:lnTo>
                        <a:pt x="124" y="1"/>
                      </a:lnTo>
                      <a:lnTo>
                        <a:pt x="140" y="4"/>
                      </a:lnTo>
                      <a:lnTo>
                        <a:pt x="152" y="5"/>
                      </a:lnTo>
                      <a:lnTo>
                        <a:pt x="164" y="9"/>
                      </a:lnTo>
                      <a:lnTo>
                        <a:pt x="173" y="12"/>
                      </a:lnTo>
                      <a:lnTo>
                        <a:pt x="174" y="13"/>
                      </a:lnTo>
                      <a:lnTo>
                        <a:pt x="179" y="8"/>
                      </a:lnTo>
                      <a:lnTo>
                        <a:pt x="184" y="5"/>
                      </a:lnTo>
                      <a:lnTo>
                        <a:pt x="190" y="3"/>
                      </a:lnTo>
                      <a:lnTo>
                        <a:pt x="199" y="3"/>
                      </a:lnTo>
                      <a:lnTo>
                        <a:pt x="208" y="8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09" name="Arc 213"/>
                <p:cNvSpPr>
                  <a:spLocks/>
                </p:cNvSpPr>
                <p:nvPr/>
              </p:nvSpPr>
              <p:spPr bwMode="auto">
                <a:xfrm>
                  <a:off x="422" y="2957"/>
                  <a:ext cx="4" cy="30"/>
                </a:xfrm>
                <a:custGeom>
                  <a:avLst/>
                  <a:gdLst>
                    <a:gd name="G0" fmla="+- 21316 0 0"/>
                    <a:gd name="G1" fmla="+- 19636 0 0"/>
                    <a:gd name="G2" fmla="+- 21600 0 0"/>
                    <a:gd name="T0" fmla="*/ 0 w 21316"/>
                    <a:gd name="T1" fmla="*/ 16148 h 19636"/>
                    <a:gd name="T2" fmla="*/ 12316 w 21316"/>
                    <a:gd name="T3" fmla="*/ 0 h 19636"/>
                    <a:gd name="T4" fmla="*/ 21316 w 21316"/>
                    <a:gd name="T5" fmla="*/ 19636 h 19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6" h="19636" fill="none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</a:path>
                    <a:path w="21316" h="19636" stroke="0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  <a:lnTo>
                        <a:pt x="21316" y="1963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E0E0E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12" name="Group 214"/>
              <p:cNvGrpSpPr>
                <a:grpSpLocks/>
              </p:cNvGrpSpPr>
              <p:nvPr/>
            </p:nvGrpSpPr>
            <p:grpSpPr bwMode="auto">
              <a:xfrm>
                <a:off x="456" y="2888"/>
                <a:ext cx="461" cy="439"/>
                <a:chOff x="456" y="2888"/>
                <a:chExt cx="461" cy="439"/>
              </a:xfrm>
            </p:grpSpPr>
            <p:grpSp>
              <p:nvGrpSpPr>
                <p:cNvPr id="29713" name="Group 215"/>
                <p:cNvGrpSpPr>
                  <a:grpSpLocks/>
                </p:cNvGrpSpPr>
                <p:nvPr/>
              </p:nvGrpSpPr>
              <p:grpSpPr bwMode="auto">
                <a:xfrm>
                  <a:off x="456" y="2888"/>
                  <a:ext cx="461" cy="439"/>
                  <a:chOff x="456" y="2888"/>
                  <a:chExt cx="461" cy="439"/>
                </a:xfrm>
              </p:grpSpPr>
              <p:sp>
                <p:nvSpPr>
                  <p:cNvPr id="29912" name="Freeform 216"/>
                  <p:cNvSpPr>
                    <a:spLocks/>
                  </p:cNvSpPr>
                  <p:nvPr/>
                </p:nvSpPr>
                <p:spPr bwMode="auto">
                  <a:xfrm>
                    <a:off x="456" y="3016"/>
                    <a:ext cx="207" cy="3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50"/>
                      </a:cxn>
                      <a:cxn ang="0">
                        <a:pos x="206" y="308"/>
                      </a:cxn>
                      <a:cxn ang="0">
                        <a:pos x="206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7" h="309">
                        <a:moveTo>
                          <a:pt x="0" y="0"/>
                        </a:moveTo>
                        <a:lnTo>
                          <a:pt x="0" y="150"/>
                        </a:lnTo>
                        <a:lnTo>
                          <a:pt x="206" y="308"/>
                        </a:lnTo>
                        <a:lnTo>
                          <a:pt x="206" y="15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13" name="Freeform 217"/>
                  <p:cNvSpPr>
                    <a:spLocks/>
                  </p:cNvSpPr>
                  <p:nvPr/>
                </p:nvSpPr>
                <p:spPr bwMode="auto">
                  <a:xfrm>
                    <a:off x="660" y="3048"/>
                    <a:ext cx="255" cy="279"/>
                  </a:xfrm>
                  <a:custGeom>
                    <a:avLst/>
                    <a:gdLst/>
                    <a:ahLst/>
                    <a:cxnLst>
                      <a:cxn ang="0">
                        <a:pos x="0" y="124"/>
                      </a:cxn>
                      <a:cxn ang="0">
                        <a:pos x="0" y="278"/>
                      </a:cxn>
                      <a:cxn ang="0">
                        <a:pos x="254" y="138"/>
                      </a:cxn>
                      <a:cxn ang="0">
                        <a:pos x="254" y="0"/>
                      </a:cxn>
                      <a:cxn ang="0">
                        <a:pos x="0" y="124"/>
                      </a:cxn>
                    </a:cxnLst>
                    <a:rect l="0" t="0" r="r" b="b"/>
                    <a:pathLst>
                      <a:path w="255" h="279">
                        <a:moveTo>
                          <a:pt x="0" y="124"/>
                        </a:moveTo>
                        <a:lnTo>
                          <a:pt x="0" y="278"/>
                        </a:lnTo>
                        <a:lnTo>
                          <a:pt x="254" y="138"/>
                        </a:lnTo>
                        <a:lnTo>
                          <a:pt x="254" y="0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676767"/>
                  </a:solidFill>
                  <a:ln w="1270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14" name="Freeform 218"/>
                  <p:cNvSpPr>
                    <a:spLocks/>
                  </p:cNvSpPr>
                  <p:nvPr/>
                </p:nvSpPr>
                <p:spPr bwMode="auto">
                  <a:xfrm>
                    <a:off x="456" y="2888"/>
                    <a:ext cx="461" cy="293"/>
                  </a:xfrm>
                  <a:custGeom>
                    <a:avLst/>
                    <a:gdLst/>
                    <a:ahLst/>
                    <a:cxnLst>
                      <a:cxn ang="0">
                        <a:pos x="0" y="126"/>
                      </a:cxn>
                      <a:cxn ang="0">
                        <a:pos x="206" y="292"/>
                      </a:cxn>
                      <a:cxn ang="0">
                        <a:pos x="460" y="162"/>
                      </a:cxn>
                      <a:cxn ang="0">
                        <a:pos x="242" y="0"/>
                      </a:cxn>
                      <a:cxn ang="0">
                        <a:pos x="0" y="126"/>
                      </a:cxn>
                    </a:cxnLst>
                    <a:rect l="0" t="0" r="r" b="b"/>
                    <a:pathLst>
                      <a:path w="461" h="293">
                        <a:moveTo>
                          <a:pt x="0" y="126"/>
                        </a:moveTo>
                        <a:lnTo>
                          <a:pt x="206" y="292"/>
                        </a:lnTo>
                        <a:lnTo>
                          <a:pt x="460" y="162"/>
                        </a:lnTo>
                        <a:lnTo>
                          <a:pt x="242" y="0"/>
                        </a:lnTo>
                        <a:lnTo>
                          <a:pt x="0" y="126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15" name="Oval 219"/>
                  <p:cNvSpPr>
                    <a:spLocks noChangeArrowheads="1"/>
                  </p:cNvSpPr>
                  <p:nvPr/>
                </p:nvSpPr>
                <p:spPr bwMode="auto">
                  <a:xfrm>
                    <a:off x="762" y="3132"/>
                    <a:ext cx="64" cy="9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16" name="Freeform 220"/>
                  <p:cNvSpPr>
                    <a:spLocks/>
                  </p:cNvSpPr>
                  <p:nvPr/>
                </p:nvSpPr>
                <p:spPr bwMode="auto">
                  <a:xfrm>
                    <a:off x="784" y="3144"/>
                    <a:ext cx="21" cy="75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0" y="0"/>
                      </a:cxn>
                      <a:cxn ang="0">
                        <a:pos x="20" y="63"/>
                      </a:cxn>
                      <a:cxn ang="0">
                        <a:pos x="0" y="7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21" h="75">
                        <a:moveTo>
                          <a:pt x="0" y="11"/>
                        </a:moveTo>
                        <a:lnTo>
                          <a:pt x="20" y="0"/>
                        </a:lnTo>
                        <a:lnTo>
                          <a:pt x="20" y="63"/>
                        </a:lnTo>
                        <a:lnTo>
                          <a:pt x="0" y="74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17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482" y="290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8" name="Line 222"/>
                <p:cNvSpPr>
                  <a:spLocks noChangeShapeType="1"/>
                </p:cNvSpPr>
                <p:nvPr/>
              </p:nvSpPr>
              <p:spPr bwMode="auto">
                <a:xfrm flipV="1">
                  <a:off x="506" y="292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19" name="Line 223"/>
                <p:cNvSpPr>
                  <a:spLocks noChangeShapeType="1"/>
                </p:cNvSpPr>
                <p:nvPr/>
              </p:nvSpPr>
              <p:spPr bwMode="auto">
                <a:xfrm flipV="1">
                  <a:off x="530" y="294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0" name="Line 224"/>
                <p:cNvSpPr>
                  <a:spLocks noChangeShapeType="1"/>
                </p:cNvSpPr>
                <p:nvPr/>
              </p:nvSpPr>
              <p:spPr bwMode="auto">
                <a:xfrm flipV="1">
                  <a:off x="554" y="2960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1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8" y="2978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2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602" y="299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3" name="Line 227"/>
                <p:cNvSpPr>
                  <a:spLocks noChangeShapeType="1"/>
                </p:cNvSpPr>
                <p:nvPr/>
              </p:nvSpPr>
              <p:spPr bwMode="auto">
                <a:xfrm flipV="1">
                  <a:off x="626" y="301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4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650" y="303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5" name="Line 229"/>
                <p:cNvSpPr>
                  <a:spLocks noChangeShapeType="1"/>
                </p:cNvSpPr>
                <p:nvPr/>
              </p:nvSpPr>
              <p:spPr bwMode="auto">
                <a:xfrm>
                  <a:off x="476" y="305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6" name="Line 230"/>
                <p:cNvSpPr>
                  <a:spLocks noChangeShapeType="1"/>
                </p:cNvSpPr>
                <p:nvPr/>
              </p:nvSpPr>
              <p:spPr bwMode="auto">
                <a:xfrm>
                  <a:off x="502" y="307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7" name="Line 231"/>
                <p:cNvSpPr>
                  <a:spLocks noChangeShapeType="1"/>
                </p:cNvSpPr>
                <p:nvPr/>
              </p:nvSpPr>
              <p:spPr bwMode="auto">
                <a:xfrm>
                  <a:off x="528" y="3098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8" name="Line 232"/>
                <p:cNvSpPr>
                  <a:spLocks noChangeShapeType="1"/>
                </p:cNvSpPr>
                <p:nvPr/>
              </p:nvSpPr>
              <p:spPr bwMode="auto">
                <a:xfrm>
                  <a:off x="554" y="3120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29" name="Line 233"/>
                <p:cNvSpPr>
                  <a:spLocks noChangeShapeType="1"/>
                </p:cNvSpPr>
                <p:nvPr/>
              </p:nvSpPr>
              <p:spPr bwMode="auto">
                <a:xfrm>
                  <a:off x="580" y="314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30" name="Line 234"/>
                <p:cNvSpPr>
                  <a:spLocks noChangeShapeType="1"/>
                </p:cNvSpPr>
                <p:nvPr/>
              </p:nvSpPr>
              <p:spPr bwMode="auto">
                <a:xfrm>
                  <a:off x="606" y="316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31" name="Line 235"/>
                <p:cNvSpPr>
                  <a:spLocks noChangeShapeType="1"/>
                </p:cNvSpPr>
                <p:nvPr/>
              </p:nvSpPr>
              <p:spPr bwMode="auto">
                <a:xfrm>
                  <a:off x="632" y="318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14" name="Group 236"/>
            <p:cNvGrpSpPr>
              <a:grpSpLocks/>
            </p:cNvGrpSpPr>
            <p:nvPr/>
          </p:nvGrpSpPr>
          <p:grpSpPr bwMode="auto">
            <a:xfrm>
              <a:off x="796" y="3136"/>
              <a:ext cx="96" cy="146"/>
              <a:chOff x="796" y="3136"/>
              <a:chExt cx="96" cy="146"/>
            </a:xfrm>
          </p:grpSpPr>
          <p:grpSp>
            <p:nvGrpSpPr>
              <p:cNvPr id="29715" name="Group 237"/>
              <p:cNvGrpSpPr>
                <a:grpSpLocks/>
              </p:cNvGrpSpPr>
              <p:nvPr/>
            </p:nvGrpSpPr>
            <p:grpSpPr bwMode="auto">
              <a:xfrm>
                <a:off x="796" y="3160"/>
                <a:ext cx="84" cy="103"/>
                <a:chOff x="796" y="3160"/>
                <a:chExt cx="84" cy="103"/>
              </a:xfrm>
            </p:grpSpPr>
            <p:sp>
              <p:nvSpPr>
                <p:cNvPr id="29934" name="Freeform 238"/>
                <p:cNvSpPr>
                  <a:spLocks/>
                </p:cNvSpPr>
                <p:nvPr/>
              </p:nvSpPr>
              <p:spPr bwMode="auto">
                <a:xfrm>
                  <a:off x="796" y="3162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6"/>
                    </a:cxn>
                    <a:cxn ang="0">
                      <a:pos x="76" y="100"/>
                    </a:cxn>
                    <a:cxn ang="0">
                      <a:pos x="7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7" h="10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76" y="100"/>
                      </a:lnTo>
                      <a:lnTo>
                        <a:pt x="7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35" name="Freeform 239"/>
                <p:cNvSpPr>
                  <a:spLocks/>
                </p:cNvSpPr>
                <p:nvPr/>
              </p:nvSpPr>
              <p:spPr bwMode="auto">
                <a:xfrm>
                  <a:off x="796" y="3160"/>
                  <a:ext cx="83" cy="5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6" y="53"/>
                    </a:cxn>
                    <a:cxn ang="0">
                      <a:pos x="82" y="50"/>
                    </a:cxn>
                    <a:cxn ang="0">
                      <a:pos x="5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3" h="54">
                      <a:moveTo>
                        <a:pt x="0" y="3"/>
                      </a:moveTo>
                      <a:lnTo>
                        <a:pt x="76" y="53"/>
                      </a:lnTo>
                      <a:lnTo>
                        <a:pt x="82" y="50"/>
                      </a:lnTo>
                      <a:lnTo>
                        <a:pt x="5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36" name="Freeform 240"/>
                <p:cNvSpPr>
                  <a:spLocks/>
                </p:cNvSpPr>
                <p:nvPr/>
              </p:nvSpPr>
              <p:spPr bwMode="auto">
                <a:xfrm>
                  <a:off x="878" y="3218"/>
                  <a:ext cx="2" cy="44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0" y="0"/>
                    </a:cxn>
                    <a:cxn ang="0">
                      <a:pos x="0" y="41"/>
                    </a:cxn>
                    <a:cxn ang="0">
                      <a:pos x="1" y="4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2" h="44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1" y="2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6" name="Group 241"/>
              <p:cNvGrpSpPr>
                <a:grpSpLocks/>
              </p:cNvGrpSpPr>
              <p:nvPr/>
            </p:nvGrpSpPr>
            <p:grpSpPr bwMode="auto">
              <a:xfrm>
                <a:off x="815" y="3136"/>
                <a:ext cx="77" cy="146"/>
                <a:chOff x="815" y="3136"/>
                <a:chExt cx="77" cy="146"/>
              </a:xfrm>
            </p:grpSpPr>
            <p:sp>
              <p:nvSpPr>
                <p:cNvPr id="29938" name="Oval 242"/>
                <p:cNvSpPr>
                  <a:spLocks noChangeArrowheads="1"/>
                </p:cNvSpPr>
                <p:nvPr/>
              </p:nvSpPr>
              <p:spPr bwMode="auto">
                <a:xfrm>
                  <a:off x="822" y="3136"/>
                  <a:ext cx="70" cy="143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39" name="Oval 243"/>
                <p:cNvSpPr>
                  <a:spLocks noChangeArrowheads="1"/>
                </p:cNvSpPr>
                <p:nvPr/>
              </p:nvSpPr>
              <p:spPr bwMode="auto">
                <a:xfrm>
                  <a:off x="815" y="3139"/>
                  <a:ext cx="71" cy="143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0" name="Oval 244"/>
                <p:cNvSpPr>
                  <a:spLocks noChangeArrowheads="1"/>
                </p:cNvSpPr>
                <p:nvPr/>
              </p:nvSpPr>
              <p:spPr bwMode="auto">
                <a:xfrm>
                  <a:off x="860" y="3207"/>
                  <a:ext cx="13" cy="24"/>
                </a:xfrm>
                <a:prstGeom prst="ellipse">
                  <a:avLst/>
                </a:prstGeom>
                <a:solidFill>
                  <a:srgbClr val="E0E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1" name="Oval 245"/>
                <p:cNvSpPr>
                  <a:spLocks noChangeArrowheads="1"/>
                </p:cNvSpPr>
                <p:nvPr/>
              </p:nvSpPr>
              <p:spPr bwMode="auto">
                <a:xfrm>
                  <a:off x="866" y="3209"/>
                  <a:ext cx="7" cy="18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17" name="Group 246"/>
            <p:cNvGrpSpPr>
              <a:grpSpLocks/>
            </p:cNvGrpSpPr>
            <p:nvPr/>
          </p:nvGrpSpPr>
          <p:grpSpPr bwMode="auto">
            <a:xfrm>
              <a:off x="895" y="3130"/>
              <a:ext cx="294" cy="151"/>
              <a:chOff x="895" y="3130"/>
              <a:chExt cx="294" cy="151"/>
            </a:xfrm>
          </p:grpSpPr>
          <p:grpSp>
            <p:nvGrpSpPr>
              <p:cNvPr id="29719" name="Group 247"/>
              <p:cNvGrpSpPr>
                <a:grpSpLocks/>
              </p:cNvGrpSpPr>
              <p:nvPr/>
            </p:nvGrpSpPr>
            <p:grpSpPr bwMode="auto">
              <a:xfrm>
                <a:off x="895" y="3130"/>
                <a:ext cx="105" cy="151"/>
                <a:chOff x="895" y="3130"/>
                <a:chExt cx="105" cy="151"/>
              </a:xfrm>
            </p:grpSpPr>
            <p:sp>
              <p:nvSpPr>
                <p:cNvPr id="29944" name="Oval 248"/>
                <p:cNvSpPr>
                  <a:spLocks noChangeArrowheads="1"/>
                </p:cNvSpPr>
                <p:nvPr/>
              </p:nvSpPr>
              <p:spPr bwMode="auto">
                <a:xfrm>
                  <a:off x="895" y="3139"/>
                  <a:ext cx="105" cy="14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5" name="Oval 249"/>
                <p:cNvSpPr>
                  <a:spLocks noChangeArrowheads="1"/>
                </p:cNvSpPr>
                <p:nvPr/>
              </p:nvSpPr>
              <p:spPr bwMode="auto">
                <a:xfrm>
                  <a:off x="895" y="3130"/>
                  <a:ext cx="105" cy="1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46" name="Oval 250"/>
                <p:cNvSpPr>
                  <a:spLocks noChangeArrowheads="1"/>
                </p:cNvSpPr>
                <p:nvPr/>
              </p:nvSpPr>
              <p:spPr bwMode="auto">
                <a:xfrm>
                  <a:off x="899" y="3136"/>
                  <a:ext cx="97" cy="134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20" name="Group 251"/>
                <p:cNvGrpSpPr>
                  <a:grpSpLocks/>
                </p:cNvGrpSpPr>
                <p:nvPr/>
              </p:nvGrpSpPr>
              <p:grpSpPr bwMode="auto">
                <a:xfrm>
                  <a:off x="905" y="3187"/>
                  <a:ext cx="19" cy="34"/>
                  <a:chOff x="905" y="3187"/>
                  <a:chExt cx="19" cy="34"/>
                </a:xfrm>
              </p:grpSpPr>
              <p:sp>
                <p:nvSpPr>
                  <p:cNvPr id="29948" name="Oval 252"/>
                  <p:cNvSpPr>
                    <a:spLocks noChangeArrowheads="1"/>
                  </p:cNvSpPr>
                  <p:nvPr/>
                </p:nvSpPr>
                <p:spPr bwMode="auto">
                  <a:xfrm>
                    <a:off x="905" y="3187"/>
                    <a:ext cx="19" cy="3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49" name="Oval 253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196"/>
                    <a:ext cx="14" cy="25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46" name="Group 254"/>
              <p:cNvGrpSpPr>
                <a:grpSpLocks/>
              </p:cNvGrpSpPr>
              <p:nvPr/>
            </p:nvGrpSpPr>
            <p:grpSpPr bwMode="auto">
              <a:xfrm>
                <a:off x="999" y="3176"/>
                <a:ext cx="190" cy="57"/>
                <a:chOff x="999" y="3176"/>
                <a:chExt cx="190" cy="57"/>
              </a:xfrm>
            </p:grpSpPr>
            <p:sp>
              <p:nvSpPr>
                <p:cNvPr id="29951" name="Freeform 255"/>
                <p:cNvSpPr>
                  <a:spLocks/>
                </p:cNvSpPr>
                <p:nvPr/>
              </p:nvSpPr>
              <p:spPr bwMode="auto">
                <a:xfrm>
                  <a:off x="999" y="3187"/>
                  <a:ext cx="19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15"/>
                    </a:cxn>
                    <a:cxn ang="0">
                      <a:pos x="189" y="23"/>
                    </a:cxn>
                    <a:cxn ang="0">
                      <a:pos x="177" y="45"/>
                    </a:cxn>
                    <a:cxn ang="0">
                      <a:pos x="152" y="45"/>
                    </a:cxn>
                    <a:cxn ang="0">
                      <a:pos x="152" y="34"/>
                    </a:cxn>
                    <a:cxn ang="0">
                      <a:pos x="139" y="34"/>
                    </a:cxn>
                    <a:cxn ang="0">
                      <a:pos x="139" y="45"/>
                    </a:cxn>
                    <a:cxn ang="0">
                      <a:pos x="127" y="45"/>
                    </a:cxn>
                    <a:cxn ang="0">
                      <a:pos x="127" y="34"/>
                    </a:cxn>
                    <a:cxn ang="0">
                      <a:pos x="101" y="34"/>
                    </a:cxn>
                    <a:cxn ang="0">
                      <a:pos x="101" y="45"/>
                    </a:cxn>
                    <a:cxn ang="0">
                      <a:pos x="88" y="45"/>
                    </a:cxn>
                    <a:cxn ang="0">
                      <a:pos x="76" y="34"/>
                    </a:cxn>
                    <a:cxn ang="0">
                      <a:pos x="63" y="45"/>
                    </a:cxn>
                    <a:cxn ang="0">
                      <a:pos x="51" y="34"/>
                    </a:cxn>
                    <a:cxn ang="0">
                      <a:pos x="51" y="45"/>
                    </a:cxn>
                    <a:cxn ang="0">
                      <a:pos x="38" y="45"/>
                    </a:cxn>
                    <a:cxn ang="0">
                      <a:pos x="38" y="34"/>
                    </a:cxn>
                    <a:cxn ang="0">
                      <a:pos x="26" y="34"/>
                    </a:cxn>
                    <a:cxn ang="0">
                      <a:pos x="12" y="45"/>
                    </a:cxn>
                    <a:cxn ang="0">
                      <a:pos x="0" y="4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6">
                      <a:moveTo>
                        <a:pt x="0" y="0"/>
                      </a:moveTo>
                      <a:lnTo>
                        <a:pt x="189" y="15"/>
                      </a:lnTo>
                      <a:lnTo>
                        <a:pt x="189" y="23"/>
                      </a:lnTo>
                      <a:lnTo>
                        <a:pt x="177" y="45"/>
                      </a:lnTo>
                      <a:lnTo>
                        <a:pt x="152" y="45"/>
                      </a:lnTo>
                      <a:lnTo>
                        <a:pt x="152" y="34"/>
                      </a:lnTo>
                      <a:lnTo>
                        <a:pt x="139" y="34"/>
                      </a:lnTo>
                      <a:lnTo>
                        <a:pt x="139" y="45"/>
                      </a:lnTo>
                      <a:lnTo>
                        <a:pt x="127" y="45"/>
                      </a:lnTo>
                      <a:lnTo>
                        <a:pt x="127" y="34"/>
                      </a:lnTo>
                      <a:lnTo>
                        <a:pt x="101" y="34"/>
                      </a:lnTo>
                      <a:lnTo>
                        <a:pt x="101" y="45"/>
                      </a:lnTo>
                      <a:lnTo>
                        <a:pt x="88" y="45"/>
                      </a:lnTo>
                      <a:lnTo>
                        <a:pt x="76" y="34"/>
                      </a:lnTo>
                      <a:lnTo>
                        <a:pt x="63" y="45"/>
                      </a:lnTo>
                      <a:lnTo>
                        <a:pt x="51" y="34"/>
                      </a:lnTo>
                      <a:lnTo>
                        <a:pt x="51" y="45"/>
                      </a:lnTo>
                      <a:lnTo>
                        <a:pt x="38" y="45"/>
                      </a:lnTo>
                      <a:lnTo>
                        <a:pt x="38" y="34"/>
                      </a:lnTo>
                      <a:lnTo>
                        <a:pt x="26" y="34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2" name="Freeform 256"/>
                <p:cNvSpPr>
                  <a:spLocks/>
                </p:cNvSpPr>
                <p:nvPr/>
              </p:nvSpPr>
              <p:spPr bwMode="auto">
                <a:xfrm>
                  <a:off x="999" y="3179"/>
                  <a:ext cx="1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0"/>
                    </a:cxn>
                    <a:cxn ang="0">
                      <a:pos x="189" y="22"/>
                    </a:cxn>
                    <a:cxn ang="0">
                      <a:pos x="177" y="44"/>
                    </a:cxn>
                    <a:cxn ang="0">
                      <a:pos x="152" y="44"/>
                    </a:cxn>
                    <a:cxn ang="0">
                      <a:pos x="152" y="33"/>
                    </a:cxn>
                    <a:cxn ang="0">
                      <a:pos x="139" y="33"/>
                    </a:cxn>
                    <a:cxn ang="0">
                      <a:pos x="139" y="44"/>
                    </a:cxn>
                    <a:cxn ang="0">
                      <a:pos x="127" y="44"/>
                    </a:cxn>
                    <a:cxn ang="0">
                      <a:pos x="127" y="33"/>
                    </a:cxn>
                    <a:cxn ang="0">
                      <a:pos x="101" y="33"/>
                    </a:cxn>
                    <a:cxn ang="0">
                      <a:pos x="101" y="44"/>
                    </a:cxn>
                    <a:cxn ang="0">
                      <a:pos x="88" y="44"/>
                    </a:cxn>
                    <a:cxn ang="0">
                      <a:pos x="76" y="33"/>
                    </a:cxn>
                    <a:cxn ang="0">
                      <a:pos x="63" y="44"/>
                    </a:cxn>
                    <a:cxn ang="0">
                      <a:pos x="51" y="33"/>
                    </a:cxn>
                    <a:cxn ang="0">
                      <a:pos x="51" y="44"/>
                    </a:cxn>
                    <a:cxn ang="0">
                      <a:pos x="38" y="44"/>
                    </a:cxn>
                    <a:cxn ang="0">
                      <a:pos x="38" y="33"/>
                    </a:cxn>
                    <a:cxn ang="0">
                      <a:pos x="26" y="33"/>
                    </a:cxn>
                    <a:cxn ang="0">
                      <a:pos x="12" y="44"/>
                    </a:cxn>
                    <a:cxn ang="0">
                      <a:pos x="0" y="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5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89" y="22"/>
                      </a:lnTo>
                      <a:lnTo>
                        <a:pt x="177" y="44"/>
                      </a:lnTo>
                      <a:lnTo>
                        <a:pt x="152" y="44"/>
                      </a:lnTo>
                      <a:lnTo>
                        <a:pt x="152" y="33"/>
                      </a:lnTo>
                      <a:lnTo>
                        <a:pt x="139" y="33"/>
                      </a:lnTo>
                      <a:lnTo>
                        <a:pt x="139" y="44"/>
                      </a:lnTo>
                      <a:lnTo>
                        <a:pt x="127" y="44"/>
                      </a:lnTo>
                      <a:lnTo>
                        <a:pt x="127" y="33"/>
                      </a:lnTo>
                      <a:lnTo>
                        <a:pt x="101" y="33"/>
                      </a:lnTo>
                      <a:lnTo>
                        <a:pt x="101" y="44"/>
                      </a:lnTo>
                      <a:lnTo>
                        <a:pt x="88" y="44"/>
                      </a:lnTo>
                      <a:lnTo>
                        <a:pt x="76" y="33"/>
                      </a:lnTo>
                      <a:lnTo>
                        <a:pt x="63" y="44"/>
                      </a:lnTo>
                      <a:lnTo>
                        <a:pt x="51" y="33"/>
                      </a:lnTo>
                      <a:lnTo>
                        <a:pt x="51" y="44"/>
                      </a:lnTo>
                      <a:lnTo>
                        <a:pt x="38" y="44"/>
                      </a:lnTo>
                      <a:lnTo>
                        <a:pt x="38" y="33"/>
                      </a:lnTo>
                      <a:lnTo>
                        <a:pt x="26" y="33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3" name="Freeform 257"/>
                <p:cNvSpPr>
                  <a:spLocks/>
                </p:cNvSpPr>
                <p:nvPr/>
              </p:nvSpPr>
              <p:spPr bwMode="auto">
                <a:xfrm>
                  <a:off x="1016" y="3192"/>
                  <a:ext cx="17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6" y="0"/>
                    </a:cxn>
                    <a:cxn ang="0">
                      <a:pos x="17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3" h="6"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72" y="5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4" name="Freeform 258"/>
                <p:cNvSpPr>
                  <a:spLocks/>
                </p:cNvSpPr>
                <p:nvPr/>
              </p:nvSpPr>
              <p:spPr bwMode="auto">
                <a:xfrm>
                  <a:off x="1019" y="3208"/>
                  <a:ext cx="16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162" y="6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7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162" y="6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55" name="Freeform 259"/>
                <p:cNvSpPr>
                  <a:spLocks/>
                </p:cNvSpPr>
                <p:nvPr/>
              </p:nvSpPr>
              <p:spPr bwMode="auto">
                <a:xfrm>
                  <a:off x="1013" y="3176"/>
                  <a:ext cx="16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62" y="5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62" y="5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52" name="Group 260"/>
            <p:cNvGrpSpPr>
              <a:grpSpLocks/>
            </p:cNvGrpSpPr>
            <p:nvPr/>
          </p:nvGrpSpPr>
          <p:grpSpPr bwMode="auto">
            <a:xfrm>
              <a:off x="887" y="3207"/>
              <a:ext cx="260" cy="223"/>
              <a:chOff x="887" y="3207"/>
              <a:chExt cx="260" cy="223"/>
            </a:xfrm>
          </p:grpSpPr>
          <p:grpSp>
            <p:nvGrpSpPr>
              <p:cNvPr id="29766" name="Group 261"/>
              <p:cNvGrpSpPr>
                <a:grpSpLocks/>
              </p:cNvGrpSpPr>
              <p:nvPr/>
            </p:nvGrpSpPr>
            <p:grpSpPr bwMode="auto">
              <a:xfrm>
                <a:off x="887" y="3207"/>
                <a:ext cx="115" cy="118"/>
                <a:chOff x="887" y="3207"/>
                <a:chExt cx="115" cy="118"/>
              </a:xfrm>
            </p:grpSpPr>
            <p:sp>
              <p:nvSpPr>
                <p:cNvPr id="29958" name="Oval 262"/>
                <p:cNvSpPr>
                  <a:spLocks noChangeArrowheads="1"/>
                </p:cNvSpPr>
                <p:nvPr/>
              </p:nvSpPr>
              <p:spPr bwMode="auto">
                <a:xfrm rot="2280000">
                  <a:off x="887" y="3213"/>
                  <a:ext cx="110" cy="11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59" name="Oval 263"/>
                <p:cNvSpPr>
                  <a:spLocks noChangeArrowheads="1"/>
                </p:cNvSpPr>
                <p:nvPr/>
              </p:nvSpPr>
              <p:spPr bwMode="auto">
                <a:xfrm rot="2280000">
                  <a:off x="892" y="3207"/>
                  <a:ext cx="110" cy="11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60" name="Oval 264"/>
                <p:cNvSpPr>
                  <a:spLocks noChangeArrowheads="1"/>
                </p:cNvSpPr>
                <p:nvPr/>
              </p:nvSpPr>
              <p:spPr bwMode="auto">
                <a:xfrm rot="2280000">
                  <a:off x="894" y="3211"/>
                  <a:ext cx="101" cy="107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67" name="Group 265"/>
                <p:cNvGrpSpPr>
                  <a:grpSpLocks/>
                </p:cNvGrpSpPr>
                <p:nvPr/>
              </p:nvGrpSpPr>
              <p:grpSpPr bwMode="auto">
                <a:xfrm>
                  <a:off x="908" y="3230"/>
                  <a:ext cx="19" cy="27"/>
                  <a:chOff x="908" y="3230"/>
                  <a:chExt cx="19" cy="27"/>
                </a:xfrm>
              </p:grpSpPr>
              <p:sp>
                <p:nvSpPr>
                  <p:cNvPr id="29962" name="Oval 266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0"/>
                    <a:ext cx="19" cy="2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63" name="Oval 267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7"/>
                    <a:ext cx="15" cy="19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68" name="Group 268"/>
              <p:cNvGrpSpPr>
                <a:grpSpLocks/>
              </p:cNvGrpSpPr>
              <p:nvPr/>
            </p:nvGrpSpPr>
            <p:grpSpPr bwMode="auto">
              <a:xfrm>
                <a:off x="973" y="3283"/>
                <a:ext cx="174" cy="147"/>
                <a:chOff x="973" y="3283"/>
                <a:chExt cx="174" cy="147"/>
              </a:xfrm>
            </p:grpSpPr>
            <p:sp>
              <p:nvSpPr>
                <p:cNvPr id="29965" name="Freeform 269"/>
                <p:cNvSpPr>
                  <a:spLocks/>
                </p:cNvSpPr>
                <p:nvPr/>
              </p:nvSpPr>
              <p:spPr bwMode="auto">
                <a:xfrm>
                  <a:off x="973" y="3288"/>
                  <a:ext cx="171" cy="14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0" y="131"/>
                    </a:cxn>
                    <a:cxn ang="0">
                      <a:pos x="166" y="135"/>
                    </a:cxn>
                    <a:cxn ang="0">
                      <a:pos x="145" y="141"/>
                    </a:cxn>
                    <a:cxn ang="0">
                      <a:pos x="125" y="125"/>
                    </a:cxn>
                    <a:cxn ang="0">
                      <a:pos x="130" y="119"/>
                    </a:cxn>
                    <a:cxn ang="0">
                      <a:pos x="120" y="111"/>
                    </a:cxn>
                    <a:cxn ang="0">
                      <a:pos x="114" y="117"/>
                    </a:cxn>
                    <a:cxn ang="0">
                      <a:pos x="104" y="109"/>
                    </a:cxn>
                    <a:cxn ang="0">
                      <a:pos x="110" y="103"/>
                    </a:cxn>
                    <a:cxn ang="0">
                      <a:pos x="88" y="86"/>
                    </a:cxn>
                    <a:cxn ang="0">
                      <a:pos x="83" y="92"/>
                    </a:cxn>
                    <a:cxn ang="0">
                      <a:pos x="72" y="84"/>
                    </a:cxn>
                    <a:cxn ang="0">
                      <a:pos x="68" y="69"/>
                    </a:cxn>
                    <a:cxn ang="0">
                      <a:pos x="52" y="69"/>
                    </a:cxn>
                    <a:cxn ang="0">
                      <a:pos x="48" y="54"/>
                    </a:cxn>
                    <a:cxn ang="0">
                      <a:pos x="42" y="61"/>
                    </a:cxn>
                    <a:cxn ang="0">
                      <a:pos x="31" y="52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5"/>
                    </a:cxn>
                    <a:cxn ang="0">
                      <a:pos x="0" y="28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1" h="142">
                      <a:moveTo>
                        <a:pt x="22" y="0"/>
                      </a:moveTo>
                      <a:lnTo>
                        <a:pt x="170" y="131"/>
                      </a:lnTo>
                      <a:lnTo>
                        <a:pt x="166" y="135"/>
                      </a:lnTo>
                      <a:lnTo>
                        <a:pt x="145" y="141"/>
                      </a:lnTo>
                      <a:lnTo>
                        <a:pt x="125" y="125"/>
                      </a:lnTo>
                      <a:lnTo>
                        <a:pt x="130" y="119"/>
                      </a:lnTo>
                      <a:lnTo>
                        <a:pt x="120" y="111"/>
                      </a:lnTo>
                      <a:lnTo>
                        <a:pt x="114" y="117"/>
                      </a:lnTo>
                      <a:lnTo>
                        <a:pt x="104" y="109"/>
                      </a:lnTo>
                      <a:lnTo>
                        <a:pt x="110" y="103"/>
                      </a:lnTo>
                      <a:lnTo>
                        <a:pt x="88" y="86"/>
                      </a:lnTo>
                      <a:lnTo>
                        <a:pt x="83" y="92"/>
                      </a:lnTo>
                      <a:lnTo>
                        <a:pt x="72" y="84"/>
                      </a:lnTo>
                      <a:lnTo>
                        <a:pt x="68" y="69"/>
                      </a:lnTo>
                      <a:lnTo>
                        <a:pt x="52" y="69"/>
                      </a:lnTo>
                      <a:lnTo>
                        <a:pt x="48" y="54"/>
                      </a:lnTo>
                      <a:lnTo>
                        <a:pt x="42" y="61"/>
                      </a:lnTo>
                      <a:lnTo>
                        <a:pt x="31" y="52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5"/>
                      </a:lnTo>
                      <a:lnTo>
                        <a:pt x="0" y="2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6" name="Freeform 270"/>
                <p:cNvSpPr>
                  <a:spLocks/>
                </p:cNvSpPr>
                <p:nvPr/>
              </p:nvSpPr>
              <p:spPr bwMode="auto">
                <a:xfrm>
                  <a:off x="978" y="3283"/>
                  <a:ext cx="168" cy="14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67" y="113"/>
                    </a:cxn>
                    <a:cxn ang="0">
                      <a:pos x="165" y="134"/>
                    </a:cxn>
                    <a:cxn ang="0">
                      <a:pos x="146" y="140"/>
                    </a:cxn>
                    <a:cxn ang="0">
                      <a:pos x="125" y="124"/>
                    </a:cxn>
                    <a:cxn ang="0">
                      <a:pos x="130" y="118"/>
                    </a:cxn>
                    <a:cxn ang="0">
                      <a:pos x="120" y="110"/>
                    </a:cxn>
                    <a:cxn ang="0">
                      <a:pos x="115" y="116"/>
                    </a:cxn>
                    <a:cxn ang="0">
                      <a:pos x="104" y="108"/>
                    </a:cxn>
                    <a:cxn ang="0">
                      <a:pos x="110" y="102"/>
                    </a:cxn>
                    <a:cxn ang="0">
                      <a:pos x="88" y="85"/>
                    </a:cxn>
                    <a:cxn ang="0">
                      <a:pos x="83" y="91"/>
                    </a:cxn>
                    <a:cxn ang="0">
                      <a:pos x="72" y="84"/>
                    </a:cxn>
                    <a:cxn ang="0">
                      <a:pos x="68" y="68"/>
                    </a:cxn>
                    <a:cxn ang="0">
                      <a:pos x="52" y="68"/>
                    </a:cxn>
                    <a:cxn ang="0">
                      <a:pos x="48" y="53"/>
                    </a:cxn>
                    <a:cxn ang="0">
                      <a:pos x="42" y="60"/>
                    </a:cxn>
                    <a:cxn ang="0">
                      <a:pos x="31" y="51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4"/>
                    </a:cxn>
                    <a:cxn ang="0">
                      <a:pos x="0" y="2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8" h="141">
                      <a:moveTo>
                        <a:pt x="21" y="0"/>
                      </a:moveTo>
                      <a:lnTo>
                        <a:pt x="167" y="113"/>
                      </a:lnTo>
                      <a:lnTo>
                        <a:pt x="165" y="134"/>
                      </a:lnTo>
                      <a:lnTo>
                        <a:pt x="146" y="140"/>
                      </a:lnTo>
                      <a:lnTo>
                        <a:pt x="125" y="124"/>
                      </a:lnTo>
                      <a:lnTo>
                        <a:pt x="130" y="118"/>
                      </a:lnTo>
                      <a:lnTo>
                        <a:pt x="120" y="110"/>
                      </a:lnTo>
                      <a:lnTo>
                        <a:pt x="115" y="116"/>
                      </a:lnTo>
                      <a:lnTo>
                        <a:pt x="104" y="108"/>
                      </a:lnTo>
                      <a:lnTo>
                        <a:pt x="110" y="102"/>
                      </a:lnTo>
                      <a:lnTo>
                        <a:pt x="88" y="85"/>
                      </a:lnTo>
                      <a:lnTo>
                        <a:pt x="83" y="91"/>
                      </a:lnTo>
                      <a:lnTo>
                        <a:pt x="72" y="84"/>
                      </a:lnTo>
                      <a:lnTo>
                        <a:pt x="68" y="68"/>
                      </a:lnTo>
                      <a:lnTo>
                        <a:pt x="52" y="68"/>
                      </a:lnTo>
                      <a:lnTo>
                        <a:pt x="48" y="53"/>
                      </a:lnTo>
                      <a:lnTo>
                        <a:pt x="42" y="60"/>
                      </a:lnTo>
                      <a:lnTo>
                        <a:pt x="31" y="51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4"/>
                      </a:lnTo>
                      <a:lnTo>
                        <a:pt x="0" y="27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7" name="Freeform 271"/>
                <p:cNvSpPr>
                  <a:spLocks/>
                </p:cNvSpPr>
                <p:nvPr/>
              </p:nvSpPr>
              <p:spPr bwMode="auto">
                <a:xfrm>
                  <a:off x="1005" y="3302"/>
                  <a:ext cx="142" cy="1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39" y="107"/>
                    </a:cxn>
                    <a:cxn ang="0">
                      <a:pos x="141" y="113"/>
                    </a:cxn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42" h="114">
                      <a:moveTo>
                        <a:pt x="2" y="0"/>
                      </a:moveTo>
                      <a:lnTo>
                        <a:pt x="139" y="107"/>
                      </a:lnTo>
                      <a:lnTo>
                        <a:pt x="141" y="11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8" name="Freeform 272"/>
                <p:cNvSpPr>
                  <a:spLocks/>
                </p:cNvSpPr>
                <p:nvPr/>
              </p:nvSpPr>
              <p:spPr bwMode="auto">
                <a:xfrm>
                  <a:off x="998" y="3313"/>
                  <a:ext cx="138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34" y="109"/>
                    </a:cxn>
                    <a:cxn ang="0">
                      <a:pos x="137" y="10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8" h="110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134" y="109"/>
                      </a:lnTo>
                      <a:lnTo>
                        <a:pt x="137" y="10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69" name="Freeform 273"/>
                <p:cNvSpPr>
                  <a:spLocks/>
                </p:cNvSpPr>
                <p:nvPr/>
              </p:nvSpPr>
              <p:spPr bwMode="auto">
                <a:xfrm>
                  <a:off x="1010" y="3290"/>
                  <a:ext cx="137" cy="10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134" y="107"/>
                    </a:cxn>
                    <a:cxn ang="0">
                      <a:pos x="136" y="10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37" h="10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134" y="107"/>
                      </a:lnTo>
                      <a:lnTo>
                        <a:pt x="136" y="10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970" name="Arc 274"/>
            <p:cNvSpPr>
              <a:spLocks/>
            </p:cNvSpPr>
            <p:nvPr/>
          </p:nvSpPr>
          <p:spPr bwMode="auto">
            <a:xfrm>
              <a:off x="855" y="3221"/>
              <a:ext cx="61" cy="34"/>
            </a:xfrm>
            <a:custGeom>
              <a:avLst/>
              <a:gdLst>
                <a:gd name="G0" fmla="+- 21600 0 0"/>
                <a:gd name="G1" fmla="+- 14667 0 0"/>
                <a:gd name="G2" fmla="+- 21600 0 0"/>
                <a:gd name="T0" fmla="*/ 35730 w 35730"/>
                <a:gd name="T1" fmla="*/ 31004 h 36267"/>
                <a:gd name="T2" fmla="*/ 5743 w 35730"/>
                <a:gd name="T3" fmla="*/ 0 h 36267"/>
                <a:gd name="T4" fmla="*/ 21600 w 35730"/>
                <a:gd name="T5" fmla="*/ 14667 h 3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30" h="36267" fill="none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</a:path>
                <a:path w="35730" h="36267" stroke="0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  <a:lnTo>
                    <a:pt x="21600" y="1466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9971" name="Picture 275" descr="fd00927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5251450"/>
            <a:ext cx="609600" cy="415925"/>
          </a:xfrm>
          <a:prstGeom prst="rect">
            <a:avLst/>
          </a:prstGeom>
          <a:noFill/>
        </p:spPr>
      </p:pic>
      <p:grpSp>
        <p:nvGrpSpPr>
          <p:cNvPr id="29769" name="Group 277"/>
          <p:cNvGrpSpPr>
            <a:grpSpLocks/>
          </p:cNvGrpSpPr>
          <p:nvPr/>
        </p:nvGrpSpPr>
        <p:grpSpPr bwMode="auto">
          <a:xfrm>
            <a:off x="5181600" y="1295400"/>
            <a:ext cx="838200" cy="582613"/>
            <a:chOff x="407" y="2887"/>
            <a:chExt cx="782" cy="543"/>
          </a:xfrm>
        </p:grpSpPr>
        <p:grpSp>
          <p:nvGrpSpPr>
            <p:cNvPr id="29770" name="Group 278"/>
            <p:cNvGrpSpPr>
              <a:grpSpLocks/>
            </p:cNvGrpSpPr>
            <p:nvPr/>
          </p:nvGrpSpPr>
          <p:grpSpPr bwMode="auto">
            <a:xfrm>
              <a:off x="407" y="2887"/>
              <a:ext cx="510" cy="440"/>
              <a:chOff x="407" y="2887"/>
              <a:chExt cx="510" cy="440"/>
            </a:xfrm>
          </p:grpSpPr>
          <p:grpSp>
            <p:nvGrpSpPr>
              <p:cNvPr id="29771" name="Group 279"/>
              <p:cNvGrpSpPr>
                <a:grpSpLocks/>
              </p:cNvGrpSpPr>
              <p:nvPr/>
            </p:nvGrpSpPr>
            <p:grpSpPr bwMode="auto">
              <a:xfrm>
                <a:off x="407" y="2887"/>
                <a:ext cx="249" cy="182"/>
                <a:chOff x="407" y="2887"/>
                <a:chExt cx="249" cy="182"/>
              </a:xfrm>
            </p:grpSpPr>
            <p:sp>
              <p:nvSpPr>
                <p:cNvPr id="29976" name="Freeform 280"/>
                <p:cNvSpPr>
                  <a:spLocks/>
                </p:cNvSpPr>
                <p:nvPr/>
              </p:nvSpPr>
              <p:spPr bwMode="auto">
                <a:xfrm>
                  <a:off x="407" y="2887"/>
                  <a:ext cx="249" cy="182"/>
                </a:xfrm>
                <a:custGeom>
                  <a:avLst/>
                  <a:gdLst/>
                  <a:ahLst/>
                  <a:cxnLst>
                    <a:cxn ang="0">
                      <a:pos x="235" y="23"/>
                    </a:cxn>
                    <a:cxn ang="0">
                      <a:pos x="220" y="15"/>
                    </a:cxn>
                    <a:cxn ang="0">
                      <a:pos x="206" y="10"/>
                    </a:cxn>
                    <a:cxn ang="0">
                      <a:pos x="190" y="5"/>
                    </a:cxn>
                    <a:cxn ang="0">
                      <a:pos x="170" y="1"/>
                    </a:cxn>
                    <a:cxn ang="0">
                      <a:pos x="155" y="0"/>
                    </a:cxn>
                    <a:cxn ang="0">
                      <a:pos x="138" y="0"/>
                    </a:cxn>
                    <a:cxn ang="0">
                      <a:pos x="119" y="1"/>
                    </a:cxn>
                    <a:cxn ang="0">
                      <a:pos x="99" y="4"/>
                    </a:cxn>
                    <a:cxn ang="0">
                      <a:pos x="78" y="10"/>
                    </a:cxn>
                    <a:cxn ang="0">
                      <a:pos x="52" y="19"/>
                    </a:cxn>
                    <a:cxn ang="0">
                      <a:pos x="32" y="33"/>
                    </a:cxn>
                    <a:cxn ang="0">
                      <a:pos x="16" y="48"/>
                    </a:cxn>
                    <a:cxn ang="0">
                      <a:pos x="7" y="62"/>
                    </a:cxn>
                    <a:cxn ang="0">
                      <a:pos x="3" y="73"/>
                    </a:cxn>
                    <a:cxn ang="0">
                      <a:pos x="0" y="86"/>
                    </a:cxn>
                    <a:cxn ang="0">
                      <a:pos x="1" y="97"/>
                    </a:cxn>
                    <a:cxn ang="0">
                      <a:pos x="2" y="109"/>
                    </a:cxn>
                    <a:cxn ang="0">
                      <a:pos x="4" y="118"/>
                    </a:cxn>
                    <a:cxn ang="0">
                      <a:pos x="7" y="126"/>
                    </a:cxn>
                    <a:cxn ang="0">
                      <a:pos x="16" y="142"/>
                    </a:cxn>
                    <a:cxn ang="0">
                      <a:pos x="38" y="163"/>
                    </a:cxn>
                    <a:cxn ang="0">
                      <a:pos x="100" y="161"/>
                    </a:cxn>
                    <a:cxn ang="0">
                      <a:pos x="52" y="125"/>
                    </a:cxn>
                    <a:cxn ang="0">
                      <a:pos x="47" y="119"/>
                    </a:cxn>
                    <a:cxn ang="0">
                      <a:pos x="43" y="109"/>
                    </a:cxn>
                    <a:cxn ang="0">
                      <a:pos x="41" y="100"/>
                    </a:cxn>
                    <a:cxn ang="0">
                      <a:pos x="42" y="86"/>
                    </a:cxn>
                    <a:cxn ang="0">
                      <a:pos x="45" y="77"/>
                    </a:cxn>
                    <a:cxn ang="0">
                      <a:pos x="51" y="66"/>
                    </a:cxn>
                    <a:cxn ang="0">
                      <a:pos x="65" y="54"/>
                    </a:cxn>
                    <a:cxn ang="0">
                      <a:pos x="83" y="46"/>
                    </a:cxn>
                    <a:cxn ang="0">
                      <a:pos x="100" y="40"/>
                    </a:cxn>
                    <a:cxn ang="0">
                      <a:pos x="110" y="38"/>
                    </a:cxn>
                    <a:cxn ang="0">
                      <a:pos x="124" y="36"/>
                    </a:cxn>
                    <a:cxn ang="0">
                      <a:pos x="136" y="35"/>
                    </a:cxn>
                    <a:cxn ang="0">
                      <a:pos x="146" y="35"/>
                    </a:cxn>
                    <a:cxn ang="0">
                      <a:pos x="169" y="37"/>
                    </a:cxn>
                    <a:cxn ang="0">
                      <a:pos x="182" y="41"/>
                    </a:cxn>
                    <a:cxn ang="0">
                      <a:pos x="195" y="45"/>
                    </a:cxn>
                    <a:cxn ang="0">
                      <a:pos x="203" y="49"/>
                    </a:cxn>
                    <a:cxn ang="0">
                      <a:pos x="248" y="33"/>
                    </a:cxn>
                  </a:cxnLst>
                  <a:rect l="0" t="0" r="r" b="b"/>
                  <a:pathLst>
                    <a:path w="249" h="182">
                      <a:moveTo>
                        <a:pt x="248" y="33"/>
                      </a:moveTo>
                      <a:lnTo>
                        <a:pt x="235" y="23"/>
                      </a:lnTo>
                      <a:lnTo>
                        <a:pt x="226" y="18"/>
                      </a:lnTo>
                      <a:lnTo>
                        <a:pt x="220" y="15"/>
                      </a:lnTo>
                      <a:lnTo>
                        <a:pt x="213" y="12"/>
                      </a:lnTo>
                      <a:lnTo>
                        <a:pt x="206" y="10"/>
                      </a:lnTo>
                      <a:lnTo>
                        <a:pt x="199" y="8"/>
                      </a:lnTo>
                      <a:lnTo>
                        <a:pt x="190" y="5"/>
                      </a:lnTo>
                      <a:lnTo>
                        <a:pt x="179" y="3"/>
                      </a:lnTo>
                      <a:lnTo>
                        <a:pt x="170" y="1"/>
                      </a:lnTo>
                      <a:lnTo>
                        <a:pt x="164" y="0"/>
                      </a:lnTo>
                      <a:lnTo>
                        <a:pt x="155" y="0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09" y="2"/>
                      </a:lnTo>
                      <a:lnTo>
                        <a:pt x="99" y="4"/>
                      </a:lnTo>
                      <a:lnTo>
                        <a:pt x="88" y="7"/>
                      </a:lnTo>
                      <a:lnTo>
                        <a:pt x="78" y="10"/>
                      </a:lnTo>
                      <a:lnTo>
                        <a:pt x="65" y="14"/>
                      </a:lnTo>
                      <a:lnTo>
                        <a:pt x="52" y="19"/>
                      </a:lnTo>
                      <a:lnTo>
                        <a:pt x="42" y="26"/>
                      </a:lnTo>
                      <a:lnTo>
                        <a:pt x="32" y="33"/>
                      </a:lnTo>
                      <a:lnTo>
                        <a:pt x="23" y="40"/>
                      </a:lnTo>
                      <a:lnTo>
                        <a:pt x="16" y="48"/>
                      </a:lnTo>
                      <a:lnTo>
                        <a:pt x="11" y="55"/>
                      </a:lnTo>
                      <a:lnTo>
                        <a:pt x="7" y="62"/>
                      </a:lnTo>
                      <a:lnTo>
                        <a:pt x="4" y="68"/>
                      </a:lnTo>
                      <a:lnTo>
                        <a:pt x="3" y="73"/>
                      </a:lnTo>
                      <a:lnTo>
                        <a:pt x="1" y="80"/>
                      </a:lnTo>
                      <a:lnTo>
                        <a:pt x="0" y="86"/>
                      </a:lnTo>
                      <a:lnTo>
                        <a:pt x="0" y="93"/>
                      </a:lnTo>
                      <a:lnTo>
                        <a:pt x="1" y="97"/>
                      </a:lnTo>
                      <a:lnTo>
                        <a:pt x="1" y="102"/>
                      </a:lnTo>
                      <a:lnTo>
                        <a:pt x="2" y="109"/>
                      </a:lnTo>
                      <a:lnTo>
                        <a:pt x="3" y="114"/>
                      </a:lnTo>
                      <a:lnTo>
                        <a:pt x="4" y="118"/>
                      </a:lnTo>
                      <a:lnTo>
                        <a:pt x="5" y="122"/>
                      </a:lnTo>
                      <a:lnTo>
                        <a:pt x="7" y="126"/>
                      </a:lnTo>
                      <a:lnTo>
                        <a:pt x="11" y="132"/>
                      </a:lnTo>
                      <a:lnTo>
                        <a:pt x="16" y="142"/>
                      </a:lnTo>
                      <a:lnTo>
                        <a:pt x="22" y="148"/>
                      </a:lnTo>
                      <a:lnTo>
                        <a:pt x="38" y="163"/>
                      </a:lnTo>
                      <a:lnTo>
                        <a:pt x="59" y="181"/>
                      </a:lnTo>
                      <a:lnTo>
                        <a:pt x="100" y="161"/>
                      </a:lnTo>
                      <a:lnTo>
                        <a:pt x="56" y="129"/>
                      </a:lnTo>
                      <a:lnTo>
                        <a:pt x="52" y="125"/>
                      </a:lnTo>
                      <a:lnTo>
                        <a:pt x="50" y="123"/>
                      </a:lnTo>
                      <a:lnTo>
                        <a:pt x="47" y="119"/>
                      </a:lnTo>
                      <a:lnTo>
                        <a:pt x="45" y="115"/>
                      </a:lnTo>
                      <a:lnTo>
                        <a:pt x="43" y="109"/>
                      </a:lnTo>
                      <a:lnTo>
                        <a:pt x="42" y="105"/>
                      </a:lnTo>
                      <a:lnTo>
                        <a:pt x="41" y="100"/>
                      </a:lnTo>
                      <a:lnTo>
                        <a:pt x="41" y="94"/>
                      </a:lnTo>
                      <a:lnTo>
                        <a:pt x="42" y="86"/>
                      </a:lnTo>
                      <a:lnTo>
                        <a:pt x="43" y="80"/>
                      </a:lnTo>
                      <a:lnTo>
                        <a:pt x="45" y="77"/>
                      </a:lnTo>
                      <a:lnTo>
                        <a:pt x="47" y="72"/>
                      </a:lnTo>
                      <a:lnTo>
                        <a:pt x="51" y="66"/>
                      </a:lnTo>
                      <a:lnTo>
                        <a:pt x="57" y="59"/>
                      </a:lnTo>
                      <a:lnTo>
                        <a:pt x="65" y="54"/>
                      </a:lnTo>
                      <a:lnTo>
                        <a:pt x="76" y="49"/>
                      </a:lnTo>
                      <a:lnTo>
                        <a:pt x="83" y="46"/>
                      </a:lnTo>
                      <a:lnTo>
                        <a:pt x="92" y="42"/>
                      </a:lnTo>
                      <a:lnTo>
                        <a:pt x="100" y="40"/>
                      </a:lnTo>
                      <a:lnTo>
                        <a:pt x="105" y="39"/>
                      </a:lnTo>
                      <a:lnTo>
                        <a:pt x="110" y="38"/>
                      </a:lnTo>
                      <a:lnTo>
                        <a:pt x="115" y="37"/>
                      </a:lnTo>
                      <a:lnTo>
                        <a:pt x="124" y="36"/>
                      </a:lnTo>
                      <a:lnTo>
                        <a:pt x="130" y="36"/>
                      </a:lnTo>
                      <a:lnTo>
                        <a:pt x="136" y="35"/>
                      </a:lnTo>
                      <a:lnTo>
                        <a:pt x="142" y="35"/>
                      </a:lnTo>
                      <a:lnTo>
                        <a:pt x="146" y="35"/>
                      </a:lnTo>
                      <a:lnTo>
                        <a:pt x="158" y="36"/>
                      </a:lnTo>
                      <a:lnTo>
                        <a:pt x="169" y="37"/>
                      </a:lnTo>
                      <a:lnTo>
                        <a:pt x="177" y="39"/>
                      </a:lnTo>
                      <a:lnTo>
                        <a:pt x="182" y="41"/>
                      </a:lnTo>
                      <a:lnTo>
                        <a:pt x="189" y="43"/>
                      </a:lnTo>
                      <a:lnTo>
                        <a:pt x="195" y="45"/>
                      </a:lnTo>
                      <a:lnTo>
                        <a:pt x="199" y="47"/>
                      </a:lnTo>
                      <a:lnTo>
                        <a:pt x="203" y="49"/>
                      </a:lnTo>
                      <a:lnTo>
                        <a:pt x="210" y="51"/>
                      </a:lnTo>
                      <a:lnTo>
                        <a:pt x="248" y="33"/>
                      </a:lnTo>
                    </a:path>
                  </a:pathLst>
                </a:custGeom>
                <a:solidFill>
                  <a:srgbClr val="60606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7" name="Freeform 281"/>
                <p:cNvSpPr>
                  <a:spLocks/>
                </p:cNvSpPr>
                <p:nvPr/>
              </p:nvSpPr>
              <p:spPr bwMode="auto">
                <a:xfrm>
                  <a:off x="445" y="2913"/>
                  <a:ext cx="209" cy="76"/>
                </a:xfrm>
                <a:custGeom>
                  <a:avLst/>
                  <a:gdLst/>
                  <a:ahLst/>
                  <a:cxnLst>
                    <a:cxn ang="0">
                      <a:pos x="208" y="8"/>
                    </a:cxn>
                    <a:cxn ang="0">
                      <a:pos x="168" y="27"/>
                    </a:cxn>
                    <a:cxn ang="0">
                      <a:pos x="159" y="23"/>
                    </a:cxn>
                    <a:cxn ang="0">
                      <a:pos x="146" y="19"/>
                    </a:cxn>
                    <a:cxn ang="0">
                      <a:pos x="135" y="15"/>
                    </a:cxn>
                    <a:cxn ang="0">
                      <a:pos x="119" y="14"/>
                    </a:cxn>
                    <a:cxn ang="0">
                      <a:pos x="103" y="13"/>
                    </a:cxn>
                    <a:cxn ang="0">
                      <a:pos x="83" y="14"/>
                    </a:cxn>
                    <a:cxn ang="0">
                      <a:pos x="70" y="15"/>
                    </a:cxn>
                    <a:cxn ang="0">
                      <a:pos x="53" y="19"/>
                    </a:cxn>
                    <a:cxn ang="0">
                      <a:pos x="39" y="24"/>
                    </a:cxn>
                    <a:cxn ang="0">
                      <a:pos x="30" y="29"/>
                    </a:cxn>
                    <a:cxn ang="0">
                      <a:pos x="21" y="34"/>
                    </a:cxn>
                    <a:cxn ang="0">
                      <a:pos x="14" y="41"/>
                    </a:cxn>
                    <a:cxn ang="0">
                      <a:pos x="9" y="49"/>
                    </a:cxn>
                    <a:cxn ang="0">
                      <a:pos x="6" y="58"/>
                    </a:cxn>
                    <a:cxn ang="0">
                      <a:pos x="4" y="66"/>
                    </a:cxn>
                    <a:cxn ang="0">
                      <a:pos x="3" y="75"/>
                    </a:cxn>
                    <a:cxn ang="0">
                      <a:pos x="1" y="66"/>
                    </a:cxn>
                    <a:cxn ang="0">
                      <a:pos x="0" y="58"/>
                    </a:cxn>
                    <a:cxn ang="0">
                      <a:pos x="2" y="49"/>
                    </a:cxn>
                    <a:cxn ang="0">
                      <a:pos x="5" y="41"/>
                    </a:cxn>
                    <a:cxn ang="0">
                      <a:pos x="12" y="32"/>
                    </a:cxn>
                    <a:cxn ang="0">
                      <a:pos x="18" y="23"/>
                    </a:cxn>
                    <a:cxn ang="0">
                      <a:pos x="27" y="17"/>
                    </a:cxn>
                    <a:cxn ang="0">
                      <a:pos x="36" y="13"/>
                    </a:cxn>
                    <a:cxn ang="0">
                      <a:pos x="45" y="9"/>
                    </a:cxn>
                    <a:cxn ang="0">
                      <a:pos x="57" y="5"/>
                    </a:cxn>
                    <a:cxn ang="0">
                      <a:pos x="67" y="4"/>
                    </a:cxn>
                    <a:cxn ang="0">
                      <a:pos x="80" y="2"/>
                    </a:cxn>
                    <a:cxn ang="0">
                      <a:pos x="89" y="1"/>
                    </a:cxn>
                    <a:cxn ang="0">
                      <a:pos x="99" y="0"/>
                    </a:cxn>
                    <a:cxn ang="0">
                      <a:pos x="112" y="0"/>
                    </a:cxn>
                    <a:cxn ang="0">
                      <a:pos x="124" y="1"/>
                    </a:cxn>
                    <a:cxn ang="0">
                      <a:pos x="140" y="4"/>
                    </a:cxn>
                    <a:cxn ang="0">
                      <a:pos x="152" y="5"/>
                    </a:cxn>
                    <a:cxn ang="0">
                      <a:pos x="164" y="9"/>
                    </a:cxn>
                    <a:cxn ang="0">
                      <a:pos x="173" y="12"/>
                    </a:cxn>
                    <a:cxn ang="0">
                      <a:pos x="174" y="13"/>
                    </a:cxn>
                    <a:cxn ang="0">
                      <a:pos x="179" y="8"/>
                    </a:cxn>
                    <a:cxn ang="0">
                      <a:pos x="184" y="5"/>
                    </a:cxn>
                    <a:cxn ang="0">
                      <a:pos x="190" y="3"/>
                    </a:cxn>
                    <a:cxn ang="0">
                      <a:pos x="199" y="3"/>
                    </a:cxn>
                    <a:cxn ang="0">
                      <a:pos x="208" y="8"/>
                    </a:cxn>
                  </a:cxnLst>
                  <a:rect l="0" t="0" r="r" b="b"/>
                  <a:pathLst>
                    <a:path w="209" h="76">
                      <a:moveTo>
                        <a:pt x="208" y="8"/>
                      </a:moveTo>
                      <a:lnTo>
                        <a:pt x="168" y="27"/>
                      </a:lnTo>
                      <a:lnTo>
                        <a:pt x="159" y="23"/>
                      </a:lnTo>
                      <a:lnTo>
                        <a:pt x="146" y="19"/>
                      </a:lnTo>
                      <a:lnTo>
                        <a:pt x="135" y="15"/>
                      </a:lnTo>
                      <a:lnTo>
                        <a:pt x="119" y="14"/>
                      </a:lnTo>
                      <a:lnTo>
                        <a:pt x="103" y="13"/>
                      </a:lnTo>
                      <a:lnTo>
                        <a:pt x="83" y="14"/>
                      </a:lnTo>
                      <a:lnTo>
                        <a:pt x="70" y="15"/>
                      </a:lnTo>
                      <a:lnTo>
                        <a:pt x="53" y="19"/>
                      </a:lnTo>
                      <a:lnTo>
                        <a:pt x="39" y="24"/>
                      </a:lnTo>
                      <a:lnTo>
                        <a:pt x="30" y="29"/>
                      </a:lnTo>
                      <a:lnTo>
                        <a:pt x="21" y="34"/>
                      </a:lnTo>
                      <a:lnTo>
                        <a:pt x="14" y="41"/>
                      </a:lnTo>
                      <a:lnTo>
                        <a:pt x="9" y="49"/>
                      </a:lnTo>
                      <a:lnTo>
                        <a:pt x="6" y="58"/>
                      </a:lnTo>
                      <a:lnTo>
                        <a:pt x="4" y="66"/>
                      </a:lnTo>
                      <a:lnTo>
                        <a:pt x="3" y="75"/>
                      </a:lnTo>
                      <a:lnTo>
                        <a:pt x="1" y="66"/>
                      </a:lnTo>
                      <a:lnTo>
                        <a:pt x="0" y="58"/>
                      </a:lnTo>
                      <a:lnTo>
                        <a:pt x="2" y="49"/>
                      </a:lnTo>
                      <a:lnTo>
                        <a:pt x="5" y="41"/>
                      </a:lnTo>
                      <a:lnTo>
                        <a:pt x="12" y="32"/>
                      </a:lnTo>
                      <a:lnTo>
                        <a:pt x="18" y="23"/>
                      </a:lnTo>
                      <a:lnTo>
                        <a:pt x="27" y="17"/>
                      </a:lnTo>
                      <a:lnTo>
                        <a:pt x="36" y="13"/>
                      </a:lnTo>
                      <a:lnTo>
                        <a:pt x="45" y="9"/>
                      </a:lnTo>
                      <a:lnTo>
                        <a:pt x="57" y="5"/>
                      </a:lnTo>
                      <a:lnTo>
                        <a:pt x="67" y="4"/>
                      </a:lnTo>
                      <a:lnTo>
                        <a:pt x="80" y="2"/>
                      </a:lnTo>
                      <a:lnTo>
                        <a:pt x="89" y="1"/>
                      </a:lnTo>
                      <a:lnTo>
                        <a:pt x="99" y="0"/>
                      </a:lnTo>
                      <a:lnTo>
                        <a:pt x="112" y="0"/>
                      </a:lnTo>
                      <a:lnTo>
                        <a:pt x="124" y="1"/>
                      </a:lnTo>
                      <a:lnTo>
                        <a:pt x="140" y="4"/>
                      </a:lnTo>
                      <a:lnTo>
                        <a:pt x="152" y="5"/>
                      </a:lnTo>
                      <a:lnTo>
                        <a:pt x="164" y="9"/>
                      </a:lnTo>
                      <a:lnTo>
                        <a:pt x="173" y="12"/>
                      </a:lnTo>
                      <a:lnTo>
                        <a:pt x="174" y="13"/>
                      </a:lnTo>
                      <a:lnTo>
                        <a:pt x="179" y="8"/>
                      </a:lnTo>
                      <a:lnTo>
                        <a:pt x="184" y="5"/>
                      </a:lnTo>
                      <a:lnTo>
                        <a:pt x="190" y="3"/>
                      </a:lnTo>
                      <a:lnTo>
                        <a:pt x="199" y="3"/>
                      </a:lnTo>
                      <a:lnTo>
                        <a:pt x="208" y="8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78" name="Arc 282"/>
                <p:cNvSpPr>
                  <a:spLocks/>
                </p:cNvSpPr>
                <p:nvPr/>
              </p:nvSpPr>
              <p:spPr bwMode="auto">
                <a:xfrm>
                  <a:off x="422" y="2957"/>
                  <a:ext cx="4" cy="30"/>
                </a:xfrm>
                <a:custGeom>
                  <a:avLst/>
                  <a:gdLst>
                    <a:gd name="G0" fmla="+- 21316 0 0"/>
                    <a:gd name="G1" fmla="+- 19636 0 0"/>
                    <a:gd name="G2" fmla="+- 21600 0 0"/>
                    <a:gd name="T0" fmla="*/ 0 w 21316"/>
                    <a:gd name="T1" fmla="*/ 16148 h 19636"/>
                    <a:gd name="T2" fmla="*/ 12316 w 21316"/>
                    <a:gd name="T3" fmla="*/ 0 h 19636"/>
                    <a:gd name="T4" fmla="*/ 21316 w 21316"/>
                    <a:gd name="T5" fmla="*/ 19636 h 19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316" h="19636" fill="none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</a:path>
                    <a:path w="21316" h="19636" stroke="0" extrusionOk="0">
                      <a:moveTo>
                        <a:pt x="-1" y="16147"/>
                      </a:moveTo>
                      <a:cubicBezTo>
                        <a:pt x="1160" y="9050"/>
                        <a:pt x="5778" y="2996"/>
                        <a:pt x="12316" y="0"/>
                      </a:cubicBezTo>
                      <a:lnTo>
                        <a:pt x="21316" y="19636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E0E0E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772" name="Group 283"/>
              <p:cNvGrpSpPr>
                <a:grpSpLocks/>
              </p:cNvGrpSpPr>
              <p:nvPr/>
            </p:nvGrpSpPr>
            <p:grpSpPr bwMode="auto">
              <a:xfrm>
                <a:off x="456" y="2888"/>
                <a:ext cx="461" cy="439"/>
                <a:chOff x="456" y="2888"/>
                <a:chExt cx="461" cy="439"/>
              </a:xfrm>
            </p:grpSpPr>
            <p:grpSp>
              <p:nvGrpSpPr>
                <p:cNvPr id="29773" name="Group 284"/>
                <p:cNvGrpSpPr>
                  <a:grpSpLocks/>
                </p:cNvGrpSpPr>
                <p:nvPr/>
              </p:nvGrpSpPr>
              <p:grpSpPr bwMode="auto">
                <a:xfrm>
                  <a:off x="456" y="2888"/>
                  <a:ext cx="461" cy="439"/>
                  <a:chOff x="456" y="2888"/>
                  <a:chExt cx="461" cy="439"/>
                </a:xfrm>
              </p:grpSpPr>
              <p:sp>
                <p:nvSpPr>
                  <p:cNvPr id="29981" name="Freeform 285"/>
                  <p:cNvSpPr>
                    <a:spLocks/>
                  </p:cNvSpPr>
                  <p:nvPr/>
                </p:nvSpPr>
                <p:spPr bwMode="auto">
                  <a:xfrm>
                    <a:off x="456" y="3016"/>
                    <a:ext cx="207" cy="30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50"/>
                      </a:cxn>
                      <a:cxn ang="0">
                        <a:pos x="206" y="308"/>
                      </a:cxn>
                      <a:cxn ang="0">
                        <a:pos x="206" y="158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207" h="309">
                        <a:moveTo>
                          <a:pt x="0" y="0"/>
                        </a:moveTo>
                        <a:lnTo>
                          <a:pt x="0" y="150"/>
                        </a:lnTo>
                        <a:lnTo>
                          <a:pt x="206" y="308"/>
                        </a:lnTo>
                        <a:lnTo>
                          <a:pt x="206" y="158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919191"/>
                  </a:solidFill>
                  <a:ln w="12700" cap="rnd" cmpd="sng">
                    <a:solidFill>
                      <a:srgbClr val="91919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82" name="Freeform 286"/>
                  <p:cNvSpPr>
                    <a:spLocks/>
                  </p:cNvSpPr>
                  <p:nvPr/>
                </p:nvSpPr>
                <p:spPr bwMode="auto">
                  <a:xfrm>
                    <a:off x="660" y="3048"/>
                    <a:ext cx="255" cy="279"/>
                  </a:xfrm>
                  <a:custGeom>
                    <a:avLst/>
                    <a:gdLst/>
                    <a:ahLst/>
                    <a:cxnLst>
                      <a:cxn ang="0">
                        <a:pos x="0" y="124"/>
                      </a:cxn>
                      <a:cxn ang="0">
                        <a:pos x="0" y="278"/>
                      </a:cxn>
                      <a:cxn ang="0">
                        <a:pos x="254" y="138"/>
                      </a:cxn>
                      <a:cxn ang="0">
                        <a:pos x="254" y="0"/>
                      </a:cxn>
                      <a:cxn ang="0">
                        <a:pos x="0" y="124"/>
                      </a:cxn>
                    </a:cxnLst>
                    <a:rect l="0" t="0" r="r" b="b"/>
                    <a:pathLst>
                      <a:path w="255" h="279">
                        <a:moveTo>
                          <a:pt x="0" y="124"/>
                        </a:moveTo>
                        <a:lnTo>
                          <a:pt x="0" y="278"/>
                        </a:lnTo>
                        <a:lnTo>
                          <a:pt x="254" y="138"/>
                        </a:lnTo>
                        <a:lnTo>
                          <a:pt x="254" y="0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676767"/>
                  </a:solidFill>
                  <a:ln w="12700" cap="rnd" cmpd="sng">
                    <a:solidFill>
                      <a:srgbClr val="676767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83" name="Freeform 287"/>
                  <p:cNvSpPr>
                    <a:spLocks/>
                  </p:cNvSpPr>
                  <p:nvPr/>
                </p:nvSpPr>
                <p:spPr bwMode="auto">
                  <a:xfrm>
                    <a:off x="456" y="2888"/>
                    <a:ext cx="461" cy="293"/>
                  </a:xfrm>
                  <a:custGeom>
                    <a:avLst/>
                    <a:gdLst/>
                    <a:ahLst/>
                    <a:cxnLst>
                      <a:cxn ang="0">
                        <a:pos x="0" y="126"/>
                      </a:cxn>
                      <a:cxn ang="0">
                        <a:pos x="206" y="292"/>
                      </a:cxn>
                      <a:cxn ang="0">
                        <a:pos x="460" y="162"/>
                      </a:cxn>
                      <a:cxn ang="0">
                        <a:pos x="242" y="0"/>
                      </a:cxn>
                      <a:cxn ang="0">
                        <a:pos x="0" y="126"/>
                      </a:cxn>
                    </a:cxnLst>
                    <a:rect l="0" t="0" r="r" b="b"/>
                    <a:pathLst>
                      <a:path w="461" h="293">
                        <a:moveTo>
                          <a:pt x="0" y="126"/>
                        </a:moveTo>
                        <a:lnTo>
                          <a:pt x="206" y="292"/>
                        </a:lnTo>
                        <a:lnTo>
                          <a:pt x="460" y="162"/>
                        </a:lnTo>
                        <a:lnTo>
                          <a:pt x="242" y="0"/>
                        </a:lnTo>
                        <a:lnTo>
                          <a:pt x="0" y="126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984" name="Oval 288"/>
                  <p:cNvSpPr>
                    <a:spLocks noChangeArrowheads="1"/>
                  </p:cNvSpPr>
                  <p:nvPr/>
                </p:nvSpPr>
                <p:spPr bwMode="auto">
                  <a:xfrm>
                    <a:off x="762" y="3132"/>
                    <a:ext cx="64" cy="98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985" name="Freeform 289"/>
                  <p:cNvSpPr>
                    <a:spLocks/>
                  </p:cNvSpPr>
                  <p:nvPr/>
                </p:nvSpPr>
                <p:spPr bwMode="auto">
                  <a:xfrm>
                    <a:off x="784" y="3144"/>
                    <a:ext cx="21" cy="75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20" y="0"/>
                      </a:cxn>
                      <a:cxn ang="0">
                        <a:pos x="20" y="63"/>
                      </a:cxn>
                      <a:cxn ang="0">
                        <a:pos x="0" y="74"/>
                      </a:cxn>
                      <a:cxn ang="0">
                        <a:pos x="0" y="11"/>
                      </a:cxn>
                    </a:cxnLst>
                    <a:rect l="0" t="0" r="r" b="b"/>
                    <a:pathLst>
                      <a:path w="21" h="75">
                        <a:moveTo>
                          <a:pt x="0" y="11"/>
                        </a:moveTo>
                        <a:lnTo>
                          <a:pt x="20" y="0"/>
                        </a:lnTo>
                        <a:lnTo>
                          <a:pt x="20" y="63"/>
                        </a:lnTo>
                        <a:lnTo>
                          <a:pt x="0" y="74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chemeClr val="folHlink"/>
                  </a:soli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9986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482" y="290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87" name="Line 291"/>
                <p:cNvSpPr>
                  <a:spLocks noChangeShapeType="1"/>
                </p:cNvSpPr>
                <p:nvPr/>
              </p:nvSpPr>
              <p:spPr bwMode="auto">
                <a:xfrm flipV="1">
                  <a:off x="506" y="292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88" name="Line 292"/>
                <p:cNvSpPr>
                  <a:spLocks noChangeShapeType="1"/>
                </p:cNvSpPr>
                <p:nvPr/>
              </p:nvSpPr>
              <p:spPr bwMode="auto">
                <a:xfrm flipV="1">
                  <a:off x="530" y="294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89" name="Line 293"/>
                <p:cNvSpPr>
                  <a:spLocks noChangeShapeType="1"/>
                </p:cNvSpPr>
                <p:nvPr/>
              </p:nvSpPr>
              <p:spPr bwMode="auto">
                <a:xfrm flipV="1">
                  <a:off x="554" y="2960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0" name="Line 294"/>
                <p:cNvSpPr>
                  <a:spLocks noChangeShapeType="1"/>
                </p:cNvSpPr>
                <p:nvPr/>
              </p:nvSpPr>
              <p:spPr bwMode="auto">
                <a:xfrm flipV="1">
                  <a:off x="578" y="2978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1" name="Line 295"/>
                <p:cNvSpPr>
                  <a:spLocks noChangeShapeType="1"/>
                </p:cNvSpPr>
                <p:nvPr/>
              </p:nvSpPr>
              <p:spPr bwMode="auto">
                <a:xfrm flipV="1">
                  <a:off x="602" y="2996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2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626" y="3014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3" name="Line 297"/>
                <p:cNvSpPr>
                  <a:spLocks noChangeShapeType="1"/>
                </p:cNvSpPr>
                <p:nvPr/>
              </p:nvSpPr>
              <p:spPr bwMode="auto">
                <a:xfrm flipV="1">
                  <a:off x="650" y="3032"/>
                  <a:ext cx="226" cy="128"/>
                </a:xfrm>
                <a:prstGeom prst="line">
                  <a:avLst/>
                </a:prstGeom>
                <a:noFill/>
                <a:ln w="12700">
                  <a:solidFill>
                    <a:srgbClr val="91919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4" name="Line 298"/>
                <p:cNvSpPr>
                  <a:spLocks noChangeShapeType="1"/>
                </p:cNvSpPr>
                <p:nvPr/>
              </p:nvSpPr>
              <p:spPr bwMode="auto">
                <a:xfrm>
                  <a:off x="476" y="305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5" name="Line 299"/>
                <p:cNvSpPr>
                  <a:spLocks noChangeShapeType="1"/>
                </p:cNvSpPr>
                <p:nvPr/>
              </p:nvSpPr>
              <p:spPr bwMode="auto">
                <a:xfrm>
                  <a:off x="502" y="307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6" name="Line 300"/>
                <p:cNvSpPr>
                  <a:spLocks noChangeShapeType="1"/>
                </p:cNvSpPr>
                <p:nvPr/>
              </p:nvSpPr>
              <p:spPr bwMode="auto">
                <a:xfrm>
                  <a:off x="528" y="3098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7" name="Line 301"/>
                <p:cNvSpPr>
                  <a:spLocks noChangeShapeType="1"/>
                </p:cNvSpPr>
                <p:nvPr/>
              </p:nvSpPr>
              <p:spPr bwMode="auto">
                <a:xfrm>
                  <a:off x="554" y="3120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8" name="Line 302"/>
                <p:cNvSpPr>
                  <a:spLocks noChangeShapeType="1"/>
                </p:cNvSpPr>
                <p:nvPr/>
              </p:nvSpPr>
              <p:spPr bwMode="auto">
                <a:xfrm>
                  <a:off x="580" y="3142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99" name="Line 303"/>
                <p:cNvSpPr>
                  <a:spLocks noChangeShapeType="1"/>
                </p:cNvSpPr>
                <p:nvPr/>
              </p:nvSpPr>
              <p:spPr bwMode="auto">
                <a:xfrm>
                  <a:off x="606" y="3164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00" name="Line 304"/>
                <p:cNvSpPr>
                  <a:spLocks noChangeShapeType="1"/>
                </p:cNvSpPr>
                <p:nvPr/>
              </p:nvSpPr>
              <p:spPr bwMode="auto">
                <a:xfrm>
                  <a:off x="632" y="3186"/>
                  <a:ext cx="0" cy="104"/>
                </a:xfrm>
                <a:prstGeom prst="line">
                  <a:avLst/>
                </a:prstGeom>
                <a:noFill/>
                <a:ln w="12700">
                  <a:solidFill>
                    <a:srgbClr val="676767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74" name="Group 305"/>
            <p:cNvGrpSpPr>
              <a:grpSpLocks/>
            </p:cNvGrpSpPr>
            <p:nvPr/>
          </p:nvGrpSpPr>
          <p:grpSpPr bwMode="auto">
            <a:xfrm>
              <a:off x="796" y="3136"/>
              <a:ext cx="96" cy="146"/>
              <a:chOff x="796" y="3136"/>
              <a:chExt cx="96" cy="146"/>
            </a:xfrm>
          </p:grpSpPr>
          <p:grpSp>
            <p:nvGrpSpPr>
              <p:cNvPr id="29775" name="Group 306"/>
              <p:cNvGrpSpPr>
                <a:grpSpLocks/>
              </p:cNvGrpSpPr>
              <p:nvPr/>
            </p:nvGrpSpPr>
            <p:grpSpPr bwMode="auto">
              <a:xfrm>
                <a:off x="796" y="3160"/>
                <a:ext cx="84" cy="103"/>
                <a:chOff x="796" y="3160"/>
                <a:chExt cx="84" cy="103"/>
              </a:xfrm>
            </p:grpSpPr>
            <p:sp>
              <p:nvSpPr>
                <p:cNvPr id="30003" name="Freeform 307"/>
                <p:cNvSpPr>
                  <a:spLocks/>
                </p:cNvSpPr>
                <p:nvPr/>
              </p:nvSpPr>
              <p:spPr bwMode="auto">
                <a:xfrm>
                  <a:off x="796" y="3162"/>
                  <a:ext cx="77" cy="10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46"/>
                    </a:cxn>
                    <a:cxn ang="0">
                      <a:pos x="76" y="100"/>
                    </a:cxn>
                    <a:cxn ang="0">
                      <a:pos x="76" y="5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7" h="101">
                      <a:moveTo>
                        <a:pt x="0" y="0"/>
                      </a:moveTo>
                      <a:lnTo>
                        <a:pt x="0" y="46"/>
                      </a:lnTo>
                      <a:lnTo>
                        <a:pt x="76" y="100"/>
                      </a:lnTo>
                      <a:lnTo>
                        <a:pt x="7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04" name="Freeform 308"/>
                <p:cNvSpPr>
                  <a:spLocks/>
                </p:cNvSpPr>
                <p:nvPr/>
              </p:nvSpPr>
              <p:spPr bwMode="auto">
                <a:xfrm>
                  <a:off x="796" y="3160"/>
                  <a:ext cx="83" cy="54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76" y="53"/>
                    </a:cxn>
                    <a:cxn ang="0">
                      <a:pos x="82" y="50"/>
                    </a:cxn>
                    <a:cxn ang="0">
                      <a:pos x="5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w="83" h="54">
                      <a:moveTo>
                        <a:pt x="0" y="3"/>
                      </a:moveTo>
                      <a:lnTo>
                        <a:pt x="76" y="53"/>
                      </a:lnTo>
                      <a:lnTo>
                        <a:pt x="82" y="50"/>
                      </a:lnTo>
                      <a:lnTo>
                        <a:pt x="5" y="0"/>
                      </a:lnTo>
                      <a:lnTo>
                        <a:pt x="0" y="3"/>
                      </a:lnTo>
                    </a:path>
                  </a:pathLst>
                </a:custGeom>
                <a:solidFill>
                  <a:srgbClr val="FFFF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05" name="Freeform 309"/>
                <p:cNvSpPr>
                  <a:spLocks/>
                </p:cNvSpPr>
                <p:nvPr/>
              </p:nvSpPr>
              <p:spPr bwMode="auto">
                <a:xfrm>
                  <a:off x="878" y="3218"/>
                  <a:ext cx="2" cy="44"/>
                </a:xfrm>
                <a:custGeom>
                  <a:avLst/>
                  <a:gdLst/>
                  <a:ahLst/>
                  <a:cxnLst>
                    <a:cxn ang="0">
                      <a:pos x="1" y="2"/>
                    </a:cxn>
                    <a:cxn ang="0">
                      <a:pos x="0" y="0"/>
                    </a:cxn>
                    <a:cxn ang="0">
                      <a:pos x="0" y="41"/>
                    </a:cxn>
                    <a:cxn ang="0">
                      <a:pos x="1" y="43"/>
                    </a:cxn>
                    <a:cxn ang="0">
                      <a:pos x="1" y="2"/>
                    </a:cxn>
                  </a:cxnLst>
                  <a:rect l="0" t="0" r="r" b="b"/>
                  <a:pathLst>
                    <a:path w="2" h="44">
                      <a:moveTo>
                        <a:pt x="1" y="2"/>
                      </a:moveTo>
                      <a:lnTo>
                        <a:pt x="0" y="0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1" y="2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76" name="Group 310"/>
              <p:cNvGrpSpPr>
                <a:grpSpLocks/>
              </p:cNvGrpSpPr>
              <p:nvPr/>
            </p:nvGrpSpPr>
            <p:grpSpPr bwMode="auto">
              <a:xfrm>
                <a:off x="815" y="3136"/>
                <a:ext cx="77" cy="146"/>
                <a:chOff x="815" y="3136"/>
                <a:chExt cx="77" cy="146"/>
              </a:xfrm>
            </p:grpSpPr>
            <p:sp>
              <p:nvSpPr>
                <p:cNvPr id="30007" name="Oval 311"/>
                <p:cNvSpPr>
                  <a:spLocks noChangeArrowheads="1"/>
                </p:cNvSpPr>
                <p:nvPr/>
              </p:nvSpPr>
              <p:spPr bwMode="auto">
                <a:xfrm>
                  <a:off x="822" y="3136"/>
                  <a:ext cx="70" cy="143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08" name="Oval 312"/>
                <p:cNvSpPr>
                  <a:spLocks noChangeArrowheads="1"/>
                </p:cNvSpPr>
                <p:nvPr/>
              </p:nvSpPr>
              <p:spPr bwMode="auto">
                <a:xfrm>
                  <a:off x="815" y="3139"/>
                  <a:ext cx="71" cy="143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09" name="Oval 313"/>
                <p:cNvSpPr>
                  <a:spLocks noChangeArrowheads="1"/>
                </p:cNvSpPr>
                <p:nvPr/>
              </p:nvSpPr>
              <p:spPr bwMode="auto">
                <a:xfrm>
                  <a:off x="860" y="3207"/>
                  <a:ext cx="13" cy="24"/>
                </a:xfrm>
                <a:prstGeom prst="ellipse">
                  <a:avLst/>
                </a:prstGeom>
                <a:solidFill>
                  <a:srgbClr val="E0E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10" name="Oval 314"/>
                <p:cNvSpPr>
                  <a:spLocks noChangeArrowheads="1"/>
                </p:cNvSpPr>
                <p:nvPr/>
              </p:nvSpPr>
              <p:spPr bwMode="auto">
                <a:xfrm>
                  <a:off x="866" y="3209"/>
                  <a:ext cx="7" cy="18"/>
                </a:xfrm>
                <a:prstGeom prst="ellipse">
                  <a:avLst/>
                </a:prstGeom>
                <a:solidFill>
                  <a:srgbClr val="60606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77" name="Group 315"/>
            <p:cNvGrpSpPr>
              <a:grpSpLocks/>
            </p:cNvGrpSpPr>
            <p:nvPr/>
          </p:nvGrpSpPr>
          <p:grpSpPr bwMode="auto">
            <a:xfrm>
              <a:off x="895" y="3130"/>
              <a:ext cx="294" cy="151"/>
              <a:chOff x="895" y="3130"/>
              <a:chExt cx="294" cy="151"/>
            </a:xfrm>
          </p:grpSpPr>
          <p:grpSp>
            <p:nvGrpSpPr>
              <p:cNvPr id="29778" name="Group 316"/>
              <p:cNvGrpSpPr>
                <a:grpSpLocks/>
              </p:cNvGrpSpPr>
              <p:nvPr/>
            </p:nvGrpSpPr>
            <p:grpSpPr bwMode="auto">
              <a:xfrm>
                <a:off x="895" y="3130"/>
                <a:ext cx="105" cy="151"/>
                <a:chOff x="895" y="3130"/>
                <a:chExt cx="105" cy="151"/>
              </a:xfrm>
            </p:grpSpPr>
            <p:sp>
              <p:nvSpPr>
                <p:cNvPr id="30013" name="Oval 317"/>
                <p:cNvSpPr>
                  <a:spLocks noChangeArrowheads="1"/>
                </p:cNvSpPr>
                <p:nvPr/>
              </p:nvSpPr>
              <p:spPr bwMode="auto">
                <a:xfrm>
                  <a:off x="895" y="3139"/>
                  <a:ext cx="105" cy="14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14" name="Oval 318"/>
                <p:cNvSpPr>
                  <a:spLocks noChangeArrowheads="1"/>
                </p:cNvSpPr>
                <p:nvPr/>
              </p:nvSpPr>
              <p:spPr bwMode="auto">
                <a:xfrm>
                  <a:off x="895" y="3130"/>
                  <a:ext cx="105" cy="141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15" name="Oval 319"/>
                <p:cNvSpPr>
                  <a:spLocks noChangeArrowheads="1"/>
                </p:cNvSpPr>
                <p:nvPr/>
              </p:nvSpPr>
              <p:spPr bwMode="auto">
                <a:xfrm>
                  <a:off x="899" y="3136"/>
                  <a:ext cx="97" cy="134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79" name="Group 320"/>
                <p:cNvGrpSpPr>
                  <a:grpSpLocks/>
                </p:cNvGrpSpPr>
                <p:nvPr/>
              </p:nvGrpSpPr>
              <p:grpSpPr bwMode="auto">
                <a:xfrm>
                  <a:off x="905" y="3187"/>
                  <a:ext cx="19" cy="34"/>
                  <a:chOff x="905" y="3187"/>
                  <a:chExt cx="19" cy="34"/>
                </a:xfrm>
              </p:grpSpPr>
              <p:sp>
                <p:nvSpPr>
                  <p:cNvPr id="30017" name="Oval 321"/>
                  <p:cNvSpPr>
                    <a:spLocks noChangeArrowheads="1"/>
                  </p:cNvSpPr>
                  <p:nvPr/>
                </p:nvSpPr>
                <p:spPr bwMode="auto">
                  <a:xfrm>
                    <a:off x="905" y="3187"/>
                    <a:ext cx="19" cy="3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018" name="Oval 322"/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196"/>
                    <a:ext cx="14" cy="25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80" name="Group 323"/>
              <p:cNvGrpSpPr>
                <a:grpSpLocks/>
              </p:cNvGrpSpPr>
              <p:nvPr/>
            </p:nvGrpSpPr>
            <p:grpSpPr bwMode="auto">
              <a:xfrm>
                <a:off x="999" y="3176"/>
                <a:ext cx="190" cy="57"/>
                <a:chOff x="999" y="3176"/>
                <a:chExt cx="190" cy="57"/>
              </a:xfrm>
            </p:grpSpPr>
            <p:sp>
              <p:nvSpPr>
                <p:cNvPr id="30020" name="Freeform 324"/>
                <p:cNvSpPr>
                  <a:spLocks/>
                </p:cNvSpPr>
                <p:nvPr/>
              </p:nvSpPr>
              <p:spPr bwMode="auto">
                <a:xfrm>
                  <a:off x="999" y="3187"/>
                  <a:ext cx="190" cy="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89" y="15"/>
                    </a:cxn>
                    <a:cxn ang="0">
                      <a:pos x="189" y="23"/>
                    </a:cxn>
                    <a:cxn ang="0">
                      <a:pos x="177" y="45"/>
                    </a:cxn>
                    <a:cxn ang="0">
                      <a:pos x="152" y="45"/>
                    </a:cxn>
                    <a:cxn ang="0">
                      <a:pos x="152" y="34"/>
                    </a:cxn>
                    <a:cxn ang="0">
                      <a:pos x="139" y="34"/>
                    </a:cxn>
                    <a:cxn ang="0">
                      <a:pos x="139" y="45"/>
                    </a:cxn>
                    <a:cxn ang="0">
                      <a:pos x="127" y="45"/>
                    </a:cxn>
                    <a:cxn ang="0">
                      <a:pos x="127" y="34"/>
                    </a:cxn>
                    <a:cxn ang="0">
                      <a:pos x="101" y="34"/>
                    </a:cxn>
                    <a:cxn ang="0">
                      <a:pos x="101" y="45"/>
                    </a:cxn>
                    <a:cxn ang="0">
                      <a:pos x="88" y="45"/>
                    </a:cxn>
                    <a:cxn ang="0">
                      <a:pos x="76" y="34"/>
                    </a:cxn>
                    <a:cxn ang="0">
                      <a:pos x="63" y="45"/>
                    </a:cxn>
                    <a:cxn ang="0">
                      <a:pos x="51" y="34"/>
                    </a:cxn>
                    <a:cxn ang="0">
                      <a:pos x="51" y="45"/>
                    </a:cxn>
                    <a:cxn ang="0">
                      <a:pos x="38" y="45"/>
                    </a:cxn>
                    <a:cxn ang="0">
                      <a:pos x="38" y="34"/>
                    </a:cxn>
                    <a:cxn ang="0">
                      <a:pos x="26" y="34"/>
                    </a:cxn>
                    <a:cxn ang="0">
                      <a:pos x="12" y="45"/>
                    </a:cxn>
                    <a:cxn ang="0">
                      <a:pos x="0" y="4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6">
                      <a:moveTo>
                        <a:pt x="0" y="0"/>
                      </a:moveTo>
                      <a:lnTo>
                        <a:pt x="189" y="15"/>
                      </a:lnTo>
                      <a:lnTo>
                        <a:pt x="189" y="23"/>
                      </a:lnTo>
                      <a:lnTo>
                        <a:pt x="177" y="45"/>
                      </a:lnTo>
                      <a:lnTo>
                        <a:pt x="152" y="45"/>
                      </a:lnTo>
                      <a:lnTo>
                        <a:pt x="152" y="34"/>
                      </a:lnTo>
                      <a:lnTo>
                        <a:pt x="139" y="34"/>
                      </a:lnTo>
                      <a:lnTo>
                        <a:pt x="139" y="45"/>
                      </a:lnTo>
                      <a:lnTo>
                        <a:pt x="127" y="45"/>
                      </a:lnTo>
                      <a:lnTo>
                        <a:pt x="127" y="34"/>
                      </a:lnTo>
                      <a:lnTo>
                        <a:pt x="101" y="34"/>
                      </a:lnTo>
                      <a:lnTo>
                        <a:pt x="101" y="45"/>
                      </a:lnTo>
                      <a:lnTo>
                        <a:pt x="88" y="45"/>
                      </a:lnTo>
                      <a:lnTo>
                        <a:pt x="76" y="34"/>
                      </a:lnTo>
                      <a:lnTo>
                        <a:pt x="63" y="45"/>
                      </a:lnTo>
                      <a:lnTo>
                        <a:pt x="51" y="34"/>
                      </a:lnTo>
                      <a:lnTo>
                        <a:pt x="51" y="45"/>
                      </a:lnTo>
                      <a:lnTo>
                        <a:pt x="38" y="45"/>
                      </a:lnTo>
                      <a:lnTo>
                        <a:pt x="38" y="34"/>
                      </a:lnTo>
                      <a:lnTo>
                        <a:pt x="26" y="34"/>
                      </a:lnTo>
                      <a:lnTo>
                        <a:pt x="12" y="45"/>
                      </a:lnTo>
                      <a:lnTo>
                        <a:pt x="0" y="4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1" name="Freeform 325"/>
                <p:cNvSpPr>
                  <a:spLocks/>
                </p:cNvSpPr>
                <p:nvPr/>
              </p:nvSpPr>
              <p:spPr bwMode="auto">
                <a:xfrm>
                  <a:off x="999" y="3179"/>
                  <a:ext cx="190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7" y="0"/>
                    </a:cxn>
                    <a:cxn ang="0">
                      <a:pos x="189" y="22"/>
                    </a:cxn>
                    <a:cxn ang="0">
                      <a:pos x="177" y="44"/>
                    </a:cxn>
                    <a:cxn ang="0">
                      <a:pos x="152" y="44"/>
                    </a:cxn>
                    <a:cxn ang="0">
                      <a:pos x="152" y="33"/>
                    </a:cxn>
                    <a:cxn ang="0">
                      <a:pos x="139" y="33"/>
                    </a:cxn>
                    <a:cxn ang="0">
                      <a:pos x="139" y="44"/>
                    </a:cxn>
                    <a:cxn ang="0">
                      <a:pos x="127" y="44"/>
                    </a:cxn>
                    <a:cxn ang="0">
                      <a:pos x="127" y="33"/>
                    </a:cxn>
                    <a:cxn ang="0">
                      <a:pos x="101" y="33"/>
                    </a:cxn>
                    <a:cxn ang="0">
                      <a:pos x="101" y="44"/>
                    </a:cxn>
                    <a:cxn ang="0">
                      <a:pos x="88" y="44"/>
                    </a:cxn>
                    <a:cxn ang="0">
                      <a:pos x="76" y="33"/>
                    </a:cxn>
                    <a:cxn ang="0">
                      <a:pos x="63" y="44"/>
                    </a:cxn>
                    <a:cxn ang="0">
                      <a:pos x="51" y="33"/>
                    </a:cxn>
                    <a:cxn ang="0">
                      <a:pos x="51" y="44"/>
                    </a:cxn>
                    <a:cxn ang="0">
                      <a:pos x="38" y="44"/>
                    </a:cxn>
                    <a:cxn ang="0">
                      <a:pos x="38" y="33"/>
                    </a:cxn>
                    <a:cxn ang="0">
                      <a:pos x="26" y="33"/>
                    </a:cxn>
                    <a:cxn ang="0">
                      <a:pos x="12" y="44"/>
                    </a:cxn>
                    <a:cxn ang="0">
                      <a:pos x="0" y="4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90" h="45">
                      <a:moveTo>
                        <a:pt x="0" y="0"/>
                      </a:moveTo>
                      <a:lnTo>
                        <a:pt x="177" y="0"/>
                      </a:lnTo>
                      <a:lnTo>
                        <a:pt x="189" y="22"/>
                      </a:lnTo>
                      <a:lnTo>
                        <a:pt x="177" y="44"/>
                      </a:lnTo>
                      <a:lnTo>
                        <a:pt x="152" y="44"/>
                      </a:lnTo>
                      <a:lnTo>
                        <a:pt x="152" y="33"/>
                      </a:lnTo>
                      <a:lnTo>
                        <a:pt x="139" y="33"/>
                      </a:lnTo>
                      <a:lnTo>
                        <a:pt x="139" y="44"/>
                      </a:lnTo>
                      <a:lnTo>
                        <a:pt x="127" y="44"/>
                      </a:lnTo>
                      <a:lnTo>
                        <a:pt x="127" y="33"/>
                      </a:lnTo>
                      <a:lnTo>
                        <a:pt x="101" y="33"/>
                      </a:lnTo>
                      <a:lnTo>
                        <a:pt x="101" y="44"/>
                      </a:lnTo>
                      <a:lnTo>
                        <a:pt x="88" y="44"/>
                      </a:lnTo>
                      <a:lnTo>
                        <a:pt x="76" y="33"/>
                      </a:lnTo>
                      <a:lnTo>
                        <a:pt x="63" y="44"/>
                      </a:lnTo>
                      <a:lnTo>
                        <a:pt x="51" y="33"/>
                      </a:lnTo>
                      <a:lnTo>
                        <a:pt x="51" y="44"/>
                      </a:lnTo>
                      <a:lnTo>
                        <a:pt x="38" y="44"/>
                      </a:lnTo>
                      <a:lnTo>
                        <a:pt x="38" y="33"/>
                      </a:lnTo>
                      <a:lnTo>
                        <a:pt x="26" y="33"/>
                      </a:lnTo>
                      <a:lnTo>
                        <a:pt x="12" y="44"/>
                      </a:lnTo>
                      <a:lnTo>
                        <a:pt x="0" y="4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2" name="Freeform 326"/>
                <p:cNvSpPr>
                  <a:spLocks/>
                </p:cNvSpPr>
                <p:nvPr/>
              </p:nvSpPr>
              <p:spPr bwMode="auto">
                <a:xfrm>
                  <a:off x="1016" y="3192"/>
                  <a:ext cx="17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6" y="0"/>
                    </a:cxn>
                    <a:cxn ang="0">
                      <a:pos x="172" y="5"/>
                    </a:cxn>
                    <a:cxn ang="0">
                      <a:pos x="0" y="5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73" h="6">
                      <a:moveTo>
                        <a:pt x="0" y="0"/>
                      </a:moveTo>
                      <a:lnTo>
                        <a:pt x="166" y="0"/>
                      </a:lnTo>
                      <a:lnTo>
                        <a:pt x="172" y="5"/>
                      </a:lnTo>
                      <a:lnTo>
                        <a:pt x="0" y="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3" name="Freeform 327"/>
                <p:cNvSpPr>
                  <a:spLocks/>
                </p:cNvSpPr>
                <p:nvPr/>
              </p:nvSpPr>
              <p:spPr bwMode="auto">
                <a:xfrm>
                  <a:off x="1019" y="3208"/>
                  <a:ext cx="163" cy="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"/>
                    </a:cxn>
                    <a:cxn ang="0">
                      <a:pos x="162" y="6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7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162" y="6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24" name="Freeform 328"/>
                <p:cNvSpPr>
                  <a:spLocks/>
                </p:cNvSpPr>
                <p:nvPr/>
              </p:nvSpPr>
              <p:spPr bwMode="auto">
                <a:xfrm>
                  <a:off x="1013" y="3176"/>
                  <a:ext cx="163" cy="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62" y="5"/>
                    </a:cxn>
                    <a:cxn ang="0">
                      <a:pos x="162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63" h="6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162" y="5"/>
                      </a:lnTo>
                      <a:lnTo>
                        <a:pt x="162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781" name="Group 329"/>
            <p:cNvGrpSpPr>
              <a:grpSpLocks/>
            </p:cNvGrpSpPr>
            <p:nvPr/>
          </p:nvGrpSpPr>
          <p:grpSpPr bwMode="auto">
            <a:xfrm>
              <a:off x="887" y="3207"/>
              <a:ext cx="260" cy="223"/>
              <a:chOff x="887" y="3207"/>
              <a:chExt cx="260" cy="223"/>
            </a:xfrm>
          </p:grpSpPr>
          <p:grpSp>
            <p:nvGrpSpPr>
              <p:cNvPr id="29782" name="Group 330"/>
              <p:cNvGrpSpPr>
                <a:grpSpLocks/>
              </p:cNvGrpSpPr>
              <p:nvPr/>
            </p:nvGrpSpPr>
            <p:grpSpPr bwMode="auto">
              <a:xfrm>
                <a:off x="887" y="3207"/>
                <a:ext cx="115" cy="118"/>
                <a:chOff x="887" y="3207"/>
                <a:chExt cx="115" cy="118"/>
              </a:xfrm>
            </p:grpSpPr>
            <p:sp>
              <p:nvSpPr>
                <p:cNvPr id="30027" name="Oval 331"/>
                <p:cNvSpPr>
                  <a:spLocks noChangeArrowheads="1"/>
                </p:cNvSpPr>
                <p:nvPr/>
              </p:nvSpPr>
              <p:spPr bwMode="auto">
                <a:xfrm rot="2280000">
                  <a:off x="887" y="3213"/>
                  <a:ext cx="110" cy="112"/>
                </a:xfrm>
                <a:prstGeom prst="ellipse">
                  <a:avLst/>
                </a:prstGeom>
                <a:solidFill>
                  <a:srgbClr val="606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28" name="Oval 332"/>
                <p:cNvSpPr>
                  <a:spLocks noChangeArrowheads="1"/>
                </p:cNvSpPr>
                <p:nvPr/>
              </p:nvSpPr>
              <p:spPr bwMode="auto">
                <a:xfrm rot="2280000">
                  <a:off x="892" y="3207"/>
                  <a:ext cx="110" cy="11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29" name="Oval 333"/>
                <p:cNvSpPr>
                  <a:spLocks noChangeArrowheads="1"/>
                </p:cNvSpPr>
                <p:nvPr/>
              </p:nvSpPr>
              <p:spPr bwMode="auto">
                <a:xfrm rot="2280000">
                  <a:off x="894" y="3211"/>
                  <a:ext cx="101" cy="107"/>
                </a:xfrm>
                <a:prstGeom prst="ellipse">
                  <a:avLst/>
                </a:prstGeom>
                <a:solidFill>
                  <a:srgbClr val="A0A000"/>
                </a:solidFill>
                <a:ln w="127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90" name="Group 334"/>
                <p:cNvGrpSpPr>
                  <a:grpSpLocks/>
                </p:cNvGrpSpPr>
                <p:nvPr/>
              </p:nvGrpSpPr>
              <p:grpSpPr bwMode="auto">
                <a:xfrm>
                  <a:off x="908" y="3230"/>
                  <a:ext cx="19" cy="27"/>
                  <a:chOff x="908" y="3230"/>
                  <a:chExt cx="19" cy="27"/>
                </a:xfrm>
              </p:grpSpPr>
              <p:sp>
                <p:nvSpPr>
                  <p:cNvPr id="30031" name="Oval 335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0"/>
                    <a:ext cx="19" cy="27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032" name="Oval 336"/>
                  <p:cNvSpPr>
                    <a:spLocks noChangeArrowheads="1"/>
                  </p:cNvSpPr>
                  <p:nvPr/>
                </p:nvSpPr>
                <p:spPr bwMode="auto">
                  <a:xfrm rot="2280000">
                    <a:off x="908" y="3237"/>
                    <a:ext cx="15" cy="19"/>
                  </a:xfrm>
                  <a:prstGeom prst="ellipse">
                    <a:avLst/>
                  </a:prstGeom>
                  <a:solidFill>
                    <a:srgbClr val="606060"/>
                  </a:solidFill>
                  <a:ln w="127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99" name="Group 337"/>
              <p:cNvGrpSpPr>
                <a:grpSpLocks/>
              </p:cNvGrpSpPr>
              <p:nvPr/>
            </p:nvGrpSpPr>
            <p:grpSpPr bwMode="auto">
              <a:xfrm>
                <a:off x="973" y="3283"/>
                <a:ext cx="174" cy="147"/>
                <a:chOff x="973" y="3283"/>
                <a:chExt cx="174" cy="147"/>
              </a:xfrm>
            </p:grpSpPr>
            <p:sp>
              <p:nvSpPr>
                <p:cNvPr id="30034" name="Freeform 338"/>
                <p:cNvSpPr>
                  <a:spLocks/>
                </p:cNvSpPr>
                <p:nvPr/>
              </p:nvSpPr>
              <p:spPr bwMode="auto">
                <a:xfrm>
                  <a:off x="973" y="3288"/>
                  <a:ext cx="171" cy="142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170" y="131"/>
                    </a:cxn>
                    <a:cxn ang="0">
                      <a:pos x="166" y="135"/>
                    </a:cxn>
                    <a:cxn ang="0">
                      <a:pos x="145" y="141"/>
                    </a:cxn>
                    <a:cxn ang="0">
                      <a:pos x="125" y="125"/>
                    </a:cxn>
                    <a:cxn ang="0">
                      <a:pos x="130" y="119"/>
                    </a:cxn>
                    <a:cxn ang="0">
                      <a:pos x="120" y="111"/>
                    </a:cxn>
                    <a:cxn ang="0">
                      <a:pos x="114" y="117"/>
                    </a:cxn>
                    <a:cxn ang="0">
                      <a:pos x="104" y="109"/>
                    </a:cxn>
                    <a:cxn ang="0">
                      <a:pos x="110" y="103"/>
                    </a:cxn>
                    <a:cxn ang="0">
                      <a:pos x="88" y="86"/>
                    </a:cxn>
                    <a:cxn ang="0">
                      <a:pos x="83" y="92"/>
                    </a:cxn>
                    <a:cxn ang="0">
                      <a:pos x="72" y="84"/>
                    </a:cxn>
                    <a:cxn ang="0">
                      <a:pos x="68" y="69"/>
                    </a:cxn>
                    <a:cxn ang="0">
                      <a:pos x="52" y="69"/>
                    </a:cxn>
                    <a:cxn ang="0">
                      <a:pos x="48" y="54"/>
                    </a:cxn>
                    <a:cxn ang="0">
                      <a:pos x="42" y="61"/>
                    </a:cxn>
                    <a:cxn ang="0">
                      <a:pos x="31" y="52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5"/>
                    </a:cxn>
                    <a:cxn ang="0">
                      <a:pos x="0" y="28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171" h="142">
                      <a:moveTo>
                        <a:pt x="22" y="0"/>
                      </a:moveTo>
                      <a:lnTo>
                        <a:pt x="170" y="131"/>
                      </a:lnTo>
                      <a:lnTo>
                        <a:pt x="166" y="135"/>
                      </a:lnTo>
                      <a:lnTo>
                        <a:pt x="145" y="141"/>
                      </a:lnTo>
                      <a:lnTo>
                        <a:pt x="125" y="125"/>
                      </a:lnTo>
                      <a:lnTo>
                        <a:pt x="130" y="119"/>
                      </a:lnTo>
                      <a:lnTo>
                        <a:pt x="120" y="111"/>
                      </a:lnTo>
                      <a:lnTo>
                        <a:pt x="114" y="117"/>
                      </a:lnTo>
                      <a:lnTo>
                        <a:pt x="104" y="109"/>
                      </a:lnTo>
                      <a:lnTo>
                        <a:pt x="110" y="103"/>
                      </a:lnTo>
                      <a:lnTo>
                        <a:pt x="88" y="86"/>
                      </a:lnTo>
                      <a:lnTo>
                        <a:pt x="83" y="92"/>
                      </a:lnTo>
                      <a:lnTo>
                        <a:pt x="72" y="84"/>
                      </a:lnTo>
                      <a:lnTo>
                        <a:pt x="68" y="69"/>
                      </a:lnTo>
                      <a:lnTo>
                        <a:pt x="52" y="69"/>
                      </a:lnTo>
                      <a:lnTo>
                        <a:pt x="48" y="54"/>
                      </a:lnTo>
                      <a:lnTo>
                        <a:pt x="42" y="61"/>
                      </a:lnTo>
                      <a:lnTo>
                        <a:pt x="31" y="52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5"/>
                      </a:lnTo>
                      <a:lnTo>
                        <a:pt x="0" y="28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606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5" name="Freeform 339"/>
                <p:cNvSpPr>
                  <a:spLocks/>
                </p:cNvSpPr>
                <p:nvPr/>
              </p:nvSpPr>
              <p:spPr bwMode="auto">
                <a:xfrm>
                  <a:off x="978" y="3283"/>
                  <a:ext cx="168" cy="141"/>
                </a:xfrm>
                <a:custGeom>
                  <a:avLst/>
                  <a:gdLst/>
                  <a:ahLst/>
                  <a:cxnLst>
                    <a:cxn ang="0">
                      <a:pos x="21" y="0"/>
                    </a:cxn>
                    <a:cxn ang="0">
                      <a:pos x="167" y="113"/>
                    </a:cxn>
                    <a:cxn ang="0">
                      <a:pos x="165" y="134"/>
                    </a:cxn>
                    <a:cxn ang="0">
                      <a:pos x="146" y="140"/>
                    </a:cxn>
                    <a:cxn ang="0">
                      <a:pos x="125" y="124"/>
                    </a:cxn>
                    <a:cxn ang="0">
                      <a:pos x="130" y="118"/>
                    </a:cxn>
                    <a:cxn ang="0">
                      <a:pos x="120" y="110"/>
                    </a:cxn>
                    <a:cxn ang="0">
                      <a:pos x="115" y="116"/>
                    </a:cxn>
                    <a:cxn ang="0">
                      <a:pos x="104" y="108"/>
                    </a:cxn>
                    <a:cxn ang="0">
                      <a:pos x="110" y="102"/>
                    </a:cxn>
                    <a:cxn ang="0">
                      <a:pos x="88" y="85"/>
                    </a:cxn>
                    <a:cxn ang="0">
                      <a:pos x="83" y="91"/>
                    </a:cxn>
                    <a:cxn ang="0">
                      <a:pos x="72" y="84"/>
                    </a:cxn>
                    <a:cxn ang="0">
                      <a:pos x="68" y="68"/>
                    </a:cxn>
                    <a:cxn ang="0">
                      <a:pos x="52" y="68"/>
                    </a:cxn>
                    <a:cxn ang="0">
                      <a:pos x="48" y="53"/>
                    </a:cxn>
                    <a:cxn ang="0">
                      <a:pos x="42" y="60"/>
                    </a:cxn>
                    <a:cxn ang="0">
                      <a:pos x="31" y="51"/>
                    </a:cxn>
                    <a:cxn ang="0">
                      <a:pos x="37" y="45"/>
                    </a:cxn>
                    <a:cxn ang="0">
                      <a:pos x="27" y="37"/>
                    </a:cxn>
                    <a:cxn ang="0">
                      <a:pos x="10" y="34"/>
                    </a:cxn>
                    <a:cxn ang="0">
                      <a:pos x="0" y="27"/>
                    </a:cxn>
                    <a:cxn ang="0">
                      <a:pos x="21" y="0"/>
                    </a:cxn>
                  </a:cxnLst>
                  <a:rect l="0" t="0" r="r" b="b"/>
                  <a:pathLst>
                    <a:path w="168" h="141">
                      <a:moveTo>
                        <a:pt x="21" y="0"/>
                      </a:moveTo>
                      <a:lnTo>
                        <a:pt x="167" y="113"/>
                      </a:lnTo>
                      <a:lnTo>
                        <a:pt x="165" y="134"/>
                      </a:lnTo>
                      <a:lnTo>
                        <a:pt x="146" y="140"/>
                      </a:lnTo>
                      <a:lnTo>
                        <a:pt x="125" y="124"/>
                      </a:lnTo>
                      <a:lnTo>
                        <a:pt x="130" y="118"/>
                      </a:lnTo>
                      <a:lnTo>
                        <a:pt x="120" y="110"/>
                      </a:lnTo>
                      <a:lnTo>
                        <a:pt x="115" y="116"/>
                      </a:lnTo>
                      <a:lnTo>
                        <a:pt x="104" y="108"/>
                      </a:lnTo>
                      <a:lnTo>
                        <a:pt x="110" y="102"/>
                      </a:lnTo>
                      <a:lnTo>
                        <a:pt x="88" y="85"/>
                      </a:lnTo>
                      <a:lnTo>
                        <a:pt x="83" y="91"/>
                      </a:lnTo>
                      <a:lnTo>
                        <a:pt x="72" y="84"/>
                      </a:lnTo>
                      <a:lnTo>
                        <a:pt x="68" y="68"/>
                      </a:lnTo>
                      <a:lnTo>
                        <a:pt x="52" y="68"/>
                      </a:lnTo>
                      <a:lnTo>
                        <a:pt x="48" y="53"/>
                      </a:lnTo>
                      <a:lnTo>
                        <a:pt x="42" y="60"/>
                      </a:lnTo>
                      <a:lnTo>
                        <a:pt x="31" y="51"/>
                      </a:lnTo>
                      <a:lnTo>
                        <a:pt x="37" y="45"/>
                      </a:lnTo>
                      <a:lnTo>
                        <a:pt x="27" y="37"/>
                      </a:lnTo>
                      <a:lnTo>
                        <a:pt x="10" y="34"/>
                      </a:lnTo>
                      <a:lnTo>
                        <a:pt x="0" y="27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A0A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6" name="Freeform 340"/>
                <p:cNvSpPr>
                  <a:spLocks/>
                </p:cNvSpPr>
                <p:nvPr/>
              </p:nvSpPr>
              <p:spPr bwMode="auto">
                <a:xfrm>
                  <a:off x="1005" y="3302"/>
                  <a:ext cx="142" cy="11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39" y="107"/>
                    </a:cxn>
                    <a:cxn ang="0">
                      <a:pos x="141" y="113"/>
                    </a:cxn>
                    <a:cxn ang="0">
                      <a:pos x="0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42" h="114">
                      <a:moveTo>
                        <a:pt x="2" y="0"/>
                      </a:moveTo>
                      <a:lnTo>
                        <a:pt x="139" y="107"/>
                      </a:lnTo>
                      <a:lnTo>
                        <a:pt x="141" y="113"/>
                      </a:lnTo>
                      <a:lnTo>
                        <a:pt x="0" y="3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7" name="Freeform 341"/>
                <p:cNvSpPr>
                  <a:spLocks/>
                </p:cNvSpPr>
                <p:nvPr/>
              </p:nvSpPr>
              <p:spPr bwMode="auto">
                <a:xfrm>
                  <a:off x="998" y="3313"/>
                  <a:ext cx="138" cy="11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4"/>
                    </a:cxn>
                    <a:cxn ang="0">
                      <a:pos x="134" y="109"/>
                    </a:cxn>
                    <a:cxn ang="0">
                      <a:pos x="137" y="10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38" h="110">
                      <a:moveTo>
                        <a:pt x="3" y="0"/>
                      </a:moveTo>
                      <a:lnTo>
                        <a:pt x="0" y="4"/>
                      </a:lnTo>
                      <a:lnTo>
                        <a:pt x="134" y="109"/>
                      </a:lnTo>
                      <a:lnTo>
                        <a:pt x="137" y="105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38" name="Freeform 342"/>
                <p:cNvSpPr>
                  <a:spLocks/>
                </p:cNvSpPr>
                <p:nvPr/>
              </p:nvSpPr>
              <p:spPr bwMode="auto">
                <a:xfrm>
                  <a:off x="1010" y="3290"/>
                  <a:ext cx="137" cy="10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134" y="107"/>
                    </a:cxn>
                    <a:cxn ang="0">
                      <a:pos x="136" y="10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37" h="108">
                      <a:moveTo>
                        <a:pt x="2" y="0"/>
                      </a:moveTo>
                      <a:lnTo>
                        <a:pt x="0" y="3"/>
                      </a:lnTo>
                      <a:lnTo>
                        <a:pt x="134" y="107"/>
                      </a:lnTo>
                      <a:lnTo>
                        <a:pt x="136" y="104"/>
                      </a:lnTo>
                      <a:lnTo>
                        <a:pt x="2" y="0"/>
                      </a:lnTo>
                    </a:path>
                  </a:pathLst>
                </a:custGeom>
                <a:solidFill>
                  <a:srgbClr val="808000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039" name="Arc 343"/>
            <p:cNvSpPr>
              <a:spLocks/>
            </p:cNvSpPr>
            <p:nvPr/>
          </p:nvSpPr>
          <p:spPr bwMode="auto">
            <a:xfrm>
              <a:off x="855" y="3221"/>
              <a:ext cx="61" cy="34"/>
            </a:xfrm>
            <a:custGeom>
              <a:avLst/>
              <a:gdLst>
                <a:gd name="G0" fmla="+- 21600 0 0"/>
                <a:gd name="G1" fmla="+- 14667 0 0"/>
                <a:gd name="G2" fmla="+- 21600 0 0"/>
                <a:gd name="T0" fmla="*/ 35730 w 35730"/>
                <a:gd name="T1" fmla="*/ 31004 h 36267"/>
                <a:gd name="T2" fmla="*/ 5743 w 35730"/>
                <a:gd name="T3" fmla="*/ 0 h 36267"/>
                <a:gd name="T4" fmla="*/ 21600 w 35730"/>
                <a:gd name="T5" fmla="*/ 14667 h 36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730" h="36267" fill="none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</a:path>
                <a:path w="35730" h="36267" stroke="0" extrusionOk="0">
                  <a:moveTo>
                    <a:pt x="35730" y="31004"/>
                  </a:moveTo>
                  <a:cubicBezTo>
                    <a:pt x="31805" y="34398"/>
                    <a:pt x="26789" y="36266"/>
                    <a:pt x="21600" y="36267"/>
                  </a:cubicBezTo>
                  <a:cubicBezTo>
                    <a:pt x="9670" y="36267"/>
                    <a:pt x="0" y="26596"/>
                    <a:pt x="0" y="14667"/>
                  </a:cubicBezTo>
                  <a:cubicBezTo>
                    <a:pt x="-1" y="9229"/>
                    <a:pt x="2050" y="3991"/>
                    <a:pt x="5743" y="0"/>
                  </a:cubicBezTo>
                  <a:lnTo>
                    <a:pt x="21600" y="14667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042" name="Rectangle 346"/>
          <p:cNvSpPr>
            <a:spLocks noChangeArrowheads="1"/>
          </p:cNvSpPr>
          <p:nvPr/>
        </p:nvSpPr>
        <p:spPr bwMode="auto">
          <a:xfrm>
            <a:off x="3429000" y="1143000"/>
            <a:ext cx="685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en-US" sz="3000" b="0"/>
              <a:t>IIS</a:t>
            </a:r>
          </a:p>
        </p:txBody>
      </p:sp>
      <p:sp>
        <p:nvSpPr>
          <p:cNvPr id="30063" name="Rectangle 367"/>
          <p:cNvSpPr>
            <a:spLocks noChangeArrowheads="1"/>
          </p:cNvSpPr>
          <p:nvPr/>
        </p:nvSpPr>
        <p:spPr bwMode="auto">
          <a:xfrm>
            <a:off x="2819400" y="2895600"/>
            <a:ext cx="1371600" cy="1554163"/>
          </a:xfrm>
          <a:prstGeom prst="rect">
            <a:avLst/>
          </a:prstGeom>
          <a:solidFill>
            <a:srgbClr val="00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4" name="Rectangle 368"/>
          <p:cNvSpPr>
            <a:spLocks noChangeArrowheads="1"/>
          </p:cNvSpPr>
          <p:nvPr/>
        </p:nvSpPr>
        <p:spPr bwMode="auto">
          <a:xfrm>
            <a:off x="2819400" y="3048000"/>
            <a:ext cx="1371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5" name="Rectangle 369"/>
          <p:cNvSpPr>
            <a:spLocks noChangeArrowheads="1"/>
          </p:cNvSpPr>
          <p:nvPr/>
        </p:nvSpPr>
        <p:spPr bwMode="auto">
          <a:xfrm>
            <a:off x="2971800" y="3276600"/>
            <a:ext cx="1066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6" name="Rectangle 370"/>
          <p:cNvSpPr>
            <a:spLocks noChangeArrowheads="1"/>
          </p:cNvSpPr>
          <p:nvPr/>
        </p:nvSpPr>
        <p:spPr bwMode="auto">
          <a:xfrm>
            <a:off x="2971800" y="38100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067" name="Text Box 371"/>
          <p:cNvSpPr txBox="1">
            <a:spLocks noChangeArrowheads="1"/>
          </p:cNvSpPr>
          <p:nvPr/>
        </p:nvSpPr>
        <p:spPr bwMode="auto">
          <a:xfrm>
            <a:off x="2971800" y="3048000"/>
            <a:ext cx="990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Username</a:t>
            </a:r>
          </a:p>
        </p:txBody>
      </p:sp>
      <p:sp>
        <p:nvSpPr>
          <p:cNvPr id="30068" name="Text Box 372"/>
          <p:cNvSpPr txBox="1">
            <a:spLocks noChangeArrowheads="1"/>
          </p:cNvSpPr>
          <p:nvPr/>
        </p:nvSpPr>
        <p:spPr bwMode="auto">
          <a:xfrm>
            <a:off x="2895600" y="3522663"/>
            <a:ext cx="12954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Password</a:t>
            </a:r>
          </a:p>
        </p:txBody>
      </p:sp>
      <p:sp>
        <p:nvSpPr>
          <p:cNvPr id="30069" name="Text Box 373"/>
          <p:cNvSpPr txBox="1">
            <a:spLocks noChangeArrowheads="1"/>
          </p:cNvSpPr>
          <p:nvPr/>
        </p:nvSpPr>
        <p:spPr bwMode="auto">
          <a:xfrm>
            <a:off x="3048000" y="3276600"/>
            <a:ext cx="990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Someone</a:t>
            </a:r>
          </a:p>
        </p:txBody>
      </p:sp>
      <p:sp>
        <p:nvSpPr>
          <p:cNvPr id="30070" name="Text Box 374"/>
          <p:cNvSpPr txBox="1">
            <a:spLocks noChangeArrowheads="1"/>
          </p:cNvSpPr>
          <p:nvPr/>
        </p:nvSpPr>
        <p:spPr bwMode="auto">
          <a:xfrm>
            <a:off x="3048000" y="3810000"/>
            <a:ext cx="9144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sz="1600" b="0"/>
              <a:t>***********</a:t>
            </a:r>
          </a:p>
        </p:txBody>
      </p:sp>
      <p:sp>
        <p:nvSpPr>
          <p:cNvPr id="30071" name="Rectangle 375"/>
          <p:cNvSpPr>
            <a:spLocks noChangeArrowheads="1"/>
          </p:cNvSpPr>
          <p:nvPr/>
        </p:nvSpPr>
        <p:spPr bwMode="auto">
          <a:xfrm>
            <a:off x="2895600" y="4114800"/>
            <a:ext cx="12192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1800" b="0">
                <a:latin typeface="Arial" charset="0"/>
              </a:rPr>
              <a:t>Submit</a:t>
            </a:r>
          </a:p>
        </p:txBody>
      </p:sp>
      <p:sp>
        <p:nvSpPr>
          <p:cNvPr id="30073" name="Oval 377"/>
          <p:cNvSpPr>
            <a:spLocks noChangeArrowheads="1"/>
          </p:cNvSpPr>
          <p:nvPr/>
        </p:nvSpPr>
        <p:spPr bwMode="auto">
          <a:xfrm>
            <a:off x="2727325" y="1203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30074" name="Oval 378"/>
          <p:cNvSpPr>
            <a:spLocks noChangeArrowheads="1"/>
          </p:cNvSpPr>
          <p:nvPr/>
        </p:nvSpPr>
        <p:spPr bwMode="auto">
          <a:xfrm>
            <a:off x="4648200" y="1203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30076" name="Oval 380"/>
          <p:cNvSpPr>
            <a:spLocks noChangeArrowheads="1"/>
          </p:cNvSpPr>
          <p:nvPr/>
        </p:nvSpPr>
        <p:spPr bwMode="auto">
          <a:xfrm>
            <a:off x="7756525" y="4251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30077" name="Oval 381"/>
          <p:cNvSpPr>
            <a:spLocks noChangeArrowheads="1"/>
          </p:cNvSpPr>
          <p:nvPr/>
        </p:nvSpPr>
        <p:spPr bwMode="auto">
          <a:xfrm>
            <a:off x="4572000" y="32607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30078" name="Oval 382"/>
          <p:cNvSpPr>
            <a:spLocks noChangeArrowheads="1"/>
          </p:cNvSpPr>
          <p:nvPr/>
        </p:nvSpPr>
        <p:spPr bwMode="auto">
          <a:xfrm>
            <a:off x="2193925" y="3184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30079" name="Oval 383"/>
          <p:cNvSpPr>
            <a:spLocks noChangeArrowheads="1"/>
          </p:cNvSpPr>
          <p:nvPr/>
        </p:nvSpPr>
        <p:spPr bwMode="auto">
          <a:xfrm>
            <a:off x="3276600" y="56991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30080" name="Oval 384"/>
          <p:cNvSpPr>
            <a:spLocks noChangeArrowheads="1"/>
          </p:cNvSpPr>
          <p:nvPr/>
        </p:nvSpPr>
        <p:spPr bwMode="auto">
          <a:xfrm>
            <a:off x="5943600" y="5470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Multimedia: Forms-Based Authentication</a:t>
            </a:r>
          </a:p>
        </p:txBody>
      </p:sp>
      <p:pic>
        <p:nvPicPr>
          <p:cNvPr id="103428" name="Picture 4" descr="MultiMedia"/>
          <p:cNvPicPr>
            <a:picLocks noChangeAspect="1" noChangeArrowheads="1"/>
          </p:cNvPicPr>
          <p:nvPr/>
        </p:nvPicPr>
        <p:blipFill>
          <a:blip r:embed="rId2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</p:spPr>
      </p:pic>
      <p:pic>
        <p:nvPicPr>
          <p:cNvPr id="103431" name="Picture 7" descr="forms_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90800" y="1603375"/>
            <a:ext cx="4953000" cy="3730625"/>
          </a:xfrm>
          <a:noFill/>
          <a:ln/>
        </p:spPr>
      </p:pic>
      <p:pic>
        <p:nvPicPr>
          <p:cNvPr id="103429" name="Picture 5" descr="AnimationIcon">
            <a:hlinkClick r:id="rId4" action="ppaction://hlinkfil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7467600" y="5603875"/>
            <a:ext cx="847725" cy="673100"/>
          </a:xfrm>
          <a:ln/>
          <a:effectLst>
            <a:outerShdw dist="53882" dir="2700000" algn="ctr" rotWithShape="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Enable Forms-Based Authentication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010400" cy="4876800"/>
          </a:xfrm>
        </p:spPr>
        <p:txBody>
          <a:bodyPr/>
          <a:lstStyle/>
          <a:p>
            <a:r>
              <a:rPr lang="en-US"/>
              <a:t>Configure IIS to use Anonymous authentication</a:t>
            </a:r>
          </a:p>
          <a:p>
            <a:r>
              <a:rPr lang="en-US"/>
              <a:t>Set Forms-based authentication in Web.config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Set up authorization</a:t>
            </a:r>
          </a:p>
          <a:p>
            <a:r>
              <a:rPr lang="en-US"/>
              <a:t>Build a Logon Web Form</a:t>
            </a:r>
          </a:p>
          <a:p>
            <a:endParaRPr lang="en-U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762000" y="11430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762000" y="17526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762000" y="44958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pic>
        <p:nvPicPr>
          <p:cNvPr id="61448" name="Picture 8" descr="logon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38800" y="3130550"/>
            <a:ext cx="3200400" cy="2889250"/>
          </a:xfrm>
          <a:noFill/>
          <a:ln/>
        </p:spPr>
      </p:pic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762000" y="50133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457200" y="2286000"/>
            <a:ext cx="51054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&lt;authentication mode="Forms" &gt;</a:t>
            </a:r>
          </a:p>
          <a:p>
            <a:pPr algn="l">
              <a:spcBef>
                <a:spcPct val="0"/>
              </a:spcBef>
            </a:pPr>
            <a:r>
              <a:rPr lang="en-US" sz="1800" b="0">
                <a:latin typeface="Arial" charset="0"/>
              </a:rPr>
              <a:t>	&lt;</a:t>
            </a:r>
            <a:r>
              <a:rPr lang="en-US" b="0">
                <a:latin typeface="Lucida Sans Typewriter" pitchFamily="49" charset="0"/>
                <a:cs typeface="Times New Roman" pitchFamily="18" charset="0"/>
              </a:rPr>
              <a:t>forms name=".namesuffix" </a:t>
            </a:r>
          </a:p>
          <a:p>
            <a:pPr algn="l"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	loginUrl="login.aspx" /&gt;</a:t>
            </a:r>
          </a:p>
          <a:p>
            <a:pPr algn="l">
              <a:spcBef>
                <a:spcPct val="0"/>
              </a:spcBef>
            </a:pPr>
            <a:r>
              <a:rPr lang="en-US" b="0">
                <a:latin typeface="Lucida Sans Typewriter" pitchFamily="49" charset="0"/>
                <a:cs typeface="Times New Roman" pitchFamily="18" charset="0"/>
              </a:rPr>
              <a:t>&lt;/authentication&gt;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Application Security Overview</a:t>
            </a:r>
          </a:p>
          <a:p>
            <a:r>
              <a:rPr lang="en-US"/>
              <a:t>Working with Windows-Based Authentication</a:t>
            </a:r>
          </a:p>
          <a:p>
            <a:r>
              <a:rPr lang="en-US"/>
              <a:t>Working with Forms-Based Authentication</a:t>
            </a:r>
          </a:p>
          <a:p>
            <a:r>
              <a:rPr lang="en-US"/>
              <a:t>Overview of Microsoft Passport Authentication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962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Reference System.Web.Security</a:t>
            </a:r>
          </a:p>
          <a:p>
            <a:pPr>
              <a:lnSpc>
                <a:spcPct val="80000"/>
              </a:lnSpc>
            </a:pPr>
            <a:r>
              <a:rPr lang="en-US"/>
              <a:t>Logon page v</a:t>
            </a:r>
            <a:r>
              <a:rPr lang="en-US">
                <a:cs typeface="Times New Roman" pitchFamily="18" charset="0"/>
              </a:rPr>
              <a:t>erifies and checks the credentials of a user</a:t>
            </a:r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2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Reading user credentials from a cookie</a:t>
            </a:r>
          </a:p>
          <a:p>
            <a:pPr lvl="1">
              <a:lnSpc>
                <a:spcPct val="80000"/>
              </a:lnSpc>
            </a:pPr>
            <a:r>
              <a:rPr lang="en-US" b="1"/>
              <a:t>User.Identity.Name</a:t>
            </a:r>
            <a:r>
              <a:rPr lang="en-US"/>
              <a:t> returns the value saved by </a:t>
            </a:r>
            <a:r>
              <a:rPr lang="en-US" b="1"/>
              <a:t>FormsAuthentication.RedirectFromLoginPage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Logon Page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3657600"/>
            <a:ext cx="8458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Sub cmdLogin_Click(s As Object, e As eventArgs)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  If (login(txtEmail.Text, txtPassword.Text))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    FormsAuthentication.RedirectFromLoginPage(txtEmail.Text, False) 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  End If</a:t>
            </a:r>
          </a:p>
          <a:p>
            <a:pPr algn="l" eaLnBrk="0" hangingPunct="0">
              <a:spcBef>
                <a:spcPct val="0"/>
              </a:spcBef>
            </a:pPr>
            <a:r>
              <a:rPr lang="en-US" sz="1600" b="0">
                <a:latin typeface="Lucida Sans Typewriter" pitchFamily="49" charset="0"/>
                <a:cs typeface="Times New Roman" pitchFamily="18" charset="0"/>
              </a:rPr>
              <a:t>End Sub</a:t>
            </a:r>
            <a:r>
              <a:rPr lang="en-US" b="0">
                <a:latin typeface="Lucida Sans Typewriter" pitchFamily="49" charset="0"/>
                <a:cs typeface="Times New Roman" pitchFamily="18" charset="0"/>
              </a:rPr>
              <a:t> 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57200" y="2133600"/>
            <a:ext cx="8458200" cy="1371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19191"/>
            </a:outerShdw>
          </a:effectLst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private void cmdLogin_Click(object sender, EventArgs e)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{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  if (login(txtEmail.Text, txtPassword.Text))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    FormsAuthentication.RedirectFromLoginPage(txtEmail.Text, false);</a:t>
            </a:r>
          </a:p>
          <a:p>
            <a:pPr algn="l" eaLnBrk="0" hangingPunct="0">
              <a:spcBef>
                <a:spcPct val="0"/>
              </a:spcBef>
            </a:pPr>
            <a:r>
              <a:rPr lang="en-GB" sz="1600" b="0">
                <a:latin typeface="Lucida Sans Typewriter" pitchFamily="49" charset="0"/>
                <a:cs typeface="Times New Roman" pitchFamily="18" charset="0"/>
              </a:rPr>
              <a:t>} </a:t>
            </a:r>
            <a:endParaRPr lang="en-US" sz="1600" b="0">
              <a:latin typeface="Lucida Sans Typewriter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152400"/>
            <a:ext cx="8189913" cy="841375"/>
          </a:xfrm>
        </p:spPr>
        <p:txBody>
          <a:bodyPr/>
          <a:lstStyle/>
          <a:p>
            <a:r>
              <a:rPr lang="en-US"/>
              <a:t>Demonstration: Using Forms-Based Authentication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1446213"/>
            <a:ext cx="5643563" cy="4556125"/>
          </a:xfrm>
        </p:spPr>
        <p:txBody>
          <a:bodyPr/>
          <a:lstStyle/>
          <a:p>
            <a:pPr marL="457200" indent="-457200"/>
            <a:r>
              <a:rPr lang="en-US"/>
              <a:t>Open IIS and configure for Anonymous authentication</a:t>
            </a:r>
          </a:p>
          <a:p>
            <a:pPr marL="457200" indent="-457200"/>
            <a:r>
              <a:rPr lang="en-US"/>
              <a:t>Open Web.config and configure for  authentication and authorization</a:t>
            </a:r>
          </a:p>
          <a:p>
            <a:pPr marL="457200" indent="-457200"/>
            <a:r>
              <a:rPr lang="en-US"/>
              <a:t>Open logon page and show code</a:t>
            </a:r>
          </a:p>
          <a:p>
            <a:pPr marL="457200" indent="-457200"/>
            <a:r>
              <a:rPr lang="en-US"/>
              <a:t>Run the ASP.NET Web application</a:t>
            </a:r>
          </a:p>
          <a:p>
            <a:pPr marL="850900" lvl="1" indent="-457200"/>
            <a:r>
              <a:rPr lang="en-US"/>
              <a:t>Students can access the secure ASP.NET Web application on the Instructor machine </a:t>
            </a:r>
          </a:p>
        </p:txBody>
      </p:sp>
      <p:pic>
        <p:nvPicPr>
          <p:cNvPr id="48133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Lesson: Overview of Microsoft Passport Authentication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Microsoft Passport Works</a:t>
            </a:r>
          </a:p>
          <a:p>
            <a:r>
              <a:rPr lang="en-US"/>
              <a:t>Other Microsoft Passport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038600" y="2971800"/>
            <a:ext cx="1252538" cy="1381125"/>
            <a:chOff x="2967" y="2733"/>
            <a:chExt cx="789" cy="870"/>
          </a:xfrm>
        </p:grpSpPr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2967" y="3191"/>
              <a:ext cx="763" cy="412"/>
              <a:chOff x="1929" y="1343"/>
              <a:chExt cx="763" cy="412"/>
            </a:xfrm>
          </p:grpSpPr>
          <p:sp>
            <p:nvSpPr>
              <p:cNvPr id="78899" name="Freeform 51"/>
              <p:cNvSpPr>
                <a:spLocks noChangeAspect="1"/>
              </p:cNvSpPr>
              <p:nvPr/>
            </p:nvSpPr>
            <p:spPr bwMode="auto">
              <a:xfrm>
                <a:off x="2428" y="1450"/>
                <a:ext cx="263" cy="305"/>
              </a:xfrm>
              <a:custGeom>
                <a:avLst/>
                <a:gdLst/>
                <a:ahLst/>
                <a:cxnLst>
                  <a:cxn ang="0">
                    <a:pos x="3" y="212"/>
                  </a:cxn>
                  <a:cxn ang="0">
                    <a:pos x="364" y="0"/>
                  </a:cxn>
                  <a:cxn ang="0">
                    <a:pos x="364" y="180"/>
                  </a:cxn>
                  <a:cxn ang="0">
                    <a:pos x="0" y="422"/>
                  </a:cxn>
                </a:cxnLst>
                <a:rect l="0" t="0" r="r" b="b"/>
                <a:pathLst>
                  <a:path w="364" h="422">
                    <a:moveTo>
                      <a:pt x="3" y="212"/>
                    </a:moveTo>
                    <a:lnTo>
                      <a:pt x="364" y="0"/>
                    </a:lnTo>
                    <a:lnTo>
                      <a:pt x="364" y="180"/>
                    </a:lnTo>
                    <a:lnTo>
                      <a:pt x="0" y="422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0" name="Freeform 52"/>
              <p:cNvSpPr>
                <a:spLocks noChangeAspect="1"/>
              </p:cNvSpPr>
              <p:nvPr/>
            </p:nvSpPr>
            <p:spPr bwMode="auto">
              <a:xfrm>
                <a:off x="1929" y="1343"/>
                <a:ext cx="763" cy="264"/>
              </a:xfrm>
              <a:custGeom>
                <a:avLst/>
                <a:gdLst/>
                <a:ahLst/>
                <a:cxnLst>
                  <a:cxn ang="0">
                    <a:pos x="715" y="376"/>
                  </a:cxn>
                  <a:cxn ang="0">
                    <a:pos x="0" y="187"/>
                  </a:cxn>
                  <a:cxn ang="0">
                    <a:pos x="397" y="0"/>
                  </a:cxn>
                  <a:cxn ang="0">
                    <a:pos x="1090" y="152"/>
                  </a:cxn>
                  <a:cxn ang="0">
                    <a:pos x="715" y="376"/>
                  </a:cxn>
                </a:cxnLst>
                <a:rect l="0" t="0" r="r" b="b"/>
                <a:pathLst>
                  <a:path w="1091" h="377">
                    <a:moveTo>
                      <a:pt x="715" y="376"/>
                    </a:moveTo>
                    <a:lnTo>
                      <a:pt x="0" y="187"/>
                    </a:lnTo>
                    <a:lnTo>
                      <a:pt x="397" y="0"/>
                    </a:lnTo>
                    <a:lnTo>
                      <a:pt x="1090" y="152"/>
                    </a:lnTo>
                    <a:lnTo>
                      <a:pt x="715" y="376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1" name="Freeform 53"/>
              <p:cNvSpPr>
                <a:spLocks noChangeAspect="1"/>
              </p:cNvSpPr>
              <p:nvPr/>
            </p:nvSpPr>
            <p:spPr bwMode="auto">
              <a:xfrm>
                <a:off x="1929" y="1473"/>
                <a:ext cx="499" cy="28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92"/>
                  </a:cxn>
                  <a:cxn ang="0">
                    <a:pos x="690" y="390"/>
                  </a:cxn>
                  <a:cxn ang="0">
                    <a:pos x="690" y="185"/>
                  </a:cxn>
                  <a:cxn ang="0">
                    <a:pos x="4" y="0"/>
                  </a:cxn>
                </a:cxnLst>
                <a:rect l="0" t="0" r="r" b="b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2" name="Freeform 54"/>
              <p:cNvSpPr>
                <a:spLocks noChangeAspect="1"/>
              </p:cNvSpPr>
              <p:nvPr/>
            </p:nvSpPr>
            <p:spPr bwMode="auto">
              <a:xfrm>
                <a:off x="2190" y="1573"/>
                <a:ext cx="196" cy="1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1" y="73"/>
                  </a:cxn>
                  <a:cxn ang="0">
                    <a:pos x="271" y="189"/>
                  </a:cxn>
                  <a:cxn ang="0">
                    <a:pos x="0" y="115"/>
                  </a:cxn>
                  <a:cxn ang="0">
                    <a:pos x="0" y="0"/>
                  </a:cxn>
                </a:cxnLst>
                <a:rect l="0" t="0" r="r" b="b"/>
                <a:pathLst>
                  <a:path w="271" h="189">
                    <a:moveTo>
                      <a:pt x="0" y="0"/>
                    </a:moveTo>
                    <a:lnTo>
                      <a:pt x="271" y="73"/>
                    </a:lnTo>
                    <a:lnTo>
                      <a:pt x="271" y="189"/>
                    </a:lnTo>
                    <a:lnTo>
                      <a:pt x="0" y="115"/>
                    </a:lnTo>
                    <a:lnTo>
                      <a:pt x="0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41176"/>
                      <a:invGamma/>
                    </a:srgbClr>
                  </a:gs>
                </a:gsLst>
                <a:lin ang="2700000" scaled="1"/>
              </a:gra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03" name="Freeform 55"/>
              <p:cNvSpPr>
                <a:spLocks noChangeAspect="1" noChangeArrowheads="1"/>
              </p:cNvSpPr>
              <p:nvPr/>
            </p:nvSpPr>
            <p:spPr bwMode="auto">
              <a:xfrm>
                <a:off x="2194" y="1624"/>
                <a:ext cx="189" cy="4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61" y="69"/>
                  </a:cxn>
                </a:cxnLst>
                <a:rect l="0" t="0" r="r" b="b"/>
                <a:pathLst>
                  <a:path w="261" h="69">
                    <a:moveTo>
                      <a:pt x="0" y="0"/>
                    </a:moveTo>
                    <a:lnTo>
                      <a:pt x="261" y="69"/>
                    </a:lnTo>
                  </a:path>
                </a:pathLst>
              </a:cu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04" name="Freeform 56"/>
              <p:cNvSpPr>
                <a:spLocks/>
              </p:cNvSpPr>
              <p:nvPr/>
            </p:nvSpPr>
            <p:spPr bwMode="auto">
              <a:xfrm>
                <a:off x="2190" y="1572"/>
                <a:ext cx="195" cy="84"/>
              </a:xfrm>
              <a:custGeom>
                <a:avLst/>
                <a:gdLst/>
                <a:ahLst/>
                <a:cxnLst>
                  <a:cxn ang="0">
                    <a:pos x="0" y="84"/>
                  </a:cxn>
                  <a:cxn ang="0">
                    <a:pos x="0" y="0"/>
                  </a:cxn>
                  <a:cxn ang="0">
                    <a:pos x="195" y="54"/>
                  </a:cxn>
                </a:cxnLst>
                <a:rect l="0" t="0" r="r" b="b"/>
                <a:pathLst>
                  <a:path w="195" h="84">
                    <a:moveTo>
                      <a:pt x="0" y="84"/>
                    </a:moveTo>
                    <a:lnTo>
                      <a:pt x="0" y="0"/>
                    </a:lnTo>
                    <a:lnTo>
                      <a:pt x="195" y="54"/>
                    </a:lnTo>
                  </a:path>
                </a:pathLst>
              </a:custGeom>
              <a:noFill/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5" name="Line 57"/>
              <p:cNvSpPr>
                <a:spLocks noChangeShapeType="1"/>
              </p:cNvSpPr>
              <p:nvPr/>
            </p:nvSpPr>
            <p:spPr bwMode="auto">
              <a:xfrm>
                <a:off x="2207" y="1600"/>
                <a:ext cx="153" cy="38"/>
              </a:xfrm>
              <a:prstGeom prst="line">
                <a:avLst/>
              </a:prstGeom>
              <a:noFill/>
              <a:ln w="3175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6" name="Line 58"/>
              <p:cNvSpPr>
                <a:spLocks noChangeShapeType="1"/>
              </p:cNvSpPr>
              <p:nvPr/>
            </p:nvSpPr>
            <p:spPr bwMode="auto">
              <a:xfrm>
                <a:off x="2337" y="1678"/>
                <a:ext cx="29" cy="6"/>
              </a:xfrm>
              <a:prstGeom prst="line">
                <a:avLst/>
              </a:prstGeom>
              <a:noFill/>
              <a:ln w="19050">
                <a:solidFill>
                  <a:srgbClr val="D60093"/>
                </a:solidFill>
                <a:round/>
                <a:headEnd/>
                <a:tailEnd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7" name="Freeform 59"/>
              <p:cNvSpPr>
                <a:spLocks/>
              </p:cNvSpPr>
              <p:nvPr/>
            </p:nvSpPr>
            <p:spPr bwMode="auto">
              <a:xfrm>
                <a:off x="2255" y="1610"/>
                <a:ext cx="47" cy="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8"/>
                  </a:cxn>
                  <a:cxn ang="0">
                    <a:pos x="64" y="35"/>
                  </a:cxn>
                  <a:cxn ang="0">
                    <a:pos x="64" y="19"/>
                  </a:cxn>
                  <a:cxn ang="0">
                    <a:pos x="0" y="0"/>
                  </a:cxn>
                </a:cxnLst>
                <a:rect l="0" t="0" r="r" b="b"/>
                <a:pathLst>
                  <a:path w="64" h="35">
                    <a:moveTo>
                      <a:pt x="0" y="0"/>
                    </a:moveTo>
                    <a:lnTo>
                      <a:pt x="1" y="18"/>
                    </a:lnTo>
                    <a:lnTo>
                      <a:pt x="64" y="35"/>
                    </a:lnTo>
                    <a:lnTo>
                      <a:pt x="64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77777"/>
              </a:solidFill>
              <a:ln w="1905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8" name="Line 60"/>
              <p:cNvSpPr>
                <a:spLocks noChangeShapeType="1"/>
              </p:cNvSpPr>
              <p:nvPr/>
            </p:nvSpPr>
            <p:spPr bwMode="auto">
              <a:xfrm>
                <a:off x="1942" y="1503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09" name="Line 61"/>
              <p:cNvSpPr>
                <a:spLocks noChangeShapeType="1"/>
              </p:cNvSpPr>
              <p:nvPr/>
            </p:nvSpPr>
            <p:spPr bwMode="auto">
              <a:xfrm>
                <a:off x="1942" y="1525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10" name="Line 62"/>
              <p:cNvSpPr>
                <a:spLocks noChangeShapeType="1"/>
              </p:cNvSpPr>
              <p:nvPr/>
            </p:nvSpPr>
            <p:spPr bwMode="auto">
              <a:xfrm>
                <a:off x="1942" y="1548"/>
                <a:ext cx="202" cy="57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11" name="Line 63"/>
              <p:cNvSpPr>
                <a:spLocks noChangeShapeType="1"/>
              </p:cNvSpPr>
              <p:nvPr/>
            </p:nvSpPr>
            <p:spPr bwMode="auto">
              <a:xfrm>
                <a:off x="1942" y="1570"/>
                <a:ext cx="202" cy="56"/>
              </a:xfrm>
              <a:prstGeom prst="line">
                <a:avLst/>
              </a:prstGeom>
              <a:noFill/>
              <a:ln w="6350">
                <a:solidFill>
                  <a:srgbClr val="777777"/>
                </a:solidFill>
                <a:round/>
                <a:headEnd/>
                <a:tailEnd/>
              </a:ln>
              <a:effectLst/>
            </p:spPr>
            <p:txBody>
              <a:bodyPr tIns="27432" bIns="27432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912" name="Freeform 64"/>
              <p:cNvSpPr>
                <a:spLocks/>
              </p:cNvSpPr>
              <p:nvPr/>
            </p:nvSpPr>
            <p:spPr bwMode="auto">
              <a:xfrm>
                <a:off x="2192" y="1632"/>
                <a:ext cx="198" cy="84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275" y="117"/>
                  </a:cxn>
                  <a:cxn ang="0">
                    <a:pos x="275" y="0"/>
                  </a:cxn>
                </a:cxnLst>
                <a:rect l="0" t="0" r="r" b="b"/>
                <a:pathLst>
                  <a:path w="275" h="117">
                    <a:moveTo>
                      <a:pt x="0" y="40"/>
                    </a:moveTo>
                    <a:lnTo>
                      <a:pt x="275" y="117"/>
                    </a:lnTo>
                    <a:lnTo>
                      <a:pt x="275" y="0"/>
                    </a:lnTo>
                  </a:path>
                </a:pathLst>
              </a:custGeom>
              <a:no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3042" y="2733"/>
              <a:ext cx="714" cy="672"/>
              <a:chOff x="2004" y="885"/>
              <a:chExt cx="714" cy="672"/>
            </a:xfrm>
          </p:grpSpPr>
          <p:sp>
            <p:nvSpPr>
              <p:cNvPr id="78914" name="Freeform 66"/>
              <p:cNvSpPr>
                <a:spLocks/>
              </p:cNvSpPr>
              <p:nvPr/>
            </p:nvSpPr>
            <p:spPr bwMode="auto">
              <a:xfrm>
                <a:off x="2058" y="1322"/>
                <a:ext cx="556" cy="2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238" y="0"/>
                  </a:cxn>
                  <a:cxn ang="0">
                    <a:pos x="556" y="91"/>
                  </a:cxn>
                  <a:cxn ang="0">
                    <a:pos x="556" y="108"/>
                  </a:cxn>
                  <a:cxn ang="0">
                    <a:pos x="334" y="235"/>
                  </a:cxn>
                  <a:cxn ang="0">
                    <a:pos x="0" y="148"/>
                  </a:cxn>
                  <a:cxn ang="0">
                    <a:pos x="0" y="128"/>
                  </a:cxn>
                </a:cxnLst>
                <a:rect l="0" t="0" r="r" b="b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5" name="Freeform 67"/>
              <p:cNvSpPr>
                <a:spLocks/>
              </p:cNvSpPr>
              <p:nvPr/>
            </p:nvSpPr>
            <p:spPr bwMode="auto">
              <a:xfrm>
                <a:off x="2065" y="1327"/>
                <a:ext cx="538" cy="208"/>
              </a:xfrm>
              <a:custGeom>
                <a:avLst/>
                <a:gdLst/>
                <a:ahLst/>
                <a:cxnLst>
                  <a:cxn ang="0">
                    <a:pos x="0" y="124"/>
                  </a:cxn>
                  <a:cxn ang="0">
                    <a:pos x="327" y="208"/>
                  </a:cxn>
                  <a:cxn ang="0">
                    <a:pos x="538" y="86"/>
                  </a:cxn>
                  <a:cxn ang="0">
                    <a:pos x="233" y="0"/>
                  </a:cxn>
                  <a:cxn ang="0">
                    <a:pos x="0" y="124"/>
                  </a:cxn>
                </a:cxnLst>
                <a:rect l="0" t="0" r="r" b="b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 w="635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6" name="Oval 68"/>
              <p:cNvSpPr>
                <a:spLocks noChangeArrowheads="1"/>
              </p:cNvSpPr>
              <p:nvPr/>
            </p:nvSpPr>
            <p:spPr bwMode="auto">
              <a:xfrm>
                <a:off x="2199" y="1378"/>
                <a:ext cx="280" cy="112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7" name="Freeform 69"/>
              <p:cNvSpPr>
                <a:spLocks/>
              </p:cNvSpPr>
              <p:nvPr/>
            </p:nvSpPr>
            <p:spPr bwMode="auto">
              <a:xfrm>
                <a:off x="2046" y="1382"/>
                <a:ext cx="452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" y="36"/>
                  </a:cxn>
                  <a:cxn ang="0">
                    <a:pos x="574" y="180"/>
                  </a:cxn>
                  <a:cxn ang="0">
                    <a:pos x="646" y="158"/>
                  </a:cxn>
                </a:cxnLst>
                <a:rect l="0" t="0" r="r" b="b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8" name="Freeform 70"/>
              <p:cNvSpPr>
                <a:spLocks noChangeAspect="1"/>
              </p:cNvSpPr>
              <p:nvPr/>
            </p:nvSpPr>
            <p:spPr bwMode="auto">
              <a:xfrm>
                <a:off x="2154" y="885"/>
                <a:ext cx="564" cy="520"/>
              </a:xfrm>
              <a:custGeom>
                <a:avLst/>
                <a:gdLst/>
                <a:ahLst/>
                <a:cxnLst>
                  <a:cxn ang="0">
                    <a:pos x="620" y="746"/>
                  </a:cxn>
                  <a:cxn ang="0">
                    <a:pos x="808" y="525"/>
                  </a:cxn>
                  <a:cxn ang="0">
                    <a:pos x="808" y="106"/>
                  </a:cxn>
                  <a:cxn ang="0">
                    <a:pos x="336" y="0"/>
                  </a:cxn>
                  <a:cxn ang="0">
                    <a:pos x="0" y="48"/>
                  </a:cxn>
                </a:cxnLst>
                <a:rect l="0" t="0" r="r" b="b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19" name="Freeform 71"/>
              <p:cNvSpPr>
                <a:spLocks noChangeAspect="1"/>
              </p:cNvSpPr>
              <p:nvPr/>
            </p:nvSpPr>
            <p:spPr bwMode="auto">
              <a:xfrm>
                <a:off x="2506" y="1000"/>
                <a:ext cx="113" cy="506"/>
              </a:xfrm>
              <a:custGeom>
                <a:avLst/>
                <a:gdLst/>
                <a:ahLst/>
                <a:cxnLst>
                  <a:cxn ang="0">
                    <a:pos x="0" y="644"/>
                  </a:cxn>
                  <a:cxn ang="0">
                    <a:pos x="0" y="79"/>
                  </a:cxn>
                  <a:cxn ang="0">
                    <a:pos x="144" y="0"/>
                  </a:cxn>
                  <a:cxn ang="0">
                    <a:pos x="144" y="554"/>
                  </a:cxn>
                  <a:cxn ang="0">
                    <a:pos x="0" y="644"/>
                  </a:cxn>
                </a:cxnLst>
                <a:rect l="0" t="0" r="r" b="b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0" name="Freeform 72"/>
              <p:cNvSpPr>
                <a:spLocks noChangeAspect="1"/>
              </p:cNvSpPr>
              <p:nvPr/>
            </p:nvSpPr>
            <p:spPr bwMode="auto">
              <a:xfrm>
                <a:off x="2004" y="891"/>
                <a:ext cx="615" cy="172"/>
              </a:xfrm>
              <a:custGeom>
                <a:avLst/>
                <a:gdLst/>
                <a:ahLst/>
                <a:cxnLst>
                  <a:cxn ang="0">
                    <a:pos x="638" y="219"/>
                  </a:cxn>
                  <a:cxn ang="0">
                    <a:pos x="0" y="67"/>
                  </a:cxn>
                  <a:cxn ang="0">
                    <a:pos x="160" y="0"/>
                  </a:cxn>
                  <a:cxn ang="0">
                    <a:pos x="782" y="139"/>
                  </a:cxn>
                  <a:cxn ang="0">
                    <a:pos x="638" y="219"/>
                  </a:cxn>
                </a:cxnLst>
                <a:rect l="0" t="0" r="r" b="b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1" name="Freeform 73"/>
              <p:cNvSpPr>
                <a:spLocks noChangeAspect="1"/>
              </p:cNvSpPr>
              <p:nvPr/>
            </p:nvSpPr>
            <p:spPr bwMode="auto">
              <a:xfrm>
                <a:off x="2004" y="942"/>
                <a:ext cx="502" cy="566"/>
              </a:xfrm>
              <a:custGeom>
                <a:avLst/>
                <a:gdLst/>
                <a:ahLst/>
                <a:cxnLst>
                  <a:cxn ang="0">
                    <a:pos x="671" y="753"/>
                  </a:cxn>
                  <a:cxn ang="0">
                    <a:pos x="671" y="160"/>
                  </a:cxn>
                  <a:cxn ang="0">
                    <a:pos x="0" y="0"/>
                  </a:cxn>
                  <a:cxn ang="0">
                    <a:pos x="0" y="578"/>
                  </a:cxn>
                  <a:cxn ang="0">
                    <a:pos x="671" y="753"/>
                  </a:cxn>
                </a:cxnLst>
                <a:rect l="0" t="0" r="r" b="b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B2B2B2">
                      <a:gamma/>
                      <a:tint val="34118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2" name="Freeform 74"/>
              <p:cNvSpPr>
                <a:spLocks noChangeAspect="1"/>
              </p:cNvSpPr>
              <p:nvPr/>
            </p:nvSpPr>
            <p:spPr bwMode="auto">
              <a:xfrm>
                <a:off x="2043" y="992"/>
                <a:ext cx="425" cy="464"/>
              </a:xfrm>
              <a:custGeom>
                <a:avLst/>
                <a:gdLst/>
                <a:ahLst/>
                <a:cxnLst>
                  <a:cxn ang="0">
                    <a:pos x="490" y="548"/>
                  </a:cxn>
                  <a:cxn ang="0">
                    <a:pos x="490" y="117"/>
                  </a:cxn>
                  <a:cxn ang="0">
                    <a:pos x="0" y="0"/>
                  </a:cxn>
                  <a:cxn ang="0">
                    <a:pos x="0" y="424"/>
                  </a:cxn>
                  <a:cxn ang="0">
                    <a:pos x="490" y="548"/>
                  </a:cxn>
                </a:cxnLst>
                <a:rect l="0" t="0" r="r" b="b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635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23" name="Freeform 75"/>
              <p:cNvSpPr>
                <a:spLocks/>
              </p:cNvSpPr>
              <p:nvPr/>
            </p:nvSpPr>
            <p:spPr bwMode="auto">
              <a:xfrm>
                <a:off x="2069" y="1023"/>
                <a:ext cx="372" cy="4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54"/>
                  </a:cxn>
                  <a:cxn ang="0">
                    <a:pos x="542" y="592"/>
                  </a:cxn>
                  <a:cxn ang="0">
                    <a:pos x="542" y="130"/>
                  </a:cxn>
                  <a:cxn ang="0">
                    <a:pos x="0" y="0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618FFD">
                      <a:gamma/>
                      <a:shade val="75294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6350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24" name="Line 76"/>
              <p:cNvSpPr>
                <a:spLocks noChangeShapeType="1"/>
              </p:cNvSpPr>
              <p:nvPr/>
            </p:nvSpPr>
            <p:spPr bwMode="auto">
              <a:xfrm>
                <a:off x="2102" y="1056"/>
                <a:ext cx="0" cy="6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Microsoft Passport Works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z="2000"/>
          </a:p>
          <a:p>
            <a:endParaRPr lang="en-US" sz="2000"/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58000" y="1219200"/>
            <a:ext cx="993775" cy="1606550"/>
            <a:chOff x="516" y="612"/>
            <a:chExt cx="626" cy="1012"/>
          </a:xfrm>
        </p:grpSpPr>
        <p:sp>
          <p:nvSpPr>
            <p:cNvPr id="78873" name="Freeform 25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4" name="Freeform 26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5" name="Freeform 27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6" name="Freeform 28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8" name="Oval 30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rgbClr val="00C3C8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2" name="Line 34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3" name="Freeform 35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84" name="Freeform 36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solidFill>
              <a:srgbClr val="00C3C8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85" name="Freeform 37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Line 38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7" name="Line 39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9" name="Freeform 41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rgbClr val="00C3C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Line 42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1" name="Freeform 43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2" name="Freeform 44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3" name="Freeform 45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rgbClr val="00C3C8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894" name="Line 46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895" name="Line 47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896" name="Line 48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25" name="Text Box 77"/>
          <p:cNvSpPr txBox="1">
            <a:spLocks noChangeArrowheads="1"/>
          </p:cNvSpPr>
          <p:nvPr/>
        </p:nvSpPr>
        <p:spPr bwMode="auto">
          <a:xfrm>
            <a:off x="7516813" y="1752600"/>
            <a:ext cx="1277937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eaLnBrk="0" hangingPunct="0"/>
            <a:r>
              <a:rPr lang="en-US" sz="1800" b="0"/>
              <a:t>Website.msft</a:t>
            </a:r>
          </a:p>
        </p:txBody>
      </p:sp>
      <p:sp>
        <p:nvSpPr>
          <p:cNvPr id="78926" name="Rectangle 78"/>
          <p:cNvSpPr>
            <a:spLocks noChangeAspect="1" noChangeArrowheads="1"/>
          </p:cNvSpPr>
          <p:nvPr/>
        </p:nvSpPr>
        <p:spPr bwMode="auto">
          <a:xfrm flipH="1">
            <a:off x="4476750" y="4343400"/>
            <a:ext cx="673100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eaLnBrk="0" hangingPunct="0"/>
            <a:r>
              <a:rPr lang="en-US" sz="1800" b="0"/>
              <a:t>Client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799263" y="4267200"/>
            <a:ext cx="993775" cy="1606550"/>
            <a:chOff x="516" y="612"/>
            <a:chExt cx="626" cy="1012"/>
          </a:xfrm>
        </p:grpSpPr>
        <p:sp>
          <p:nvSpPr>
            <p:cNvPr id="78928" name="Freeform 80"/>
            <p:cNvSpPr>
              <a:spLocks/>
            </p:cNvSpPr>
            <p:nvPr/>
          </p:nvSpPr>
          <p:spPr bwMode="auto">
            <a:xfrm>
              <a:off x="528" y="1365"/>
              <a:ext cx="604" cy="259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0" y="370"/>
                </a:cxn>
                <a:cxn ang="0">
                  <a:pos x="567" y="535"/>
                </a:cxn>
                <a:cxn ang="0">
                  <a:pos x="1251" y="92"/>
                </a:cxn>
                <a:cxn ang="0">
                  <a:pos x="1251" y="0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29" name="Freeform 81"/>
            <p:cNvSpPr>
              <a:spLocks/>
            </p:cNvSpPr>
            <p:nvPr/>
          </p:nvSpPr>
          <p:spPr bwMode="auto">
            <a:xfrm>
              <a:off x="518" y="612"/>
              <a:ext cx="623" cy="217"/>
            </a:xfrm>
            <a:custGeom>
              <a:avLst/>
              <a:gdLst/>
              <a:ahLst/>
              <a:cxnLst>
                <a:cxn ang="0">
                  <a:pos x="0" y="307"/>
                </a:cxn>
                <a:cxn ang="0">
                  <a:pos x="577" y="448"/>
                </a:cxn>
                <a:cxn ang="0">
                  <a:pos x="1290" y="127"/>
                </a:cxn>
                <a:cxn ang="0">
                  <a:pos x="727" y="0"/>
                </a:cxn>
                <a:cxn ang="0">
                  <a:pos x="0" y="307"/>
                </a:cxn>
              </a:cxnLst>
              <a:rect l="0" t="0" r="r" b="b"/>
              <a:pathLst>
                <a:path w="1291" h="449">
                  <a:moveTo>
                    <a:pt x="0" y="307"/>
                  </a:moveTo>
                  <a:lnTo>
                    <a:pt x="577" y="448"/>
                  </a:lnTo>
                  <a:lnTo>
                    <a:pt x="1290" y="127"/>
                  </a:lnTo>
                  <a:lnTo>
                    <a:pt x="727" y="0"/>
                  </a:lnTo>
                  <a:lnTo>
                    <a:pt x="0" y="307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0" name="Freeform 82"/>
            <p:cNvSpPr>
              <a:spLocks/>
            </p:cNvSpPr>
            <p:nvPr/>
          </p:nvSpPr>
          <p:spPr bwMode="auto">
            <a:xfrm>
              <a:off x="790" y="672"/>
              <a:ext cx="352" cy="927"/>
            </a:xfrm>
            <a:custGeom>
              <a:avLst/>
              <a:gdLst/>
              <a:ahLst/>
              <a:cxnLst>
                <a:cxn ang="0">
                  <a:pos x="0" y="328"/>
                </a:cxn>
                <a:cxn ang="0">
                  <a:pos x="4" y="1915"/>
                </a:cxn>
                <a:cxn ang="0">
                  <a:pos x="728" y="1456"/>
                </a:cxn>
                <a:cxn ang="0">
                  <a:pos x="728" y="0"/>
                </a:cxn>
                <a:cxn ang="0">
                  <a:pos x="0" y="328"/>
                </a:cxn>
              </a:cxnLst>
              <a:rect l="0" t="0" r="r" b="b"/>
              <a:pathLst>
                <a:path w="729" h="1916">
                  <a:moveTo>
                    <a:pt x="0" y="328"/>
                  </a:moveTo>
                  <a:lnTo>
                    <a:pt x="4" y="1915"/>
                  </a:lnTo>
                  <a:lnTo>
                    <a:pt x="728" y="1456"/>
                  </a:lnTo>
                  <a:lnTo>
                    <a:pt x="728" y="0"/>
                  </a:lnTo>
                  <a:lnTo>
                    <a:pt x="0" y="328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1" name="Freeform 83"/>
            <p:cNvSpPr>
              <a:spLocks/>
            </p:cNvSpPr>
            <p:nvPr/>
          </p:nvSpPr>
          <p:spPr bwMode="auto">
            <a:xfrm>
              <a:off x="516" y="760"/>
              <a:ext cx="278" cy="834"/>
            </a:xfrm>
            <a:custGeom>
              <a:avLst/>
              <a:gdLst/>
              <a:ahLst/>
              <a:cxnLst>
                <a:cxn ang="0">
                  <a:pos x="576" y="140"/>
                </a:cxn>
                <a:cxn ang="0">
                  <a:pos x="576" y="1727"/>
                </a:cxn>
                <a:cxn ang="0">
                  <a:pos x="0" y="1568"/>
                </a:cxn>
                <a:cxn ang="0">
                  <a:pos x="0" y="0"/>
                </a:cxn>
                <a:cxn ang="0">
                  <a:pos x="576" y="140"/>
                </a:cxn>
              </a:cxnLst>
              <a:rect l="0" t="0" r="r" b="b"/>
              <a:pathLst>
                <a:path w="577" h="1728">
                  <a:moveTo>
                    <a:pt x="576" y="140"/>
                  </a:moveTo>
                  <a:lnTo>
                    <a:pt x="576" y="1727"/>
                  </a:lnTo>
                  <a:lnTo>
                    <a:pt x="0" y="1568"/>
                  </a:lnTo>
                  <a:lnTo>
                    <a:pt x="0" y="0"/>
                  </a:lnTo>
                  <a:lnTo>
                    <a:pt x="576" y="140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2" name="Line 84"/>
            <p:cNvSpPr>
              <a:spLocks noChangeShapeType="1"/>
            </p:cNvSpPr>
            <p:nvPr/>
          </p:nvSpPr>
          <p:spPr bwMode="auto">
            <a:xfrm>
              <a:off x="555" y="1462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3" name="Oval 85"/>
            <p:cNvSpPr>
              <a:spLocks noChangeArrowheads="1"/>
            </p:cNvSpPr>
            <p:nvPr/>
          </p:nvSpPr>
          <p:spPr bwMode="auto">
            <a:xfrm>
              <a:off x="548" y="801"/>
              <a:ext cx="31" cy="1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4" name="Line 86"/>
            <p:cNvSpPr>
              <a:spLocks noChangeShapeType="1"/>
            </p:cNvSpPr>
            <p:nvPr/>
          </p:nvSpPr>
          <p:spPr bwMode="auto">
            <a:xfrm>
              <a:off x="555" y="1424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5" name="Line 87"/>
            <p:cNvSpPr>
              <a:spLocks noChangeShapeType="1"/>
            </p:cNvSpPr>
            <p:nvPr/>
          </p:nvSpPr>
          <p:spPr bwMode="auto">
            <a:xfrm>
              <a:off x="555" y="1386"/>
              <a:ext cx="192" cy="52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6" name="Line 88"/>
            <p:cNvSpPr>
              <a:spLocks noChangeShapeType="1"/>
            </p:cNvSpPr>
            <p:nvPr/>
          </p:nvSpPr>
          <p:spPr bwMode="auto">
            <a:xfrm>
              <a:off x="555" y="1349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7" name="Line 89"/>
            <p:cNvSpPr>
              <a:spLocks noChangeShapeType="1"/>
            </p:cNvSpPr>
            <p:nvPr/>
          </p:nvSpPr>
          <p:spPr bwMode="auto">
            <a:xfrm>
              <a:off x="555" y="1310"/>
              <a:ext cx="192" cy="51"/>
            </a:xfrm>
            <a:prstGeom prst="line">
              <a:avLst/>
            </a:prstGeom>
            <a:noFill/>
            <a:ln w="6350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38" name="Freeform 90"/>
            <p:cNvSpPr>
              <a:spLocks/>
            </p:cNvSpPr>
            <p:nvPr/>
          </p:nvSpPr>
          <p:spPr bwMode="auto">
            <a:xfrm>
              <a:off x="558" y="946"/>
              <a:ext cx="190" cy="355"/>
            </a:xfrm>
            <a:custGeom>
              <a:avLst/>
              <a:gdLst/>
              <a:ahLst/>
              <a:cxnLst>
                <a:cxn ang="0">
                  <a:pos x="0" y="628"/>
                </a:cxn>
                <a:cxn ang="0">
                  <a:pos x="396" y="732"/>
                </a:cxn>
                <a:cxn ang="0">
                  <a:pos x="396" y="0"/>
                </a:cxn>
              </a:cxnLst>
              <a:rect l="0" t="0" r="r" b="b"/>
              <a:pathLst>
                <a:path w="397" h="733">
                  <a:moveTo>
                    <a:pt x="0" y="628"/>
                  </a:moveTo>
                  <a:lnTo>
                    <a:pt x="396" y="732"/>
                  </a:lnTo>
                  <a:lnTo>
                    <a:pt x="396" y="0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39" name="Freeform 91"/>
            <p:cNvSpPr>
              <a:spLocks/>
            </p:cNvSpPr>
            <p:nvPr/>
          </p:nvSpPr>
          <p:spPr bwMode="auto">
            <a:xfrm>
              <a:off x="538" y="876"/>
              <a:ext cx="218" cy="618"/>
            </a:xfrm>
            <a:custGeom>
              <a:avLst/>
              <a:gdLst/>
              <a:ahLst/>
              <a:cxnLst>
                <a:cxn ang="0">
                  <a:pos x="452" y="105"/>
                </a:cxn>
                <a:cxn ang="0">
                  <a:pos x="0" y="0"/>
                </a:cxn>
                <a:cxn ang="0">
                  <a:pos x="0" y="1277"/>
                </a:cxn>
              </a:cxnLst>
              <a:rect l="0" t="0" r="r" b="b"/>
              <a:pathLst>
                <a:path w="453" h="1278">
                  <a:moveTo>
                    <a:pt x="452" y="105"/>
                  </a:moveTo>
                  <a:lnTo>
                    <a:pt x="0" y="0"/>
                  </a:lnTo>
                  <a:lnTo>
                    <a:pt x="0" y="1277"/>
                  </a:lnTo>
                </a:path>
              </a:pathLst>
            </a:custGeom>
            <a:solidFill>
              <a:schemeClr val="accent1"/>
            </a:solidFill>
            <a:ln w="6350" cap="rnd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0" name="Freeform 92"/>
            <p:cNvSpPr>
              <a:spLocks/>
            </p:cNvSpPr>
            <p:nvPr/>
          </p:nvSpPr>
          <p:spPr bwMode="auto">
            <a:xfrm>
              <a:off x="552" y="899"/>
              <a:ext cx="194" cy="352"/>
            </a:xfrm>
            <a:custGeom>
              <a:avLst/>
              <a:gdLst/>
              <a:ahLst/>
              <a:cxnLst>
                <a:cxn ang="0">
                  <a:pos x="401" y="96"/>
                </a:cxn>
                <a:cxn ang="0">
                  <a:pos x="0" y="0"/>
                </a:cxn>
                <a:cxn ang="0">
                  <a:pos x="0" y="725"/>
                </a:cxn>
              </a:cxnLst>
              <a:rect l="0" t="0" r="r" b="b"/>
              <a:pathLst>
                <a:path w="402" h="726">
                  <a:moveTo>
                    <a:pt x="401" y="96"/>
                  </a:moveTo>
                  <a:lnTo>
                    <a:pt x="0" y="0"/>
                  </a:lnTo>
                  <a:lnTo>
                    <a:pt x="0" y="72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1" name="Line 93"/>
            <p:cNvSpPr>
              <a:spLocks noChangeShapeType="1"/>
            </p:cNvSpPr>
            <p:nvPr/>
          </p:nvSpPr>
          <p:spPr bwMode="auto">
            <a:xfrm>
              <a:off x="553" y="980"/>
              <a:ext cx="187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2" name="Line 94"/>
            <p:cNvSpPr>
              <a:spLocks noChangeShapeType="1"/>
            </p:cNvSpPr>
            <p:nvPr/>
          </p:nvSpPr>
          <p:spPr bwMode="auto">
            <a:xfrm>
              <a:off x="553" y="1055"/>
              <a:ext cx="189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3" name="Line 95"/>
            <p:cNvSpPr>
              <a:spLocks noChangeShapeType="1"/>
            </p:cNvSpPr>
            <p:nvPr/>
          </p:nvSpPr>
          <p:spPr bwMode="auto">
            <a:xfrm>
              <a:off x="553" y="1148"/>
              <a:ext cx="180" cy="43"/>
            </a:xfrm>
            <a:prstGeom prst="line">
              <a:avLst/>
            </a:prstGeom>
            <a:noFill/>
            <a:ln w="3175">
              <a:solidFill>
                <a:srgbClr val="67676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4" name="Freeform 96"/>
            <p:cNvSpPr>
              <a:spLocks/>
            </p:cNvSpPr>
            <p:nvPr/>
          </p:nvSpPr>
          <p:spPr bwMode="auto">
            <a:xfrm>
              <a:off x="609" y="943"/>
              <a:ext cx="74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"/>
                </a:cxn>
                <a:cxn ang="0">
                  <a:pos x="151" y="81"/>
                </a:cxn>
                <a:cxn ang="0">
                  <a:pos x="151" y="33"/>
                </a:cxn>
                <a:cxn ang="0">
                  <a:pos x="0" y="0"/>
                </a:cxn>
              </a:cxnLst>
              <a:rect l="0" t="0" r="r" b="b"/>
              <a:pathLst>
                <a:path w="152" h="82">
                  <a:moveTo>
                    <a:pt x="0" y="0"/>
                  </a:moveTo>
                  <a:lnTo>
                    <a:pt x="0" y="48"/>
                  </a:lnTo>
                  <a:lnTo>
                    <a:pt x="151" y="81"/>
                  </a:lnTo>
                  <a:lnTo>
                    <a:pt x="151" y="33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5" name="Line 97"/>
            <p:cNvSpPr>
              <a:spLocks noChangeShapeType="1"/>
            </p:cNvSpPr>
            <p:nvPr/>
          </p:nvSpPr>
          <p:spPr bwMode="auto">
            <a:xfrm>
              <a:off x="580" y="949"/>
              <a:ext cx="138" cy="30"/>
            </a:xfrm>
            <a:prstGeom prst="line">
              <a:avLst/>
            </a:prstGeom>
            <a:noFill/>
            <a:ln w="6350">
              <a:solidFill>
                <a:srgbClr val="91919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46" name="Freeform 98"/>
            <p:cNvSpPr>
              <a:spLocks/>
            </p:cNvSpPr>
            <p:nvPr/>
          </p:nvSpPr>
          <p:spPr bwMode="auto">
            <a:xfrm>
              <a:off x="566" y="1086"/>
              <a:ext cx="167" cy="75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2"/>
                </a:cxn>
                <a:cxn ang="0">
                  <a:pos x="0" y="85"/>
                </a:cxn>
              </a:cxnLst>
              <a:rect l="0" t="0" r="r" b="b"/>
              <a:pathLst>
                <a:path w="351" h="183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2"/>
                  </a:lnTo>
                  <a:lnTo>
                    <a:pt x="0" y="8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7" name="Freeform 99"/>
            <p:cNvSpPr>
              <a:spLocks/>
            </p:cNvSpPr>
            <p:nvPr/>
          </p:nvSpPr>
          <p:spPr bwMode="auto">
            <a:xfrm>
              <a:off x="566" y="1179"/>
              <a:ext cx="167" cy="83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8" name="Freeform 100"/>
            <p:cNvSpPr>
              <a:spLocks/>
            </p:cNvSpPr>
            <p:nvPr/>
          </p:nvSpPr>
          <p:spPr bwMode="auto">
            <a:xfrm>
              <a:off x="563" y="1002"/>
              <a:ext cx="170" cy="77"/>
            </a:xfrm>
            <a:custGeom>
              <a:avLst/>
              <a:gdLst/>
              <a:ahLst/>
              <a:cxnLst>
                <a:cxn ang="0">
                  <a:pos x="0" y="85"/>
                </a:cxn>
                <a:cxn ang="0">
                  <a:pos x="0" y="0"/>
                </a:cxn>
                <a:cxn ang="0">
                  <a:pos x="350" y="93"/>
                </a:cxn>
                <a:cxn ang="0">
                  <a:pos x="350" y="181"/>
                </a:cxn>
                <a:cxn ang="0">
                  <a:pos x="0" y="85"/>
                </a:cxn>
              </a:cxnLst>
              <a:rect l="0" t="0" r="r" b="b"/>
              <a:pathLst>
                <a:path w="351" h="182">
                  <a:moveTo>
                    <a:pt x="0" y="85"/>
                  </a:moveTo>
                  <a:lnTo>
                    <a:pt x="0" y="0"/>
                  </a:lnTo>
                  <a:lnTo>
                    <a:pt x="350" y="93"/>
                  </a:lnTo>
                  <a:lnTo>
                    <a:pt x="350" y="181"/>
                  </a:lnTo>
                  <a:lnTo>
                    <a:pt x="0" y="85"/>
                  </a:lnTo>
                </a:path>
              </a:pathLst>
            </a:custGeom>
            <a:solidFill>
              <a:schemeClr val="accent1"/>
            </a:solidFill>
            <a:ln w="3175" cap="rnd" cmpd="sng">
              <a:solidFill>
                <a:srgbClr val="6767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949" name="Line 101"/>
            <p:cNvSpPr>
              <a:spLocks noChangeShapeType="1"/>
            </p:cNvSpPr>
            <p:nvPr/>
          </p:nvSpPr>
          <p:spPr bwMode="auto">
            <a:xfrm flipH="1" flipV="1">
              <a:off x="685" y="1049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950" name="Line 102"/>
            <p:cNvSpPr>
              <a:spLocks noChangeShapeType="1"/>
            </p:cNvSpPr>
            <p:nvPr/>
          </p:nvSpPr>
          <p:spPr bwMode="auto">
            <a:xfrm flipH="1" flipV="1">
              <a:off x="685" y="1131"/>
              <a:ext cx="33" cy="7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  <p:sp>
          <p:nvSpPr>
            <p:cNvPr id="78951" name="Line 103"/>
            <p:cNvSpPr>
              <a:spLocks noChangeShapeType="1"/>
            </p:cNvSpPr>
            <p:nvPr/>
          </p:nvSpPr>
          <p:spPr bwMode="auto">
            <a:xfrm flipH="1" flipV="1">
              <a:off x="685" y="1230"/>
              <a:ext cx="33" cy="8"/>
            </a:xfrm>
            <a:prstGeom prst="line">
              <a:avLst/>
            </a:prstGeom>
            <a:noFill/>
            <a:ln w="9525">
              <a:solidFill>
                <a:srgbClr val="D60093"/>
              </a:solidFill>
              <a:round/>
              <a:headEnd/>
              <a:tailEnd/>
            </a:ln>
            <a:effectLst/>
          </p:spPr>
          <p:txBody>
            <a:bodyPr wrap="none" tIns="27432" bIns="27432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8952" name="Text Box 104"/>
          <p:cNvSpPr txBox="1">
            <a:spLocks noChangeArrowheads="1"/>
          </p:cNvSpPr>
          <p:nvPr/>
        </p:nvSpPr>
        <p:spPr bwMode="auto">
          <a:xfrm>
            <a:off x="7421563" y="4800600"/>
            <a:ext cx="1341437" cy="338138"/>
          </a:xfrm>
          <a:prstGeom prst="rect">
            <a:avLst/>
          </a:prstGeom>
          <a:solidFill>
            <a:schemeClr val="bg1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none" tIns="27432" bIns="27432" anchor="ctr">
            <a:spAutoFit/>
          </a:bodyPr>
          <a:lstStyle/>
          <a:p>
            <a:pPr eaLnBrk="0" hangingPunct="0"/>
            <a:r>
              <a:rPr lang="en-US" sz="1800" b="0"/>
              <a:t>Passport.com</a:t>
            </a:r>
          </a:p>
        </p:txBody>
      </p:sp>
      <p:sp>
        <p:nvSpPr>
          <p:cNvPr id="78956" name="AutoShape 108"/>
          <p:cNvSpPr>
            <a:spLocks noChangeArrowheads="1"/>
          </p:cNvSpPr>
          <p:nvPr/>
        </p:nvSpPr>
        <p:spPr bwMode="auto">
          <a:xfrm rot="9329556" flipH="1">
            <a:off x="5105400" y="25908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57" name="AutoShape 109"/>
          <p:cNvSpPr>
            <a:spLocks noChangeArrowheads="1"/>
          </p:cNvSpPr>
          <p:nvPr/>
        </p:nvSpPr>
        <p:spPr bwMode="auto">
          <a:xfrm rot="20129557" flipH="1">
            <a:off x="5105400" y="25908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58" name="AutoShape 110"/>
          <p:cNvSpPr>
            <a:spLocks noChangeArrowheads="1"/>
          </p:cNvSpPr>
          <p:nvPr/>
        </p:nvSpPr>
        <p:spPr bwMode="auto">
          <a:xfrm rot="12454922" flipH="1">
            <a:off x="5029200" y="41910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59" name="AutoShape 111"/>
          <p:cNvSpPr>
            <a:spLocks noChangeArrowheads="1"/>
          </p:cNvSpPr>
          <p:nvPr/>
        </p:nvSpPr>
        <p:spPr bwMode="auto">
          <a:xfrm rot="1700153" flipH="1">
            <a:off x="5029200" y="4191000"/>
            <a:ext cx="1882775" cy="241300"/>
          </a:xfrm>
          <a:prstGeom prst="rightArrow">
            <a:avLst>
              <a:gd name="adj1" fmla="val 62167"/>
              <a:gd name="adj2" fmla="val 84890"/>
            </a:avLst>
          </a:prstGeom>
          <a:gradFill rotWithShape="0">
            <a:gsLst>
              <a:gs pos="0">
                <a:srgbClr val="D60093"/>
              </a:gs>
              <a:gs pos="100000">
                <a:srgbClr val="D60093">
                  <a:gamma/>
                  <a:tint val="47451"/>
                  <a:invGamma/>
                </a:srgbClr>
              </a:gs>
            </a:gsLst>
            <a:lin ang="0" scaled="1"/>
          </a:gradFill>
          <a:ln w="6350">
            <a:solidFill>
              <a:srgbClr val="800080"/>
            </a:solidFill>
            <a:miter lim="800000"/>
            <a:headEnd/>
            <a:tailEnd/>
          </a:ln>
          <a:effectLst>
            <a:outerShdw dist="52363" dir="4557825" algn="ctr" rotWithShape="0">
              <a:srgbClr val="C0C0C0"/>
            </a:outerShdw>
          </a:effectLst>
        </p:spPr>
        <p:txBody>
          <a:bodyPr wrap="none" tIns="27432" bIns="27432" anchor="ctr"/>
          <a:lstStyle/>
          <a:p>
            <a:endParaRPr lang="en-US"/>
          </a:p>
        </p:txBody>
      </p:sp>
      <p:sp>
        <p:nvSpPr>
          <p:cNvPr id="78960" name="Rectangle 112"/>
          <p:cNvSpPr>
            <a:spLocks noChangeArrowheads="1"/>
          </p:cNvSpPr>
          <p:nvPr/>
        </p:nvSpPr>
        <p:spPr bwMode="auto">
          <a:xfrm>
            <a:off x="1130300" y="1600200"/>
            <a:ext cx="3898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client requests a page from the host</a:t>
            </a:r>
          </a:p>
        </p:txBody>
      </p:sp>
      <p:sp>
        <p:nvSpPr>
          <p:cNvPr id="78961" name="Oval 113"/>
          <p:cNvSpPr>
            <a:spLocks noChangeArrowheads="1"/>
          </p:cNvSpPr>
          <p:nvPr/>
        </p:nvSpPr>
        <p:spPr bwMode="auto">
          <a:xfrm>
            <a:off x="838200" y="16002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78962" name="Oval 114"/>
          <p:cNvSpPr>
            <a:spLocks noChangeArrowheads="1"/>
          </p:cNvSpPr>
          <p:nvPr/>
        </p:nvSpPr>
        <p:spPr bwMode="auto">
          <a:xfrm>
            <a:off x="838200" y="20574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</a:p>
        </p:txBody>
      </p:sp>
      <p:sp>
        <p:nvSpPr>
          <p:cNvPr id="78963" name="Oval 115"/>
          <p:cNvSpPr>
            <a:spLocks noChangeArrowheads="1"/>
          </p:cNvSpPr>
          <p:nvPr/>
        </p:nvSpPr>
        <p:spPr bwMode="auto">
          <a:xfrm>
            <a:off x="838200" y="253047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</a:t>
            </a:r>
          </a:p>
        </p:txBody>
      </p:sp>
      <p:sp>
        <p:nvSpPr>
          <p:cNvPr id="78964" name="Oval 116"/>
          <p:cNvSpPr>
            <a:spLocks noChangeArrowheads="1"/>
          </p:cNvSpPr>
          <p:nvPr/>
        </p:nvSpPr>
        <p:spPr bwMode="auto">
          <a:xfrm>
            <a:off x="838200" y="309245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</a:t>
            </a:r>
          </a:p>
        </p:txBody>
      </p:sp>
      <p:sp>
        <p:nvSpPr>
          <p:cNvPr id="78965" name="Oval 117"/>
          <p:cNvSpPr>
            <a:spLocks noChangeArrowheads="1"/>
          </p:cNvSpPr>
          <p:nvPr/>
        </p:nvSpPr>
        <p:spPr bwMode="auto">
          <a:xfrm>
            <a:off x="838200" y="3946525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</a:p>
        </p:txBody>
      </p:sp>
      <p:sp>
        <p:nvSpPr>
          <p:cNvPr id="78966" name="Rectangle 118"/>
          <p:cNvSpPr>
            <a:spLocks noChangeArrowheads="1"/>
          </p:cNvSpPr>
          <p:nvPr/>
        </p:nvSpPr>
        <p:spPr bwMode="auto">
          <a:xfrm>
            <a:off x="1143000" y="2057400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site redirects the client to Passport.com</a:t>
            </a:r>
          </a:p>
        </p:txBody>
      </p:sp>
      <p:sp>
        <p:nvSpPr>
          <p:cNvPr id="78967" name="Rectangle 119"/>
          <p:cNvSpPr>
            <a:spLocks noChangeArrowheads="1"/>
          </p:cNvSpPr>
          <p:nvPr/>
        </p:nvSpPr>
        <p:spPr bwMode="auto">
          <a:xfrm>
            <a:off x="1143000" y="2547938"/>
            <a:ext cx="426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client is redirected and logs on to Passport.com</a:t>
            </a:r>
          </a:p>
        </p:txBody>
      </p:sp>
      <p:sp>
        <p:nvSpPr>
          <p:cNvPr id="78968" name="Rectangle 120"/>
          <p:cNvSpPr>
            <a:spLocks noChangeArrowheads="1"/>
          </p:cNvSpPr>
          <p:nvPr/>
        </p:nvSpPr>
        <p:spPr bwMode="auto">
          <a:xfrm>
            <a:off x="1174750" y="3101975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Passport returns a cookie with the ticket information</a:t>
            </a:r>
          </a:p>
        </p:txBody>
      </p:sp>
      <p:sp>
        <p:nvSpPr>
          <p:cNvPr id="78969" name="Oval 121"/>
          <p:cNvSpPr>
            <a:spLocks noChangeArrowheads="1"/>
          </p:cNvSpPr>
          <p:nvPr/>
        </p:nvSpPr>
        <p:spPr bwMode="auto">
          <a:xfrm>
            <a:off x="838200" y="4800600"/>
            <a:ext cx="320675" cy="320675"/>
          </a:xfrm>
          <a:prstGeom prst="ellipse">
            <a:avLst/>
          </a:prstGeom>
          <a:gradFill rotWithShape="0">
            <a:gsLst>
              <a:gs pos="0">
                <a:srgbClr val="8600B6">
                  <a:gamma/>
                  <a:tint val="23922"/>
                  <a:invGamma/>
                </a:srgbClr>
              </a:gs>
              <a:gs pos="100000">
                <a:srgbClr val="8600B6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9900CC"/>
            </a:solidFill>
            <a:round/>
            <a:headEnd/>
            <a:tailEnd/>
          </a:ln>
          <a:effectLst>
            <a:outerShdw dist="71842" dir="2700000" algn="ctr" rotWithShape="0">
              <a:srgbClr val="B2B2B2"/>
            </a:outerShdw>
          </a:effectLst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0"/>
              </a:spcBef>
            </a:pPr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</a:p>
        </p:txBody>
      </p:sp>
      <p:sp>
        <p:nvSpPr>
          <p:cNvPr id="78970" name="Rectangle 122"/>
          <p:cNvSpPr>
            <a:spLocks noChangeArrowheads="1"/>
          </p:cNvSpPr>
          <p:nvPr/>
        </p:nvSpPr>
        <p:spPr bwMode="auto">
          <a:xfrm>
            <a:off x="1143000" y="39624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client accesses the host, this time with ticket information</a:t>
            </a:r>
          </a:p>
        </p:txBody>
      </p:sp>
      <p:sp>
        <p:nvSpPr>
          <p:cNvPr id="78971" name="Rectangle 123"/>
          <p:cNvSpPr>
            <a:spLocks noChangeArrowheads="1"/>
          </p:cNvSpPr>
          <p:nvPr/>
        </p:nvSpPr>
        <p:spPr bwMode="auto">
          <a:xfrm>
            <a:off x="1143000" y="48006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SzPct val="70000"/>
              <a:buFont typeface="Wingdings" pitchFamily="2" charset="2"/>
              <a:buNone/>
            </a:pPr>
            <a:r>
              <a:rPr lang="en-US" sz="1800"/>
              <a:t>The host returns a Web Form and possibly a new cookie that it can read and write</a:t>
            </a:r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4876800" y="3276600"/>
            <a:ext cx="228600" cy="2286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533400" y="5967413"/>
            <a:ext cx="941388" cy="357187"/>
            <a:chOff x="336" y="3759"/>
            <a:chExt cx="593" cy="225"/>
          </a:xfrm>
        </p:grpSpPr>
        <p:grpSp>
          <p:nvGrpSpPr>
            <p:cNvPr id="8" name="Group 125"/>
            <p:cNvGrpSpPr>
              <a:grpSpLocks/>
            </p:cNvGrpSpPr>
            <p:nvPr/>
          </p:nvGrpSpPr>
          <p:grpSpPr bwMode="auto">
            <a:xfrm>
              <a:off x="336" y="3759"/>
              <a:ext cx="279" cy="225"/>
              <a:chOff x="336" y="3759"/>
              <a:chExt cx="279" cy="225"/>
            </a:xfrm>
          </p:grpSpPr>
          <p:sp>
            <p:nvSpPr>
              <p:cNvPr id="78974" name="AutoShape 126"/>
              <p:cNvSpPr>
                <a:spLocks noChangeArrowheads="1"/>
              </p:cNvSpPr>
              <p:nvPr/>
            </p:nvSpPr>
            <p:spPr bwMode="auto">
              <a:xfrm>
                <a:off x="336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75" name="Rectangle 127"/>
              <p:cNvSpPr>
                <a:spLocks noChangeArrowheads="1"/>
              </p:cNvSpPr>
              <p:nvPr/>
            </p:nvSpPr>
            <p:spPr bwMode="auto">
              <a:xfrm>
                <a:off x="371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76" name="Arc 128"/>
              <p:cNvSpPr>
                <a:spLocks/>
              </p:cNvSpPr>
              <p:nvPr/>
            </p:nvSpPr>
            <p:spPr bwMode="auto">
              <a:xfrm>
                <a:off x="376" y="3815"/>
                <a:ext cx="68" cy="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259 w 22320"/>
                  <a:gd name="T1" fmla="*/ 39327 h 39327"/>
                  <a:gd name="T2" fmla="*/ 22320 w 22320"/>
                  <a:gd name="T3" fmla="*/ 12 h 39327"/>
                  <a:gd name="T4" fmla="*/ 21600 w 22320"/>
                  <a:gd name="T5" fmla="*/ 21600 h 39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0" h="39327" fill="none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327" stroke="0" extrusionOk="0">
                    <a:moveTo>
                      <a:pt x="9258" y="39327"/>
                    </a:moveTo>
                    <a:cubicBezTo>
                      <a:pt x="3458" y="35288"/>
                      <a:pt x="0" y="286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77" name="Arc 129"/>
              <p:cNvSpPr>
                <a:spLocks/>
              </p:cNvSpPr>
              <p:nvPr/>
            </p:nvSpPr>
            <p:spPr bwMode="auto">
              <a:xfrm>
                <a:off x="430" y="3846"/>
                <a:ext cx="108" cy="50"/>
              </a:xfrm>
              <a:custGeom>
                <a:avLst/>
                <a:gdLst>
                  <a:gd name="G0" fmla="+- 13604 0 0"/>
                  <a:gd name="G1" fmla="+- 21600 0 0"/>
                  <a:gd name="G2" fmla="+- 21600 0 0"/>
                  <a:gd name="T0" fmla="*/ 13604 w 35204"/>
                  <a:gd name="T1" fmla="*/ 0 h 43200"/>
                  <a:gd name="T2" fmla="*/ 0 w 35204"/>
                  <a:gd name="T3" fmla="*/ 38378 h 43200"/>
                  <a:gd name="T4" fmla="*/ 13604 w 3520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204" h="43200" fill="none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</a:path>
                  <a:path w="35204" h="43200" stroke="0" extrusionOk="0">
                    <a:moveTo>
                      <a:pt x="13603" y="0"/>
                    </a:moveTo>
                    <a:cubicBezTo>
                      <a:pt x="25533" y="0"/>
                      <a:pt x="35204" y="9670"/>
                      <a:pt x="35204" y="21600"/>
                    </a:cubicBezTo>
                    <a:cubicBezTo>
                      <a:pt x="35204" y="33529"/>
                      <a:pt x="25533" y="43200"/>
                      <a:pt x="13604" y="43200"/>
                    </a:cubicBezTo>
                    <a:cubicBezTo>
                      <a:pt x="8650" y="43200"/>
                      <a:pt x="3847" y="41497"/>
                      <a:pt x="0" y="38377"/>
                    </a:cubicBezTo>
                    <a:lnTo>
                      <a:pt x="13604" y="216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30"/>
            <p:cNvGrpSpPr>
              <a:grpSpLocks/>
            </p:cNvGrpSpPr>
            <p:nvPr/>
          </p:nvGrpSpPr>
          <p:grpSpPr bwMode="auto">
            <a:xfrm>
              <a:off x="650" y="3759"/>
              <a:ext cx="279" cy="225"/>
              <a:chOff x="650" y="3759"/>
              <a:chExt cx="279" cy="225"/>
            </a:xfrm>
          </p:grpSpPr>
          <p:sp>
            <p:nvSpPr>
              <p:cNvPr id="78979" name="AutoShape 131"/>
              <p:cNvSpPr>
                <a:spLocks noChangeArrowheads="1"/>
              </p:cNvSpPr>
              <p:nvPr/>
            </p:nvSpPr>
            <p:spPr bwMode="auto">
              <a:xfrm>
                <a:off x="650" y="3759"/>
                <a:ext cx="279" cy="22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80" name="Rectangle 132"/>
              <p:cNvSpPr>
                <a:spLocks noChangeArrowheads="1"/>
              </p:cNvSpPr>
              <p:nvPr/>
            </p:nvSpPr>
            <p:spPr bwMode="auto">
              <a:xfrm>
                <a:off x="685" y="3811"/>
                <a:ext cx="209" cy="12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81" name="Arc 133"/>
              <p:cNvSpPr>
                <a:spLocks/>
              </p:cNvSpPr>
              <p:nvPr/>
            </p:nvSpPr>
            <p:spPr bwMode="auto">
              <a:xfrm>
                <a:off x="720" y="3846"/>
                <a:ext cx="68" cy="4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9897 w 22320"/>
                  <a:gd name="T1" fmla="*/ 39755 h 39755"/>
                  <a:gd name="T2" fmla="*/ 22320 w 22320"/>
                  <a:gd name="T3" fmla="*/ 12 h 39755"/>
                  <a:gd name="T4" fmla="*/ 21600 w 22320"/>
                  <a:gd name="T5" fmla="*/ 21600 h 39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320" h="39755" fill="none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</a:path>
                  <a:path w="22320" h="39755" stroke="0" extrusionOk="0">
                    <a:moveTo>
                      <a:pt x="9897" y="39754"/>
                    </a:moveTo>
                    <a:cubicBezTo>
                      <a:pt x="3727" y="35777"/>
                      <a:pt x="0" y="2894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840" y="-1"/>
                      <a:pt x="22080" y="4"/>
                      <a:pt x="22319" y="1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000099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982" name="Arc 134"/>
              <p:cNvSpPr>
                <a:spLocks/>
              </p:cNvSpPr>
              <p:nvPr/>
            </p:nvSpPr>
            <p:spPr bwMode="auto">
              <a:xfrm>
                <a:off x="739" y="3846"/>
                <a:ext cx="113" cy="50"/>
              </a:xfrm>
              <a:custGeom>
                <a:avLst/>
                <a:gdLst>
                  <a:gd name="G0" fmla="+- 15335 0 0"/>
                  <a:gd name="G1" fmla="+- 21600 0 0"/>
                  <a:gd name="G2" fmla="+- 21600 0 0"/>
                  <a:gd name="T0" fmla="*/ 15335 w 36935"/>
                  <a:gd name="T1" fmla="*/ 0 h 43200"/>
                  <a:gd name="T2" fmla="*/ 0 w 36935"/>
                  <a:gd name="T3" fmla="*/ 36811 h 43200"/>
                  <a:gd name="T4" fmla="*/ 15335 w 36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935" h="43200" fill="none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</a:path>
                  <a:path w="36935" h="43200" stroke="0" extrusionOk="0">
                    <a:moveTo>
                      <a:pt x="15334" y="0"/>
                    </a:moveTo>
                    <a:cubicBezTo>
                      <a:pt x="27264" y="0"/>
                      <a:pt x="36935" y="9670"/>
                      <a:pt x="36935" y="21600"/>
                    </a:cubicBezTo>
                    <a:cubicBezTo>
                      <a:pt x="36935" y="33529"/>
                      <a:pt x="27264" y="43200"/>
                      <a:pt x="15335" y="43200"/>
                    </a:cubicBezTo>
                    <a:cubicBezTo>
                      <a:pt x="9575" y="43200"/>
                      <a:pt x="4055" y="40900"/>
                      <a:pt x="-1" y="36811"/>
                    </a:cubicBezTo>
                    <a:lnTo>
                      <a:pt x="15335" y="21600"/>
                    </a:lnTo>
                    <a:close/>
                  </a:path>
                </a:pathLst>
              </a:custGeom>
              <a:solidFill>
                <a:srgbClr val="CC0000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  <a:effectLst>
                <a:outerShdw dist="25400" dir="5400000" algn="ctr" rotWithShape="0">
                  <a:srgbClr val="990000"/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8983" name="AutoShape 135"/>
            <p:cNvSpPr>
              <a:spLocks noChangeArrowheads="1"/>
            </p:cNvSpPr>
            <p:nvPr/>
          </p:nvSpPr>
          <p:spPr bwMode="auto">
            <a:xfrm>
              <a:off x="551" y="3811"/>
              <a:ext cx="162" cy="132"/>
            </a:xfrm>
            <a:prstGeom prst="rightArrow">
              <a:avLst>
                <a:gd name="adj1" fmla="val 54546"/>
                <a:gd name="adj2" fmla="val 90909"/>
              </a:avLst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8984" name="Picture 136" descr="j0257861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791200" y="2362200"/>
            <a:ext cx="641350" cy="630238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7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7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0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1" grpId="0" animBg="1"/>
      <p:bldP spid="78956" grpId="0" animBg="1"/>
      <p:bldP spid="78956" grpId="1" animBg="1"/>
      <p:bldP spid="78956" grpId="2" animBg="1"/>
      <p:bldP spid="78956" grpId="3" animBg="1"/>
      <p:bldP spid="78957" grpId="0" animBg="1"/>
      <p:bldP spid="78957" grpId="1" animBg="1"/>
      <p:bldP spid="78957" grpId="2" animBg="1"/>
      <p:bldP spid="78958" grpId="0" animBg="1"/>
      <p:bldP spid="78958" grpId="1" animBg="1"/>
      <p:bldP spid="78959" grpId="0" animBg="1"/>
      <p:bldP spid="78959" grpId="1" animBg="1"/>
      <p:bldP spid="78960" grpId="0"/>
      <p:bldP spid="78961" grpId="0" animBg="1"/>
      <p:bldP spid="78962" grpId="0" animBg="1"/>
      <p:bldP spid="78963" grpId="0" animBg="1"/>
      <p:bldP spid="78964" grpId="0" animBg="1"/>
      <p:bldP spid="78965" grpId="0" animBg="1"/>
      <p:bldP spid="78966" grpId="0"/>
      <p:bldP spid="78967" grpId="0"/>
      <p:bldP spid="78968" grpId="0"/>
      <p:bldP spid="78969" grpId="0" animBg="1"/>
      <p:bldP spid="78970" grpId="0"/>
      <p:bldP spid="78971" grpId="0"/>
      <p:bldP spid="788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buClr>
                <a:srgbClr val="DC0081"/>
              </a:buClr>
              <a:buFont typeface="Wingdings" pitchFamily="2" charset="2"/>
              <a:buNone/>
            </a:pPr>
            <a:endParaRPr lang="en-GB" b="1">
              <a:solidFill>
                <a:schemeClr val="tx2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1" y="0"/>
            <a:ext cx="7086600" cy="841375"/>
          </a:xfrm>
        </p:spPr>
        <p:txBody>
          <a:bodyPr/>
          <a:lstStyle/>
          <a:p>
            <a:r>
              <a:rPr lang="en-US" sz="2400" dirty="0" smtClean="0"/>
              <a:t>DEMO</a:t>
            </a:r>
            <a:endParaRPr lang="en-US" sz="2400" dirty="0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6213"/>
            <a:ext cx="8001000" cy="4556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Clr>
                <a:schemeClr val="accent2"/>
              </a:buClr>
            </a:pPr>
            <a:r>
              <a:rPr lang="en-US" dirty="0" smtClean="0"/>
              <a:t>Run in IE</a:t>
            </a:r>
          </a:p>
          <a:p>
            <a:pPr marL="457200" indent="-457200">
              <a:buClr>
                <a:schemeClr val="accent2"/>
              </a:buClr>
              <a:buNone/>
            </a:pPr>
            <a:r>
              <a:rPr lang="en-US" dirty="0" smtClean="0"/>
              <a:t>	</a:t>
            </a:r>
            <a:r>
              <a:rPr lang="en-US" sz="2800" dirty="0" smtClean="0"/>
              <a:t>Lesson04.2_Authentiaction.swf</a:t>
            </a:r>
          </a:p>
          <a:p>
            <a:pPr marL="457200" indent="-457200">
              <a:buClr>
                <a:schemeClr val="accent2"/>
              </a:buClr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Lesson04.2_form base authentication demo.swf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6858000" cy="914400"/>
          </a:xfrm>
        </p:spPr>
        <p:txBody>
          <a:bodyPr/>
          <a:lstStyle/>
          <a:p>
            <a:pPr marL="460375" indent="-460375"/>
            <a:r>
              <a:rPr lang="en-US" sz="2800" dirty="0"/>
              <a:t>Lesson: Web Application Security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</a:p>
          <a:p>
            <a:r>
              <a:rPr lang="en-US"/>
              <a:t>What Are ASP.NET Authentication Methods?</a:t>
            </a:r>
          </a:p>
          <a:p>
            <a:r>
              <a:rPr lang="en-US"/>
              <a:t>Multimedia: ASP.NET Authentication Methods</a:t>
            </a:r>
          </a:p>
          <a:p>
            <a:r>
              <a:rPr lang="en-US"/>
              <a:t>Comparing the ASP.NET Authentication Methods</a:t>
            </a:r>
          </a:p>
          <a:p>
            <a:r>
              <a:rPr lang="en-US"/>
              <a:t>What Are the IIS Authentication Mechanisms?</a:t>
            </a:r>
          </a:p>
          <a:p>
            <a:r>
              <a:rPr lang="en-US"/>
              <a:t>Demonstration: Using IIS Authentication Mechanisms</a:t>
            </a:r>
          </a:p>
          <a:p>
            <a:r>
              <a:rPr lang="en-US"/>
              <a:t>What Is Secure Sockets Layer?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vs. Authorization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7900" y="1447800"/>
            <a:ext cx="7105650" cy="3581400"/>
          </a:xfrm>
          <a:noFill/>
          <a:ln/>
        </p:spPr>
        <p:txBody>
          <a:bodyPr/>
          <a:lstStyle/>
          <a:p>
            <a:pPr marL="342900" indent="-342900"/>
            <a:r>
              <a:rPr lang="en-US"/>
              <a:t>Authentication</a:t>
            </a:r>
          </a:p>
          <a:p>
            <a:pPr marL="742950" lvl="1" indent="-285750"/>
            <a:r>
              <a:rPr lang="en-US"/>
              <a:t>Accepts credentials from a user</a:t>
            </a:r>
          </a:p>
          <a:p>
            <a:pPr marL="742950" lvl="1" indent="-285750"/>
            <a:r>
              <a:rPr lang="en-US"/>
              <a:t>Validates the credentials</a:t>
            </a:r>
          </a:p>
          <a:p>
            <a:pPr marL="342900" indent="-342900"/>
            <a:r>
              <a:rPr lang="en-US"/>
              <a:t>Authorization</a:t>
            </a:r>
          </a:p>
          <a:p>
            <a:pPr marL="742950" lvl="1" indent="-285750"/>
            <a:r>
              <a:rPr lang="en-US"/>
              <a:t>Given the authentication credentials supplied, determines the right to access a resource </a:t>
            </a:r>
          </a:p>
          <a:p>
            <a:pPr marL="742950" lvl="1" indent="-285750"/>
            <a:r>
              <a:rPr lang="en-US"/>
              <a:t>Can be assigned by user name or by role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7010400" cy="914400"/>
          </a:xfrm>
        </p:spPr>
        <p:txBody>
          <a:bodyPr/>
          <a:lstStyle/>
          <a:p>
            <a:r>
              <a:rPr lang="en-US" dirty="0"/>
              <a:t>What Are ASP.NET Authentication Methods?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543800" cy="4953000"/>
          </a:xfrm>
        </p:spPr>
        <p:txBody>
          <a:bodyPr/>
          <a:lstStyle/>
          <a:p>
            <a:r>
              <a:rPr lang="en-US" sz="2000"/>
              <a:t>Windows-based authentication</a:t>
            </a:r>
          </a:p>
          <a:p>
            <a:pPr lvl="1"/>
            <a:r>
              <a:rPr lang="en-US" sz="2000"/>
              <a:t>Relies on the Windows operating system and IIS</a:t>
            </a:r>
          </a:p>
          <a:p>
            <a:pPr lvl="1"/>
            <a:r>
              <a:rPr lang="en-US" sz="2000"/>
              <a:t>User requests a secure Web page and the request goes through IIS</a:t>
            </a:r>
          </a:p>
          <a:p>
            <a:pPr lvl="1"/>
            <a:r>
              <a:rPr lang="en-US" sz="2000"/>
              <a:t>After credentials are verified by IIS, the secure Web page is returned</a:t>
            </a:r>
          </a:p>
          <a:p>
            <a:r>
              <a:rPr lang="en-US" sz="2000"/>
              <a:t>Forms-based authentication</a:t>
            </a:r>
          </a:p>
          <a:p>
            <a:pPr lvl="1"/>
            <a:r>
              <a:rPr lang="en-US" sz="2000"/>
              <a:t>Unauthenticated requests are redirected to an HTML form</a:t>
            </a:r>
          </a:p>
          <a:p>
            <a:pPr lvl="1"/>
            <a:r>
              <a:rPr lang="en-US" sz="2000"/>
              <a:t>User provides credentials and submits the HTML form</a:t>
            </a:r>
          </a:p>
          <a:p>
            <a:pPr lvl="1"/>
            <a:r>
              <a:rPr lang="en-US" sz="2000"/>
              <a:t>After credentials are verified, an authentication cookie is issued</a:t>
            </a:r>
          </a:p>
          <a:p>
            <a:r>
              <a:rPr lang="en-US" sz="2000"/>
              <a:t>Microsoft Passport authentication</a:t>
            </a:r>
          </a:p>
          <a:p>
            <a:pPr lvl="1"/>
            <a:r>
              <a:rPr lang="en-US" sz="2000"/>
              <a:t>Centralized authentication service that offers a single logon option</a:t>
            </a:r>
          </a:p>
          <a:p>
            <a:pPr lvl="1"/>
            <a:r>
              <a:rPr lang="en-US" sz="2000"/>
              <a:t>Microsoft Passport is an XML Web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Multimedia: ASP.NET Authentication Methods</a:t>
            </a:r>
          </a:p>
        </p:txBody>
      </p:sp>
      <p:pic>
        <p:nvPicPr>
          <p:cNvPr id="101381" name="Picture 5" descr="MultiMedia"/>
          <p:cNvPicPr>
            <a:picLocks noChangeAspect="1" noChangeArrowheads="1"/>
          </p:cNvPicPr>
          <p:nvPr/>
        </p:nvPicPr>
        <p:blipFill>
          <a:blip r:embed="rId2" cstate="print"/>
          <a:srcRect l="725" r="1450" b="525"/>
          <a:stretch>
            <a:fillRect/>
          </a:stretch>
        </p:blipFill>
        <p:spPr bwMode="auto">
          <a:xfrm>
            <a:off x="758825" y="1127125"/>
            <a:ext cx="1282700" cy="5106988"/>
          </a:xfrm>
          <a:prstGeom prst="rect">
            <a:avLst/>
          </a:prstGeom>
          <a:noFill/>
        </p:spPr>
      </p:pic>
      <p:pic>
        <p:nvPicPr>
          <p:cNvPr id="101382" name="Picture 6" descr="AnimationIcon">
            <a:hlinkClick r:id="rId3" action="ppaction://hlinkfile"/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543800" y="5562600"/>
            <a:ext cx="923925" cy="681038"/>
          </a:xfrm>
          <a:ln/>
          <a:effectLst>
            <a:outerShdw dist="53882" dir="2700000" algn="ctr" rotWithShape="0">
              <a:srgbClr val="808080"/>
            </a:outerShdw>
          </a:effectLst>
        </p:spPr>
      </p:pic>
      <p:pic>
        <p:nvPicPr>
          <p:cNvPr id="101450" name="Picture 74" descr="auth_shot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2286000" y="1752600"/>
            <a:ext cx="5867400" cy="34290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the ASP.NET Authentication Methods</a:t>
            </a:r>
          </a:p>
        </p:txBody>
      </p:sp>
      <p:graphicFrame>
        <p:nvGraphicFramePr>
          <p:cNvPr id="76248" name="Group 472"/>
          <p:cNvGraphicFramePr>
            <a:graphicFrameLocks noGrp="1"/>
          </p:cNvGraphicFramePr>
          <p:nvPr>
            <p:ph idx="1"/>
          </p:nvPr>
        </p:nvGraphicFramePr>
        <p:xfrm>
          <a:off x="685800" y="914400"/>
          <a:ext cx="7620000" cy="5382578"/>
        </p:xfrm>
        <a:graphic>
          <a:graphicData uri="http://schemas.openxmlformats.org/drawingml/2006/table">
            <a:tbl>
              <a:tblPr/>
              <a:tblGrid>
                <a:gridCol w="2116138"/>
                <a:gridCol w="3302000"/>
                <a:gridCol w="2201862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Method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Advantages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Disadvantages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153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Windows-based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Authentication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Uses existing Windows infrastructure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Controls access to sensitive information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Not appropriate for most Internet applications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5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Forms-based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Authentication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Good for Internet applications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Supports all client types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Based on cookies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Microsoft Passport Authentication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Single sign in for many Internet sites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need to maintain a database to store user information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Allows developers to customize the appearance of the registration page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Based on cookies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Fees involved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3988"/>
            <a:ext cx="8189913" cy="841375"/>
          </a:xfrm>
        </p:spPr>
        <p:txBody>
          <a:bodyPr/>
          <a:lstStyle/>
          <a:p>
            <a:r>
              <a:rPr lang="en-US"/>
              <a:t>What Are the IIS Authentication Mechanisms?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42862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2400" b="0">
                <a:latin typeface="Times New Roman" pitchFamily="18" charset="0"/>
              </a:rPr>
              <a:t/>
            </a:r>
            <a:br>
              <a:rPr lang="en-US" sz="2400" b="0">
                <a:latin typeface="Times New Roman" pitchFamily="18" charset="0"/>
              </a:rPr>
            </a:br>
            <a:endParaRPr lang="en-US" sz="2400" b="0">
              <a:latin typeface="Times New Roman" pitchFamily="18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5438775"/>
            <a:ext cx="184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1100" b="0">
                <a:latin typeface="Times New Roman" pitchFamily="18" charset="0"/>
              </a:rPr>
              <a:t/>
            </a:r>
            <a:br>
              <a:rPr lang="en-US" sz="1100" b="0">
                <a:latin typeface="Times New Roman" pitchFamily="18" charset="0"/>
              </a:rPr>
            </a:br>
            <a:r>
              <a:rPr lang="en-US" sz="2400" b="0">
                <a:latin typeface="Times New Roman" pitchFamily="18" charset="0"/>
              </a:rPr>
              <a:t/>
            </a:r>
            <a:br>
              <a:rPr lang="en-US" sz="2400" b="0">
                <a:latin typeface="Times New Roman" pitchFamily="18" charset="0"/>
              </a:rPr>
            </a:br>
            <a:endParaRPr lang="en-US" sz="2400" b="0">
              <a:latin typeface="Times New Roman" pitchFamily="18" charset="0"/>
            </a:endParaRPr>
          </a:p>
        </p:txBody>
      </p:sp>
      <p:graphicFrame>
        <p:nvGraphicFramePr>
          <p:cNvPr id="97312" name="Group 32"/>
          <p:cNvGraphicFramePr>
            <a:graphicFrameLocks noGrp="1"/>
          </p:cNvGraphicFramePr>
          <p:nvPr>
            <p:ph sz="half" idx="2"/>
          </p:nvPr>
        </p:nvGraphicFramePr>
        <p:xfrm>
          <a:off x="533400" y="914400"/>
          <a:ext cx="8077200" cy="5334002"/>
        </p:xfrm>
        <a:graphic>
          <a:graphicData uri="http://schemas.openxmlformats.org/drawingml/2006/table">
            <a:tbl>
              <a:tblPr/>
              <a:tblGrid>
                <a:gridCol w="2062163"/>
                <a:gridCol w="1885950"/>
                <a:gridCol w="4129087"/>
              </a:tblGrid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Mechanisms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Security Level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Narrow" pitchFamily="34" charset="0"/>
                        </a:rPr>
                        <a:t>Description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</a:gsLst>
                      <a:lin ang="0" scaled="1"/>
                    </a:gradFill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Anonymous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None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 authentication occurs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97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Basic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Low 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(Medium with SSL)</a:t>
                      </a:r>
                    </a:p>
                    <a:p>
                      <a:pPr marL="115888" marR="0" lvl="0" indent="-115888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 Narrow" pitchFamily="34" charset="0"/>
                      </a:endParaRP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Client sends username and password as clear text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Can be encrypted by using SSL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Part of the HTTP specification and supported by most browsers 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56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Digest</a:t>
                      </a: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Medium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Sends information as encoded hash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Requires Internet Explorer 5 or later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Requires Active Directory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76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Integrated Windows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L="18288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CC00"/>
                        </a:gs>
                        <a:gs pos="100000">
                          <a:srgbClr val="FFFF99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High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Uses either NTLM or Kerberos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Generally good for intranets, not Internet</a:t>
                      </a:r>
                    </a:p>
                    <a:p>
                      <a:pPr marL="228600" marR="0" lvl="0" indent="-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Does not work through most firewalls</a:t>
                      </a:r>
                    </a:p>
                  </a:txBody>
                  <a:tcPr marL="1828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647700" y="163513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Font typeface="Wingdings" pitchFamily="2" charset="2"/>
              <a:buNone/>
            </a:pPr>
            <a:endParaRPr lang="en-GB" sz="3000">
              <a:solidFill>
                <a:schemeClr val="tx2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Using IIS Authentication Mechanisms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19200"/>
            <a:ext cx="4876800" cy="1828800"/>
          </a:xfrm>
        </p:spPr>
        <p:txBody>
          <a:bodyPr/>
          <a:lstStyle/>
          <a:p>
            <a:pPr marL="381000" indent="-381000">
              <a:buSzTx/>
            </a:pPr>
            <a:r>
              <a:rPr lang="en-US" sz="2000"/>
              <a:t>Right-click Mod16 and then click Properties</a:t>
            </a:r>
          </a:p>
          <a:p>
            <a:pPr marL="381000" indent="-381000">
              <a:buSzTx/>
            </a:pPr>
            <a:r>
              <a:rPr lang="en-US" sz="2000"/>
              <a:t>Click Directory Security tab</a:t>
            </a:r>
          </a:p>
          <a:p>
            <a:pPr marL="381000" indent="-381000">
              <a:buSzTx/>
            </a:pPr>
            <a:r>
              <a:rPr lang="en-US" sz="2000"/>
              <a:t>Click Edit</a:t>
            </a:r>
          </a:p>
          <a:p>
            <a:pPr marL="381000" indent="-381000">
              <a:buSzTx/>
            </a:pPr>
            <a:r>
              <a:rPr lang="en-US" sz="2000"/>
              <a:t>Show the authentication</a:t>
            </a:r>
          </a:p>
        </p:txBody>
      </p:sp>
      <p:pic>
        <p:nvPicPr>
          <p:cNvPr id="99333" name="Picture 5" descr="Demonstation"/>
          <p:cNvPicPr>
            <a:picLocks noChangeAspect="1" noChangeArrowheads="1"/>
          </p:cNvPicPr>
          <p:nvPr/>
        </p:nvPicPr>
        <p:blipFill>
          <a:blip r:embed="rId2" cstate="print"/>
          <a:srcRect r="862" b="562"/>
          <a:stretch>
            <a:fillRect/>
          </a:stretch>
        </p:blipFill>
        <p:spPr bwMode="auto">
          <a:xfrm>
            <a:off x="757238" y="1127125"/>
            <a:ext cx="1292225" cy="5108575"/>
          </a:xfrm>
          <a:prstGeom prst="rect">
            <a:avLst/>
          </a:prstGeom>
          <a:noFill/>
        </p:spPr>
      </p:pic>
      <p:pic>
        <p:nvPicPr>
          <p:cNvPr id="99339" name="Picture 11" descr="II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2362200"/>
            <a:ext cx="3476625" cy="3779838"/>
          </a:xfrm>
          <a:noFill/>
          <a:ln/>
        </p:spPr>
      </p:pic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2438400" y="28956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 algn="l" eaLnBrk="0" hangingPunct="0">
              <a:lnSpc>
                <a:spcPct val="90000"/>
              </a:lnSpc>
              <a:spcBef>
                <a:spcPct val="60000"/>
              </a:spcBef>
              <a:buClr>
                <a:srgbClr val="D60093"/>
              </a:buClr>
              <a:buFont typeface="Wingdings" pitchFamily="2" charset="2"/>
              <a:buNone/>
            </a:pPr>
            <a:r>
              <a:rPr lang="en-US"/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</TotalTime>
  <Words>962</Words>
  <Application>Microsoft Office PowerPoint</Application>
  <PresentationFormat>On-screen Show (4:3)</PresentationFormat>
  <Paragraphs>255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FSOFTTemplate-</vt:lpstr>
      <vt:lpstr> Securing a Microsoft ASP.NET Web Application</vt:lpstr>
      <vt:lpstr>Overview</vt:lpstr>
      <vt:lpstr>Lesson: Web Application Security Overview</vt:lpstr>
      <vt:lpstr>Authentication vs. Authorization</vt:lpstr>
      <vt:lpstr>What Are ASP.NET Authentication Methods?</vt:lpstr>
      <vt:lpstr>Multimedia: ASP.NET Authentication Methods</vt:lpstr>
      <vt:lpstr>Comparing the ASP.NET Authentication Methods</vt:lpstr>
      <vt:lpstr>What Are the IIS Authentication Mechanisms?</vt:lpstr>
      <vt:lpstr>Demonstration: Using IIS Authentication Mechanisms</vt:lpstr>
      <vt:lpstr>What Is Secure Sockets Layer?</vt:lpstr>
      <vt:lpstr>Lesson: Working with Windows-Based Authentication</vt:lpstr>
      <vt:lpstr>How to Enable Windows-Based Authentication</vt:lpstr>
      <vt:lpstr>How to Enable Windows-Based Authentication (continued)</vt:lpstr>
      <vt:lpstr>Reading User Information</vt:lpstr>
      <vt:lpstr>Demonstration: Using Windows-Based Authentication</vt:lpstr>
      <vt:lpstr>Lesson: Working with Forms-Based Authentication</vt:lpstr>
      <vt:lpstr>Overview of Forms-Based Authentication</vt:lpstr>
      <vt:lpstr>Multimedia: Forms-Based Authentication</vt:lpstr>
      <vt:lpstr>How to Enable Forms-Based Authentication</vt:lpstr>
      <vt:lpstr>Creating a Logon Page</vt:lpstr>
      <vt:lpstr>Demonstration: Using Forms-Based Authentication</vt:lpstr>
      <vt:lpstr>Lesson: Overview of Microsoft Passport Authentication</vt:lpstr>
      <vt:lpstr>How Microsoft Passport Works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12: Securing a Microsoft ASP.NET Web Application</dc:title>
  <dc:creator>haipt</dc:creator>
  <cp:lastModifiedBy>tiennm</cp:lastModifiedBy>
  <cp:revision>5</cp:revision>
  <dcterms:created xsi:type="dcterms:W3CDTF">2011-03-23T17:08:37Z</dcterms:created>
  <dcterms:modified xsi:type="dcterms:W3CDTF">2014-01-20T04:25:16Z</dcterms:modified>
</cp:coreProperties>
</file>