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65" r:id="rId2"/>
    <p:sldId id="266" r:id="rId3"/>
    <p:sldId id="256"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299" r:id="rId19"/>
    <p:sldId id="300" r:id="rId20"/>
    <p:sldId id="301" r:id="rId21"/>
    <p:sldId id="302" r:id="rId22"/>
    <p:sldId id="303" r:id="rId23"/>
    <p:sldId id="304" r:id="rId24"/>
    <p:sldId id="305" r:id="rId25"/>
    <p:sldId id="306" r:id="rId26"/>
    <p:sldId id="307" r:id="rId27"/>
    <p:sldId id="308" r:id="rId28"/>
    <p:sldId id="309" r:id="rId29"/>
    <p:sldId id="311" r:id="rId30"/>
    <p:sldId id="312" r:id="rId31"/>
    <p:sldId id="313" r:id="rId32"/>
    <p:sldId id="314" r:id="rId33"/>
    <p:sldId id="316" r:id="rId34"/>
    <p:sldId id="317" r:id="rId35"/>
    <p:sldId id="336" r:id="rId36"/>
    <p:sldId id="269" r:id="rId37"/>
    <p:sldId id="270" r:id="rId38"/>
    <p:sldId id="271" r:id="rId39"/>
    <p:sldId id="272" r:id="rId40"/>
    <p:sldId id="273" r:id="rId41"/>
    <p:sldId id="274" r:id="rId42"/>
    <p:sldId id="275" r:id="rId43"/>
    <p:sldId id="282" r:id="rId44"/>
    <p:sldId id="339" r:id="rId45"/>
    <p:sldId id="340" r:id="rId46"/>
    <p:sldId id="341" r:id="rId47"/>
    <p:sldId id="283" r:id="rId48"/>
    <p:sldId id="284" r:id="rId49"/>
    <p:sldId id="285" r:id="rId50"/>
    <p:sldId id="286" r:id="rId51"/>
    <p:sldId id="287" r:id="rId52"/>
    <p:sldId id="288" r:id="rId53"/>
    <p:sldId id="289" r:id="rId54"/>
    <p:sldId id="290" r:id="rId55"/>
    <p:sldId id="337" r:id="rId56"/>
    <p:sldId id="291" r:id="rId57"/>
    <p:sldId id="292" r:id="rId58"/>
    <p:sldId id="293" r:id="rId59"/>
    <p:sldId id="338" r:id="rId60"/>
    <p:sldId id="294" r:id="rId61"/>
    <p:sldId id="295" r:id="rId62"/>
    <p:sldId id="342" r:id="rId63"/>
    <p:sldId id="335" r:id="rId64"/>
    <p:sldId id="296" r:id="rId65"/>
    <p:sldId id="333" r:id="rId66"/>
    <p:sldId id="334"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54" autoAdjust="0"/>
  </p:normalViewPr>
  <p:slideViewPr>
    <p:cSldViewPr snapToGrid="0">
      <p:cViewPr varScale="1">
        <p:scale>
          <a:sx n="59" d="100"/>
          <a:sy n="59" d="100"/>
        </p:scale>
        <p:origin x="11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44EDC-8CAB-444C-B343-4EA8301FAF26}" type="datetimeFigureOut">
              <a:rPr lang="en-US" smtClean="0"/>
              <a:t>5/11/2016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E5DF5-160F-40AE-B4AC-9479997F6C3D}" type="slidenum">
              <a:rPr lang="en-US" smtClean="0"/>
              <a:t>‹#›</a:t>
            </a:fld>
            <a:endParaRPr lang="en-US"/>
          </a:p>
        </p:txBody>
      </p:sp>
    </p:spTree>
    <p:extLst>
      <p:ext uri="{BB962C8B-B14F-4D97-AF65-F5344CB8AC3E}">
        <p14:creationId xmlns:p14="http://schemas.microsoft.com/office/powerpoint/2010/main" val="759379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JSF là một môi trường phát triển </a:t>
            </a:r>
            <a:r>
              <a:rPr lang="vi-VN" sz="1200" b="1" i="0" kern="1200" smtClean="0">
                <a:solidFill>
                  <a:schemeClr val="tx1"/>
                </a:solidFill>
                <a:effectLst/>
                <a:latin typeface="+mn-lt"/>
                <a:ea typeface="+mn-ea"/>
                <a:cs typeface="+mn-cs"/>
              </a:rPr>
              <a:t>GUI</a:t>
            </a:r>
            <a:r>
              <a:rPr lang="vi-VN" sz="1200" b="0" i="0" kern="1200" smtClean="0">
                <a:solidFill>
                  <a:schemeClr val="tx1"/>
                </a:solidFill>
                <a:effectLst/>
                <a:latin typeface="+mn-lt"/>
                <a:ea typeface="+mn-ea"/>
                <a:cs typeface="+mn-cs"/>
              </a:rPr>
              <a:t> khá truyền thống, giống như </a:t>
            </a:r>
            <a:r>
              <a:rPr lang="vi-VN" sz="1200" b="1" i="0" kern="1200" smtClean="0">
                <a:solidFill>
                  <a:schemeClr val="tx1"/>
                </a:solidFill>
                <a:effectLst/>
                <a:latin typeface="+mn-lt"/>
                <a:ea typeface="+mn-ea"/>
                <a:cs typeface="+mn-cs"/>
              </a:rPr>
              <a:t>AWT, SWT</a:t>
            </a:r>
            <a:r>
              <a:rPr lang="vi-VN" sz="1200" b="0" i="0" kern="1200" smtClean="0">
                <a:solidFill>
                  <a:schemeClr val="tx1"/>
                </a:solidFill>
                <a:effectLst/>
                <a:latin typeface="+mn-lt"/>
                <a:ea typeface="+mn-ea"/>
                <a:cs typeface="+mn-cs"/>
              </a:rPr>
              <a:t>, và </a:t>
            </a:r>
            <a:r>
              <a:rPr lang="vi-VN" sz="1200" b="1" i="0" kern="1200" smtClean="0">
                <a:solidFill>
                  <a:schemeClr val="tx1"/>
                </a:solidFill>
                <a:effectLst/>
                <a:latin typeface="+mn-lt"/>
                <a:ea typeface="+mn-ea"/>
                <a:cs typeface="+mn-cs"/>
              </a:rPr>
              <a:t>Swing</a:t>
            </a:r>
            <a:r>
              <a:rPr lang="vi-VN" sz="1200" b="0" i="0" kern="1200" smtClean="0">
                <a:solidFill>
                  <a:schemeClr val="tx1"/>
                </a:solidFill>
                <a:effectLst/>
                <a:latin typeface="+mn-lt"/>
                <a:ea typeface="+mn-ea"/>
                <a:cs typeface="+mn-cs"/>
              </a:rPr>
              <a:t>. Một trong những lợi ích chính của nó là nó làm cho việc phát triển Web dễ dàng hơn bằng cách giao những công việc khó khăn cho các nhà phát triển khung công tác, chứ không phải cho các nhà phát triển ứng dụng. </a:t>
            </a:r>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Phát triển các ứng dụng Web trong JSF dễ dàng hơn nhiều so với hầu hết các khung công tác khác: nó đòi hỏi viết mã ít hơn, ít phức tạp hơn, và ít việc cấu hình hơn.</a:t>
            </a:r>
            <a:endParaRPr lang="en-US"/>
          </a:p>
        </p:txBody>
      </p:sp>
      <p:sp>
        <p:nvSpPr>
          <p:cNvPr id="4" name="Slide Number Placeholder 3"/>
          <p:cNvSpPr>
            <a:spLocks noGrp="1"/>
          </p:cNvSpPr>
          <p:nvPr>
            <p:ph type="sldNum" sz="quarter" idx="10"/>
          </p:nvPr>
        </p:nvSpPr>
        <p:spPr/>
        <p:txBody>
          <a:bodyPr/>
          <a:lstStyle/>
          <a:p>
            <a:fld id="{062E5DF5-160F-40AE-B4AC-9479997F6C3D}" type="slidenum">
              <a:rPr lang="en-US" smtClean="0"/>
              <a:t>4</a:t>
            </a:fld>
            <a:endParaRPr lang="en-US"/>
          </a:p>
        </p:txBody>
      </p:sp>
    </p:spTree>
    <p:extLst>
      <p:ext uri="{BB962C8B-B14F-4D97-AF65-F5344CB8AC3E}">
        <p14:creationId xmlns:p14="http://schemas.microsoft.com/office/powerpoint/2010/main" val="4075718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mtClean="0"/>
              <a:t>Nếu</a:t>
            </a:r>
            <a:r>
              <a:rPr lang="en-US" baseline="0" smtClean="0"/>
              <a:t> gặp trường hợp muốn chuyển trang dựa vào điều kiện ở View. Ví dụ ở đây là ta có 3 button, ứng với 3 button sẽ có 3 trang chuyển đến khác nhau. Thay vì</a:t>
            </a:r>
          </a:p>
          <a:p>
            <a:r>
              <a:rPr lang="en-US" baseline="0" smtClean="0"/>
              <a:t> sử dụng 3 hàm trong managed bean thì ta có thể sử dụng 1 tag là &lt;f:param &gt; với name  = pageId, mỗi khi ta bấm vào button thì nó sẽ truyền value của pageId xuống </a:t>
            </a:r>
          </a:p>
          <a:p>
            <a:r>
              <a:rPr lang="en-US" baseline="0" smtClean="0"/>
              <a:t> managed bean thông qua Managedproperty(value =“#{param.pageId}”). Rồi dựa vào pageId mà phương thức showpage sẽ trả về các trang tương ứng.  </a:t>
            </a:r>
            <a:endParaRPr lang="en-US"/>
          </a:p>
        </p:txBody>
      </p:sp>
      <p:sp>
        <p:nvSpPr>
          <p:cNvPr id="4" name="Slide Number Placeholder 3"/>
          <p:cNvSpPr>
            <a:spLocks noGrp="1"/>
          </p:cNvSpPr>
          <p:nvPr>
            <p:ph type="sldNum" sz="quarter" idx="10"/>
          </p:nvPr>
        </p:nvSpPr>
        <p:spPr/>
        <p:txBody>
          <a:bodyPr/>
          <a:lstStyle/>
          <a:p>
            <a:fld id="{062E5DF5-160F-40AE-B4AC-9479997F6C3D}" type="slidenum">
              <a:rPr lang="en-US" smtClean="0"/>
              <a:t>29</a:t>
            </a:fld>
            <a:endParaRPr lang="en-US"/>
          </a:p>
        </p:txBody>
      </p:sp>
    </p:spTree>
    <p:extLst>
      <p:ext uri="{BB962C8B-B14F-4D97-AF65-F5344CB8AC3E}">
        <p14:creationId xmlns:p14="http://schemas.microsoft.com/office/powerpoint/2010/main" val="475720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36</a:t>
            </a:fld>
            <a:endParaRPr lang="en-US"/>
          </a:p>
        </p:txBody>
      </p:sp>
    </p:spTree>
    <p:extLst>
      <p:ext uri="{BB962C8B-B14F-4D97-AF65-F5344CB8AC3E}">
        <p14:creationId xmlns:p14="http://schemas.microsoft.com/office/powerpoint/2010/main" val="2820326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JSF Basic tags </a:t>
            </a:r>
            <a:r>
              <a:rPr lang="en-US" dirty="0" err="1" smtClean="0"/>
              <a:t>mà</a:t>
            </a:r>
            <a:r>
              <a:rPr lang="en-US" dirty="0" smtClean="0"/>
              <a:t> </a:t>
            </a:r>
            <a:r>
              <a:rPr lang="en-US" dirty="0" err="1" smtClean="0"/>
              <a:t>không</a:t>
            </a:r>
            <a:r>
              <a:rPr lang="en-US" dirty="0" smtClean="0"/>
              <a:t> </a:t>
            </a:r>
            <a:r>
              <a:rPr lang="en-US" dirty="0" err="1" smtClean="0"/>
              <a:t>dùng</a:t>
            </a:r>
            <a:r>
              <a:rPr lang="en-US" dirty="0" smtClean="0"/>
              <a:t> </a:t>
            </a:r>
            <a:r>
              <a:rPr lang="en-US" dirty="0" err="1" smtClean="0"/>
              <a:t>thuần</a:t>
            </a:r>
            <a:r>
              <a:rPr lang="en-US" dirty="0" smtClean="0"/>
              <a:t> HTML?</a:t>
            </a:r>
          </a:p>
          <a:p>
            <a:pPr marL="171450" indent="-171450">
              <a:buFontTx/>
              <a:buChar char="-"/>
            </a:pPr>
            <a:r>
              <a:rPr lang="en-US" dirty="0" err="1" smtClean="0"/>
              <a:t>Gọn</a:t>
            </a:r>
            <a:r>
              <a:rPr lang="en-US" baseline="0" dirty="0" smtClean="0"/>
              <a:t> </a:t>
            </a:r>
            <a:r>
              <a:rPr lang="en-US" baseline="0" dirty="0" err="1" smtClean="0"/>
              <a:t>hơn</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err="1" smtClean="0"/>
              <a:t>Để</a:t>
            </a:r>
            <a:r>
              <a:rPr lang="en-US" baseline="0" dirty="0" smtClean="0"/>
              <a:t> </a:t>
            </a:r>
            <a:r>
              <a:rPr lang="en-US" baseline="0" dirty="0" err="1" smtClean="0"/>
              <a:t>kết</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tag </a:t>
            </a:r>
            <a:r>
              <a:rPr lang="en-US" baseline="0" dirty="0" err="1" smtClean="0"/>
              <a:t>khác</a:t>
            </a:r>
            <a:r>
              <a:rPr lang="en-US" baseline="0" dirty="0" smtClean="0"/>
              <a:t>(tag do </a:t>
            </a:r>
            <a:r>
              <a:rPr lang="en-US" baseline="0" dirty="0" err="1" smtClean="0"/>
              <a:t>jsf</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a:t>
            </a:r>
            <a:endParaRPr lang="en-US" dirty="0" smtClean="0"/>
          </a:p>
          <a:p>
            <a:pPr marL="171450" indent="-171450">
              <a:buFontTx/>
              <a:buChar char="-"/>
            </a:pPr>
            <a:r>
              <a:rPr lang="en-US" dirty="0" err="1" smtClean="0"/>
              <a:t>Để</a:t>
            </a:r>
            <a:r>
              <a:rPr lang="en-US" dirty="0" smtClean="0"/>
              <a:t> map </a:t>
            </a:r>
            <a:r>
              <a:rPr lang="en-US" dirty="0" err="1" smtClean="0"/>
              <a:t>xuống</a:t>
            </a:r>
            <a:r>
              <a:rPr lang="en-US" dirty="0" smtClean="0"/>
              <a:t> backing bean</a:t>
            </a:r>
          </a:p>
        </p:txBody>
      </p:sp>
      <p:sp>
        <p:nvSpPr>
          <p:cNvPr id="4" name="Slide Number Placeholder 3"/>
          <p:cNvSpPr>
            <a:spLocks noGrp="1"/>
          </p:cNvSpPr>
          <p:nvPr>
            <p:ph type="sldNum" sz="quarter" idx="10"/>
          </p:nvPr>
        </p:nvSpPr>
        <p:spPr/>
        <p:txBody>
          <a:bodyPr/>
          <a:lstStyle/>
          <a:p>
            <a:fld id="{062E5DF5-160F-40AE-B4AC-9479997F6C3D}" type="slidenum">
              <a:rPr lang="en-US" smtClean="0"/>
              <a:t>37</a:t>
            </a:fld>
            <a:endParaRPr lang="en-US"/>
          </a:p>
        </p:txBody>
      </p:sp>
    </p:spTree>
    <p:extLst>
      <p:ext uri="{BB962C8B-B14F-4D97-AF65-F5344CB8AC3E}">
        <p14:creationId xmlns:p14="http://schemas.microsoft.com/office/powerpoint/2010/main" val="2514930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38</a:t>
            </a:fld>
            <a:endParaRPr lang="en-US"/>
          </a:p>
        </p:txBody>
      </p:sp>
    </p:spTree>
    <p:extLst>
      <p:ext uri="{BB962C8B-B14F-4D97-AF65-F5344CB8AC3E}">
        <p14:creationId xmlns:p14="http://schemas.microsoft.com/office/powerpoint/2010/main" val="3086408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39</a:t>
            </a:fld>
            <a:endParaRPr lang="en-US"/>
          </a:p>
        </p:txBody>
      </p:sp>
    </p:spTree>
    <p:extLst>
      <p:ext uri="{BB962C8B-B14F-4D97-AF65-F5344CB8AC3E}">
        <p14:creationId xmlns:p14="http://schemas.microsoft.com/office/powerpoint/2010/main" val="833814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40</a:t>
            </a:fld>
            <a:endParaRPr lang="en-US"/>
          </a:p>
        </p:txBody>
      </p:sp>
    </p:spTree>
    <p:extLst>
      <p:ext uri="{BB962C8B-B14F-4D97-AF65-F5344CB8AC3E}">
        <p14:creationId xmlns:p14="http://schemas.microsoft.com/office/powerpoint/2010/main" val="4158411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41</a:t>
            </a:fld>
            <a:endParaRPr lang="en-US"/>
          </a:p>
        </p:txBody>
      </p:sp>
    </p:spTree>
    <p:extLst>
      <p:ext uri="{BB962C8B-B14F-4D97-AF65-F5344CB8AC3E}">
        <p14:creationId xmlns:p14="http://schemas.microsoft.com/office/powerpoint/2010/main" val="1692043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42</a:t>
            </a:fld>
            <a:endParaRPr lang="en-US"/>
          </a:p>
        </p:txBody>
      </p:sp>
    </p:spTree>
    <p:extLst>
      <p:ext uri="{BB962C8B-B14F-4D97-AF65-F5344CB8AC3E}">
        <p14:creationId xmlns:p14="http://schemas.microsoft.com/office/powerpoint/2010/main" val="1510029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43</a:t>
            </a:fld>
            <a:endParaRPr lang="en-US"/>
          </a:p>
        </p:txBody>
      </p:sp>
    </p:spTree>
    <p:extLst>
      <p:ext uri="{BB962C8B-B14F-4D97-AF65-F5344CB8AC3E}">
        <p14:creationId xmlns:p14="http://schemas.microsoft.com/office/powerpoint/2010/main" val="2888425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44</a:t>
            </a:fld>
            <a:endParaRPr lang="en-US"/>
          </a:p>
        </p:txBody>
      </p:sp>
    </p:spTree>
    <p:extLst>
      <p:ext uri="{BB962C8B-B14F-4D97-AF65-F5344CB8AC3E}">
        <p14:creationId xmlns:p14="http://schemas.microsoft.com/office/powerpoint/2010/main" val="156421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CDI bean là những bean được bao bởi context như là request hiện tại, session trình duyệt, hoặc sự kiện của chu kỳ ngữ cảnh định nghĩa bởi người dùng.</a:t>
            </a:r>
          </a:p>
          <a:p>
            <a:r>
              <a:rPr lang="en-US" sz="1200" kern="1200" smtClean="0">
                <a:solidFill>
                  <a:schemeClr val="tx1"/>
                </a:solidFill>
                <a:effectLst/>
                <a:latin typeface="+mn-lt"/>
                <a:ea typeface="+mn-ea"/>
                <a:cs typeface="+mn-cs"/>
              </a:rPr>
              <a:t>CDI xác định cụ thể khi nào cần inject bean, ngăn chặn hoặc trang trí các phương thức được gọi hoặc là huỷ hoặc quan sát các sự kiện.</a:t>
            </a:r>
          </a:p>
          <a:p>
            <a:endParaRPr lang="en-US"/>
          </a:p>
        </p:txBody>
      </p:sp>
      <p:sp>
        <p:nvSpPr>
          <p:cNvPr id="4" name="Slide Number Placeholder 3"/>
          <p:cNvSpPr>
            <a:spLocks noGrp="1"/>
          </p:cNvSpPr>
          <p:nvPr>
            <p:ph type="sldNum" sz="quarter" idx="10"/>
          </p:nvPr>
        </p:nvSpPr>
        <p:spPr/>
        <p:txBody>
          <a:bodyPr/>
          <a:lstStyle/>
          <a:p>
            <a:fld id="{062E5DF5-160F-40AE-B4AC-9479997F6C3D}" type="slidenum">
              <a:rPr lang="en-US" smtClean="0"/>
              <a:t>5</a:t>
            </a:fld>
            <a:endParaRPr lang="en-US"/>
          </a:p>
        </p:txBody>
      </p:sp>
    </p:spTree>
    <p:extLst>
      <p:ext uri="{BB962C8B-B14F-4D97-AF65-F5344CB8AC3E}">
        <p14:creationId xmlns:p14="http://schemas.microsoft.com/office/powerpoint/2010/main" val="3419219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45</a:t>
            </a:fld>
            <a:endParaRPr lang="en-US"/>
          </a:p>
        </p:txBody>
      </p:sp>
    </p:spTree>
    <p:extLst>
      <p:ext uri="{BB962C8B-B14F-4D97-AF65-F5344CB8AC3E}">
        <p14:creationId xmlns:p14="http://schemas.microsoft.com/office/powerpoint/2010/main" val="2184239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46</a:t>
            </a:fld>
            <a:endParaRPr lang="en-US"/>
          </a:p>
        </p:txBody>
      </p:sp>
    </p:spTree>
    <p:extLst>
      <p:ext uri="{BB962C8B-B14F-4D97-AF65-F5344CB8AC3E}">
        <p14:creationId xmlns:p14="http://schemas.microsoft.com/office/powerpoint/2010/main" val="2265885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47</a:t>
            </a:fld>
            <a:endParaRPr lang="en-US"/>
          </a:p>
        </p:txBody>
      </p:sp>
    </p:spTree>
    <p:extLst>
      <p:ext uri="{BB962C8B-B14F-4D97-AF65-F5344CB8AC3E}">
        <p14:creationId xmlns:p14="http://schemas.microsoft.com/office/powerpoint/2010/main" val="763275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48</a:t>
            </a:fld>
            <a:endParaRPr lang="en-US"/>
          </a:p>
        </p:txBody>
      </p:sp>
    </p:spTree>
    <p:extLst>
      <p:ext uri="{BB962C8B-B14F-4D97-AF65-F5344CB8AC3E}">
        <p14:creationId xmlns:p14="http://schemas.microsoft.com/office/powerpoint/2010/main" val="254214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49</a:t>
            </a:fld>
            <a:endParaRPr lang="en-US"/>
          </a:p>
        </p:txBody>
      </p:sp>
    </p:spTree>
    <p:extLst>
      <p:ext uri="{BB962C8B-B14F-4D97-AF65-F5344CB8AC3E}">
        <p14:creationId xmlns:p14="http://schemas.microsoft.com/office/powerpoint/2010/main" val="3725769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50</a:t>
            </a:fld>
            <a:endParaRPr lang="en-US"/>
          </a:p>
        </p:txBody>
      </p:sp>
    </p:spTree>
    <p:extLst>
      <p:ext uri="{BB962C8B-B14F-4D97-AF65-F5344CB8AC3E}">
        <p14:creationId xmlns:p14="http://schemas.microsoft.com/office/powerpoint/2010/main" val="173747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51</a:t>
            </a:fld>
            <a:endParaRPr lang="en-US"/>
          </a:p>
        </p:txBody>
      </p:sp>
    </p:spTree>
    <p:extLst>
      <p:ext uri="{BB962C8B-B14F-4D97-AF65-F5344CB8AC3E}">
        <p14:creationId xmlns:p14="http://schemas.microsoft.com/office/powerpoint/2010/main" val="1457016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52</a:t>
            </a:fld>
            <a:endParaRPr lang="en-US"/>
          </a:p>
        </p:txBody>
      </p:sp>
    </p:spTree>
    <p:extLst>
      <p:ext uri="{BB962C8B-B14F-4D97-AF65-F5344CB8AC3E}">
        <p14:creationId xmlns:p14="http://schemas.microsoft.com/office/powerpoint/2010/main" val="1526760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53</a:t>
            </a:fld>
            <a:endParaRPr lang="en-US"/>
          </a:p>
        </p:txBody>
      </p:sp>
    </p:spTree>
    <p:extLst>
      <p:ext uri="{BB962C8B-B14F-4D97-AF65-F5344CB8AC3E}">
        <p14:creationId xmlns:p14="http://schemas.microsoft.com/office/powerpoint/2010/main" val="162163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54</a:t>
            </a:fld>
            <a:endParaRPr lang="en-US"/>
          </a:p>
        </p:txBody>
      </p:sp>
    </p:spTree>
    <p:extLst>
      <p:ext uri="{BB962C8B-B14F-4D97-AF65-F5344CB8AC3E}">
        <p14:creationId xmlns:p14="http://schemas.microsoft.com/office/powerpoint/2010/main" val="26061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UI Component : một đối tượng có trạng thái, được chứa trên server, cung cấp các chức năng cụ thể để tương tác với một người dùng cuối. UI component là những JavaBean với các thuộc tính, phương thức, sự kiện. Chúng được tổ chức thành một cây các component thường hiển thị như một trang</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Một thư viện thẻ tùy biến thực thi các thành phần UI trên một trang</a:t>
            </a:r>
          </a:p>
          <a:p>
            <a:pPr lvl="0"/>
            <a:r>
              <a:rPr lang="en-US" sz="1200" kern="1200" smtClean="0">
                <a:solidFill>
                  <a:schemeClr val="tx1"/>
                </a:solidFill>
                <a:effectLst/>
                <a:latin typeface="+mn-lt"/>
                <a:ea typeface="+mn-ea"/>
                <a:cs typeface="+mn-cs"/>
              </a:rPr>
              <a:t>Một thư viện thẻ tùy biến thay thế các xử lý sự kiện, kiểm tra và những hành động khác</a:t>
            </a:r>
          </a:p>
          <a:p>
            <a:endParaRPr lang="en-US"/>
          </a:p>
        </p:txBody>
      </p:sp>
      <p:sp>
        <p:nvSpPr>
          <p:cNvPr id="4" name="Slide Number Placeholder 3"/>
          <p:cNvSpPr>
            <a:spLocks noGrp="1"/>
          </p:cNvSpPr>
          <p:nvPr>
            <p:ph type="sldNum" sz="quarter" idx="10"/>
          </p:nvPr>
        </p:nvSpPr>
        <p:spPr/>
        <p:txBody>
          <a:bodyPr/>
          <a:lstStyle/>
          <a:p>
            <a:fld id="{062E5DF5-160F-40AE-B4AC-9479997F6C3D}" type="slidenum">
              <a:rPr lang="en-US" smtClean="0"/>
              <a:t>6</a:t>
            </a:fld>
            <a:endParaRPr lang="en-US"/>
          </a:p>
        </p:txBody>
      </p:sp>
    </p:spTree>
    <p:extLst>
      <p:ext uri="{BB962C8B-B14F-4D97-AF65-F5344CB8AC3E}">
        <p14:creationId xmlns:p14="http://schemas.microsoft.com/office/powerpoint/2010/main" val="37473967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56</a:t>
            </a:fld>
            <a:endParaRPr lang="en-US"/>
          </a:p>
        </p:txBody>
      </p:sp>
    </p:spTree>
    <p:extLst>
      <p:ext uri="{BB962C8B-B14F-4D97-AF65-F5344CB8AC3E}">
        <p14:creationId xmlns:p14="http://schemas.microsoft.com/office/powerpoint/2010/main" val="3555527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57</a:t>
            </a:fld>
            <a:endParaRPr lang="en-US"/>
          </a:p>
        </p:txBody>
      </p:sp>
    </p:spTree>
    <p:extLst>
      <p:ext uri="{BB962C8B-B14F-4D97-AF65-F5344CB8AC3E}">
        <p14:creationId xmlns:p14="http://schemas.microsoft.com/office/powerpoint/2010/main" val="2029722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58</a:t>
            </a:fld>
            <a:endParaRPr lang="en-US"/>
          </a:p>
        </p:txBody>
      </p:sp>
    </p:spTree>
    <p:extLst>
      <p:ext uri="{BB962C8B-B14F-4D97-AF65-F5344CB8AC3E}">
        <p14:creationId xmlns:p14="http://schemas.microsoft.com/office/powerpoint/2010/main" val="39316300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60</a:t>
            </a:fld>
            <a:endParaRPr lang="en-US"/>
          </a:p>
        </p:txBody>
      </p:sp>
    </p:spTree>
    <p:extLst>
      <p:ext uri="{BB962C8B-B14F-4D97-AF65-F5344CB8AC3E}">
        <p14:creationId xmlns:p14="http://schemas.microsoft.com/office/powerpoint/2010/main" val="6772134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61</a:t>
            </a:fld>
            <a:endParaRPr lang="en-US"/>
          </a:p>
        </p:txBody>
      </p:sp>
    </p:spTree>
    <p:extLst>
      <p:ext uri="{BB962C8B-B14F-4D97-AF65-F5344CB8AC3E}">
        <p14:creationId xmlns:p14="http://schemas.microsoft.com/office/powerpoint/2010/main" val="9517494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62</a:t>
            </a:fld>
            <a:endParaRPr lang="en-US"/>
          </a:p>
        </p:txBody>
      </p:sp>
    </p:spTree>
    <p:extLst>
      <p:ext uri="{BB962C8B-B14F-4D97-AF65-F5344CB8AC3E}">
        <p14:creationId xmlns:p14="http://schemas.microsoft.com/office/powerpoint/2010/main" val="4178597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63</a:t>
            </a:fld>
            <a:endParaRPr lang="en-US"/>
          </a:p>
        </p:txBody>
      </p:sp>
    </p:spTree>
    <p:extLst>
      <p:ext uri="{BB962C8B-B14F-4D97-AF65-F5344CB8AC3E}">
        <p14:creationId xmlns:p14="http://schemas.microsoft.com/office/powerpoint/2010/main" val="23304026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64</a:t>
            </a:fld>
            <a:endParaRPr lang="en-US"/>
          </a:p>
        </p:txBody>
      </p:sp>
    </p:spTree>
    <p:extLst>
      <p:ext uri="{BB962C8B-B14F-4D97-AF65-F5344CB8AC3E}">
        <p14:creationId xmlns:p14="http://schemas.microsoft.com/office/powerpoint/2010/main" val="803044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7</a:t>
            </a:fld>
            <a:endParaRPr lang="en-US"/>
          </a:p>
        </p:txBody>
      </p:sp>
    </p:spTree>
    <p:extLst>
      <p:ext uri="{BB962C8B-B14F-4D97-AF65-F5344CB8AC3E}">
        <p14:creationId xmlns:p14="http://schemas.microsoft.com/office/powerpoint/2010/main" val="965288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8 </a:t>
            </a:r>
            <a:r>
              <a:rPr lang="en-US" sz="1200" dirty="0" err="1" smtClean="0">
                <a:latin typeface="Times New Roman" panose="02020603050405020304" pitchFamily="18" charset="0"/>
                <a:cs typeface="Times New Roman" panose="02020603050405020304" pitchFamily="18" charset="0"/>
              </a:rPr>
              <a:t>mục</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tiêu</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thiết</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kế</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sau</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là</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lí</a:t>
            </a:r>
            <a:r>
              <a:rPr lang="en-US" sz="1200" dirty="0" smtClean="0">
                <a:latin typeface="Times New Roman" panose="02020603050405020304" pitchFamily="18" charset="0"/>
                <a:cs typeface="Times New Roman" panose="02020603050405020304" pitchFamily="18" charset="0"/>
              </a:rPr>
              <a:t> do </a:t>
            </a:r>
            <a:r>
              <a:rPr lang="en-US" sz="1200" dirty="0" err="1" smtClean="0">
                <a:latin typeface="Times New Roman" panose="02020603050405020304" pitchFamily="18" charset="0"/>
                <a:cs typeface="Times New Roman" panose="02020603050405020304" pitchFamily="18" charset="0"/>
              </a:rPr>
              <a:t>cho</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sự</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ra</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đời</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của</a:t>
            </a:r>
            <a:r>
              <a:rPr lang="en-US" sz="1200" dirty="0" smtClean="0">
                <a:latin typeface="Times New Roman" panose="02020603050405020304" pitchFamily="18" charset="0"/>
                <a:cs typeface="Times New Roman" panose="02020603050405020304" pitchFamily="18" charset="0"/>
              </a:rPr>
              <a:t> JSF:</a:t>
            </a:r>
          </a:p>
          <a:p>
            <a:pPr lvl="0"/>
            <a:r>
              <a:rPr lang="en-US" sz="1200" kern="1200" dirty="0" smtClean="0">
                <a:solidFill>
                  <a:schemeClr val="tx1"/>
                </a:solidFill>
                <a:effectLst/>
                <a:latin typeface="+mn-lt"/>
                <a:ea typeface="+mn-ea"/>
                <a:cs typeface="+mn-cs"/>
              </a:rPr>
              <a:t>1.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standard GUI component framework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GUI </a:t>
            </a:r>
            <a:r>
              <a:rPr lang="en-US" sz="1200" kern="1200" dirty="0" err="1" smtClean="0">
                <a:solidFill>
                  <a:schemeClr val="tx1"/>
                </a:solidFill>
                <a:effectLst/>
                <a:latin typeface="+mn-lt"/>
                <a:ea typeface="+mn-ea"/>
                <a:cs typeface="+mn-cs"/>
              </a:rPr>
              <a:t>chất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GUI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2.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Java (</a:t>
            </a:r>
            <a:r>
              <a:rPr lang="en-US" sz="1200" i="1" kern="1200" dirty="0" smtClean="0">
                <a:solidFill>
                  <a:schemeClr val="tx1"/>
                </a:solidFill>
                <a:effectLst/>
                <a:latin typeface="+mn-lt"/>
                <a:ea typeface="+mn-ea"/>
                <a:cs typeface="+mn-cs"/>
              </a:rPr>
              <a:t>lightweight Java base classes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UI, </a:t>
            </a:r>
            <a:r>
              <a:rPr lang="en-US" sz="1200" kern="1200" dirty="0" err="1" smtClean="0">
                <a:solidFill>
                  <a:schemeClr val="tx1"/>
                </a:solidFill>
                <a:effectLst/>
                <a:latin typeface="+mn-lt"/>
                <a:ea typeface="+mn-ea"/>
                <a:cs typeface="+mn-cs"/>
              </a:rPr>
              <a:t>trạng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GUI,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GUI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3.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GUI </a:t>
            </a:r>
            <a:r>
              <a:rPr lang="en-US" sz="1200" kern="1200" dirty="0" err="1" smtClean="0">
                <a:solidFill>
                  <a:schemeClr val="tx1"/>
                </a:solidFill>
                <a:effectLst/>
                <a:latin typeface="+mn-lt"/>
                <a:ea typeface="+mn-ea"/>
                <a:cs typeface="+mn-cs"/>
              </a:rPr>
              <a:t>chung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HTML form input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ở #1)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4.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JavaBeans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(dispatch)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GUI controls </a:t>
            </a:r>
            <a:r>
              <a:rPr lang="en-US" sz="1200" kern="1200" dirty="0" err="1" smtClean="0">
                <a:solidFill>
                  <a:schemeClr val="tx1"/>
                </a:solidFill>
                <a:effectLst/>
                <a:latin typeface="+mn-lt"/>
                <a:ea typeface="+mn-ea"/>
                <a:cs typeface="+mn-cs"/>
              </a:rPr>
              <a:t>phía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5.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hàm</a:t>
            </a:r>
            <a:r>
              <a:rPr lang="en-US" sz="1200" kern="1200" dirty="0" smtClean="0">
                <a:solidFill>
                  <a:schemeClr val="tx1"/>
                </a:solidFill>
                <a:effectLst/>
                <a:latin typeface="+mn-lt"/>
                <a:ea typeface="+mn-ea"/>
                <a:cs typeface="+mn-cs"/>
              </a:rPr>
              <a:t> APIs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6.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GUI.</a:t>
            </a:r>
          </a:p>
          <a:p>
            <a:pPr lvl="0"/>
            <a:r>
              <a:rPr lang="en-US" sz="1200" kern="1200" dirty="0" smtClean="0">
                <a:solidFill>
                  <a:schemeClr val="tx1"/>
                </a:solidFill>
                <a:effectLst/>
                <a:latin typeface="+mn-lt"/>
                <a:ea typeface="+mn-ea"/>
                <a:cs typeface="+mn-cs"/>
              </a:rPr>
              <a:t>7.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máy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8.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kèm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accessibility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WAI.</a:t>
            </a:r>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14</a:t>
            </a:fld>
            <a:endParaRPr lang="en-US"/>
          </a:p>
        </p:txBody>
      </p:sp>
    </p:spTree>
    <p:extLst>
      <p:ext uri="{BB962C8B-B14F-4D97-AF65-F5344CB8AC3E}">
        <p14:creationId xmlns:p14="http://schemas.microsoft.com/office/powerpoint/2010/main" val="713292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mtClean="0"/>
              <a:t>View:</a:t>
            </a:r>
            <a:r>
              <a:rPr lang="en-US" baseline="0" smtClean="0"/>
              <a:t> thể hiện dữ liệu tới người dung như JSP, HTML,…</a:t>
            </a:r>
          </a:p>
          <a:p>
            <a:r>
              <a:rPr lang="en-US" baseline="0" smtClean="0"/>
              <a:t>Model: Truy cập, tương tác với dữ liệu Như JavaBean, EJB,…</a:t>
            </a:r>
          </a:p>
          <a:p>
            <a:r>
              <a:rPr lang="en-US" baseline="0" smtClean="0"/>
              <a:t>Controller: Kiểm soát yêu cầu, và lựa chọn View trả về như JAvaServlet</a:t>
            </a:r>
            <a:endParaRPr lang="en-US"/>
          </a:p>
        </p:txBody>
      </p:sp>
      <p:sp>
        <p:nvSpPr>
          <p:cNvPr id="4" name="Slide Number Placeholder 3"/>
          <p:cNvSpPr>
            <a:spLocks noGrp="1"/>
          </p:cNvSpPr>
          <p:nvPr>
            <p:ph type="sldNum" sz="quarter" idx="10"/>
          </p:nvPr>
        </p:nvSpPr>
        <p:spPr/>
        <p:txBody>
          <a:bodyPr/>
          <a:lstStyle/>
          <a:p>
            <a:fld id="{062E5DF5-160F-40AE-B4AC-9479997F6C3D}" type="slidenum">
              <a:rPr lang="en-US" smtClean="0"/>
              <a:t>15</a:t>
            </a:fld>
            <a:endParaRPr lang="en-US"/>
          </a:p>
        </p:txBody>
      </p:sp>
    </p:spTree>
    <p:extLst>
      <p:ext uri="{BB962C8B-B14F-4D97-AF65-F5344CB8AC3E}">
        <p14:creationId xmlns:p14="http://schemas.microsoft.com/office/powerpoint/2010/main" val="71727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fontAlgn="base"/>
            <a:r>
              <a:rPr lang="en-US" sz="1200" kern="1200" smtClean="0">
                <a:solidFill>
                  <a:schemeClr val="tx1"/>
                </a:solidFill>
                <a:effectLst/>
                <a:latin typeface="+mn-lt"/>
                <a:ea typeface="+mn-ea"/>
                <a:cs typeface="+mn-cs"/>
              </a:rPr>
              <a:t>1. nó tách biệt hoàn toàn giữa hành vi và cách trình bày (action and present) thêm vào đó là kiểm soát tính có trạng thái (statefulness) ở mức độ thành phần.</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2. nó sử dụng các khái niệm thành phần giao diện và phân lớp mô hình Website (Web-tier) quen thuộc cùng với các sự kiện dễ dàng liên kết với mã phía máy chủ.</a:t>
            </a:r>
          </a:p>
          <a:p>
            <a:pPr fontAlgn="base"/>
            <a:r>
              <a:rPr lang="en-US" sz="1200" kern="1200" smtClean="0">
                <a:solidFill>
                  <a:schemeClr val="tx1"/>
                </a:solidFill>
                <a:effectLst/>
                <a:latin typeface="+mn-lt"/>
                <a:ea typeface="+mn-ea"/>
                <a:cs typeface="+mn-cs"/>
              </a:rPr>
              <a:t>3. là sự hỗ trợ IDE tuyệt vời cùng với cung cấp nhiều dụng cụ của nhà sản xuất phần mềm đã tiêu chuẩn hóa</a:t>
            </a:r>
          </a:p>
          <a:p>
            <a:pPr fontAlgn="base"/>
            <a:r>
              <a:rPr lang="en-US" sz="1200" kern="120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thành phần giao diện (</a:t>
            </a:r>
            <a:r>
              <a:rPr lang="en-US" sz="1200" b="0" i="1" kern="1200" smtClean="0">
                <a:solidFill>
                  <a:schemeClr val="tx1"/>
                </a:solidFill>
                <a:effectLst/>
                <a:latin typeface="+mn-lt"/>
                <a:ea typeface="+mn-ea"/>
                <a:cs typeface="+mn-cs"/>
              </a:rPr>
              <a:t>component</a:t>
            </a:r>
            <a:r>
              <a:rPr lang="en-US" sz="1200" b="0" i="0" kern="1200" smtClean="0">
                <a:solidFill>
                  <a:schemeClr val="tx1"/>
                </a:solidFill>
                <a:effectLst/>
                <a:latin typeface="+mn-lt"/>
                <a:ea typeface="+mn-ea"/>
                <a:cs typeface="+mn-cs"/>
              </a:rPr>
              <a:t>)</a:t>
            </a:r>
            <a:endParaRPr lang="en-US"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62E5DF5-160F-40AE-B4AC-9479997F6C3D}" type="slidenum">
              <a:rPr lang="en-US" smtClean="0"/>
              <a:t>17</a:t>
            </a:fld>
            <a:endParaRPr lang="en-US"/>
          </a:p>
        </p:txBody>
      </p:sp>
    </p:spTree>
    <p:extLst>
      <p:ext uri="{BB962C8B-B14F-4D97-AF65-F5344CB8AC3E}">
        <p14:creationId xmlns:p14="http://schemas.microsoft.com/office/powerpoint/2010/main" val="4092841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E5DF5-160F-40AE-B4AC-9479997F6C3D}" type="slidenum">
              <a:rPr lang="en-US" smtClean="0"/>
              <a:t>18</a:t>
            </a:fld>
            <a:endParaRPr lang="en-US"/>
          </a:p>
        </p:txBody>
      </p:sp>
    </p:spTree>
    <p:extLst>
      <p:ext uri="{BB962C8B-B14F-4D97-AF65-F5344CB8AC3E}">
        <p14:creationId xmlns:p14="http://schemas.microsoft.com/office/powerpoint/2010/main" val="2111413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mtClean="0"/>
              <a:t>Mặc</a:t>
            </a:r>
            <a:r>
              <a:rPr lang="en-US" baseline="0" smtClean="0"/>
              <a:t> định khi khởi tạo một managed bean thì nó có scope là request</a:t>
            </a:r>
          </a:p>
          <a:p>
            <a:endParaRPr lang="en-US"/>
          </a:p>
        </p:txBody>
      </p:sp>
      <p:sp>
        <p:nvSpPr>
          <p:cNvPr id="4" name="Slide Number Placeholder 3"/>
          <p:cNvSpPr>
            <a:spLocks noGrp="1"/>
          </p:cNvSpPr>
          <p:nvPr>
            <p:ph type="sldNum" sz="quarter" idx="10"/>
          </p:nvPr>
        </p:nvSpPr>
        <p:spPr/>
        <p:txBody>
          <a:bodyPr/>
          <a:lstStyle/>
          <a:p>
            <a:fld id="{062E5DF5-160F-40AE-B4AC-9479997F6C3D}" type="slidenum">
              <a:rPr lang="en-US" smtClean="0"/>
              <a:t>22</a:t>
            </a:fld>
            <a:endParaRPr lang="en-US"/>
          </a:p>
        </p:txBody>
      </p:sp>
    </p:spTree>
    <p:extLst>
      <p:ext uri="{BB962C8B-B14F-4D97-AF65-F5344CB8AC3E}">
        <p14:creationId xmlns:p14="http://schemas.microsoft.com/office/powerpoint/2010/main" val="3286689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9"/>
            <a:ext cx="7766936" cy="1096899"/>
          </a:xfrm>
        </p:spPr>
        <p:txBody>
          <a:bodyPr anchor="t"/>
          <a:lstStyle>
            <a:lvl1pPr marL="0" indent="0" algn="r">
              <a:buNone/>
              <a:defRPr>
                <a:solidFill>
                  <a:schemeClr val="tx1">
                    <a:lumMod val="50000"/>
                    <a:lumOff val="50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190289-3A4B-43B8-AC3E-C333CC893D11}"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DDBEA-72C9-4F71-884A-0C4369A03476}" type="slidenum">
              <a:rPr lang="en-US" smtClean="0"/>
              <a:t>‹#›</a:t>
            </a:fld>
            <a:endParaRPr lang="en-US"/>
          </a:p>
        </p:txBody>
      </p:sp>
    </p:spTree>
    <p:extLst>
      <p:ext uri="{BB962C8B-B14F-4D97-AF65-F5344CB8AC3E}">
        <p14:creationId xmlns:p14="http://schemas.microsoft.com/office/powerpoint/2010/main" val="178333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190289-3A4B-43B8-AC3E-C333CC893D11}"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DDBEA-72C9-4F71-884A-0C4369A03476}" type="slidenum">
              <a:rPr lang="en-US" smtClean="0"/>
              <a:t>‹#›</a:t>
            </a:fld>
            <a:endParaRPr lang="en-US"/>
          </a:p>
        </p:txBody>
      </p:sp>
    </p:spTree>
    <p:extLst>
      <p:ext uri="{BB962C8B-B14F-4D97-AF65-F5344CB8AC3E}">
        <p14:creationId xmlns:p14="http://schemas.microsoft.com/office/powerpoint/2010/main" val="46397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7"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190289-3A4B-43B8-AC3E-C333CC893D11}"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DDBEA-72C9-4F71-884A-0C4369A03476}"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788590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190289-3A4B-43B8-AC3E-C333CC893D11}"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DDBEA-72C9-4F71-884A-0C4369A03476}" type="slidenum">
              <a:rPr lang="en-US" smtClean="0"/>
              <a:t>‹#›</a:t>
            </a:fld>
            <a:endParaRPr lang="en-US"/>
          </a:p>
        </p:txBody>
      </p:sp>
    </p:spTree>
    <p:extLst>
      <p:ext uri="{BB962C8B-B14F-4D97-AF65-F5344CB8AC3E}">
        <p14:creationId xmlns:p14="http://schemas.microsoft.com/office/powerpoint/2010/main" val="326237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7"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190289-3A4B-43B8-AC3E-C333CC893D11}"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DDBEA-72C9-4F71-884A-0C4369A03476}"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1801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78" indent="0">
              <a:buFontTx/>
              <a:buNone/>
              <a:defRPr/>
            </a:lvl2pPr>
            <a:lvl3pPr marL="914354" indent="0">
              <a:buFontTx/>
              <a:buNone/>
              <a:defRPr/>
            </a:lvl3pPr>
            <a:lvl4pPr marL="1371532" indent="0">
              <a:buFontTx/>
              <a:buNone/>
              <a:defRPr/>
            </a:lvl4pPr>
            <a:lvl5pPr marL="182870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190289-3A4B-43B8-AC3E-C333CC893D11}"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DDBEA-72C9-4F71-884A-0C4369A03476}" type="slidenum">
              <a:rPr lang="en-US" smtClean="0"/>
              <a:t>‹#›</a:t>
            </a:fld>
            <a:endParaRPr lang="en-US"/>
          </a:p>
        </p:txBody>
      </p:sp>
    </p:spTree>
    <p:extLst>
      <p:ext uri="{BB962C8B-B14F-4D97-AF65-F5344CB8AC3E}">
        <p14:creationId xmlns:p14="http://schemas.microsoft.com/office/powerpoint/2010/main" val="3040283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190289-3A4B-43B8-AC3E-C333CC893D11}"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DDBEA-72C9-4F71-884A-0C4369A03476}" type="slidenum">
              <a:rPr lang="en-US" smtClean="0"/>
              <a:t>‹#›</a:t>
            </a:fld>
            <a:endParaRPr lang="en-US"/>
          </a:p>
        </p:txBody>
      </p:sp>
    </p:spTree>
    <p:extLst>
      <p:ext uri="{BB962C8B-B14F-4D97-AF65-F5344CB8AC3E}">
        <p14:creationId xmlns:p14="http://schemas.microsoft.com/office/powerpoint/2010/main" val="2921134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7" y="609605"/>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8" y="609600"/>
            <a:ext cx="706015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190289-3A4B-43B8-AC3E-C333CC893D11}"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DDBEA-72C9-4F71-884A-0C4369A03476}" type="slidenum">
              <a:rPr lang="en-US" smtClean="0"/>
              <a:t>‹#›</a:t>
            </a:fld>
            <a:endParaRPr lang="en-US"/>
          </a:p>
        </p:txBody>
      </p:sp>
    </p:spTree>
    <p:extLst>
      <p:ext uri="{BB962C8B-B14F-4D97-AF65-F5344CB8AC3E}">
        <p14:creationId xmlns:p14="http://schemas.microsoft.com/office/powerpoint/2010/main" val="86426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F190289-3A4B-43B8-AC3E-C333CC893D11}"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DDBEA-72C9-4F71-884A-0C4369A03476}" type="slidenum">
              <a:rPr lang="en-US" smtClean="0"/>
              <a:t>‹#›</a:t>
            </a:fld>
            <a:endParaRPr lang="en-US"/>
          </a:p>
        </p:txBody>
      </p:sp>
    </p:spTree>
    <p:extLst>
      <p:ext uri="{BB962C8B-B14F-4D97-AF65-F5344CB8AC3E}">
        <p14:creationId xmlns:p14="http://schemas.microsoft.com/office/powerpoint/2010/main" val="278145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1"/>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190289-3A4B-43B8-AC3E-C333CC893D11}"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DDBEA-72C9-4F71-884A-0C4369A03476}" type="slidenum">
              <a:rPr lang="en-US" smtClean="0"/>
              <a:t>‹#›</a:t>
            </a:fld>
            <a:endParaRPr lang="en-US"/>
          </a:p>
        </p:txBody>
      </p:sp>
    </p:spTree>
    <p:extLst>
      <p:ext uri="{BB962C8B-B14F-4D97-AF65-F5344CB8AC3E}">
        <p14:creationId xmlns:p14="http://schemas.microsoft.com/office/powerpoint/2010/main" val="2931677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6"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90289-3A4B-43B8-AC3E-C333CC893D11}"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DDBEA-72C9-4F71-884A-0C4369A03476}" type="slidenum">
              <a:rPr lang="en-US" smtClean="0"/>
              <a:t>‹#›</a:t>
            </a:fld>
            <a:endParaRPr lang="en-US"/>
          </a:p>
        </p:txBody>
      </p:sp>
    </p:spTree>
    <p:extLst>
      <p:ext uri="{BB962C8B-B14F-4D97-AF65-F5344CB8AC3E}">
        <p14:creationId xmlns:p14="http://schemas.microsoft.com/office/powerpoint/2010/main" val="340708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9" y="2160983"/>
            <a:ext cx="4185623" cy="576262"/>
          </a:xfrm>
        </p:spPr>
        <p:txBody>
          <a:bodyPr anchor="b">
            <a:noAutofit/>
          </a:bodyPr>
          <a:lstStyle>
            <a:lvl1pPr marL="0" indent="0">
              <a:buNone/>
              <a:defRPr sz="2400" b="0"/>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9" y="2737251"/>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5" y="2160983"/>
            <a:ext cx="4185619" cy="576262"/>
          </a:xfrm>
        </p:spPr>
        <p:txBody>
          <a:bodyPr anchor="b">
            <a:noAutofit/>
          </a:bodyPr>
          <a:lstStyle>
            <a:lvl1pPr marL="0" indent="0">
              <a:buNone/>
              <a:defRPr sz="2400" b="0"/>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8" y="2737251"/>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190289-3A4B-43B8-AC3E-C333CC893D11}" type="datetimeFigureOut">
              <a:rPr lang="en-US" smtClean="0"/>
              <a:t>5/11/2016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DDBEA-72C9-4F71-884A-0C4369A03476}" type="slidenum">
              <a:rPr lang="en-US" smtClean="0"/>
              <a:t>‹#›</a:t>
            </a:fld>
            <a:endParaRPr lang="en-US"/>
          </a:p>
        </p:txBody>
      </p:sp>
    </p:spTree>
    <p:extLst>
      <p:ext uri="{BB962C8B-B14F-4D97-AF65-F5344CB8AC3E}">
        <p14:creationId xmlns:p14="http://schemas.microsoft.com/office/powerpoint/2010/main" val="134729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190289-3A4B-43B8-AC3E-C333CC893D11}" type="datetimeFigureOut">
              <a:rPr lang="en-US" smtClean="0"/>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DDBEA-72C9-4F71-884A-0C4369A03476}" type="slidenum">
              <a:rPr lang="en-US" smtClean="0"/>
              <a:t>‹#›</a:t>
            </a:fld>
            <a:endParaRPr lang="en-US"/>
          </a:p>
        </p:txBody>
      </p:sp>
    </p:spTree>
    <p:extLst>
      <p:ext uri="{BB962C8B-B14F-4D97-AF65-F5344CB8AC3E}">
        <p14:creationId xmlns:p14="http://schemas.microsoft.com/office/powerpoint/2010/main" val="34919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90289-3A4B-43B8-AC3E-C333CC893D11}" type="datetimeFigureOut">
              <a:rPr lang="en-US" smtClean="0"/>
              <a:t>5/11/2016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DDBEA-72C9-4F71-884A-0C4369A03476}" type="slidenum">
              <a:rPr lang="en-US" smtClean="0"/>
              <a:t>‹#›</a:t>
            </a:fld>
            <a:endParaRPr lang="en-US"/>
          </a:p>
        </p:txBody>
      </p:sp>
    </p:spTree>
    <p:extLst>
      <p:ext uri="{BB962C8B-B14F-4D97-AF65-F5344CB8AC3E}">
        <p14:creationId xmlns:p14="http://schemas.microsoft.com/office/powerpoint/2010/main" val="145936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4" y="514930"/>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39" indent="0">
              <a:buNone/>
              <a:defRPr sz="1400"/>
            </a:lvl2pPr>
            <a:lvl3pPr marL="914081" indent="0">
              <a:buNone/>
              <a:defRPr sz="1200"/>
            </a:lvl3pPr>
            <a:lvl4pPr marL="1371120" indent="0">
              <a:buNone/>
              <a:defRPr sz="1000"/>
            </a:lvl4pPr>
            <a:lvl5pPr marL="1828160" indent="0">
              <a:buNone/>
              <a:defRPr sz="1000"/>
            </a:lvl5pPr>
            <a:lvl6pPr marL="2285202" indent="0">
              <a:buNone/>
              <a:defRPr sz="1000"/>
            </a:lvl6pPr>
            <a:lvl7pPr marL="2742241" indent="0">
              <a:buNone/>
              <a:defRPr sz="1000"/>
            </a:lvl7pPr>
            <a:lvl8pPr marL="3199280" indent="0">
              <a:buNone/>
              <a:defRPr sz="1000"/>
            </a:lvl8pPr>
            <a:lvl9pPr marL="365631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190289-3A4B-43B8-AC3E-C333CC893D11}"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DDBEA-72C9-4F71-884A-0C4369A03476}" type="slidenum">
              <a:rPr lang="en-US" smtClean="0"/>
              <a:t>‹#›</a:t>
            </a:fld>
            <a:endParaRPr lang="en-US"/>
          </a:p>
        </p:txBody>
      </p:sp>
    </p:spTree>
    <p:extLst>
      <p:ext uri="{BB962C8B-B14F-4D97-AF65-F5344CB8AC3E}">
        <p14:creationId xmlns:p14="http://schemas.microsoft.com/office/powerpoint/2010/main" val="3697508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78" indent="0">
              <a:buNone/>
              <a:defRPr sz="1600"/>
            </a:lvl2pPr>
            <a:lvl3pPr marL="914354" indent="0">
              <a:buNone/>
              <a:defRPr sz="1600"/>
            </a:lvl3pPr>
            <a:lvl4pPr marL="1371532" indent="0">
              <a:buNone/>
              <a:defRPr sz="1600"/>
            </a:lvl4pPr>
            <a:lvl5pPr marL="1828709" indent="0">
              <a:buNone/>
              <a:defRPr sz="1600"/>
            </a:lvl5pPr>
            <a:lvl6pPr marL="2285886" indent="0">
              <a:buNone/>
              <a:defRPr sz="1600"/>
            </a:lvl6pPr>
            <a:lvl7pPr marL="2743062" indent="0">
              <a:buNone/>
              <a:defRPr sz="1600"/>
            </a:lvl7pPr>
            <a:lvl8pPr marL="3200240" indent="0">
              <a:buNone/>
              <a:defRPr sz="1600"/>
            </a:lvl8pPr>
            <a:lvl9pPr marL="3657418"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6" y="5367338"/>
            <a:ext cx="8596667" cy="674024"/>
          </a:xfrm>
        </p:spPr>
        <p:txBody>
          <a:bodyPr>
            <a:normAutofit/>
          </a:bodyPr>
          <a:lstStyle>
            <a:lvl1pPr marL="0" indent="0">
              <a:buNone/>
              <a:defRPr sz="12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190289-3A4B-43B8-AC3E-C333CC893D11}"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DDBEA-72C9-4F71-884A-0C4369A03476}" type="slidenum">
              <a:rPr lang="en-US" smtClean="0"/>
              <a:t>‹#›</a:t>
            </a:fld>
            <a:endParaRPr lang="en-US"/>
          </a:p>
        </p:txBody>
      </p:sp>
    </p:spTree>
    <p:extLst>
      <p:ext uri="{BB962C8B-B14F-4D97-AF65-F5344CB8AC3E}">
        <p14:creationId xmlns:p14="http://schemas.microsoft.com/office/powerpoint/2010/main" val="2184190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8"/>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190289-3A4B-43B8-AC3E-C333CC893D11}" type="datetimeFigureOut">
              <a:rPr lang="en-US" smtClean="0"/>
              <a:t>5/11/2016</a:t>
            </a:fld>
            <a:endParaRPr lang="en-US"/>
          </a:p>
        </p:txBody>
      </p:sp>
      <p:sp>
        <p:nvSpPr>
          <p:cNvPr id="5" name="Footer Placeholder 4"/>
          <p:cNvSpPr>
            <a:spLocks noGrp="1"/>
          </p:cNvSpPr>
          <p:nvPr>
            <p:ph type="ftr" sz="quarter" idx="3"/>
          </p:nvPr>
        </p:nvSpPr>
        <p:spPr>
          <a:xfrm>
            <a:off x="677335" y="6041368"/>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5" y="6041368"/>
            <a:ext cx="683339" cy="365125"/>
          </a:xfrm>
          <a:prstGeom prst="rect">
            <a:avLst/>
          </a:prstGeom>
        </p:spPr>
        <p:txBody>
          <a:bodyPr vert="horz" lIns="91440" tIns="45720" rIns="91440" bIns="45720" rtlCol="0" anchor="ctr"/>
          <a:lstStyle>
            <a:lvl1pPr algn="r">
              <a:defRPr sz="900">
                <a:solidFill>
                  <a:schemeClr val="accent1"/>
                </a:solidFill>
              </a:defRPr>
            </a:lvl1pPr>
          </a:lstStyle>
          <a:p>
            <a:fld id="{650DDBEA-72C9-4F71-884A-0C4369A03476}" type="slidenum">
              <a:rPr lang="en-US" smtClean="0"/>
              <a:t>‹#›</a:t>
            </a:fld>
            <a:endParaRPr lang="en-US"/>
          </a:p>
        </p:txBody>
      </p:sp>
    </p:spTree>
    <p:extLst>
      <p:ext uri="{BB962C8B-B14F-4D97-AF65-F5344CB8AC3E}">
        <p14:creationId xmlns:p14="http://schemas.microsoft.com/office/powerpoint/2010/main" val="3248449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178"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82" indent="-342882" algn="l" defTabSz="457178"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13" indent="-285737" algn="l" defTabSz="457178"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42" indent="-228589" algn="l" defTabSz="457178"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20"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298"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474"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652"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829"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006" indent="-228589" algn="l" defTabSz="457178"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7999" y="1240225"/>
            <a:ext cx="9144000" cy="1111095"/>
          </a:xfrm>
        </p:spPr>
        <p:txBody>
          <a:bodyPr>
            <a:normAutofit/>
          </a:bodyPr>
          <a:lstStyle/>
          <a:p>
            <a:pPr algn="ctr"/>
            <a:r>
              <a:rPr lang="en-US" sz="4800" b="1" dirty="0">
                <a:solidFill>
                  <a:srgbClr val="FF0000"/>
                </a:solidFill>
                <a:latin typeface="Times New Roman" panose="02020603050405020304" pitchFamily="18" charset="0"/>
                <a:cs typeface="Times New Roman" panose="02020603050405020304" pitchFamily="18" charset="0"/>
              </a:rPr>
              <a:t>JAVA SERVER FACE</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61801" y="472472"/>
            <a:ext cx="4636395" cy="767749"/>
          </a:xfrm>
        </p:spPr>
        <p:txBody>
          <a:bodyPr>
            <a:noAutofit/>
          </a:bodyPr>
          <a:lstStyle/>
          <a:p>
            <a:pPr algn="l"/>
            <a:r>
              <a:rPr lang="en-US" sz="4000" b="1" dirty="0">
                <a:solidFill>
                  <a:srgbClr val="0000FF"/>
                </a:solidFill>
                <a:latin typeface="Times New Roman" panose="02020603050405020304" pitchFamily="18" charset="0"/>
                <a:cs typeface="Times New Roman" panose="02020603050405020304" pitchFamily="18" charset="0"/>
              </a:rPr>
              <a:t>CHUYÊN </a:t>
            </a:r>
            <a:r>
              <a:rPr lang="en-US" sz="4000" b="1" dirty="0">
                <a:solidFill>
                  <a:srgbClr val="0000FF"/>
                </a:solidFill>
                <a:latin typeface="Times New Roman" panose="02020603050405020304" pitchFamily="18" charset="0"/>
                <a:cs typeface="Times New Roman" panose="02020603050405020304" pitchFamily="18" charset="0"/>
              </a:rPr>
              <a:t>Đ</a:t>
            </a:r>
            <a:r>
              <a:rPr lang="en-US" sz="4000" b="1" dirty="0">
                <a:solidFill>
                  <a:srgbClr val="0000FF"/>
                </a:solidFill>
                <a:latin typeface="Times New Roman" panose="02020603050405020304" pitchFamily="18" charset="0"/>
                <a:cs typeface="Times New Roman" panose="02020603050405020304" pitchFamily="18" charset="0"/>
              </a:rPr>
              <a:t>Ề J2EE</a:t>
            </a:r>
            <a:endParaRPr lang="en-US" sz="4000" b="1" dirty="0">
              <a:solidFill>
                <a:srgbClr val="0000FF"/>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86065" y="2960613"/>
            <a:ext cx="7620001" cy="58944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latin typeface="Times New Roman" panose="02020603050405020304" pitchFamily="18" charset="0"/>
                <a:cs typeface="Times New Roman" panose="02020603050405020304" pitchFamily="18" charset="0"/>
              </a:rPr>
              <a:t>GV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Nguyễn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Thức</a:t>
            </a:r>
            <a:endParaRPr lang="en-US" sz="2400" b="1" dirty="0">
              <a:latin typeface="Times New Roman" panose="02020603050405020304" pitchFamily="18" charset="0"/>
              <a:cs typeface="Times New Roman" panose="02020603050405020304" pitchFamily="18" charset="0"/>
            </a:endParaRPr>
          </a:p>
        </p:txBody>
      </p:sp>
      <p:sp>
        <p:nvSpPr>
          <p:cNvPr id="10" name="Subtitle 2"/>
          <p:cNvSpPr txBox="1">
            <a:spLocks/>
          </p:cNvSpPr>
          <p:nvPr/>
        </p:nvSpPr>
        <p:spPr>
          <a:xfrm>
            <a:off x="286060" y="3780360"/>
            <a:ext cx="7343176" cy="22713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Nhóm 06	</a:t>
            </a:r>
          </a:p>
          <a:p>
            <a:pPr algn="l"/>
            <a:r>
              <a:rPr lang="en-US" b="1">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Đỗ </a:t>
            </a:r>
            <a:r>
              <a:rPr lang="vi-VN" b="1">
                <a:latin typeface="Times New Roman" panose="02020603050405020304" pitchFamily="18" charset="0"/>
                <a:cs typeface="Times New Roman" panose="02020603050405020304" pitchFamily="18" charset="0"/>
              </a:rPr>
              <a:t>Hoàng </a:t>
            </a:r>
            <a:r>
              <a:rPr lang="en-US" b="1">
                <a:latin typeface="Times New Roman" panose="02020603050405020304" pitchFamily="18" charset="0"/>
                <a:cs typeface="Times New Roman" panose="02020603050405020304" pitchFamily="18" charset="0"/>
              </a:rPr>
              <a:t>P</a:t>
            </a:r>
            <a:r>
              <a:rPr lang="vi-VN" b="1">
                <a:latin typeface="Times New Roman" panose="02020603050405020304" pitchFamily="18" charset="0"/>
                <a:cs typeface="Times New Roman" panose="02020603050405020304" pitchFamily="18" charset="0"/>
              </a:rPr>
              <a:t>hương</a:t>
            </a:r>
            <a:r>
              <a:rPr lang="en-US" b="1">
                <a:latin typeface="Times New Roman" panose="02020603050405020304" pitchFamily="18" charset="0"/>
                <a:cs typeface="Times New Roman" panose="02020603050405020304" pitchFamily="18" charset="0"/>
              </a:rPr>
              <a:t>..</a:t>
            </a:r>
            <a:r>
              <a:rPr lang="vi-VN" b="1">
                <a:latin typeface="Times New Roman" panose="02020603050405020304" pitchFamily="18" charset="0"/>
                <a:cs typeface="Times New Roman" panose="02020603050405020304" pitchFamily="18" charset="0"/>
              </a:rPr>
              <a:t>…12520324</a:t>
            </a:r>
            <a:endParaRPr lang="vi-VN" b="1" dirty="0">
              <a:latin typeface="Times New Roman" panose="02020603050405020304" pitchFamily="18" charset="0"/>
              <a:cs typeface="Times New Roman" panose="02020603050405020304" pitchFamily="18" charset="0"/>
            </a:endParaRPr>
          </a:p>
          <a:p>
            <a:pPr algn="l"/>
            <a:r>
              <a:rPr lang="en-US" b="1">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Nguyễn </a:t>
            </a:r>
            <a:r>
              <a:rPr lang="vi-VN" b="1">
                <a:latin typeface="Times New Roman" panose="02020603050405020304" pitchFamily="18" charset="0"/>
                <a:cs typeface="Times New Roman" panose="02020603050405020304" pitchFamily="18" charset="0"/>
              </a:rPr>
              <a:t>Trung </a:t>
            </a:r>
            <a:r>
              <a:rPr lang="vi-VN" b="1">
                <a:latin typeface="Times New Roman" panose="02020603050405020304" pitchFamily="18" charset="0"/>
                <a:cs typeface="Times New Roman" panose="02020603050405020304" pitchFamily="18" charset="0"/>
              </a:rPr>
              <a:t>Lâm…12520218</a:t>
            </a:r>
            <a:endParaRPr lang="vi-VN" b="1" dirty="0">
              <a:latin typeface="Times New Roman" panose="02020603050405020304" pitchFamily="18" charset="0"/>
              <a:cs typeface="Times New Roman" panose="02020603050405020304" pitchFamily="18" charset="0"/>
            </a:endParaRPr>
          </a:p>
          <a:p>
            <a:pPr algn="l"/>
            <a:r>
              <a:rPr lang="en-US" b="1">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Lê </a:t>
            </a:r>
            <a:r>
              <a:rPr lang="vi-VN" b="1" dirty="0">
                <a:latin typeface="Times New Roman" panose="02020603050405020304" pitchFamily="18" charset="0"/>
                <a:cs typeface="Times New Roman" panose="02020603050405020304" pitchFamily="18" charset="0"/>
              </a:rPr>
              <a:t>Quang </a:t>
            </a:r>
            <a:r>
              <a:rPr lang="vi-VN" b="1">
                <a:latin typeface="Times New Roman" panose="02020603050405020304" pitchFamily="18" charset="0"/>
                <a:cs typeface="Times New Roman" panose="02020603050405020304" pitchFamily="18" charset="0"/>
              </a:rPr>
              <a:t>Nhật</a:t>
            </a:r>
            <a:r>
              <a:rPr lang="vi-VN" b="1">
                <a:latin typeface="Times New Roman" panose="02020603050405020304" pitchFamily="18" charset="0"/>
                <a:cs typeface="Times New Roman" panose="02020603050405020304" pitchFamily="18" charset="0"/>
              </a:rPr>
              <a:t>…</a:t>
            </a:r>
            <a:r>
              <a:rPr lang="en-US" b="1">
                <a:latin typeface="Times New Roman" panose="02020603050405020304" pitchFamily="18" charset="0"/>
                <a:cs typeface="Times New Roman" panose="02020603050405020304" pitchFamily="18" charset="0"/>
              </a:rPr>
              <a:t>....</a:t>
            </a:r>
            <a:r>
              <a:rPr lang="vi-VN" b="1">
                <a:latin typeface="Times New Roman" panose="02020603050405020304" pitchFamily="18" charset="0"/>
                <a:cs typeface="Times New Roman" panose="02020603050405020304" pitchFamily="18" charset="0"/>
              </a:rPr>
              <a:t>…</a:t>
            </a:r>
            <a:r>
              <a:rPr lang="vi-VN" b="1" dirty="0">
                <a:latin typeface="Times New Roman" panose="02020603050405020304" pitchFamily="18" charset="0"/>
                <a:cs typeface="Times New Roman" panose="02020603050405020304" pitchFamily="18" charset="0"/>
              </a:rPr>
              <a:t>12520305</a:t>
            </a:r>
          </a:p>
          <a:p>
            <a:pPr algn="l"/>
            <a:r>
              <a:rPr lang="en-US" b="1">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Nguyễn </a:t>
            </a:r>
            <a:r>
              <a:rPr lang="vi-VN" b="1" dirty="0">
                <a:latin typeface="Times New Roman" panose="02020603050405020304" pitchFamily="18" charset="0"/>
                <a:cs typeface="Times New Roman" panose="02020603050405020304" pitchFamily="18" charset="0"/>
              </a:rPr>
              <a:t>Hải </a:t>
            </a:r>
            <a:r>
              <a:rPr lang="vi-VN" b="1">
                <a:latin typeface="Times New Roman" panose="02020603050405020304" pitchFamily="18" charset="0"/>
                <a:cs typeface="Times New Roman" panose="02020603050405020304" pitchFamily="18" charset="0"/>
              </a:rPr>
              <a:t>Đăng</a:t>
            </a:r>
            <a:r>
              <a:rPr lang="vi-VN" b="1">
                <a:latin typeface="Times New Roman" panose="02020603050405020304" pitchFamily="18" charset="0"/>
                <a:cs typeface="Times New Roman" panose="02020603050405020304" pitchFamily="18" charset="0"/>
              </a:rPr>
              <a:t>.…</a:t>
            </a:r>
            <a:r>
              <a:rPr lang="en-US" b="1">
                <a:latin typeface="Times New Roman" panose="02020603050405020304" pitchFamily="18" charset="0"/>
                <a:cs typeface="Times New Roman" panose="02020603050405020304" pitchFamily="18" charset="0"/>
              </a:rPr>
              <a:t>...</a:t>
            </a:r>
            <a:r>
              <a:rPr lang="vi-VN" b="1">
                <a:latin typeface="Times New Roman" panose="02020603050405020304" pitchFamily="18" charset="0"/>
                <a:cs typeface="Times New Roman" panose="02020603050405020304" pitchFamily="18" charset="0"/>
              </a:rPr>
              <a:t>12520554</a:t>
            </a:r>
            <a:endParaRPr lang="vi-VN" b="1"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185" y="4297696"/>
            <a:ext cx="5672667" cy="2611501"/>
          </a:xfrm>
          <a:prstGeom prst="rect">
            <a:avLst/>
          </a:prstGeom>
        </p:spPr>
      </p:pic>
    </p:spTree>
    <p:extLst>
      <p:ext uri="{BB962C8B-B14F-4D97-AF65-F5344CB8AC3E}">
        <p14:creationId xmlns:p14="http://schemas.microsoft.com/office/powerpoint/2010/main" val="1017894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2"/>
          <a:srcRect/>
          <a:stretch>
            <a:fillRect/>
          </a:stretch>
        </p:blipFill>
        <p:spPr bwMode="auto">
          <a:xfrm>
            <a:off x="79131" y="692708"/>
            <a:ext cx="8631381" cy="5573475"/>
          </a:xfrm>
          <a:prstGeom prst="rect">
            <a:avLst/>
          </a:prstGeom>
          <a:noFill/>
          <a:ln w="9525">
            <a:noFill/>
            <a:miter lim="800000"/>
            <a:headEnd/>
            <a:tailEnd/>
          </a:ln>
        </p:spPr>
      </p:pic>
      <p:sp>
        <p:nvSpPr>
          <p:cNvPr id="8" name="Content Placeholder 2"/>
          <p:cNvSpPr>
            <a:spLocks noGrp="1"/>
          </p:cNvSpPr>
          <p:nvPr>
            <p:ph idx="1"/>
          </p:nvPr>
        </p:nvSpPr>
        <p:spPr>
          <a:xfrm>
            <a:off x="79128" y="3716391"/>
            <a:ext cx="8631381" cy="2518167"/>
          </a:xfrm>
          <a:solidFill>
            <a:srgbClr val="92D050"/>
          </a:solidFill>
        </p:spPr>
        <p:txBody>
          <a:bodyPr>
            <a:noAutofit/>
          </a:bodyPr>
          <a:lstStyle/>
          <a:p>
            <a:pPr marL="0" indent="0" fontAlgn="base">
              <a:buNone/>
            </a:pPr>
            <a:r>
              <a:rPr lang="en-US" sz="2000" b="1">
                <a:solidFill>
                  <a:schemeClr val="tx1"/>
                </a:solidFill>
              </a:rPr>
              <a:t>Pha 3: Xử lý duyệt tính hợp </a:t>
            </a:r>
            <a:r>
              <a:rPr lang="en-US" sz="2000" b="1">
                <a:solidFill>
                  <a:schemeClr val="tx1"/>
                </a:solidFill>
              </a:rPr>
              <a:t>lệ</a:t>
            </a:r>
          </a:p>
          <a:p>
            <a:pPr marL="0" indent="0" fontAlgn="base">
              <a:buNone/>
            </a:pPr>
            <a:r>
              <a:rPr lang="en-US" sz="2000">
                <a:solidFill>
                  <a:schemeClr val="tx1"/>
                </a:solidFill>
              </a:rPr>
              <a:t>Ở giai đoạn này, các giá trị của mỗi thành phần được duyệt tính hợp lệ theo các quy tắc duyệt tính hợp lệ của ứng dụng. </a:t>
            </a:r>
            <a:endParaRPr lang="en-US" sz="2000">
              <a:solidFill>
                <a:schemeClr val="tx1"/>
              </a:solidFill>
            </a:endParaRPr>
          </a:p>
          <a:p>
            <a:pPr marL="0" indent="0" fontAlgn="base">
              <a:buNone/>
            </a:pPr>
            <a:r>
              <a:rPr lang="en-US" sz="2000">
                <a:solidFill>
                  <a:schemeClr val="tx1"/>
                </a:solidFill>
              </a:rPr>
              <a:t>Nếu một thành phần </a:t>
            </a:r>
            <a:r>
              <a:rPr lang="en-US" sz="2000">
                <a:solidFill>
                  <a:schemeClr val="tx1"/>
                </a:solidFill>
              </a:rPr>
              <a:t>không </a:t>
            </a:r>
            <a:r>
              <a:rPr lang="en-US" sz="2000">
                <a:solidFill>
                  <a:schemeClr val="tx1"/>
                </a:solidFill>
              </a:rPr>
              <a:t>hợp lệ, JSF chuyển tiếp đến pha hoàn trả đáp ứng </a:t>
            </a:r>
            <a:r>
              <a:rPr lang="en-US" sz="2000">
                <a:solidFill>
                  <a:schemeClr val="tx1"/>
                </a:solidFill>
              </a:rPr>
              <a:t>(6) và </a:t>
            </a:r>
            <a:r>
              <a:rPr lang="en-US" sz="2000">
                <a:solidFill>
                  <a:schemeClr val="tx1"/>
                </a:solidFill>
              </a:rPr>
              <a:t>bỏ qua các pha còn lại. Nó sẽ hiển thị khung nhìn hiện tại với các thông báo </a:t>
            </a:r>
            <a:r>
              <a:rPr lang="en-US" sz="2000">
                <a:solidFill>
                  <a:schemeClr val="tx1"/>
                </a:solidFill>
              </a:rPr>
              <a:t>lỗi. </a:t>
            </a:r>
          </a:p>
          <a:p>
            <a:pPr marL="0" indent="0" fontAlgn="base">
              <a:buNone/>
            </a:pPr>
            <a:r>
              <a:rPr lang="en-US" sz="2000">
                <a:solidFill>
                  <a:schemeClr val="tx1"/>
                </a:solidFill>
              </a:rPr>
              <a:t>Nếu hợp lệ JSF </a:t>
            </a:r>
            <a:r>
              <a:rPr lang="en-US" sz="2000">
                <a:solidFill>
                  <a:schemeClr val="tx1"/>
                </a:solidFill>
              </a:rPr>
              <a:t>tiến đến pha cập nhật các giá trị của mô hình</a:t>
            </a:r>
            <a:r>
              <a:rPr lang="en-US" sz="2000">
                <a:solidFill>
                  <a:schemeClr val="tx1"/>
                </a:solidFill>
              </a:rPr>
              <a:t>.</a:t>
            </a:r>
            <a:endParaRPr lang="en-US" sz="2000" b="1">
              <a:solidFill>
                <a:schemeClr val="tx1"/>
              </a:solidFill>
            </a:endParaRPr>
          </a:p>
        </p:txBody>
      </p:sp>
      <p:sp>
        <p:nvSpPr>
          <p:cNvPr id="4" name="Title 1"/>
          <p:cNvSpPr>
            <a:spLocks noGrp="1"/>
          </p:cNvSpPr>
          <p:nvPr>
            <p:ph type="title"/>
          </p:nvPr>
        </p:nvSpPr>
        <p:spPr>
          <a:xfrm>
            <a:off x="5853495" y="692708"/>
            <a:ext cx="775908" cy="892629"/>
          </a:xfrm>
        </p:spPr>
        <p:txBody>
          <a:bodyPr>
            <a:noAutofit/>
          </a:bodyPr>
          <a:lstStyle/>
          <a:p>
            <a:r>
              <a:rPr lang="en-US" sz="5400" b="1">
                <a:solidFill>
                  <a:srgbClr val="FF0000"/>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65183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 calcmode="lin" valueType="num">
                                      <p:cBhvr additive="base">
                                        <p:cTn id="1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 calcmode="lin" valueType="num">
                                      <p:cBhvr additive="base">
                                        <p:cTn id="2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2"/>
          <a:srcRect/>
          <a:stretch>
            <a:fillRect/>
          </a:stretch>
        </p:blipFill>
        <p:spPr bwMode="auto">
          <a:xfrm>
            <a:off x="79132" y="692708"/>
            <a:ext cx="8631381" cy="5573475"/>
          </a:xfrm>
          <a:prstGeom prst="rect">
            <a:avLst/>
          </a:prstGeom>
          <a:noFill/>
          <a:ln w="9525">
            <a:noFill/>
            <a:miter lim="800000"/>
            <a:headEnd/>
            <a:tailEnd/>
          </a:ln>
        </p:spPr>
      </p:pic>
      <p:sp>
        <p:nvSpPr>
          <p:cNvPr id="5" name="Content Placeholder 2"/>
          <p:cNvSpPr>
            <a:spLocks noGrp="1"/>
          </p:cNvSpPr>
          <p:nvPr>
            <p:ph idx="1"/>
          </p:nvPr>
        </p:nvSpPr>
        <p:spPr>
          <a:xfrm>
            <a:off x="79132" y="304467"/>
            <a:ext cx="8631381" cy="1300376"/>
          </a:xfrm>
          <a:solidFill>
            <a:srgbClr val="92D050"/>
          </a:solidFill>
        </p:spPr>
        <p:txBody>
          <a:bodyPr>
            <a:noAutofit/>
          </a:bodyPr>
          <a:lstStyle/>
          <a:p>
            <a:pPr marL="0" indent="0" fontAlgn="base">
              <a:buNone/>
            </a:pPr>
            <a:r>
              <a:rPr lang="en-US" sz="2000" b="1">
                <a:solidFill>
                  <a:schemeClr val="tx1"/>
                </a:solidFill>
              </a:rPr>
              <a:t>Pha 4: Cập nhật các giá trị của mô hình</a:t>
            </a:r>
          </a:p>
          <a:p>
            <a:pPr marL="0" indent="0" fontAlgn="base">
              <a:buNone/>
            </a:pPr>
            <a:r>
              <a:rPr lang="en-US" sz="2000">
                <a:solidFill>
                  <a:schemeClr val="tx1"/>
                </a:solidFill>
              </a:rPr>
              <a:t>C</a:t>
            </a:r>
            <a:r>
              <a:rPr lang="en-US" sz="2000">
                <a:solidFill>
                  <a:schemeClr val="tx1"/>
                </a:solidFill>
              </a:rPr>
              <a:t>ập </a:t>
            </a:r>
            <a:r>
              <a:rPr lang="en-US" sz="2000">
                <a:solidFill>
                  <a:schemeClr val="tx1"/>
                </a:solidFill>
              </a:rPr>
              <a:t>nhật các giá trị thực tại của mô hình phía máy chủ bằng cách cập nhật các thuộc tính của bean quản lý của bạn</a:t>
            </a:r>
            <a:endParaRPr lang="en-US" sz="2000" b="1">
              <a:solidFill>
                <a:schemeClr val="tx1"/>
              </a:solidFill>
            </a:endParaRPr>
          </a:p>
        </p:txBody>
      </p:sp>
      <p:sp>
        <p:nvSpPr>
          <p:cNvPr id="4" name="Title 1"/>
          <p:cNvSpPr>
            <a:spLocks noGrp="1"/>
          </p:cNvSpPr>
          <p:nvPr>
            <p:ph type="title"/>
          </p:nvPr>
        </p:nvSpPr>
        <p:spPr>
          <a:xfrm>
            <a:off x="5804511" y="4807508"/>
            <a:ext cx="775908" cy="892629"/>
          </a:xfrm>
        </p:spPr>
        <p:txBody>
          <a:bodyPr>
            <a:noAutofit/>
          </a:bodyPr>
          <a:lstStyle/>
          <a:p>
            <a:r>
              <a:rPr lang="en-US" sz="5400" b="1">
                <a:solidFill>
                  <a:srgbClr val="FF0000"/>
                </a:solidFill>
                <a:latin typeface="Times New Roman" panose="02020603050405020304" pitchFamily="18" charset="0"/>
                <a:cs typeface="Times New Roman" panose="02020603050405020304" pitchFamily="18" charset="0"/>
              </a:rPr>
              <a:t>4</a:t>
            </a:r>
            <a:endParaRPr lang="en-US" sz="54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596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2"/>
          <a:srcRect/>
          <a:stretch>
            <a:fillRect/>
          </a:stretch>
        </p:blipFill>
        <p:spPr bwMode="auto">
          <a:xfrm>
            <a:off x="50100" y="692708"/>
            <a:ext cx="8631381" cy="5573475"/>
          </a:xfrm>
          <a:prstGeom prst="rect">
            <a:avLst/>
          </a:prstGeom>
          <a:noFill/>
          <a:ln w="9525">
            <a:noFill/>
            <a:miter lim="800000"/>
            <a:headEnd/>
            <a:tailEnd/>
          </a:ln>
        </p:spPr>
      </p:pic>
      <p:sp>
        <p:nvSpPr>
          <p:cNvPr id="5" name="Content Placeholder 2"/>
          <p:cNvSpPr txBox="1">
            <a:spLocks/>
          </p:cNvSpPr>
          <p:nvPr/>
        </p:nvSpPr>
        <p:spPr>
          <a:xfrm>
            <a:off x="50100" y="281716"/>
            <a:ext cx="8631381" cy="1654056"/>
          </a:xfrm>
          <a:prstGeom prst="rect">
            <a:avLst/>
          </a:prstGeom>
          <a:solidFill>
            <a:srgbClr val="92D050"/>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fontAlgn="base">
              <a:buNone/>
            </a:pPr>
            <a:r>
              <a:rPr lang="en-US" sz="2000" b="1">
                <a:solidFill>
                  <a:schemeClr val="tx1"/>
                </a:solidFill>
                <a:latin typeface="Times New Roman" panose="02020603050405020304" pitchFamily="18" charset="0"/>
                <a:cs typeface="Times New Roman" panose="02020603050405020304" pitchFamily="18" charset="0"/>
              </a:rPr>
              <a:t>Pha 5: Gọi ứng dụng</a:t>
            </a:r>
          </a:p>
          <a:p>
            <a:pPr marL="0" indent="0" fontAlgn="base">
              <a:buNone/>
            </a:pPr>
            <a:r>
              <a:rPr lang="en-US" sz="2000">
                <a:solidFill>
                  <a:schemeClr val="tx1"/>
                </a:solidFill>
                <a:latin typeface="Times New Roman" panose="02020603050405020304" pitchFamily="18" charset="0"/>
                <a:cs typeface="Times New Roman" panose="02020603050405020304" pitchFamily="18" charset="0"/>
              </a:rPr>
              <a:t>Trình điều khiển của JSF gọi ứng dụng để xử lý đệ trình biểu mẫu. Các giá trị thành phần sẽ được biến đổi, được duyệt tính hợp lệ, do đó bây giờ bạn có thể sử dụng chúng để thi hành logic nghiệp vụ của ứng dụng.</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2653095" y="4872823"/>
            <a:ext cx="775908" cy="892629"/>
          </a:xfrm>
        </p:spPr>
        <p:txBody>
          <a:bodyPr>
            <a:noAutofit/>
          </a:bodyPr>
          <a:lstStyle/>
          <a:p>
            <a:r>
              <a:rPr lang="en-US" sz="5400" b="1">
                <a:solidFill>
                  <a:srgbClr val="FF0000"/>
                </a:solidFill>
                <a:latin typeface="Times New Roman" panose="02020603050405020304" pitchFamily="18" charset="0"/>
                <a:cs typeface="Times New Roman" panose="02020603050405020304" pitchFamily="18" charset="0"/>
              </a:rPr>
              <a:t>5</a:t>
            </a:r>
            <a:endParaRPr lang="en-US" sz="54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65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2"/>
          <a:srcRect/>
          <a:stretch>
            <a:fillRect/>
          </a:stretch>
        </p:blipFill>
        <p:spPr bwMode="auto">
          <a:xfrm>
            <a:off x="137184" y="692708"/>
            <a:ext cx="8631381" cy="5573475"/>
          </a:xfrm>
          <a:prstGeom prst="rect">
            <a:avLst/>
          </a:prstGeom>
          <a:noFill/>
          <a:ln w="9525">
            <a:noFill/>
            <a:miter lim="800000"/>
            <a:headEnd/>
            <a:tailEnd/>
          </a:ln>
        </p:spPr>
      </p:pic>
      <p:sp>
        <p:nvSpPr>
          <p:cNvPr id="5" name="Content Placeholder 2"/>
          <p:cNvSpPr txBox="1">
            <a:spLocks/>
          </p:cNvSpPr>
          <p:nvPr/>
        </p:nvSpPr>
        <p:spPr>
          <a:xfrm>
            <a:off x="137184" y="320420"/>
            <a:ext cx="8631381" cy="1319037"/>
          </a:xfrm>
          <a:prstGeom prst="rect">
            <a:avLst/>
          </a:prstGeom>
          <a:solidFill>
            <a:srgbClr val="92D050"/>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fontAlgn="base">
              <a:buNone/>
            </a:pPr>
            <a:r>
              <a:rPr lang="en-US" sz="2000" b="1">
                <a:solidFill>
                  <a:schemeClr val="tx1"/>
                </a:solidFill>
                <a:latin typeface="Times New Roman" panose="02020603050405020304" pitchFamily="18" charset="0"/>
                <a:cs typeface="Times New Roman" panose="02020603050405020304" pitchFamily="18" charset="0"/>
              </a:rPr>
              <a:t>Pha 6: Hoàn trả đáp ứng</a:t>
            </a:r>
          </a:p>
          <a:p>
            <a:pPr marL="0" indent="0" fontAlgn="base">
              <a:buNone/>
            </a:pPr>
            <a:r>
              <a:rPr lang="en-US" sz="2000">
                <a:solidFill>
                  <a:schemeClr val="tx1"/>
                </a:solidFill>
                <a:latin typeface="Times New Roman" panose="02020603050405020304" pitchFamily="18" charset="0"/>
                <a:cs typeface="Times New Roman" panose="02020603050405020304" pitchFamily="18" charset="0"/>
              </a:rPr>
              <a:t>Hiển thị khung nhìn với tất cả các thành phần của nó trong trạng thái hiện tại của chúng.</a:t>
            </a:r>
            <a:endParaRPr lang="en-US" sz="2000" b="1">
              <a:solidFill>
                <a:schemeClr val="tx1"/>
              </a:solidFill>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840626" y="4814831"/>
            <a:ext cx="775908" cy="892629"/>
          </a:xfrm>
        </p:spPr>
        <p:txBody>
          <a:bodyPr>
            <a:noAutofit/>
          </a:bodyPr>
          <a:lstStyle/>
          <a:p>
            <a:r>
              <a:rPr lang="en-US" sz="5400" b="1">
                <a:solidFill>
                  <a:srgbClr val="FF0000"/>
                </a:solidFill>
                <a:latin typeface="Times New Roman" panose="02020603050405020304" pitchFamily="18" charset="0"/>
                <a:cs typeface="Times New Roman" panose="02020603050405020304" pitchFamily="18" charset="0"/>
              </a:rPr>
              <a:t>6</a:t>
            </a:r>
            <a:endParaRPr lang="en-US" sz="54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37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55" y="332016"/>
            <a:ext cx="8596668" cy="876299"/>
          </a:xfrm>
        </p:spPr>
        <p:txBody>
          <a:bodyPr/>
          <a:lstStyle/>
          <a:p>
            <a:r>
              <a:rPr lang="en-US" b="1" smtClean="0">
                <a:latin typeface="Times New Roman" panose="02020603050405020304" pitchFamily="18" charset="0"/>
                <a:cs typeface="Times New Roman" panose="02020603050405020304" pitchFamily="18" charset="0"/>
              </a:rPr>
              <a:t>5. NGUYÊN NHÂN RA ĐỜI CỦA JSF</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3855" y="1208318"/>
            <a:ext cx="7087807" cy="5649687"/>
          </a:xfrm>
        </p:spPr>
        <p:txBody>
          <a:bodyPr>
            <a:noAutofit/>
          </a:bodyPr>
          <a:lstStyle/>
          <a:p>
            <a:pPr lvl="0" algn="just">
              <a:buClrTx/>
              <a:buSzPct val="100000"/>
              <a:buFont typeface="+mj-lt"/>
              <a:buAutoNum type="arabicPeriod"/>
            </a:pPr>
            <a:r>
              <a:rPr lang="en-US" sz="2000" dirty="0" err="1">
                <a:solidFill>
                  <a:schemeClr val="tx1"/>
                </a:solidFill>
              </a:rPr>
              <a:t>Tạo</a:t>
            </a:r>
            <a:r>
              <a:rPr lang="en-US" sz="2000" dirty="0">
                <a:solidFill>
                  <a:schemeClr val="tx1"/>
                </a:solidFill>
              </a:rPr>
              <a:t> </a:t>
            </a:r>
            <a:r>
              <a:rPr lang="en-US" sz="2000" dirty="0" err="1">
                <a:solidFill>
                  <a:schemeClr val="tx1"/>
                </a:solidFill>
              </a:rPr>
              <a:t>ra</a:t>
            </a:r>
            <a:r>
              <a:rPr lang="en-US" sz="2000" dirty="0">
                <a:solidFill>
                  <a:schemeClr val="tx1"/>
                </a:solidFill>
              </a:rPr>
              <a:t> </a:t>
            </a:r>
            <a:r>
              <a:rPr lang="en-US" sz="2000" dirty="0" err="1">
                <a:solidFill>
                  <a:schemeClr val="tx1"/>
                </a:solidFill>
              </a:rPr>
              <a:t>một</a:t>
            </a:r>
            <a:r>
              <a:rPr lang="en-US" sz="2000" dirty="0">
                <a:solidFill>
                  <a:schemeClr val="tx1"/>
                </a:solidFill>
              </a:rPr>
              <a:t> </a:t>
            </a:r>
            <a:r>
              <a:rPr lang="en-US" sz="2000" dirty="0" err="1">
                <a:solidFill>
                  <a:schemeClr val="tx1"/>
                </a:solidFill>
              </a:rPr>
              <a:t>bộ</a:t>
            </a:r>
            <a:r>
              <a:rPr lang="en-US" sz="2000" dirty="0">
                <a:solidFill>
                  <a:schemeClr val="tx1"/>
                </a:solidFill>
              </a:rPr>
              <a:t> </a:t>
            </a:r>
            <a:r>
              <a:rPr lang="en-US" sz="2000" dirty="0" err="1">
                <a:solidFill>
                  <a:schemeClr val="tx1"/>
                </a:solidFill>
              </a:rPr>
              <a:t>khung</a:t>
            </a:r>
            <a:r>
              <a:rPr lang="en-US" sz="2000" dirty="0">
                <a:solidFill>
                  <a:schemeClr val="tx1"/>
                </a:solidFill>
              </a:rPr>
              <a:t> </a:t>
            </a:r>
            <a:r>
              <a:rPr lang="en-US" sz="2000" dirty="0" err="1">
                <a:solidFill>
                  <a:schemeClr val="tx1"/>
                </a:solidFill>
              </a:rPr>
              <a:t>gồm</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thành</a:t>
            </a:r>
            <a:r>
              <a:rPr lang="en-US" sz="2000" dirty="0">
                <a:solidFill>
                  <a:schemeClr val="tx1"/>
                </a:solidFill>
              </a:rPr>
              <a:t> </a:t>
            </a:r>
            <a:r>
              <a:rPr lang="en-US" sz="2000" dirty="0" err="1">
                <a:solidFill>
                  <a:schemeClr val="tx1"/>
                </a:solidFill>
              </a:rPr>
              <a:t>phần</a:t>
            </a:r>
            <a:r>
              <a:rPr lang="en-US" sz="2000" dirty="0">
                <a:solidFill>
                  <a:schemeClr val="tx1"/>
                </a:solidFill>
              </a:rPr>
              <a:t> </a:t>
            </a:r>
            <a:r>
              <a:rPr lang="en-US" sz="2000" dirty="0" err="1">
                <a:solidFill>
                  <a:schemeClr val="tx1"/>
                </a:solidFill>
              </a:rPr>
              <a:t>giao</a:t>
            </a:r>
            <a:r>
              <a:rPr lang="en-US" sz="2000" dirty="0">
                <a:solidFill>
                  <a:schemeClr val="tx1"/>
                </a:solidFill>
              </a:rPr>
              <a:t> </a:t>
            </a:r>
            <a:r>
              <a:rPr lang="en-US" sz="2000" dirty="0" err="1">
                <a:solidFill>
                  <a:schemeClr val="tx1"/>
                </a:solidFill>
              </a:rPr>
              <a:t>diện</a:t>
            </a:r>
            <a:r>
              <a:rPr lang="en-US" sz="2000" dirty="0">
                <a:solidFill>
                  <a:schemeClr val="tx1"/>
                </a:solidFill>
              </a:rPr>
              <a:t> </a:t>
            </a:r>
            <a:r>
              <a:rPr lang="en-US" sz="2000" dirty="0" err="1">
                <a:solidFill>
                  <a:schemeClr val="tx1"/>
                </a:solidFill>
              </a:rPr>
              <a:t>người</a:t>
            </a:r>
            <a:r>
              <a:rPr lang="en-US" sz="2000" dirty="0">
                <a:solidFill>
                  <a:schemeClr val="tx1"/>
                </a:solidFill>
              </a:rPr>
              <a:t> </a:t>
            </a:r>
            <a:r>
              <a:rPr lang="en-US" sz="2000" dirty="0" err="1">
                <a:solidFill>
                  <a:schemeClr val="tx1"/>
                </a:solidFill>
              </a:rPr>
              <a:t>dùng</a:t>
            </a:r>
            <a:r>
              <a:rPr lang="en-US" sz="2000" dirty="0">
                <a:solidFill>
                  <a:schemeClr val="tx1"/>
                </a:solidFill>
              </a:rPr>
              <a:t> </a:t>
            </a:r>
          </a:p>
          <a:p>
            <a:pPr lvl="0" algn="just">
              <a:buClrTx/>
              <a:buSzPct val="100000"/>
              <a:buFont typeface="+mj-lt"/>
              <a:buAutoNum type="arabicPeriod"/>
            </a:pPr>
            <a:r>
              <a:rPr lang="en-US" sz="2000" dirty="0" err="1">
                <a:solidFill>
                  <a:schemeClr val="tx1"/>
                </a:solidFill>
              </a:rPr>
              <a:t>Định</a:t>
            </a:r>
            <a:r>
              <a:rPr lang="en-US" sz="2000" dirty="0">
                <a:solidFill>
                  <a:schemeClr val="tx1"/>
                </a:solidFill>
              </a:rPr>
              <a:t> </a:t>
            </a:r>
            <a:r>
              <a:rPr lang="en-US" sz="2000" dirty="0" err="1">
                <a:solidFill>
                  <a:schemeClr val="tx1"/>
                </a:solidFill>
              </a:rPr>
              <a:t>ra</a:t>
            </a:r>
            <a:r>
              <a:rPr lang="en-US" sz="2000" dirty="0">
                <a:solidFill>
                  <a:schemeClr val="tx1"/>
                </a:solidFill>
              </a:rPr>
              <a:t> </a:t>
            </a:r>
            <a:r>
              <a:rPr lang="en-US" sz="2000" dirty="0" err="1">
                <a:solidFill>
                  <a:schemeClr val="tx1"/>
                </a:solidFill>
              </a:rPr>
              <a:t>một</a:t>
            </a:r>
            <a:r>
              <a:rPr lang="en-US" sz="2000" dirty="0">
                <a:solidFill>
                  <a:schemeClr val="tx1"/>
                </a:solidFill>
              </a:rPr>
              <a:t> </a:t>
            </a:r>
            <a:r>
              <a:rPr lang="en-US" sz="2000" dirty="0" err="1">
                <a:solidFill>
                  <a:schemeClr val="tx1"/>
                </a:solidFill>
              </a:rPr>
              <a:t>tập</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lớp</a:t>
            </a:r>
            <a:r>
              <a:rPr lang="en-US" sz="2000" dirty="0">
                <a:solidFill>
                  <a:schemeClr val="tx1"/>
                </a:solidFill>
              </a:rPr>
              <a:t> </a:t>
            </a:r>
            <a:r>
              <a:rPr lang="en-US" sz="2000" dirty="0" err="1">
                <a:solidFill>
                  <a:schemeClr val="tx1"/>
                </a:solidFill>
              </a:rPr>
              <a:t>cơ</a:t>
            </a:r>
            <a:r>
              <a:rPr lang="en-US" sz="2000" dirty="0">
                <a:solidFill>
                  <a:schemeClr val="tx1"/>
                </a:solidFill>
              </a:rPr>
              <a:t> </a:t>
            </a:r>
            <a:r>
              <a:rPr lang="en-US" sz="2000" dirty="0" err="1">
                <a:solidFill>
                  <a:schemeClr val="tx1"/>
                </a:solidFill>
              </a:rPr>
              <a:t>sở</a:t>
            </a:r>
            <a:r>
              <a:rPr lang="en-US" sz="2000" dirty="0">
                <a:solidFill>
                  <a:schemeClr val="tx1"/>
                </a:solidFill>
              </a:rPr>
              <a:t> </a:t>
            </a:r>
            <a:r>
              <a:rPr lang="en-US" sz="2000" dirty="0" err="1">
                <a:solidFill>
                  <a:schemeClr val="tx1"/>
                </a:solidFill>
              </a:rPr>
              <a:t>của</a:t>
            </a:r>
            <a:r>
              <a:rPr lang="en-US" sz="2000" dirty="0">
                <a:solidFill>
                  <a:schemeClr val="tx1"/>
                </a:solidFill>
              </a:rPr>
              <a:t> Java </a:t>
            </a:r>
            <a:r>
              <a:rPr lang="en-US" sz="2000" dirty="0" err="1">
                <a:solidFill>
                  <a:schemeClr val="tx1"/>
                </a:solidFill>
              </a:rPr>
              <a:t>biểu</a:t>
            </a:r>
            <a:r>
              <a:rPr lang="en-US" sz="2000" dirty="0">
                <a:solidFill>
                  <a:schemeClr val="tx1"/>
                </a:solidFill>
              </a:rPr>
              <a:t> </a:t>
            </a:r>
            <a:r>
              <a:rPr lang="en-US" sz="2000" dirty="0" err="1">
                <a:solidFill>
                  <a:schemeClr val="tx1"/>
                </a:solidFill>
              </a:rPr>
              <a:t>diễn</a:t>
            </a:r>
            <a:r>
              <a:rPr lang="en-US" sz="2000" dirty="0">
                <a:solidFill>
                  <a:schemeClr val="tx1"/>
                </a:solidFill>
              </a:rPr>
              <a:t> </a:t>
            </a:r>
            <a:r>
              <a:rPr lang="en-US" sz="2000" dirty="0" err="1">
                <a:solidFill>
                  <a:schemeClr val="tx1"/>
                </a:solidFill>
              </a:rPr>
              <a:t>cho</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thành</a:t>
            </a:r>
            <a:r>
              <a:rPr lang="en-US" sz="2000" dirty="0">
                <a:solidFill>
                  <a:schemeClr val="tx1"/>
                </a:solidFill>
              </a:rPr>
              <a:t> </a:t>
            </a:r>
            <a:r>
              <a:rPr lang="en-US" sz="2000" dirty="0" err="1">
                <a:solidFill>
                  <a:schemeClr val="tx1"/>
                </a:solidFill>
              </a:rPr>
              <a:t>phần</a:t>
            </a:r>
            <a:r>
              <a:rPr lang="en-US" sz="2000" dirty="0">
                <a:solidFill>
                  <a:schemeClr val="tx1"/>
                </a:solidFill>
              </a:rPr>
              <a:t> </a:t>
            </a:r>
            <a:r>
              <a:rPr lang="en-US" sz="2000" dirty="0">
                <a:solidFill>
                  <a:schemeClr val="tx1"/>
                </a:solidFill>
              </a:rPr>
              <a:t>UI. </a:t>
            </a:r>
          </a:p>
          <a:p>
            <a:pPr lvl="0" algn="just">
              <a:buClrTx/>
              <a:buSzPct val="100000"/>
              <a:buFont typeface="+mj-lt"/>
              <a:buAutoNum type="arabicPeriod"/>
            </a:pPr>
            <a:r>
              <a:rPr lang="en-US" sz="2000" dirty="0" err="1">
                <a:solidFill>
                  <a:schemeClr val="tx1"/>
                </a:solidFill>
              </a:rPr>
              <a:t>Cung</a:t>
            </a:r>
            <a:r>
              <a:rPr lang="en-US" sz="2000" dirty="0">
                <a:solidFill>
                  <a:schemeClr val="tx1"/>
                </a:solidFill>
              </a:rPr>
              <a:t> </a:t>
            </a:r>
            <a:r>
              <a:rPr lang="en-US" sz="2000" dirty="0" err="1">
                <a:solidFill>
                  <a:schemeClr val="tx1"/>
                </a:solidFill>
              </a:rPr>
              <a:t>cấp</a:t>
            </a:r>
            <a:r>
              <a:rPr lang="en-US" sz="2000" dirty="0">
                <a:solidFill>
                  <a:schemeClr val="tx1"/>
                </a:solidFill>
              </a:rPr>
              <a:t> </a:t>
            </a:r>
            <a:r>
              <a:rPr lang="en-US" sz="2000" dirty="0" err="1">
                <a:solidFill>
                  <a:schemeClr val="tx1"/>
                </a:solidFill>
              </a:rPr>
              <a:t>một</a:t>
            </a:r>
            <a:r>
              <a:rPr lang="en-US" sz="2000" dirty="0">
                <a:solidFill>
                  <a:schemeClr val="tx1"/>
                </a:solidFill>
              </a:rPr>
              <a:t> </a:t>
            </a:r>
            <a:r>
              <a:rPr lang="en-US" sz="2000" dirty="0" err="1">
                <a:solidFill>
                  <a:schemeClr val="tx1"/>
                </a:solidFill>
              </a:rPr>
              <a:t>tập</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thành</a:t>
            </a:r>
            <a:r>
              <a:rPr lang="en-US" sz="2000" dirty="0">
                <a:solidFill>
                  <a:schemeClr val="tx1"/>
                </a:solidFill>
              </a:rPr>
              <a:t> </a:t>
            </a:r>
            <a:r>
              <a:rPr lang="en-US" sz="2000" dirty="0" err="1">
                <a:solidFill>
                  <a:schemeClr val="tx1"/>
                </a:solidFill>
              </a:rPr>
              <a:t>phần</a:t>
            </a:r>
            <a:r>
              <a:rPr lang="en-US" sz="2000" dirty="0">
                <a:solidFill>
                  <a:schemeClr val="tx1"/>
                </a:solidFill>
              </a:rPr>
              <a:t> GUI </a:t>
            </a:r>
            <a:r>
              <a:rPr lang="en-US" sz="2000" dirty="0" err="1">
                <a:solidFill>
                  <a:schemeClr val="tx1"/>
                </a:solidFill>
              </a:rPr>
              <a:t>chung</a:t>
            </a:r>
            <a:r>
              <a:rPr lang="en-US" sz="2000" dirty="0">
                <a:solidFill>
                  <a:schemeClr val="tx1"/>
                </a:solidFill>
              </a:rPr>
              <a:t> </a:t>
            </a:r>
            <a:r>
              <a:rPr lang="en-US" sz="2000" dirty="0" err="1">
                <a:solidFill>
                  <a:schemeClr val="tx1"/>
                </a:solidFill>
              </a:rPr>
              <a:t>để</a:t>
            </a:r>
            <a:r>
              <a:rPr lang="en-US" sz="2000" dirty="0">
                <a:solidFill>
                  <a:schemeClr val="tx1"/>
                </a:solidFill>
              </a:rPr>
              <a:t> </a:t>
            </a:r>
            <a:r>
              <a:rPr lang="en-US" sz="2000" dirty="0" err="1">
                <a:solidFill>
                  <a:schemeClr val="tx1"/>
                </a:solidFill>
              </a:rPr>
              <a:t>từ</a:t>
            </a:r>
            <a:r>
              <a:rPr lang="en-US" sz="2000" dirty="0">
                <a:solidFill>
                  <a:schemeClr val="tx1"/>
                </a:solidFill>
              </a:rPr>
              <a:t> </a:t>
            </a:r>
            <a:r>
              <a:rPr lang="en-US" sz="2000" dirty="0" err="1">
                <a:solidFill>
                  <a:schemeClr val="tx1"/>
                </a:solidFill>
              </a:rPr>
              <a:t>đó</a:t>
            </a:r>
            <a:r>
              <a:rPr lang="en-US" sz="2000" dirty="0">
                <a:solidFill>
                  <a:schemeClr val="tx1"/>
                </a:solidFill>
              </a:rPr>
              <a:t> </a:t>
            </a:r>
            <a:r>
              <a:rPr lang="en-US" sz="2000" dirty="0" err="1">
                <a:solidFill>
                  <a:schemeClr val="tx1"/>
                </a:solidFill>
              </a:rPr>
              <a:t>có</a:t>
            </a:r>
            <a:r>
              <a:rPr lang="en-US" sz="2000" dirty="0">
                <a:solidFill>
                  <a:schemeClr val="tx1"/>
                </a:solidFill>
              </a:rPr>
              <a:t> </a:t>
            </a:r>
            <a:r>
              <a:rPr lang="en-US" sz="2000" dirty="0" err="1">
                <a:solidFill>
                  <a:schemeClr val="tx1"/>
                </a:solidFill>
              </a:rPr>
              <a:t>thể</a:t>
            </a:r>
            <a:r>
              <a:rPr lang="en-US" sz="2000" dirty="0">
                <a:solidFill>
                  <a:schemeClr val="tx1"/>
                </a:solidFill>
              </a:rPr>
              <a:t> </a:t>
            </a:r>
            <a:r>
              <a:rPr lang="en-US" sz="2000" dirty="0" err="1">
                <a:solidFill>
                  <a:schemeClr val="tx1"/>
                </a:solidFill>
              </a:rPr>
              <a:t>định</a:t>
            </a:r>
            <a:r>
              <a:rPr lang="en-US" sz="2000" dirty="0">
                <a:solidFill>
                  <a:schemeClr val="tx1"/>
                </a:solidFill>
              </a:rPr>
              <a:t> </a:t>
            </a:r>
            <a:r>
              <a:rPr lang="en-US" sz="2000" dirty="0" err="1">
                <a:solidFill>
                  <a:schemeClr val="tx1"/>
                </a:solidFill>
              </a:rPr>
              <a:t>ra</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thành</a:t>
            </a:r>
            <a:r>
              <a:rPr lang="en-US" sz="2000" dirty="0">
                <a:solidFill>
                  <a:schemeClr val="tx1"/>
                </a:solidFill>
              </a:rPr>
              <a:t> </a:t>
            </a:r>
            <a:r>
              <a:rPr lang="en-US" sz="2000" dirty="0" err="1">
                <a:solidFill>
                  <a:schemeClr val="tx1"/>
                </a:solidFill>
              </a:rPr>
              <a:t>phần</a:t>
            </a:r>
            <a:r>
              <a:rPr lang="en-US" sz="2000" dirty="0">
                <a:solidFill>
                  <a:schemeClr val="tx1"/>
                </a:solidFill>
              </a:rPr>
              <a:t> </a:t>
            </a:r>
            <a:r>
              <a:rPr lang="en-US" sz="2000" dirty="0" err="1">
                <a:solidFill>
                  <a:schemeClr val="tx1"/>
                </a:solidFill>
              </a:rPr>
              <a:t>mới</a:t>
            </a:r>
            <a:r>
              <a:rPr lang="en-US" sz="2000" dirty="0">
                <a:solidFill>
                  <a:schemeClr val="tx1"/>
                </a:solidFill>
              </a:rPr>
              <a:t>.</a:t>
            </a:r>
          </a:p>
          <a:p>
            <a:pPr lvl="0" algn="just">
              <a:buClrTx/>
              <a:buSzPct val="100000"/>
              <a:buFont typeface="+mj-lt"/>
              <a:buAutoNum type="arabicPeriod"/>
            </a:pPr>
            <a:r>
              <a:rPr lang="en-US" sz="2000" dirty="0" err="1">
                <a:solidFill>
                  <a:schemeClr val="tx1"/>
                </a:solidFill>
              </a:rPr>
              <a:t>Cung</a:t>
            </a:r>
            <a:r>
              <a:rPr lang="en-US" sz="2000" dirty="0">
                <a:solidFill>
                  <a:schemeClr val="tx1"/>
                </a:solidFill>
              </a:rPr>
              <a:t> </a:t>
            </a:r>
            <a:r>
              <a:rPr lang="en-US" sz="2000" dirty="0" err="1">
                <a:solidFill>
                  <a:schemeClr val="tx1"/>
                </a:solidFill>
              </a:rPr>
              <a:t>cấp</a:t>
            </a:r>
            <a:r>
              <a:rPr lang="en-US" sz="2000" dirty="0">
                <a:solidFill>
                  <a:schemeClr val="tx1"/>
                </a:solidFill>
              </a:rPr>
              <a:t> </a:t>
            </a:r>
            <a:r>
              <a:rPr lang="en-US" sz="2000" dirty="0" err="1">
                <a:solidFill>
                  <a:schemeClr val="tx1"/>
                </a:solidFill>
              </a:rPr>
              <a:t>một</a:t>
            </a:r>
            <a:r>
              <a:rPr lang="en-US" sz="2000" dirty="0">
                <a:solidFill>
                  <a:schemeClr val="tx1"/>
                </a:solidFill>
              </a:rPr>
              <a:t> </a:t>
            </a:r>
            <a:r>
              <a:rPr lang="en-US" sz="2000" dirty="0" err="1">
                <a:solidFill>
                  <a:schemeClr val="tx1"/>
                </a:solidFill>
              </a:rPr>
              <a:t>mô</a:t>
            </a:r>
            <a:r>
              <a:rPr lang="en-US" sz="2000" dirty="0">
                <a:solidFill>
                  <a:schemeClr val="tx1"/>
                </a:solidFill>
              </a:rPr>
              <a:t> </a:t>
            </a:r>
            <a:r>
              <a:rPr lang="en-US" sz="2000" dirty="0" err="1">
                <a:solidFill>
                  <a:schemeClr val="tx1"/>
                </a:solidFill>
              </a:rPr>
              <a:t>hình</a:t>
            </a:r>
            <a:r>
              <a:rPr lang="en-US" sz="2000" dirty="0">
                <a:solidFill>
                  <a:schemeClr val="tx1"/>
                </a:solidFill>
              </a:rPr>
              <a:t> JavaBeans </a:t>
            </a:r>
            <a:r>
              <a:rPr lang="en-US" sz="2000" dirty="0" err="1">
                <a:solidFill>
                  <a:schemeClr val="tx1"/>
                </a:solidFill>
              </a:rPr>
              <a:t>để</a:t>
            </a:r>
            <a:r>
              <a:rPr lang="en-US" sz="2000" dirty="0">
                <a:solidFill>
                  <a:schemeClr val="tx1"/>
                </a:solidFill>
              </a:rPr>
              <a:t> </a:t>
            </a:r>
            <a:r>
              <a:rPr lang="en-US" sz="2000" dirty="0" err="1">
                <a:solidFill>
                  <a:schemeClr val="tx1"/>
                </a:solidFill>
              </a:rPr>
              <a:t>có</a:t>
            </a:r>
            <a:r>
              <a:rPr lang="en-US" sz="2000" dirty="0">
                <a:solidFill>
                  <a:schemeClr val="tx1"/>
                </a:solidFill>
              </a:rPr>
              <a:t> </a:t>
            </a:r>
            <a:r>
              <a:rPr lang="en-US" sz="2000" dirty="0" err="1">
                <a:solidFill>
                  <a:schemeClr val="tx1"/>
                </a:solidFill>
              </a:rPr>
              <a:t>thể</a:t>
            </a:r>
            <a:r>
              <a:rPr lang="en-US" sz="2000" dirty="0">
                <a:solidFill>
                  <a:schemeClr val="tx1"/>
                </a:solidFill>
              </a:rPr>
              <a:t> </a:t>
            </a:r>
            <a:r>
              <a:rPr lang="en-US" sz="2000" dirty="0" err="1">
                <a:solidFill>
                  <a:schemeClr val="tx1"/>
                </a:solidFill>
              </a:rPr>
              <a:t>truyền</a:t>
            </a:r>
            <a:r>
              <a:rPr lang="en-US" sz="2000" dirty="0">
                <a:solidFill>
                  <a:schemeClr val="tx1"/>
                </a:solidFill>
              </a:rPr>
              <a:t> </a:t>
            </a:r>
            <a:r>
              <a:rPr lang="en-US" sz="2000" dirty="0" err="1">
                <a:solidFill>
                  <a:schemeClr val="tx1"/>
                </a:solidFill>
              </a:rPr>
              <a:t>đi</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sự</a:t>
            </a:r>
            <a:r>
              <a:rPr lang="en-US" sz="2000" dirty="0">
                <a:solidFill>
                  <a:schemeClr val="tx1"/>
                </a:solidFill>
              </a:rPr>
              <a:t> </a:t>
            </a:r>
            <a:r>
              <a:rPr lang="en-US" sz="2000" dirty="0" err="1">
                <a:solidFill>
                  <a:schemeClr val="tx1"/>
                </a:solidFill>
              </a:rPr>
              <a:t>kiện</a:t>
            </a:r>
            <a:r>
              <a:rPr lang="en-US" sz="2000" dirty="0">
                <a:solidFill>
                  <a:schemeClr val="tx1"/>
                </a:solidFill>
              </a:rPr>
              <a:t> </a:t>
            </a:r>
            <a:r>
              <a:rPr lang="en-US" sz="2000" dirty="0" err="1">
                <a:solidFill>
                  <a:schemeClr val="tx1"/>
                </a:solidFill>
              </a:rPr>
              <a:t>từ</a:t>
            </a:r>
            <a:r>
              <a:rPr lang="en-US" sz="2000" dirty="0">
                <a:solidFill>
                  <a:schemeClr val="tx1"/>
                </a:solidFill>
              </a:rPr>
              <a:t> </a:t>
            </a:r>
            <a:r>
              <a:rPr lang="en-US" sz="2000" dirty="0" err="1">
                <a:solidFill>
                  <a:schemeClr val="tx1"/>
                </a:solidFill>
              </a:rPr>
              <a:t>các</a:t>
            </a:r>
            <a:r>
              <a:rPr lang="en-US" sz="2000" dirty="0">
                <a:solidFill>
                  <a:schemeClr val="tx1"/>
                </a:solidFill>
              </a:rPr>
              <a:t> GUI controls </a:t>
            </a:r>
            <a:r>
              <a:rPr lang="en-US" sz="2000" dirty="0" err="1">
                <a:solidFill>
                  <a:schemeClr val="tx1"/>
                </a:solidFill>
              </a:rPr>
              <a:t>phía</a:t>
            </a:r>
            <a:r>
              <a:rPr lang="en-US" sz="2000" dirty="0">
                <a:solidFill>
                  <a:schemeClr val="tx1"/>
                </a:solidFill>
              </a:rPr>
              <a:t> </a:t>
            </a:r>
            <a:r>
              <a:rPr lang="en-US" sz="2000" dirty="0" err="1">
                <a:solidFill>
                  <a:schemeClr val="tx1"/>
                </a:solidFill>
              </a:rPr>
              <a:t>máy</a:t>
            </a:r>
            <a:r>
              <a:rPr lang="en-US" sz="2000" dirty="0">
                <a:solidFill>
                  <a:schemeClr val="tx1"/>
                </a:solidFill>
              </a:rPr>
              <a:t> </a:t>
            </a:r>
            <a:r>
              <a:rPr lang="en-US" sz="2000" dirty="0" err="1">
                <a:solidFill>
                  <a:schemeClr val="tx1"/>
                </a:solidFill>
              </a:rPr>
              <a:t>khách</a:t>
            </a:r>
            <a:r>
              <a:rPr lang="en-US" sz="2000" dirty="0">
                <a:solidFill>
                  <a:schemeClr val="tx1"/>
                </a:solidFill>
              </a:rPr>
              <a:t> </a:t>
            </a:r>
            <a:r>
              <a:rPr lang="en-US" sz="2000" dirty="0" err="1">
                <a:solidFill>
                  <a:schemeClr val="tx1"/>
                </a:solidFill>
              </a:rPr>
              <a:t>đến</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xử</a:t>
            </a:r>
            <a:r>
              <a:rPr lang="en-US" sz="2000" dirty="0">
                <a:solidFill>
                  <a:schemeClr val="tx1"/>
                </a:solidFill>
              </a:rPr>
              <a:t> </a:t>
            </a:r>
            <a:r>
              <a:rPr lang="en-US" sz="2000" dirty="0" err="1">
                <a:solidFill>
                  <a:schemeClr val="tx1"/>
                </a:solidFill>
              </a:rPr>
              <a:t>lí</a:t>
            </a:r>
            <a:r>
              <a:rPr lang="en-US" sz="2000" dirty="0">
                <a:solidFill>
                  <a:schemeClr val="tx1"/>
                </a:solidFill>
              </a:rPr>
              <a:t> </a:t>
            </a:r>
            <a:r>
              <a:rPr lang="en-US" sz="2000" dirty="0" err="1">
                <a:solidFill>
                  <a:schemeClr val="tx1"/>
                </a:solidFill>
              </a:rPr>
              <a:t>hiện</a:t>
            </a:r>
            <a:r>
              <a:rPr lang="en-US" sz="2000" dirty="0">
                <a:solidFill>
                  <a:schemeClr val="tx1"/>
                </a:solidFill>
              </a:rPr>
              <a:t> </a:t>
            </a:r>
            <a:r>
              <a:rPr lang="en-US" sz="2000" dirty="0" err="1">
                <a:solidFill>
                  <a:schemeClr val="tx1"/>
                </a:solidFill>
              </a:rPr>
              <a:t>thực</a:t>
            </a:r>
            <a:r>
              <a:rPr lang="en-US" sz="2000" dirty="0">
                <a:solidFill>
                  <a:schemeClr val="tx1"/>
                </a:solidFill>
              </a:rPr>
              <a:t> </a:t>
            </a:r>
            <a:r>
              <a:rPr lang="en-US" sz="2000" dirty="0" err="1">
                <a:solidFill>
                  <a:schemeClr val="tx1"/>
                </a:solidFill>
              </a:rPr>
              <a:t>cụ</a:t>
            </a:r>
            <a:r>
              <a:rPr lang="en-US" sz="2000" dirty="0">
                <a:solidFill>
                  <a:schemeClr val="tx1"/>
                </a:solidFill>
              </a:rPr>
              <a:t> </a:t>
            </a:r>
            <a:r>
              <a:rPr lang="en-US" sz="2000" dirty="0" err="1">
                <a:solidFill>
                  <a:schemeClr val="tx1"/>
                </a:solidFill>
              </a:rPr>
              <a:t>thể</a:t>
            </a:r>
            <a:r>
              <a:rPr lang="en-US" sz="2000" dirty="0">
                <a:solidFill>
                  <a:schemeClr val="tx1"/>
                </a:solidFill>
              </a:rPr>
              <a:t> </a:t>
            </a:r>
            <a:r>
              <a:rPr lang="en-US" sz="2000" dirty="0" err="1">
                <a:solidFill>
                  <a:schemeClr val="tx1"/>
                </a:solidFill>
              </a:rPr>
              <a:t>từ</a:t>
            </a:r>
            <a:r>
              <a:rPr lang="en-US" sz="2000" dirty="0">
                <a:solidFill>
                  <a:schemeClr val="tx1"/>
                </a:solidFill>
              </a:rPr>
              <a:t> </a:t>
            </a:r>
            <a:r>
              <a:rPr lang="en-US" sz="2000" dirty="0" err="1">
                <a:solidFill>
                  <a:schemeClr val="tx1"/>
                </a:solidFill>
              </a:rPr>
              <a:t>phía</a:t>
            </a:r>
            <a:r>
              <a:rPr lang="en-US" sz="2000" dirty="0">
                <a:solidFill>
                  <a:schemeClr val="tx1"/>
                </a:solidFill>
              </a:rPr>
              <a:t> </a:t>
            </a:r>
            <a:r>
              <a:rPr lang="en-US" sz="2000" dirty="0" err="1">
                <a:solidFill>
                  <a:schemeClr val="tx1"/>
                </a:solidFill>
              </a:rPr>
              <a:t>ứng</a:t>
            </a:r>
            <a:r>
              <a:rPr lang="en-US" sz="2000" dirty="0">
                <a:solidFill>
                  <a:schemeClr val="tx1"/>
                </a:solidFill>
              </a:rPr>
              <a:t> </a:t>
            </a:r>
            <a:r>
              <a:rPr lang="en-US" sz="2000" dirty="0" err="1">
                <a:solidFill>
                  <a:schemeClr val="tx1"/>
                </a:solidFill>
              </a:rPr>
              <a:t>dụng</a:t>
            </a:r>
            <a:r>
              <a:rPr lang="en-US" sz="2000" dirty="0">
                <a:solidFill>
                  <a:schemeClr val="tx1"/>
                </a:solidFill>
              </a:rPr>
              <a:t> </a:t>
            </a:r>
            <a:r>
              <a:rPr lang="en-US" sz="2000" dirty="0" err="1">
                <a:solidFill>
                  <a:schemeClr val="tx1"/>
                </a:solidFill>
              </a:rPr>
              <a:t>máy</a:t>
            </a:r>
            <a:r>
              <a:rPr lang="en-US" sz="2000" dirty="0">
                <a:solidFill>
                  <a:schemeClr val="tx1"/>
                </a:solidFill>
              </a:rPr>
              <a:t> </a:t>
            </a:r>
            <a:r>
              <a:rPr lang="en-US" sz="2000" dirty="0" err="1">
                <a:solidFill>
                  <a:schemeClr val="tx1"/>
                </a:solidFill>
              </a:rPr>
              <a:t>chủ</a:t>
            </a:r>
            <a:r>
              <a:rPr lang="en-US" sz="2000" dirty="0">
                <a:solidFill>
                  <a:schemeClr val="tx1"/>
                </a:solidFill>
              </a:rPr>
              <a:t>.</a:t>
            </a:r>
          </a:p>
          <a:p>
            <a:pPr lvl="0" algn="just">
              <a:buClrTx/>
              <a:buSzPct val="100000"/>
              <a:buFont typeface="+mj-lt"/>
              <a:buAutoNum type="arabicPeriod"/>
            </a:pPr>
            <a:r>
              <a:rPr lang="en-US" sz="2000" dirty="0" err="1">
                <a:solidFill>
                  <a:schemeClr val="tx1"/>
                </a:solidFill>
              </a:rPr>
              <a:t>Định</a:t>
            </a:r>
            <a:r>
              <a:rPr lang="en-US" sz="2000" dirty="0">
                <a:solidFill>
                  <a:schemeClr val="tx1"/>
                </a:solidFill>
              </a:rPr>
              <a:t> </a:t>
            </a:r>
            <a:r>
              <a:rPr lang="en-US" sz="2000" dirty="0" err="1">
                <a:solidFill>
                  <a:schemeClr val="tx1"/>
                </a:solidFill>
              </a:rPr>
              <a:t>ra</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hàm</a:t>
            </a:r>
            <a:r>
              <a:rPr lang="en-US" sz="2000" dirty="0">
                <a:solidFill>
                  <a:schemeClr val="tx1"/>
                </a:solidFill>
              </a:rPr>
              <a:t> APIs </a:t>
            </a:r>
            <a:r>
              <a:rPr lang="en-US" sz="2000" dirty="0" err="1">
                <a:solidFill>
                  <a:schemeClr val="tx1"/>
                </a:solidFill>
              </a:rPr>
              <a:t>để</a:t>
            </a:r>
            <a:r>
              <a:rPr lang="en-US" sz="2000" dirty="0">
                <a:solidFill>
                  <a:schemeClr val="tx1"/>
                </a:solidFill>
              </a:rPr>
              <a:t> </a:t>
            </a:r>
            <a:r>
              <a:rPr lang="en-US" sz="2000" dirty="0" err="1">
                <a:solidFill>
                  <a:schemeClr val="tx1"/>
                </a:solidFill>
              </a:rPr>
              <a:t>kiểm</a:t>
            </a:r>
            <a:r>
              <a:rPr lang="en-US" sz="2000" dirty="0">
                <a:solidFill>
                  <a:schemeClr val="tx1"/>
                </a:solidFill>
              </a:rPr>
              <a:t> </a:t>
            </a:r>
            <a:r>
              <a:rPr lang="en-US" sz="2000" dirty="0" err="1">
                <a:solidFill>
                  <a:schemeClr val="tx1"/>
                </a:solidFill>
              </a:rPr>
              <a:t>chứng</a:t>
            </a:r>
            <a:r>
              <a:rPr lang="en-US" sz="2000" dirty="0">
                <a:solidFill>
                  <a:schemeClr val="tx1"/>
                </a:solidFill>
              </a:rPr>
              <a:t> </a:t>
            </a:r>
            <a:r>
              <a:rPr lang="en-US" sz="2000" dirty="0" err="1">
                <a:solidFill>
                  <a:schemeClr val="tx1"/>
                </a:solidFill>
              </a:rPr>
              <a:t>dữ</a:t>
            </a:r>
            <a:r>
              <a:rPr lang="en-US" sz="2000" dirty="0">
                <a:solidFill>
                  <a:schemeClr val="tx1"/>
                </a:solidFill>
              </a:rPr>
              <a:t> </a:t>
            </a:r>
            <a:r>
              <a:rPr lang="en-US" sz="2000" dirty="0" err="1">
                <a:solidFill>
                  <a:schemeClr val="tx1"/>
                </a:solidFill>
              </a:rPr>
              <a:t>liệu</a:t>
            </a:r>
            <a:r>
              <a:rPr lang="en-US" sz="2000" dirty="0">
                <a:solidFill>
                  <a:schemeClr val="tx1"/>
                </a:solidFill>
              </a:rPr>
              <a:t> </a:t>
            </a:r>
            <a:r>
              <a:rPr lang="en-US" sz="2000" dirty="0" err="1">
                <a:solidFill>
                  <a:schemeClr val="tx1"/>
                </a:solidFill>
              </a:rPr>
              <a:t>nhập</a:t>
            </a:r>
            <a:r>
              <a:rPr lang="en-US" sz="2000" dirty="0">
                <a:solidFill>
                  <a:schemeClr val="tx1"/>
                </a:solidFill>
              </a:rPr>
              <a:t>.</a:t>
            </a:r>
            <a:endParaRPr lang="en-US" sz="2000" dirty="0">
              <a:solidFill>
                <a:schemeClr val="tx1"/>
              </a:solidFill>
            </a:endParaRPr>
          </a:p>
          <a:p>
            <a:pPr lvl="0" algn="just">
              <a:buClrTx/>
              <a:buSzPct val="100000"/>
              <a:buFont typeface="+mj-lt"/>
              <a:buAutoNum type="arabicPeriod"/>
            </a:pPr>
            <a:r>
              <a:rPr lang="en-US" sz="2000" dirty="0" err="1">
                <a:solidFill>
                  <a:schemeClr val="tx1"/>
                </a:solidFill>
              </a:rPr>
              <a:t>Chỉ</a:t>
            </a:r>
            <a:r>
              <a:rPr lang="en-US" sz="2000" dirty="0">
                <a:solidFill>
                  <a:schemeClr val="tx1"/>
                </a:solidFill>
              </a:rPr>
              <a:t> </a:t>
            </a:r>
            <a:r>
              <a:rPr lang="en-US" sz="2000" dirty="0" err="1">
                <a:solidFill>
                  <a:schemeClr val="tx1"/>
                </a:solidFill>
              </a:rPr>
              <a:t>định</a:t>
            </a:r>
            <a:r>
              <a:rPr lang="en-US" sz="2000" dirty="0">
                <a:solidFill>
                  <a:schemeClr val="tx1"/>
                </a:solidFill>
              </a:rPr>
              <a:t> </a:t>
            </a:r>
            <a:r>
              <a:rPr lang="en-US" sz="2000" dirty="0" err="1">
                <a:solidFill>
                  <a:schemeClr val="tx1"/>
                </a:solidFill>
              </a:rPr>
              <a:t>một</a:t>
            </a:r>
            <a:r>
              <a:rPr lang="en-US" sz="2000" dirty="0">
                <a:solidFill>
                  <a:schemeClr val="tx1"/>
                </a:solidFill>
              </a:rPr>
              <a:t> </a:t>
            </a:r>
            <a:r>
              <a:rPr lang="en-US" sz="2000" dirty="0" err="1">
                <a:solidFill>
                  <a:schemeClr val="tx1"/>
                </a:solidFill>
              </a:rPr>
              <a:t>mô</a:t>
            </a:r>
            <a:r>
              <a:rPr lang="en-US" sz="2000" dirty="0">
                <a:solidFill>
                  <a:schemeClr val="tx1"/>
                </a:solidFill>
              </a:rPr>
              <a:t> </a:t>
            </a:r>
            <a:r>
              <a:rPr lang="en-US" sz="2000" dirty="0" err="1">
                <a:solidFill>
                  <a:schemeClr val="tx1"/>
                </a:solidFill>
              </a:rPr>
              <a:t>hình</a:t>
            </a:r>
            <a:r>
              <a:rPr lang="en-US" sz="2000" dirty="0">
                <a:solidFill>
                  <a:schemeClr val="tx1"/>
                </a:solidFill>
              </a:rPr>
              <a:t> </a:t>
            </a:r>
            <a:r>
              <a:rPr lang="en-US" sz="2000" dirty="0" err="1">
                <a:solidFill>
                  <a:schemeClr val="tx1"/>
                </a:solidFill>
              </a:rPr>
              <a:t>để</a:t>
            </a:r>
            <a:r>
              <a:rPr lang="en-US" sz="2000" dirty="0">
                <a:solidFill>
                  <a:schemeClr val="tx1"/>
                </a:solidFill>
              </a:rPr>
              <a:t> </a:t>
            </a:r>
            <a:r>
              <a:rPr lang="en-US" sz="2000" dirty="0" err="1">
                <a:solidFill>
                  <a:schemeClr val="tx1"/>
                </a:solidFill>
              </a:rPr>
              <a:t>có</a:t>
            </a:r>
            <a:r>
              <a:rPr lang="en-US" sz="2000" dirty="0">
                <a:solidFill>
                  <a:schemeClr val="tx1"/>
                </a:solidFill>
              </a:rPr>
              <a:t> </a:t>
            </a:r>
            <a:r>
              <a:rPr lang="en-US" sz="2000" dirty="0" err="1">
                <a:solidFill>
                  <a:schemeClr val="tx1"/>
                </a:solidFill>
              </a:rPr>
              <a:t>thể</a:t>
            </a:r>
            <a:r>
              <a:rPr lang="en-US" sz="2000" dirty="0">
                <a:solidFill>
                  <a:schemeClr val="tx1"/>
                </a:solidFill>
              </a:rPr>
              <a:t> </a:t>
            </a:r>
            <a:r>
              <a:rPr lang="en-US" sz="2000" dirty="0" err="1">
                <a:solidFill>
                  <a:schemeClr val="tx1"/>
                </a:solidFill>
              </a:rPr>
              <a:t>đa</a:t>
            </a:r>
            <a:r>
              <a:rPr lang="en-US" sz="2000" dirty="0">
                <a:solidFill>
                  <a:schemeClr val="tx1"/>
                </a:solidFill>
              </a:rPr>
              <a:t> </a:t>
            </a:r>
            <a:r>
              <a:rPr lang="en-US" sz="2000" dirty="0" err="1">
                <a:solidFill>
                  <a:schemeClr val="tx1"/>
                </a:solidFill>
              </a:rPr>
              <a:t>ngôn</a:t>
            </a:r>
            <a:r>
              <a:rPr lang="en-US" sz="2000" dirty="0">
                <a:solidFill>
                  <a:schemeClr val="tx1"/>
                </a:solidFill>
              </a:rPr>
              <a:t> </a:t>
            </a:r>
            <a:r>
              <a:rPr lang="en-US" sz="2000" dirty="0" err="1">
                <a:solidFill>
                  <a:schemeClr val="tx1"/>
                </a:solidFill>
              </a:rPr>
              <a:t>ngữ</a:t>
            </a:r>
            <a:r>
              <a:rPr lang="en-US" sz="2000" dirty="0">
                <a:solidFill>
                  <a:schemeClr val="tx1"/>
                </a:solidFill>
              </a:rPr>
              <a:t> </a:t>
            </a:r>
            <a:r>
              <a:rPr lang="en-US" sz="2000" dirty="0" err="1">
                <a:solidFill>
                  <a:schemeClr val="tx1"/>
                </a:solidFill>
              </a:rPr>
              <a:t>hóa</a:t>
            </a:r>
            <a:r>
              <a:rPr lang="en-US" sz="2000" dirty="0">
                <a:solidFill>
                  <a:schemeClr val="tx1"/>
                </a:solidFill>
              </a:rPr>
              <a:t> hay </a:t>
            </a:r>
            <a:r>
              <a:rPr lang="en-US" sz="2000" dirty="0" err="1">
                <a:solidFill>
                  <a:schemeClr val="tx1"/>
                </a:solidFill>
              </a:rPr>
              <a:t>địa</a:t>
            </a:r>
            <a:r>
              <a:rPr lang="en-US" sz="2000" dirty="0">
                <a:solidFill>
                  <a:schemeClr val="tx1"/>
                </a:solidFill>
              </a:rPr>
              <a:t> </a:t>
            </a:r>
            <a:r>
              <a:rPr lang="en-US" sz="2000" dirty="0" err="1">
                <a:solidFill>
                  <a:schemeClr val="tx1"/>
                </a:solidFill>
              </a:rPr>
              <a:t>phương</a:t>
            </a:r>
            <a:r>
              <a:rPr lang="en-US" sz="2000" dirty="0">
                <a:solidFill>
                  <a:schemeClr val="tx1"/>
                </a:solidFill>
              </a:rPr>
              <a:t> </a:t>
            </a:r>
            <a:r>
              <a:rPr lang="en-US" sz="2000" dirty="0" err="1">
                <a:solidFill>
                  <a:schemeClr val="tx1"/>
                </a:solidFill>
              </a:rPr>
              <a:t>hóa</a:t>
            </a:r>
            <a:r>
              <a:rPr lang="en-US" sz="2000" dirty="0">
                <a:solidFill>
                  <a:schemeClr val="tx1"/>
                </a:solidFill>
              </a:rPr>
              <a:t> </a:t>
            </a:r>
            <a:r>
              <a:rPr lang="en-US" sz="2000" dirty="0" err="1">
                <a:solidFill>
                  <a:schemeClr val="tx1"/>
                </a:solidFill>
              </a:rPr>
              <a:t>các</a:t>
            </a:r>
            <a:r>
              <a:rPr lang="en-US" sz="2000" dirty="0">
                <a:solidFill>
                  <a:schemeClr val="tx1"/>
                </a:solidFill>
              </a:rPr>
              <a:t> GUI.</a:t>
            </a:r>
          </a:p>
          <a:p>
            <a:pPr lvl="0" algn="just">
              <a:buClrTx/>
              <a:buSzPct val="100000"/>
              <a:buFont typeface="+mj-lt"/>
              <a:buAutoNum type="arabicPeriod"/>
            </a:pPr>
            <a:r>
              <a:rPr lang="en-US" sz="2000" dirty="0" err="1">
                <a:solidFill>
                  <a:schemeClr val="tx1"/>
                </a:solidFill>
              </a:rPr>
              <a:t>Khởi</a:t>
            </a:r>
            <a:r>
              <a:rPr lang="en-US" sz="2000" dirty="0">
                <a:solidFill>
                  <a:schemeClr val="tx1"/>
                </a:solidFill>
              </a:rPr>
              <a:t> </a:t>
            </a:r>
            <a:r>
              <a:rPr lang="en-US" sz="2000" dirty="0" err="1">
                <a:solidFill>
                  <a:schemeClr val="tx1"/>
                </a:solidFill>
              </a:rPr>
              <a:t>tạo</a:t>
            </a:r>
            <a:r>
              <a:rPr lang="en-US" sz="2000" dirty="0">
                <a:solidFill>
                  <a:schemeClr val="tx1"/>
                </a:solidFill>
              </a:rPr>
              <a:t> </a:t>
            </a:r>
            <a:r>
              <a:rPr lang="en-US" sz="2000" dirty="0" err="1">
                <a:solidFill>
                  <a:schemeClr val="tx1"/>
                </a:solidFill>
              </a:rPr>
              <a:t>tự</a:t>
            </a:r>
            <a:r>
              <a:rPr lang="en-US" sz="2000" dirty="0">
                <a:solidFill>
                  <a:schemeClr val="tx1"/>
                </a:solidFill>
              </a:rPr>
              <a:t> </a:t>
            </a:r>
            <a:r>
              <a:rPr lang="en-US" sz="2000" dirty="0" err="1">
                <a:solidFill>
                  <a:schemeClr val="tx1"/>
                </a:solidFill>
              </a:rPr>
              <a:t>động</a:t>
            </a:r>
            <a:r>
              <a:rPr lang="en-US" sz="2000" dirty="0">
                <a:solidFill>
                  <a:schemeClr val="tx1"/>
                </a:solidFill>
              </a:rPr>
              <a:t> </a:t>
            </a:r>
            <a:r>
              <a:rPr lang="en-US" sz="2000" dirty="0" err="1">
                <a:solidFill>
                  <a:schemeClr val="tx1"/>
                </a:solidFill>
              </a:rPr>
              <a:t>dữ</a:t>
            </a:r>
            <a:r>
              <a:rPr lang="en-US" sz="2000" dirty="0">
                <a:solidFill>
                  <a:schemeClr val="tx1"/>
                </a:solidFill>
              </a:rPr>
              <a:t> </a:t>
            </a:r>
            <a:r>
              <a:rPr lang="en-US" sz="2000" dirty="0" err="1">
                <a:solidFill>
                  <a:schemeClr val="tx1"/>
                </a:solidFill>
              </a:rPr>
              <a:t>liệu</a:t>
            </a:r>
            <a:r>
              <a:rPr lang="en-US" sz="2000" dirty="0">
                <a:solidFill>
                  <a:schemeClr val="tx1"/>
                </a:solidFill>
              </a:rPr>
              <a:t> </a:t>
            </a:r>
            <a:r>
              <a:rPr lang="en-US" sz="2000" dirty="0" err="1">
                <a:solidFill>
                  <a:schemeClr val="tx1"/>
                </a:solidFill>
              </a:rPr>
              <a:t>ra</a:t>
            </a:r>
            <a:r>
              <a:rPr lang="en-US" sz="2000" dirty="0">
                <a:solidFill>
                  <a:schemeClr val="tx1"/>
                </a:solidFill>
              </a:rPr>
              <a:t> </a:t>
            </a:r>
            <a:r>
              <a:rPr lang="en-US" sz="2000" dirty="0" err="1">
                <a:solidFill>
                  <a:schemeClr val="tx1"/>
                </a:solidFill>
              </a:rPr>
              <a:t>phù</a:t>
            </a:r>
            <a:r>
              <a:rPr lang="en-US" sz="2000" dirty="0">
                <a:solidFill>
                  <a:schemeClr val="tx1"/>
                </a:solidFill>
              </a:rPr>
              <a:t> </a:t>
            </a:r>
            <a:r>
              <a:rPr lang="en-US" sz="2000" dirty="0" err="1">
                <a:solidFill>
                  <a:schemeClr val="tx1"/>
                </a:solidFill>
              </a:rPr>
              <a:t>hợp</a:t>
            </a:r>
            <a:r>
              <a:rPr lang="en-US" sz="2000" dirty="0">
                <a:solidFill>
                  <a:schemeClr val="tx1"/>
                </a:solidFill>
              </a:rPr>
              <a:t> </a:t>
            </a:r>
            <a:r>
              <a:rPr lang="en-US" sz="2000" dirty="0" err="1">
                <a:solidFill>
                  <a:schemeClr val="tx1"/>
                </a:solidFill>
              </a:rPr>
              <a:t>cho</a:t>
            </a:r>
            <a:r>
              <a:rPr lang="en-US" sz="2000" dirty="0">
                <a:solidFill>
                  <a:schemeClr val="tx1"/>
                </a:solidFill>
              </a:rPr>
              <a:t> </a:t>
            </a:r>
            <a:r>
              <a:rPr lang="en-US" sz="2000" dirty="0" err="1">
                <a:solidFill>
                  <a:schemeClr val="tx1"/>
                </a:solidFill>
              </a:rPr>
              <a:t>máy</a:t>
            </a:r>
            <a:r>
              <a:rPr lang="en-US" sz="2000" dirty="0">
                <a:solidFill>
                  <a:schemeClr val="tx1"/>
                </a:solidFill>
              </a:rPr>
              <a:t> </a:t>
            </a:r>
            <a:r>
              <a:rPr lang="en-US" sz="2000" dirty="0" err="1">
                <a:solidFill>
                  <a:schemeClr val="tx1"/>
                </a:solidFill>
              </a:rPr>
              <a:t>khách</a:t>
            </a:r>
            <a:r>
              <a:rPr lang="en-US" sz="2000" dirty="0">
                <a:solidFill>
                  <a:schemeClr val="tx1"/>
                </a:solidFill>
              </a:rPr>
              <a:t> </a:t>
            </a:r>
            <a:r>
              <a:rPr lang="en-US" sz="2000" dirty="0" err="1">
                <a:solidFill>
                  <a:schemeClr val="tx1"/>
                </a:solidFill>
              </a:rPr>
              <a:t>đích</a:t>
            </a:r>
            <a:r>
              <a:rPr lang="en-US" sz="2000" dirty="0">
                <a:solidFill>
                  <a:schemeClr val="tx1"/>
                </a:solidFill>
              </a:rPr>
              <a:t>, </a:t>
            </a:r>
            <a:r>
              <a:rPr lang="en-US" sz="2000" dirty="0" err="1">
                <a:solidFill>
                  <a:schemeClr val="tx1"/>
                </a:solidFill>
              </a:rPr>
              <a:t>dựa</a:t>
            </a:r>
            <a:r>
              <a:rPr lang="en-US" sz="2000" dirty="0">
                <a:solidFill>
                  <a:schemeClr val="tx1"/>
                </a:solidFill>
              </a:rPr>
              <a:t> </a:t>
            </a:r>
            <a:r>
              <a:rPr lang="en-US" sz="2000" dirty="0" err="1">
                <a:solidFill>
                  <a:schemeClr val="tx1"/>
                </a:solidFill>
              </a:rPr>
              <a:t>vào</a:t>
            </a:r>
            <a:r>
              <a:rPr lang="en-US" sz="2000" dirty="0">
                <a:solidFill>
                  <a:schemeClr val="tx1"/>
                </a:solidFill>
              </a:rPr>
              <a:t> </a:t>
            </a:r>
            <a:r>
              <a:rPr lang="en-US" sz="2000" dirty="0" err="1">
                <a:solidFill>
                  <a:schemeClr val="tx1"/>
                </a:solidFill>
              </a:rPr>
              <a:t>mọi</a:t>
            </a:r>
            <a:r>
              <a:rPr lang="en-US" sz="2000" dirty="0">
                <a:solidFill>
                  <a:schemeClr val="tx1"/>
                </a:solidFill>
              </a:rPr>
              <a:t> </a:t>
            </a:r>
            <a:r>
              <a:rPr lang="en-US" sz="2000" dirty="0" err="1">
                <a:solidFill>
                  <a:schemeClr val="tx1"/>
                </a:solidFill>
              </a:rPr>
              <a:t>dữ</a:t>
            </a:r>
            <a:r>
              <a:rPr lang="en-US" sz="2000" dirty="0">
                <a:solidFill>
                  <a:schemeClr val="tx1"/>
                </a:solidFill>
              </a:rPr>
              <a:t> </a:t>
            </a:r>
            <a:r>
              <a:rPr lang="en-US" sz="2000" dirty="0" err="1">
                <a:solidFill>
                  <a:schemeClr val="tx1"/>
                </a:solidFill>
              </a:rPr>
              <a:t>liệu</a:t>
            </a:r>
            <a:r>
              <a:rPr lang="en-US" sz="2000" dirty="0">
                <a:solidFill>
                  <a:schemeClr val="tx1"/>
                </a:solidFill>
              </a:rPr>
              <a:t> </a:t>
            </a:r>
            <a:r>
              <a:rPr lang="en-US" sz="2000" dirty="0" err="1">
                <a:solidFill>
                  <a:schemeClr val="tx1"/>
                </a:solidFill>
              </a:rPr>
              <a:t>cấu</a:t>
            </a:r>
            <a:r>
              <a:rPr lang="en-US" sz="2000" dirty="0">
                <a:solidFill>
                  <a:schemeClr val="tx1"/>
                </a:solidFill>
              </a:rPr>
              <a:t> </a:t>
            </a:r>
            <a:r>
              <a:rPr lang="en-US" sz="2000" dirty="0" err="1">
                <a:solidFill>
                  <a:schemeClr val="tx1"/>
                </a:solidFill>
              </a:rPr>
              <a:t>hình</a:t>
            </a:r>
            <a:r>
              <a:rPr lang="en-US" sz="2000" dirty="0">
                <a:solidFill>
                  <a:schemeClr val="tx1"/>
                </a:solidFill>
              </a:rPr>
              <a:t> ở </a:t>
            </a:r>
            <a:r>
              <a:rPr lang="en-US" sz="2000" dirty="0" err="1">
                <a:solidFill>
                  <a:schemeClr val="tx1"/>
                </a:solidFill>
              </a:rPr>
              <a:t>máy</a:t>
            </a:r>
            <a:r>
              <a:rPr lang="en-US" sz="2000" dirty="0">
                <a:solidFill>
                  <a:schemeClr val="tx1"/>
                </a:solidFill>
              </a:rPr>
              <a:t> </a:t>
            </a:r>
            <a:r>
              <a:rPr lang="en-US" sz="2000" dirty="0" err="1">
                <a:solidFill>
                  <a:schemeClr val="tx1"/>
                </a:solidFill>
              </a:rPr>
              <a:t>khách</a:t>
            </a:r>
            <a:r>
              <a:rPr lang="en-US" sz="2000" dirty="0">
                <a:solidFill>
                  <a:schemeClr val="tx1"/>
                </a:solidFill>
              </a:rPr>
              <a:t> </a:t>
            </a:r>
            <a:r>
              <a:rPr lang="en-US" sz="2000" dirty="0" err="1">
                <a:solidFill>
                  <a:schemeClr val="tx1"/>
                </a:solidFill>
              </a:rPr>
              <a:t>đó</a:t>
            </a:r>
            <a:r>
              <a:rPr lang="en-US" sz="2000" dirty="0">
                <a:solidFill>
                  <a:schemeClr val="tx1"/>
                </a:solidFill>
              </a:rPr>
              <a:t>.</a:t>
            </a:r>
            <a:endParaRPr lang="en-US" sz="2000" dirty="0">
              <a:solidFill>
                <a:schemeClr val="tx1"/>
              </a:solidFill>
            </a:endParaRPr>
          </a:p>
          <a:p>
            <a:pPr algn="just">
              <a:buClrTx/>
              <a:buSzPct val="100000"/>
              <a:buFont typeface="+mj-lt"/>
              <a:buAutoNum type="arabicPeriod"/>
            </a:pPr>
            <a:r>
              <a:rPr lang="en-US" sz="2000" dirty="0" err="1">
                <a:solidFill>
                  <a:schemeClr val="tx1"/>
                </a:solidFill>
              </a:rPr>
              <a:t>Việc</a:t>
            </a:r>
            <a:r>
              <a:rPr lang="en-US" sz="2000" dirty="0">
                <a:solidFill>
                  <a:schemeClr val="tx1"/>
                </a:solidFill>
              </a:rPr>
              <a:t> </a:t>
            </a:r>
            <a:r>
              <a:rPr lang="en-US" sz="2000" dirty="0" err="1">
                <a:solidFill>
                  <a:schemeClr val="tx1"/>
                </a:solidFill>
              </a:rPr>
              <a:t>khởi</a:t>
            </a:r>
            <a:r>
              <a:rPr lang="en-US" sz="2000" dirty="0">
                <a:solidFill>
                  <a:schemeClr val="tx1"/>
                </a:solidFill>
              </a:rPr>
              <a:t> </a:t>
            </a:r>
            <a:r>
              <a:rPr lang="en-US" sz="2000" dirty="0" err="1">
                <a:solidFill>
                  <a:schemeClr val="tx1"/>
                </a:solidFill>
              </a:rPr>
              <a:t>tạo</a:t>
            </a:r>
            <a:r>
              <a:rPr lang="en-US" sz="2000" dirty="0">
                <a:solidFill>
                  <a:schemeClr val="tx1"/>
                </a:solidFill>
              </a:rPr>
              <a:t> </a:t>
            </a:r>
            <a:r>
              <a:rPr lang="en-US" sz="2000" dirty="0" err="1">
                <a:solidFill>
                  <a:schemeClr val="tx1"/>
                </a:solidFill>
              </a:rPr>
              <a:t>tự</a:t>
            </a:r>
            <a:r>
              <a:rPr lang="en-US" sz="2000" dirty="0">
                <a:solidFill>
                  <a:schemeClr val="tx1"/>
                </a:solidFill>
              </a:rPr>
              <a:t> </a:t>
            </a:r>
            <a:r>
              <a:rPr lang="en-US" sz="2000" dirty="0" err="1">
                <a:solidFill>
                  <a:schemeClr val="tx1"/>
                </a:solidFill>
              </a:rPr>
              <a:t>động</a:t>
            </a:r>
            <a:r>
              <a:rPr lang="en-US" sz="2000" dirty="0">
                <a:solidFill>
                  <a:schemeClr val="tx1"/>
                </a:solidFill>
              </a:rPr>
              <a:t> </a:t>
            </a:r>
            <a:r>
              <a:rPr lang="en-US" sz="2000" dirty="0" err="1">
                <a:solidFill>
                  <a:schemeClr val="tx1"/>
                </a:solidFill>
              </a:rPr>
              <a:t>dữ</a:t>
            </a:r>
            <a:r>
              <a:rPr lang="en-US" sz="2000" dirty="0">
                <a:solidFill>
                  <a:schemeClr val="tx1"/>
                </a:solidFill>
              </a:rPr>
              <a:t> </a:t>
            </a:r>
            <a:r>
              <a:rPr lang="en-US" sz="2000" dirty="0" err="1">
                <a:solidFill>
                  <a:schemeClr val="tx1"/>
                </a:solidFill>
              </a:rPr>
              <a:t>liệu</a:t>
            </a:r>
            <a:r>
              <a:rPr lang="en-US" sz="2000" dirty="0">
                <a:solidFill>
                  <a:schemeClr val="tx1"/>
                </a:solidFill>
              </a:rPr>
              <a:t> </a:t>
            </a:r>
            <a:r>
              <a:rPr lang="en-US" sz="2000" dirty="0" err="1">
                <a:solidFill>
                  <a:schemeClr val="tx1"/>
                </a:solidFill>
              </a:rPr>
              <a:t>ra</a:t>
            </a:r>
            <a:r>
              <a:rPr lang="en-US" sz="2000" dirty="0">
                <a:solidFill>
                  <a:schemeClr val="tx1"/>
                </a:solidFill>
              </a:rPr>
              <a:t> </a:t>
            </a:r>
            <a:r>
              <a:rPr lang="en-US" sz="2000" dirty="0" err="1">
                <a:solidFill>
                  <a:schemeClr val="tx1"/>
                </a:solidFill>
              </a:rPr>
              <a:t>còn</a:t>
            </a:r>
            <a:r>
              <a:rPr lang="en-US" sz="2000" dirty="0">
                <a:solidFill>
                  <a:schemeClr val="tx1"/>
                </a:solidFill>
              </a:rPr>
              <a:t> </a:t>
            </a:r>
            <a:r>
              <a:rPr lang="en-US" sz="2000" dirty="0" err="1">
                <a:solidFill>
                  <a:schemeClr val="tx1"/>
                </a:solidFill>
              </a:rPr>
              <a:t>kèm</a:t>
            </a:r>
            <a:r>
              <a:rPr lang="en-US" sz="2000" dirty="0">
                <a:solidFill>
                  <a:schemeClr val="tx1"/>
                </a:solidFill>
              </a:rPr>
              <a:t> </a:t>
            </a:r>
            <a:r>
              <a:rPr lang="en-US" sz="2000" dirty="0" err="1">
                <a:solidFill>
                  <a:schemeClr val="tx1"/>
                </a:solidFill>
              </a:rPr>
              <a:t>theo</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đòi</a:t>
            </a:r>
            <a:r>
              <a:rPr lang="en-US" sz="2000" dirty="0">
                <a:solidFill>
                  <a:schemeClr val="tx1"/>
                </a:solidFill>
              </a:rPr>
              <a:t> </a:t>
            </a:r>
            <a:r>
              <a:rPr lang="en-US" sz="2000" dirty="0" err="1">
                <a:solidFill>
                  <a:schemeClr val="tx1"/>
                </a:solidFill>
              </a:rPr>
              <a:t>hỏi</a:t>
            </a:r>
            <a:r>
              <a:rPr lang="en-US" sz="2000" dirty="0">
                <a:solidFill>
                  <a:schemeClr val="tx1"/>
                </a:solidFill>
              </a:rPr>
              <a:t> </a:t>
            </a:r>
            <a:r>
              <a:rPr lang="en-US" sz="2000" dirty="0" err="1">
                <a:solidFill>
                  <a:schemeClr val="tx1"/>
                </a:solidFill>
              </a:rPr>
              <a:t>về</a:t>
            </a:r>
            <a:r>
              <a:rPr lang="en-US" sz="2000" dirty="0">
                <a:solidFill>
                  <a:schemeClr val="tx1"/>
                </a:solidFill>
              </a:rPr>
              <a:t> </a:t>
            </a:r>
            <a:r>
              <a:rPr lang="en-US" sz="2000" dirty="0" err="1">
                <a:solidFill>
                  <a:schemeClr val="tx1"/>
                </a:solidFill>
              </a:rPr>
              <a:t>hỗ</a:t>
            </a:r>
            <a:r>
              <a:rPr lang="en-US" sz="2000" dirty="0">
                <a:solidFill>
                  <a:schemeClr val="tx1"/>
                </a:solidFill>
              </a:rPr>
              <a:t> </a:t>
            </a:r>
            <a:r>
              <a:rPr lang="en-US" sz="2000" dirty="0" err="1">
                <a:solidFill>
                  <a:schemeClr val="tx1"/>
                </a:solidFill>
              </a:rPr>
              <a:t>trợ</a:t>
            </a:r>
            <a:r>
              <a:rPr lang="en-US" sz="2000" dirty="0">
                <a:solidFill>
                  <a:schemeClr val="tx1"/>
                </a:solidFill>
              </a:rPr>
              <a:t> </a:t>
            </a:r>
            <a:r>
              <a:rPr lang="en-US" sz="2000" dirty="0" err="1">
                <a:solidFill>
                  <a:schemeClr val="tx1"/>
                </a:solidFill>
              </a:rPr>
              <a:t>người</a:t>
            </a:r>
            <a:r>
              <a:rPr lang="en-US" sz="2000" dirty="0">
                <a:solidFill>
                  <a:schemeClr val="tx1"/>
                </a:solidFill>
              </a:rPr>
              <a:t> </a:t>
            </a:r>
            <a:r>
              <a:rPr lang="en-US" sz="2000" dirty="0" err="1">
                <a:solidFill>
                  <a:schemeClr val="tx1"/>
                </a:solidFill>
              </a:rPr>
              <a:t>dùng</a:t>
            </a:r>
            <a:r>
              <a:rPr lang="en-US" sz="2000" dirty="0">
                <a:solidFill>
                  <a:schemeClr val="tx1"/>
                </a:solidFill>
              </a:rPr>
              <a:t> (</a:t>
            </a:r>
            <a:r>
              <a:rPr lang="en-US" sz="2000" i="1" dirty="0">
                <a:solidFill>
                  <a:schemeClr val="tx1"/>
                </a:solidFill>
              </a:rPr>
              <a:t>accessibility</a:t>
            </a:r>
            <a:r>
              <a:rPr lang="en-US" sz="2000" dirty="0">
                <a:solidFill>
                  <a:schemeClr val="tx1"/>
                </a:solidFill>
              </a:rPr>
              <a:t>), </a:t>
            </a:r>
            <a:r>
              <a:rPr lang="en-US" sz="2000" dirty="0" err="1">
                <a:solidFill>
                  <a:schemeClr val="tx1"/>
                </a:solidFill>
              </a:rPr>
              <a:t>được</a:t>
            </a:r>
            <a:r>
              <a:rPr lang="en-US" sz="2000" dirty="0">
                <a:solidFill>
                  <a:schemeClr val="tx1"/>
                </a:solidFill>
              </a:rPr>
              <a:t> </a:t>
            </a:r>
            <a:r>
              <a:rPr lang="en-US" sz="2000" dirty="0" err="1">
                <a:solidFill>
                  <a:schemeClr val="tx1"/>
                </a:solidFill>
              </a:rPr>
              <a:t>quy</a:t>
            </a:r>
            <a:r>
              <a:rPr lang="en-US" sz="2000" dirty="0">
                <a:solidFill>
                  <a:schemeClr val="tx1"/>
                </a:solidFill>
              </a:rPr>
              <a:t> </a:t>
            </a:r>
            <a:r>
              <a:rPr lang="en-US" sz="2000" dirty="0" err="1">
                <a:solidFill>
                  <a:schemeClr val="tx1"/>
                </a:solidFill>
              </a:rPr>
              <a:t>định</a:t>
            </a:r>
            <a:r>
              <a:rPr lang="en-US" sz="2000" dirty="0">
                <a:solidFill>
                  <a:schemeClr val="tx1"/>
                </a:solidFill>
              </a:rPr>
              <a:t> </a:t>
            </a:r>
            <a:r>
              <a:rPr lang="en-US" sz="2000" dirty="0" err="1">
                <a:solidFill>
                  <a:schemeClr val="tx1"/>
                </a:solidFill>
              </a:rPr>
              <a:t>bởi</a:t>
            </a:r>
            <a:r>
              <a:rPr lang="en-US" sz="2000" dirty="0">
                <a:solidFill>
                  <a:schemeClr val="tx1"/>
                </a:solidFill>
              </a:rPr>
              <a:t> WAI.</a:t>
            </a:r>
          </a:p>
        </p:txBody>
      </p:sp>
    </p:spTree>
    <p:extLst>
      <p:ext uri="{BB962C8B-B14F-4D97-AF65-F5344CB8AC3E}">
        <p14:creationId xmlns:p14="http://schemas.microsoft.com/office/powerpoint/2010/main" val="202198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83" y="609600"/>
            <a:ext cx="8596668" cy="1320800"/>
          </a:xfrm>
        </p:spPr>
        <p:txBody>
          <a:bodyPr>
            <a:normAutofit/>
          </a:bodyPr>
          <a:lstStyle/>
          <a:p>
            <a:r>
              <a:rPr lang="en-US" sz="4000" b="1">
                <a:latin typeface="Times New Roman" panose="02020603050405020304" pitchFamily="18" charset="0"/>
                <a:cs typeface="Times New Roman" panose="02020603050405020304" pitchFamily="18" charset="0"/>
              </a:rPr>
              <a:t>6. KIẾN TRÚC JSF</a:t>
            </a:r>
            <a:endParaRPr lang="en-US" sz="4000" b="1">
              <a:latin typeface="Times New Roman" panose="02020603050405020304" pitchFamily="18" charset="0"/>
              <a:cs typeface="Times New Roman" panose="02020603050405020304" pitchFamily="18" charset="0"/>
            </a:endParaRPr>
          </a:p>
        </p:txBody>
      </p:sp>
      <p:sp>
        <p:nvSpPr>
          <p:cNvPr id="7" name="Oval 6"/>
          <p:cNvSpPr/>
          <p:nvPr/>
        </p:nvSpPr>
        <p:spPr bwMode="auto">
          <a:xfrm>
            <a:off x="4412343" y="1905000"/>
            <a:ext cx="2895600" cy="1524000"/>
          </a:xfrm>
          <a:prstGeom prst="ellipse">
            <a:avLst/>
          </a:prstGeom>
          <a:solidFill>
            <a:schemeClr val="tx2">
              <a:lumMod val="40000"/>
              <a:lumOff val="6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000" tIns="46800" rIns="90000" bIns="46800" anchor="ctr"/>
          <a:lstStyle/>
          <a:p>
            <a:pPr>
              <a:defRPr/>
            </a:pPr>
            <a:endParaRPr lang="en-US">
              <a:latin typeface="Arial" charset="0"/>
            </a:endParaRPr>
          </a:p>
        </p:txBody>
      </p:sp>
      <p:sp>
        <p:nvSpPr>
          <p:cNvPr id="8" name="Oval 7"/>
          <p:cNvSpPr/>
          <p:nvPr/>
        </p:nvSpPr>
        <p:spPr bwMode="auto">
          <a:xfrm>
            <a:off x="5707743" y="2209800"/>
            <a:ext cx="1447800" cy="1016000"/>
          </a:xfrm>
          <a:prstGeom prst="ellipse">
            <a:avLst/>
          </a:prstGeom>
          <a:solidFill>
            <a:schemeClr val="tx2">
              <a:lumMod val="40000"/>
              <a:lumOff val="6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000" tIns="46800" rIns="90000" bIns="46800" anchor="ctr"/>
          <a:lstStyle/>
          <a:p>
            <a:pPr>
              <a:defRPr/>
            </a:pPr>
            <a:r>
              <a:rPr lang="en-US" dirty="0">
                <a:latin typeface="Arial" charset="0"/>
              </a:rPr>
              <a:t>HTML</a:t>
            </a:r>
          </a:p>
          <a:p>
            <a:pPr>
              <a:defRPr/>
            </a:pPr>
            <a:r>
              <a:rPr lang="en-US" dirty="0" err="1">
                <a:latin typeface="Arial" charset="0"/>
              </a:rPr>
              <a:t>RenderKit</a:t>
            </a:r>
            <a:endParaRPr lang="en-US" dirty="0">
              <a:latin typeface="Arial" charset="0"/>
            </a:endParaRPr>
          </a:p>
        </p:txBody>
      </p:sp>
      <p:sp>
        <p:nvSpPr>
          <p:cNvPr id="9" name="Oval 8"/>
          <p:cNvSpPr/>
          <p:nvPr/>
        </p:nvSpPr>
        <p:spPr bwMode="auto">
          <a:xfrm>
            <a:off x="4488543" y="4343400"/>
            <a:ext cx="2895600" cy="1524000"/>
          </a:xfrm>
          <a:prstGeom prst="ellipse">
            <a:avLst/>
          </a:prstGeom>
          <a:solidFill>
            <a:schemeClr val="tx2">
              <a:lumMod val="40000"/>
              <a:lumOff val="6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000" tIns="46800" rIns="90000" bIns="46800" anchor="ctr"/>
          <a:lstStyle/>
          <a:p>
            <a:pPr>
              <a:defRPr/>
            </a:pPr>
            <a:endParaRPr lang="en-US">
              <a:latin typeface="Arial" charset="0"/>
            </a:endParaRPr>
          </a:p>
        </p:txBody>
      </p:sp>
      <p:sp>
        <p:nvSpPr>
          <p:cNvPr id="10" name="Oval 9"/>
          <p:cNvSpPr/>
          <p:nvPr/>
        </p:nvSpPr>
        <p:spPr bwMode="auto">
          <a:xfrm>
            <a:off x="5783943" y="4622800"/>
            <a:ext cx="1447800" cy="1016000"/>
          </a:xfrm>
          <a:prstGeom prst="ellipse">
            <a:avLst/>
          </a:prstGeom>
          <a:solidFill>
            <a:schemeClr val="tx2">
              <a:lumMod val="40000"/>
              <a:lumOff val="6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000" tIns="46800" rIns="90000" bIns="46800" anchor="ctr"/>
          <a:lstStyle/>
          <a:p>
            <a:pPr>
              <a:defRPr/>
            </a:pPr>
            <a:r>
              <a:rPr lang="en-US" dirty="0">
                <a:latin typeface="Arial" charset="0"/>
              </a:rPr>
              <a:t>WML</a:t>
            </a:r>
          </a:p>
          <a:p>
            <a:pPr>
              <a:defRPr/>
            </a:pPr>
            <a:r>
              <a:rPr lang="en-US" dirty="0" err="1">
                <a:latin typeface="Arial" charset="0"/>
              </a:rPr>
              <a:t>RenderKit</a:t>
            </a:r>
            <a:endParaRPr lang="en-US" dirty="0">
              <a:latin typeface="Arial" charset="0"/>
            </a:endParaRPr>
          </a:p>
        </p:txBody>
      </p:sp>
      <p:sp>
        <p:nvSpPr>
          <p:cNvPr id="11" name="Oval 10"/>
          <p:cNvSpPr/>
          <p:nvPr/>
        </p:nvSpPr>
        <p:spPr bwMode="auto">
          <a:xfrm>
            <a:off x="3269343" y="2895600"/>
            <a:ext cx="914400" cy="2209800"/>
          </a:xfrm>
          <a:prstGeom prst="ellipse">
            <a:avLst/>
          </a:prstGeom>
          <a:solidFill>
            <a:schemeClr val="tx2">
              <a:lumMod val="40000"/>
              <a:lumOff val="6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000" tIns="46800" rIns="90000" bIns="46800" anchor="ctr"/>
          <a:lstStyle/>
          <a:p>
            <a:pPr>
              <a:defRPr/>
            </a:pPr>
            <a:r>
              <a:rPr lang="en-US" dirty="0">
                <a:latin typeface="Arial" charset="0"/>
              </a:rPr>
              <a:t>Front</a:t>
            </a:r>
          </a:p>
          <a:p>
            <a:pPr>
              <a:defRPr/>
            </a:pPr>
            <a:r>
              <a:rPr lang="en-US" dirty="0">
                <a:latin typeface="Arial" charset="0"/>
              </a:rPr>
              <a:t>Ctrl</a:t>
            </a:r>
          </a:p>
        </p:txBody>
      </p:sp>
      <p:sp>
        <p:nvSpPr>
          <p:cNvPr id="12" name="Oval 11"/>
          <p:cNvSpPr/>
          <p:nvPr/>
        </p:nvSpPr>
        <p:spPr bwMode="auto">
          <a:xfrm>
            <a:off x="7460343" y="2895600"/>
            <a:ext cx="914400" cy="2209800"/>
          </a:xfrm>
          <a:prstGeom prst="ellipse">
            <a:avLst/>
          </a:prstGeom>
          <a:solidFill>
            <a:schemeClr val="tx2">
              <a:lumMod val="40000"/>
              <a:lumOff val="6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000" tIns="46800" rIns="90000" bIns="46800" anchor="ctr"/>
          <a:lstStyle/>
          <a:p>
            <a:pPr>
              <a:defRPr/>
            </a:pPr>
            <a:r>
              <a:rPr lang="en-US" dirty="0">
                <a:latin typeface="Arial" charset="0"/>
              </a:rPr>
              <a:t>App </a:t>
            </a:r>
          </a:p>
          <a:p>
            <a:pPr>
              <a:defRPr/>
            </a:pPr>
            <a:r>
              <a:rPr lang="en-US" dirty="0">
                <a:latin typeface="Arial" charset="0"/>
              </a:rPr>
              <a:t>Back</a:t>
            </a:r>
          </a:p>
          <a:p>
            <a:pPr>
              <a:defRPr/>
            </a:pPr>
            <a:r>
              <a:rPr lang="en-US" dirty="0">
                <a:latin typeface="Arial" charset="0"/>
              </a:rPr>
              <a:t>end</a:t>
            </a:r>
          </a:p>
        </p:txBody>
      </p:sp>
      <p:sp>
        <p:nvSpPr>
          <p:cNvPr id="13" name="TextBox 12"/>
          <p:cNvSpPr txBox="1">
            <a:spLocks noChangeArrowheads="1"/>
          </p:cNvSpPr>
          <p:nvPr/>
        </p:nvSpPr>
        <p:spPr bwMode="auto">
          <a:xfrm>
            <a:off x="5326743" y="3886202"/>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JSF Page</a:t>
            </a:r>
          </a:p>
        </p:txBody>
      </p:sp>
      <p:sp>
        <p:nvSpPr>
          <p:cNvPr id="14" name="Oval 13"/>
          <p:cNvSpPr/>
          <p:nvPr/>
        </p:nvSpPr>
        <p:spPr bwMode="auto">
          <a:xfrm>
            <a:off x="907143" y="2209800"/>
            <a:ext cx="1371600" cy="1295400"/>
          </a:xfrm>
          <a:prstGeom prst="ellipse">
            <a:avLst/>
          </a:prstGeom>
          <a:solidFill>
            <a:schemeClr val="accent1">
              <a:lumMod val="40000"/>
              <a:lumOff val="6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000" tIns="46800" rIns="90000" bIns="46800" anchor="ctr"/>
          <a:lstStyle/>
          <a:p>
            <a:pPr>
              <a:defRPr/>
            </a:pPr>
            <a:r>
              <a:rPr lang="en-US" dirty="0">
                <a:latin typeface="Arial" charset="0"/>
              </a:rPr>
              <a:t>Desktop</a:t>
            </a:r>
          </a:p>
          <a:p>
            <a:pPr>
              <a:defRPr/>
            </a:pPr>
            <a:r>
              <a:rPr lang="en-US" dirty="0">
                <a:latin typeface="Arial" charset="0"/>
              </a:rPr>
              <a:t>browser</a:t>
            </a:r>
          </a:p>
        </p:txBody>
      </p:sp>
      <p:sp>
        <p:nvSpPr>
          <p:cNvPr id="15" name="Oval 14"/>
          <p:cNvSpPr/>
          <p:nvPr/>
        </p:nvSpPr>
        <p:spPr bwMode="auto">
          <a:xfrm>
            <a:off x="907143" y="4419600"/>
            <a:ext cx="1371600" cy="1371600"/>
          </a:xfrm>
          <a:prstGeom prst="ellipse">
            <a:avLst/>
          </a:prstGeom>
          <a:solidFill>
            <a:schemeClr val="accent1">
              <a:lumMod val="40000"/>
              <a:lumOff val="6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000" tIns="46800" rIns="90000" bIns="46800" anchor="ctr"/>
          <a:lstStyle/>
          <a:p>
            <a:pPr>
              <a:defRPr/>
            </a:pPr>
            <a:r>
              <a:rPr lang="en-US" dirty="0">
                <a:latin typeface="Arial" charset="0"/>
              </a:rPr>
              <a:t>Phone</a:t>
            </a:r>
          </a:p>
        </p:txBody>
      </p:sp>
      <p:cxnSp>
        <p:nvCxnSpPr>
          <p:cNvPr id="16" name="Straight Connector 15"/>
          <p:cNvCxnSpPr>
            <a:cxnSpLocks noChangeShapeType="1"/>
          </p:cNvCxnSpPr>
          <p:nvPr/>
        </p:nvCxnSpPr>
        <p:spPr bwMode="auto">
          <a:xfrm rot="16200000" flipH="1">
            <a:off x="3110598" y="1365255"/>
            <a:ext cx="268287" cy="23352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16"/>
          <p:cNvCxnSpPr>
            <a:cxnSpLocks noChangeShapeType="1"/>
          </p:cNvCxnSpPr>
          <p:nvPr/>
        </p:nvCxnSpPr>
        <p:spPr bwMode="auto">
          <a:xfrm>
            <a:off x="2278743" y="2857503"/>
            <a:ext cx="1066800" cy="6477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flipV="1">
            <a:off x="2278743" y="4495800"/>
            <a:ext cx="990600" cy="609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 name="Straight Connector 18"/>
          <p:cNvCxnSpPr>
            <a:cxnSpLocks noChangeShapeType="1"/>
          </p:cNvCxnSpPr>
          <p:nvPr/>
        </p:nvCxnSpPr>
        <p:spPr bwMode="auto">
          <a:xfrm flipV="1">
            <a:off x="4107543" y="3124200"/>
            <a:ext cx="53340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 name="Straight Connector 19"/>
          <p:cNvCxnSpPr>
            <a:cxnSpLocks noChangeShapeType="1"/>
          </p:cNvCxnSpPr>
          <p:nvPr/>
        </p:nvCxnSpPr>
        <p:spPr bwMode="auto">
          <a:xfrm>
            <a:off x="4183743" y="4343400"/>
            <a:ext cx="53340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flipV="1">
            <a:off x="2202543" y="5181600"/>
            <a:ext cx="2286000" cy="2286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 name="Straight Connector 21"/>
          <p:cNvCxnSpPr>
            <a:cxnSpLocks noChangeShapeType="1"/>
          </p:cNvCxnSpPr>
          <p:nvPr/>
        </p:nvCxnSpPr>
        <p:spPr bwMode="auto">
          <a:xfrm>
            <a:off x="7307943" y="2667000"/>
            <a:ext cx="38100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 name="Straight Connector 22"/>
          <p:cNvCxnSpPr>
            <a:cxnSpLocks noChangeShapeType="1"/>
          </p:cNvCxnSpPr>
          <p:nvPr/>
        </p:nvCxnSpPr>
        <p:spPr bwMode="auto">
          <a:xfrm flipV="1">
            <a:off x="7384147" y="4781549"/>
            <a:ext cx="209551" cy="32385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4" name="Oval 23"/>
          <p:cNvSpPr/>
          <p:nvPr/>
        </p:nvSpPr>
        <p:spPr bwMode="auto">
          <a:xfrm>
            <a:off x="4945743" y="2286000"/>
            <a:ext cx="152400" cy="152400"/>
          </a:xfrm>
          <a:prstGeom prst="ellipse">
            <a:avLst/>
          </a:prstGeom>
          <a:solidFill>
            <a:schemeClr val="tx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000" tIns="46800" rIns="90000" bIns="46800" anchor="ctr"/>
          <a:lstStyle/>
          <a:p>
            <a:pPr>
              <a:defRPr/>
            </a:pPr>
            <a:endParaRPr lang="en-US">
              <a:latin typeface="Arial" charset="0"/>
            </a:endParaRPr>
          </a:p>
        </p:txBody>
      </p:sp>
      <p:sp>
        <p:nvSpPr>
          <p:cNvPr id="25" name="Oval 24"/>
          <p:cNvSpPr/>
          <p:nvPr/>
        </p:nvSpPr>
        <p:spPr bwMode="auto">
          <a:xfrm>
            <a:off x="4793343" y="2667000"/>
            <a:ext cx="152400" cy="152400"/>
          </a:xfrm>
          <a:prstGeom prst="ellipse">
            <a:avLst/>
          </a:prstGeom>
          <a:solidFill>
            <a:schemeClr val="tx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000" tIns="46800" rIns="90000" bIns="46800" anchor="ctr"/>
          <a:lstStyle/>
          <a:p>
            <a:pPr>
              <a:defRPr/>
            </a:pPr>
            <a:endParaRPr lang="en-US">
              <a:latin typeface="Arial" charset="0"/>
            </a:endParaRPr>
          </a:p>
        </p:txBody>
      </p:sp>
      <p:sp>
        <p:nvSpPr>
          <p:cNvPr id="26" name="Oval 25"/>
          <p:cNvSpPr/>
          <p:nvPr/>
        </p:nvSpPr>
        <p:spPr bwMode="auto">
          <a:xfrm>
            <a:off x="5250543" y="2590800"/>
            <a:ext cx="152400" cy="152400"/>
          </a:xfrm>
          <a:prstGeom prst="ellipse">
            <a:avLst/>
          </a:prstGeom>
          <a:solidFill>
            <a:schemeClr val="tx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000" tIns="46800" rIns="90000" bIns="46800" anchor="ctr"/>
          <a:lstStyle/>
          <a:p>
            <a:pPr>
              <a:defRPr/>
            </a:pPr>
            <a:endParaRPr lang="en-US">
              <a:latin typeface="Arial" charset="0"/>
            </a:endParaRPr>
          </a:p>
        </p:txBody>
      </p:sp>
      <p:sp>
        <p:nvSpPr>
          <p:cNvPr id="27" name="Oval 26"/>
          <p:cNvSpPr/>
          <p:nvPr/>
        </p:nvSpPr>
        <p:spPr bwMode="auto">
          <a:xfrm>
            <a:off x="5098143" y="3048000"/>
            <a:ext cx="152400" cy="152400"/>
          </a:xfrm>
          <a:prstGeom prst="ellipse">
            <a:avLst/>
          </a:prstGeom>
          <a:solidFill>
            <a:schemeClr val="tx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000" tIns="46800" rIns="90000" bIns="46800" anchor="ctr"/>
          <a:lstStyle/>
          <a:p>
            <a:pPr>
              <a:defRPr/>
            </a:pPr>
            <a:endParaRPr lang="en-US">
              <a:latin typeface="Arial" charset="0"/>
            </a:endParaRPr>
          </a:p>
        </p:txBody>
      </p:sp>
      <p:sp>
        <p:nvSpPr>
          <p:cNvPr id="28" name="Oval 27"/>
          <p:cNvSpPr/>
          <p:nvPr/>
        </p:nvSpPr>
        <p:spPr bwMode="auto">
          <a:xfrm>
            <a:off x="5631543" y="3048000"/>
            <a:ext cx="152400" cy="152400"/>
          </a:xfrm>
          <a:prstGeom prst="ellipse">
            <a:avLst/>
          </a:prstGeom>
          <a:solidFill>
            <a:schemeClr val="tx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000" tIns="46800" rIns="90000" bIns="46800" anchor="ctr"/>
          <a:lstStyle/>
          <a:p>
            <a:pPr>
              <a:defRPr/>
            </a:pPr>
            <a:endParaRPr lang="en-US">
              <a:latin typeface="Arial" charset="0"/>
            </a:endParaRPr>
          </a:p>
        </p:txBody>
      </p:sp>
      <p:cxnSp>
        <p:nvCxnSpPr>
          <p:cNvPr id="29" name="Straight Connector 28"/>
          <p:cNvCxnSpPr>
            <a:cxnSpLocks noChangeShapeType="1"/>
          </p:cNvCxnSpPr>
          <p:nvPr/>
        </p:nvCxnSpPr>
        <p:spPr bwMode="auto">
          <a:xfrm rot="5400000">
            <a:off x="4809217" y="2530476"/>
            <a:ext cx="273051" cy="4445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rot="16200000" flipH="1">
            <a:off x="5075917" y="2416176"/>
            <a:ext cx="196851" cy="19685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 name="Straight Connector 30"/>
          <p:cNvCxnSpPr>
            <a:cxnSpLocks noChangeShapeType="1"/>
          </p:cNvCxnSpPr>
          <p:nvPr/>
        </p:nvCxnSpPr>
        <p:spPr bwMode="auto">
          <a:xfrm rot="5400000">
            <a:off x="5114024" y="2857505"/>
            <a:ext cx="327025" cy="984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2" name="Straight Connector 31"/>
          <p:cNvCxnSpPr>
            <a:cxnSpLocks noChangeShapeType="1"/>
          </p:cNvCxnSpPr>
          <p:nvPr/>
        </p:nvCxnSpPr>
        <p:spPr bwMode="auto">
          <a:xfrm>
            <a:off x="5402949" y="2667005"/>
            <a:ext cx="250825" cy="4032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3" name="Oval 32"/>
          <p:cNvSpPr/>
          <p:nvPr/>
        </p:nvSpPr>
        <p:spPr bwMode="auto">
          <a:xfrm>
            <a:off x="5174343" y="4800600"/>
            <a:ext cx="152400" cy="152400"/>
          </a:xfrm>
          <a:prstGeom prst="ellipse">
            <a:avLst/>
          </a:prstGeom>
          <a:solidFill>
            <a:schemeClr val="tx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000" tIns="46800" rIns="90000" bIns="46800" anchor="ctr"/>
          <a:lstStyle/>
          <a:p>
            <a:pPr>
              <a:defRPr/>
            </a:pPr>
            <a:endParaRPr lang="en-US">
              <a:latin typeface="Arial" charset="0"/>
            </a:endParaRPr>
          </a:p>
        </p:txBody>
      </p:sp>
      <p:sp>
        <p:nvSpPr>
          <p:cNvPr id="34" name="Oval 33"/>
          <p:cNvSpPr/>
          <p:nvPr/>
        </p:nvSpPr>
        <p:spPr bwMode="auto">
          <a:xfrm>
            <a:off x="4869543" y="5181600"/>
            <a:ext cx="152400" cy="152400"/>
          </a:xfrm>
          <a:prstGeom prst="ellipse">
            <a:avLst/>
          </a:prstGeom>
          <a:solidFill>
            <a:schemeClr val="tx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000" tIns="46800" rIns="90000" bIns="46800" anchor="ctr"/>
          <a:lstStyle/>
          <a:p>
            <a:pPr>
              <a:defRPr/>
            </a:pPr>
            <a:endParaRPr lang="en-US">
              <a:latin typeface="Arial" charset="0"/>
            </a:endParaRPr>
          </a:p>
        </p:txBody>
      </p:sp>
      <p:sp>
        <p:nvSpPr>
          <p:cNvPr id="35" name="Oval 34"/>
          <p:cNvSpPr/>
          <p:nvPr/>
        </p:nvSpPr>
        <p:spPr bwMode="auto">
          <a:xfrm>
            <a:off x="5402943" y="5257800"/>
            <a:ext cx="152400" cy="152400"/>
          </a:xfrm>
          <a:prstGeom prst="ellipse">
            <a:avLst/>
          </a:prstGeom>
          <a:solidFill>
            <a:schemeClr val="tx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0000" tIns="46800" rIns="90000" bIns="46800" anchor="ctr"/>
          <a:lstStyle/>
          <a:p>
            <a:pPr>
              <a:defRPr/>
            </a:pPr>
            <a:endParaRPr lang="en-US">
              <a:latin typeface="Arial" charset="0"/>
            </a:endParaRPr>
          </a:p>
        </p:txBody>
      </p:sp>
      <p:cxnSp>
        <p:nvCxnSpPr>
          <p:cNvPr id="36" name="Straight Connector 35"/>
          <p:cNvCxnSpPr>
            <a:cxnSpLocks noChangeShapeType="1"/>
          </p:cNvCxnSpPr>
          <p:nvPr/>
        </p:nvCxnSpPr>
        <p:spPr bwMode="auto">
          <a:xfrm rot="5400000">
            <a:off x="4983849" y="4968881"/>
            <a:ext cx="250825" cy="1746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 name="Straight Connector 36"/>
          <p:cNvCxnSpPr>
            <a:cxnSpLocks noChangeShapeType="1"/>
          </p:cNvCxnSpPr>
          <p:nvPr/>
        </p:nvCxnSpPr>
        <p:spPr bwMode="auto">
          <a:xfrm rot="16200000" flipH="1">
            <a:off x="5228324" y="5006981"/>
            <a:ext cx="327025" cy="1746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9990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11" y="609600"/>
            <a:ext cx="8596668" cy="1320800"/>
          </a:xfrm>
        </p:spPr>
        <p:txBody>
          <a:bodyPr>
            <a:normAutofit/>
          </a:bodyPr>
          <a:lstStyle/>
          <a:p>
            <a:r>
              <a:rPr lang="en-US" sz="4000" b="1">
                <a:latin typeface="Times New Roman" panose="02020603050405020304" pitchFamily="18" charset="0"/>
                <a:cs typeface="Times New Roman" panose="02020603050405020304" pitchFamily="18" charset="0"/>
              </a:rPr>
              <a:t>6. KIẾN </a:t>
            </a:r>
            <a:r>
              <a:rPr lang="en-US" sz="4000" b="1">
                <a:latin typeface="Times New Roman" panose="02020603050405020304" pitchFamily="18" charset="0"/>
                <a:cs typeface="Times New Roman" panose="02020603050405020304" pitchFamily="18" charset="0"/>
              </a:rPr>
              <a:t>TRÚC JSF</a:t>
            </a:r>
            <a:endParaRPr lang="en-US" sz="4000"/>
          </a:p>
        </p:txBody>
      </p:sp>
      <p:sp>
        <p:nvSpPr>
          <p:cNvPr id="3" name="Content Placeholder 2"/>
          <p:cNvSpPr>
            <a:spLocks noGrp="1"/>
          </p:cNvSpPr>
          <p:nvPr>
            <p:ph idx="1"/>
          </p:nvPr>
        </p:nvSpPr>
        <p:spPr>
          <a:xfrm>
            <a:off x="140307" y="1930403"/>
            <a:ext cx="9362016" cy="4406900"/>
          </a:xfrm>
        </p:spPr>
        <p:txBody>
          <a:bodyPr>
            <a:noAutofit/>
          </a:bodyPr>
          <a:lstStyle/>
          <a:p>
            <a:pPr algn="just"/>
            <a:r>
              <a:rPr lang="en-US" altLang="en-US">
                <a:solidFill>
                  <a:schemeClr val="tx1"/>
                </a:solidFill>
              </a:rPr>
              <a:t>Giống </a:t>
            </a:r>
            <a:r>
              <a:rPr lang="en-US" altLang="en-US">
                <a:solidFill>
                  <a:schemeClr val="tx1"/>
                </a:solidFill>
              </a:rPr>
              <a:t>như  kiến trúc MVC</a:t>
            </a:r>
          </a:p>
          <a:p>
            <a:pPr algn="just"/>
            <a:r>
              <a:rPr lang="en-US" altLang="en-US">
                <a:solidFill>
                  <a:schemeClr val="tx1"/>
                </a:solidFill>
              </a:rPr>
              <a:t>Front Controller là 1 FacesServlet vai trò của Controller giống như người gác cổng</a:t>
            </a:r>
          </a:p>
          <a:p>
            <a:pPr algn="just"/>
            <a:r>
              <a:rPr lang="en-US" altLang="en-US">
                <a:solidFill>
                  <a:schemeClr val="tx1"/>
                </a:solidFill>
              </a:rPr>
              <a:t>Cấu trúc của JSF giống như dạng cây. Mỗi node là 1 component. FacesServlet có trách nhiệm dịch componet sang mã HTML,WML</a:t>
            </a:r>
          </a:p>
          <a:p>
            <a:pPr algn="just"/>
            <a:r>
              <a:rPr lang="en-US" altLang="en-US">
                <a:solidFill>
                  <a:schemeClr val="tx1"/>
                </a:solidFill>
              </a:rPr>
              <a:t>Các thành phần trên kết hợp với Backend Model gọi là Backing bean để XL sự </a:t>
            </a:r>
            <a:r>
              <a:rPr lang="en-US" altLang="en-US">
                <a:solidFill>
                  <a:schemeClr val="tx1"/>
                </a:solidFill>
              </a:rPr>
              <a:t>kiện</a:t>
            </a:r>
            <a:endParaRPr lang="en-US" altLang="en-US">
              <a:solidFill>
                <a:schemeClr val="tx1"/>
              </a:solidFill>
            </a:endParaRPr>
          </a:p>
        </p:txBody>
      </p:sp>
    </p:spTree>
    <p:extLst>
      <p:ext uri="{BB962C8B-B14F-4D97-AF65-F5344CB8AC3E}">
        <p14:creationId xmlns:p14="http://schemas.microsoft.com/office/powerpoint/2010/main" val="2333171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9" y="609600"/>
            <a:ext cx="8596668" cy="1320800"/>
          </a:xfrm>
        </p:spPr>
        <p:txBody>
          <a:bodyPr>
            <a:normAutofit/>
          </a:bodyPr>
          <a:lstStyle/>
          <a:p>
            <a:r>
              <a:rPr lang="en-US" sz="4000" b="1">
                <a:latin typeface="Times New Roman" panose="02020603050405020304" pitchFamily="18" charset="0"/>
                <a:cs typeface="Times New Roman" panose="02020603050405020304" pitchFamily="18" charset="0"/>
              </a:rPr>
              <a:t>7. ƯU ĐIỂM</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41" y="2070103"/>
            <a:ext cx="9279465" cy="3695700"/>
          </a:xfrm>
        </p:spPr>
        <p:txBody>
          <a:bodyPr>
            <a:noAutofit/>
          </a:bodyPr>
          <a:lstStyle/>
          <a:p>
            <a:pPr fontAlgn="base"/>
            <a:r>
              <a:rPr lang="vi-VN" dirty="0">
                <a:solidFill>
                  <a:schemeClr val="tx1"/>
                </a:solidFill>
              </a:rPr>
              <a:t>Tách biệt hoàn toàn giữa hành vi và cách trình bày</a:t>
            </a:r>
          </a:p>
          <a:p>
            <a:pPr fontAlgn="base"/>
            <a:r>
              <a:rPr lang="vi-VN" dirty="0">
                <a:solidFill>
                  <a:schemeClr val="tx1"/>
                </a:solidFill>
              </a:rPr>
              <a:t>Kiểm soát tính có trạng thái (statefulness) ở mức thành phần</a:t>
            </a:r>
          </a:p>
          <a:p>
            <a:pPr fontAlgn="base"/>
            <a:r>
              <a:rPr lang="vi-VN" dirty="0">
                <a:solidFill>
                  <a:schemeClr val="tx1"/>
                </a:solidFill>
              </a:rPr>
              <a:t>Các sự kiện dễ dàng được liên kết với mã phía máy chủ</a:t>
            </a:r>
          </a:p>
          <a:p>
            <a:pPr fontAlgn="base"/>
            <a:r>
              <a:rPr lang="vi-VN" dirty="0">
                <a:solidFill>
                  <a:schemeClr val="tx1"/>
                </a:solidFill>
              </a:rPr>
              <a:t>Sử dụng các khái niệm thành phần UI và tầng Web (Web-tier) quen thuộc</a:t>
            </a:r>
          </a:p>
          <a:p>
            <a:pPr fontAlgn="base"/>
            <a:r>
              <a:rPr lang="vi-VN" dirty="0">
                <a:solidFill>
                  <a:schemeClr val="tx1"/>
                </a:solidFill>
              </a:rPr>
              <a:t>Cung cấp nhiều dụng cụ của nhà sản xuất phần mềm đã tiêu chuẩn hóa</a:t>
            </a:r>
          </a:p>
          <a:p>
            <a:pPr fontAlgn="base"/>
            <a:r>
              <a:rPr lang="vi-VN" dirty="0">
                <a:solidFill>
                  <a:schemeClr val="tx1"/>
                </a:solidFill>
              </a:rPr>
              <a:t>Sự hỗ trợ IDE tuyệt </a:t>
            </a:r>
            <a:r>
              <a:rPr lang="vi-VN" dirty="0">
                <a:solidFill>
                  <a:schemeClr val="tx1"/>
                </a:solidFill>
              </a:rPr>
              <a:t>vời</a:t>
            </a:r>
            <a:endParaRPr lang="vi-VN" dirty="0">
              <a:solidFill>
                <a:schemeClr val="tx1"/>
              </a:solidFill>
            </a:endParaRPr>
          </a:p>
        </p:txBody>
      </p:sp>
    </p:spTree>
    <p:extLst>
      <p:ext uri="{BB962C8B-B14F-4D97-AF65-F5344CB8AC3E}">
        <p14:creationId xmlns:p14="http://schemas.microsoft.com/office/powerpoint/2010/main" val="319393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41" y="2070103"/>
            <a:ext cx="9279465" cy="3695700"/>
          </a:xfrm>
        </p:spPr>
        <p:txBody>
          <a:bodyPr>
            <a:noAutofit/>
          </a:bodyPr>
          <a:lstStyle/>
          <a:p>
            <a:pPr fontAlgn="base"/>
            <a:r>
              <a:rPr lang="en-US" sz="3200">
                <a:solidFill>
                  <a:schemeClr val="tx1"/>
                </a:solidFill>
              </a:rPr>
              <a:t>Managed bean</a:t>
            </a:r>
          </a:p>
          <a:p>
            <a:pPr fontAlgn="base"/>
            <a:r>
              <a:rPr lang="en-US" sz="3200">
                <a:solidFill>
                  <a:schemeClr val="tx1"/>
                </a:solidFill>
              </a:rPr>
              <a:t>Page Navigation</a:t>
            </a:r>
          </a:p>
          <a:p>
            <a:pPr fontAlgn="base"/>
            <a:r>
              <a:rPr lang="en-US" sz="3200">
                <a:solidFill>
                  <a:schemeClr val="tx1"/>
                </a:solidFill>
              </a:rPr>
              <a:t>JSF </a:t>
            </a:r>
            <a:r>
              <a:rPr lang="en-US" sz="3200" dirty="0">
                <a:solidFill>
                  <a:schemeClr val="tx1"/>
                </a:solidFill>
              </a:rPr>
              <a:t>Tags</a:t>
            </a:r>
            <a:endParaRPr lang="en-US" sz="3200" dirty="0">
              <a:solidFill>
                <a:schemeClr val="tx1"/>
              </a:solidFill>
            </a:endParaRPr>
          </a:p>
          <a:p>
            <a:pPr fontAlgn="base"/>
            <a:r>
              <a:rPr lang="en-US" sz="3200" dirty="0">
                <a:solidFill>
                  <a:schemeClr val="tx1"/>
                </a:solidFill>
              </a:rPr>
              <a:t>Ajax</a:t>
            </a:r>
          </a:p>
          <a:p>
            <a:pPr fontAlgn="base"/>
            <a:r>
              <a:rPr lang="en-US" sz="3200" dirty="0">
                <a:solidFill>
                  <a:schemeClr val="tx1"/>
                </a:solidFill>
              </a:rPr>
              <a:t>Event Handling</a:t>
            </a:r>
          </a:p>
        </p:txBody>
      </p:sp>
    </p:spTree>
    <p:extLst>
      <p:ext uri="{BB962C8B-B14F-4D97-AF65-F5344CB8AC3E}">
        <p14:creationId xmlns:p14="http://schemas.microsoft.com/office/powerpoint/2010/main" val="2240531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890" y="2092333"/>
            <a:ext cx="6637151" cy="2387600"/>
          </a:xfrm>
        </p:spPr>
        <p:txBody>
          <a:bodyPr/>
          <a:lstStyle/>
          <a:p>
            <a:r>
              <a:rPr lang="en-US"/>
              <a:t>JSF - Managed Beans</a:t>
            </a:r>
            <a:br>
              <a:rPr lang="en-US"/>
            </a:br>
            <a:endParaRPr lang="en-US"/>
          </a:p>
        </p:txBody>
      </p:sp>
    </p:spTree>
    <p:extLst>
      <p:ext uri="{BB962C8B-B14F-4D97-AF65-F5344CB8AC3E}">
        <p14:creationId xmlns:p14="http://schemas.microsoft.com/office/powerpoint/2010/main" val="746384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B0F0"/>
                </a:solidFill>
                <a:latin typeface="Times New Roman" panose="02020603050405020304" pitchFamily="18" charset="0"/>
                <a:cs typeface="Times New Roman" panose="02020603050405020304" pitchFamily="18" charset="0"/>
              </a:rPr>
              <a:t>Nội</a:t>
            </a:r>
            <a:r>
              <a:rPr lang="en-US" b="1" dirty="0" smtClean="0">
                <a:solidFill>
                  <a:srgbClr val="00B0F0"/>
                </a:solidFill>
                <a:latin typeface="Times New Roman" panose="02020603050405020304" pitchFamily="18" charset="0"/>
                <a:cs typeface="Times New Roman" panose="02020603050405020304" pitchFamily="18" charset="0"/>
              </a:rPr>
              <a:t> dung</a:t>
            </a:r>
            <a:endParaRPr lang="en-US"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9" y="1407889"/>
            <a:ext cx="8596668" cy="4517363"/>
          </a:xfrm>
        </p:spPr>
        <p:txBody>
          <a:bodyPr>
            <a:noAutofit/>
          </a:bodyPr>
          <a:lstStyle/>
          <a:p>
            <a:pPr>
              <a:lnSpc>
                <a:spcPct val="107000"/>
              </a:lnSpc>
              <a:spcBef>
                <a:spcPts val="200"/>
              </a:spcBef>
              <a:buFont typeface="+mj-lt"/>
              <a:buAutoNum type="romanUcPeriod"/>
            </a:pPr>
            <a:r>
              <a:rPr lang="en-US" b="1" dirty="0" err="1">
                <a:solidFill>
                  <a:srgbClr val="000000"/>
                </a:solidFill>
                <a:ea typeface="Times New Roman" panose="02020603050405020304" pitchFamily="18" charset="0"/>
              </a:rPr>
              <a:t>Giới</a:t>
            </a:r>
            <a:r>
              <a:rPr lang="en-US" b="1" dirty="0">
                <a:solidFill>
                  <a:srgbClr val="000000"/>
                </a:solidFill>
                <a:ea typeface="Times New Roman" panose="02020603050405020304" pitchFamily="18" charset="0"/>
              </a:rPr>
              <a:t> </a:t>
            </a:r>
            <a:r>
              <a:rPr lang="en-US" b="1" dirty="0" err="1">
                <a:solidFill>
                  <a:srgbClr val="000000"/>
                </a:solidFill>
                <a:ea typeface="Times New Roman" panose="02020603050405020304" pitchFamily="18" charset="0"/>
              </a:rPr>
              <a:t>thiệu</a:t>
            </a:r>
            <a:r>
              <a:rPr lang="en-US" b="1" dirty="0">
                <a:solidFill>
                  <a:srgbClr val="000000"/>
                </a:solidFill>
                <a:ea typeface="Times New Roman" panose="02020603050405020304" pitchFamily="18" charset="0"/>
              </a:rPr>
              <a:t> JSF</a:t>
            </a:r>
            <a:endParaRPr lang="en-US" b="1" dirty="0">
              <a:solidFill>
                <a:srgbClr val="000000"/>
              </a:solidFill>
              <a:ea typeface="Times New Roman" panose="02020603050405020304" pitchFamily="18" charset="0"/>
            </a:endParaRPr>
          </a:p>
          <a:p>
            <a:pPr lvl="1">
              <a:lnSpc>
                <a:spcPct val="107000"/>
              </a:lnSpc>
              <a:spcBef>
                <a:spcPts val="200"/>
              </a:spcBef>
              <a:buFont typeface="+mj-lt"/>
              <a:buAutoNum type="arabicPeriod"/>
            </a:pPr>
            <a:r>
              <a:rPr lang="en-US" sz="2000" b="1" dirty="0">
                <a:solidFill>
                  <a:srgbClr val="000000"/>
                </a:solidFill>
                <a:ea typeface="Times New Roman" panose="02020603050405020304" pitchFamily="18" charset="0"/>
              </a:rPr>
              <a:t>JSF </a:t>
            </a:r>
            <a:r>
              <a:rPr lang="en-US" sz="2000" b="1" dirty="0" err="1">
                <a:solidFill>
                  <a:srgbClr val="000000"/>
                </a:solidFill>
                <a:ea typeface="Times New Roman" panose="02020603050405020304" pitchFamily="18" charset="0"/>
              </a:rPr>
              <a:t>là</a:t>
            </a:r>
            <a:r>
              <a:rPr lang="en-US" sz="2000" b="1" dirty="0">
                <a:solidFill>
                  <a:srgbClr val="000000"/>
                </a:solidFill>
                <a:ea typeface="Times New Roman" panose="02020603050405020304" pitchFamily="18" charset="0"/>
              </a:rPr>
              <a:t> </a:t>
            </a:r>
            <a:r>
              <a:rPr lang="en-US" sz="2000" b="1" dirty="0" err="1">
                <a:solidFill>
                  <a:srgbClr val="000000"/>
                </a:solidFill>
                <a:ea typeface="Times New Roman" panose="02020603050405020304" pitchFamily="18" charset="0"/>
              </a:rPr>
              <a:t>gì</a:t>
            </a:r>
            <a:endParaRPr lang="en-US" sz="2000" b="1" dirty="0">
              <a:solidFill>
                <a:srgbClr val="000000"/>
              </a:solidFill>
              <a:ea typeface="Times New Roman" panose="02020603050405020304" pitchFamily="18" charset="0"/>
            </a:endParaRPr>
          </a:p>
          <a:p>
            <a:pPr lvl="1">
              <a:lnSpc>
                <a:spcPct val="107000"/>
              </a:lnSpc>
              <a:spcBef>
                <a:spcPts val="200"/>
              </a:spcBef>
              <a:buFont typeface="+mj-lt"/>
              <a:buAutoNum type="arabicPeriod"/>
            </a:pPr>
            <a:r>
              <a:rPr lang="en-US" sz="2000" b="1" dirty="0" err="1">
                <a:solidFill>
                  <a:srgbClr val="000000"/>
                </a:solidFill>
                <a:ea typeface="Times New Roman" panose="02020603050405020304" pitchFamily="18" charset="0"/>
              </a:rPr>
              <a:t>Lịch</a:t>
            </a:r>
            <a:r>
              <a:rPr lang="en-US" sz="2000" b="1" dirty="0">
                <a:solidFill>
                  <a:srgbClr val="000000"/>
                </a:solidFill>
                <a:ea typeface="Times New Roman" panose="02020603050405020304" pitchFamily="18" charset="0"/>
              </a:rPr>
              <a:t> </a:t>
            </a:r>
            <a:r>
              <a:rPr lang="en-US" sz="2000" b="1" dirty="0" err="1">
                <a:solidFill>
                  <a:srgbClr val="000000"/>
                </a:solidFill>
                <a:ea typeface="Times New Roman" panose="02020603050405020304" pitchFamily="18" charset="0"/>
              </a:rPr>
              <a:t>sử</a:t>
            </a:r>
            <a:endParaRPr lang="en-US" sz="2000" b="1" dirty="0">
              <a:solidFill>
                <a:srgbClr val="000000"/>
              </a:solidFill>
              <a:ea typeface="Times New Roman" panose="02020603050405020304" pitchFamily="18" charset="0"/>
            </a:endParaRPr>
          </a:p>
          <a:p>
            <a:pPr lvl="1">
              <a:lnSpc>
                <a:spcPct val="107000"/>
              </a:lnSpc>
              <a:spcBef>
                <a:spcPts val="200"/>
              </a:spcBef>
              <a:buFont typeface="+mj-lt"/>
              <a:buAutoNum type="arabicPeriod"/>
            </a:pPr>
            <a:r>
              <a:rPr lang="en-US" sz="2000" b="1" dirty="0" err="1">
                <a:solidFill>
                  <a:srgbClr val="000000"/>
                </a:solidFill>
                <a:ea typeface="Times New Roman" panose="02020603050405020304" pitchFamily="18" charset="0"/>
              </a:rPr>
              <a:t>Thành</a:t>
            </a:r>
            <a:r>
              <a:rPr lang="en-US" sz="2000" b="1" dirty="0">
                <a:solidFill>
                  <a:srgbClr val="000000"/>
                </a:solidFill>
                <a:ea typeface="Times New Roman" panose="02020603050405020304" pitchFamily="18" charset="0"/>
              </a:rPr>
              <a:t> </a:t>
            </a:r>
            <a:r>
              <a:rPr lang="en-US" sz="2000" b="1" dirty="0" err="1">
                <a:solidFill>
                  <a:srgbClr val="000000"/>
                </a:solidFill>
                <a:ea typeface="Times New Roman" panose="02020603050405020304" pitchFamily="18" charset="0"/>
              </a:rPr>
              <a:t>phần</a:t>
            </a:r>
            <a:endParaRPr lang="en-US" sz="2000" b="1" dirty="0">
              <a:solidFill>
                <a:srgbClr val="000000"/>
              </a:solidFill>
              <a:ea typeface="Times New Roman" panose="02020603050405020304" pitchFamily="18" charset="0"/>
            </a:endParaRPr>
          </a:p>
          <a:p>
            <a:pPr lvl="1">
              <a:lnSpc>
                <a:spcPct val="107000"/>
              </a:lnSpc>
              <a:spcBef>
                <a:spcPts val="200"/>
              </a:spcBef>
              <a:buFont typeface="+mj-lt"/>
              <a:buAutoNum type="arabicPeriod"/>
            </a:pPr>
            <a:r>
              <a:rPr lang="en-US" sz="2000" b="1" dirty="0" err="1">
                <a:solidFill>
                  <a:srgbClr val="000000"/>
                </a:solidFill>
                <a:ea typeface="Times New Roman" panose="02020603050405020304" pitchFamily="18" charset="0"/>
              </a:rPr>
              <a:t>Vòng</a:t>
            </a:r>
            <a:r>
              <a:rPr lang="en-US" sz="2000" b="1" dirty="0">
                <a:solidFill>
                  <a:srgbClr val="000000"/>
                </a:solidFill>
                <a:ea typeface="Times New Roman" panose="02020603050405020304" pitchFamily="18" charset="0"/>
              </a:rPr>
              <a:t> </a:t>
            </a:r>
            <a:r>
              <a:rPr lang="en-US" sz="2000" b="1" dirty="0" err="1">
                <a:solidFill>
                  <a:srgbClr val="000000"/>
                </a:solidFill>
                <a:ea typeface="Times New Roman" panose="02020603050405020304" pitchFamily="18" charset="0"/>
              </a:rPr>
              <a:t>đời</a:t>
            </a:r>
            <a:r>
              <a:rPr lang="en-US" sz="2000" b="1" dirty="0">
                <a:solidFill>
                  <a:srgbClr val="000000"/>
                </a:solidFill>
                <a:ea typeface="Times New Roman" panose="02020603050405020304" pitchFamily="18" charset="0"/>
              </a:rPr>
              <a:t> JSF</a:t>
            </a:r>
            <a:endParaRPr lang="en-US" sz="2000" b="1" dirty="0">
              <a:solidFill>
                <a:srgbClr val="000000"/>
              </a:solidFill>
              <a:ea typeface="Times New Roman" panose="02020603050405020304" pitchFamily="18" charset="0"/>
            </a:endParaRPr>
          </a:p>
          <a:p>
            <a:pPr lvl="1">
              <a:lnSpc>
                <a:spcPct val="107000"/>
              </a:lnSpc>
              <a:spcBef>
                <a:spcPts val="200"/>
              </a:spcBef>
              <a:buFont typeface="+mj-lt"/>
              <a:buAutoNum type="arabicPeriod"/>
            </a:pPr>
            <a:r>
              <a:rPr lang="en-US" sz="2000" b="1" dirty="0" err="1">
                <a:solidFill>
                  <a:srgbClr val="000000"/>
                </a:solidFill>
                <a:ea typeface="Times New Roman" panose="02020603050405020304" pitchFamily="18" charset="0"/>
              </a:rPr>
              <a:t>Kiến</a:t>
            </a:r>
            <a:r>
              <a:rPr lang="en-US" sz="2000" b="1" dirty="0">
                <a:solidFill>
                  <a:srgbClr val="000000"/>
                </a:solidFill>
                <a:ea typeface="Times New Roman" panose="02020603050405020304" pitchFamily="18" charset="0"/>
              </a:rPr>
              <a:t> </a:t>
            </a:r>
            <a:r>
              <a:rPr lang="en-US" sz="2000" b="1" dirty="0" err="1">
                <a:solidFill>
                  <a:srgbClr val="000000"/>
                </a:solidFill>
                <a:ea typeface="Times New Roman" panose="02020603050405020304" pitchFamily="18" charset="0"/>
              </a:rPr>
              <a:t>trúc</a:t>
            </a:r>
            <a:r>
              <a:rPr lang="en-US" sz="2000" b="1" dirty="0">
                <a:solidFill>
                  <a:srgbClr val="000000"/>
                </a:solidFill>
                <a:ea typeface="Times New Roman" panose="02020603050405020304" pitchFamily="18" charset="0"/>
              </a:rPr>
              <a:t> JSF</a:t>
            </a:r>
            <a:endParaRPr lang="en-US" sz="2000" b="1" dirty="0">
              <a:solidFill>
                <a:srgbClr val="000000"/>
              </a:solidFill>
              <a:ea typeface="Times New Roman" panose="02020603050405020304" pitchFamily="18" charset="0"/>
            </a:endParaRPr>
          </a:p>
          <a:p>
            <a:pPr lvl="1">
              <a:lnSpc>
                <a:spcPct val="107000"/>
              </a:lnSpc>
              <a:spcBef>
                <a:spcPts val="200"/>
              </a:spcBef>
              <a:buFont typeface="+mj-lt"/>
              <a:buAutoNum type="arabicPeriod"/>
            </a:pPr>
            <a:r>
              <a:rPr lang="en-US" sz="2000" b="1" dirty="0" err="1">
                <a:solidFill>
                  <a:srgbClr val="000000"/>
                </a:solidFill>
                <a:ea typeface="Times New Roman" panose="02020603050405020304" pitchFamily="18" charset="0"/>
              </a:rPr>
              <a:t>Ưu</a:t>
            </a:r>
            <a:r>
              <a:rPr lang="en-US" sz="2000" b="1" dirty="0">
                <a:solidFill>
                  <a:srgbClr val="000000"/>
                </a:solidFill>
                <a:ea typeface="Times New Roman" panose="02020603050405020304" pitchFamily="18" charset="0"/>
              </a:rPr>
              <a:t>, </a:t>
            </a:r>
            <a:r>
              <a:rPr lang="en-US" sz="2000" b="1" dirty="0" err="1">
                <a:solidFill>
                  <a:srgbClr val="000000"/>
                </a:solidFill>
                <a:ea typeface="Times New Roman" panose="02020603050405020304" pitchFamily="18" charset="0"/>
              </a:rPr>
              <a:t>nhược</a:t>
            </a:r>
            <a:r>
              <a:rPr lang="en-US" sz="2000" b="1" dirty="0">
                <a:solidFill>
                  <a:srgbClr val="000000"/>
                </a:solidFill>
                <a:ea typeface="Times New Roman" panose="02020603050405020304" pitchFamily="18" charset="0"/>
              </a:rPr>
              <a:t> </a:t>
            </a:r>
            <a:r>
              <a:rPr lang="en-US" sz="2000" b="1" dirty="0" err="1">
                <a:solidFill>
                  <a:srgbClr val="000000"/>
                </a:solidFill>
                <a:ea typeface="Times New Roman" panose="02020603050405020304" pitchFamily="18" charset="0"/>
              </a:rPr>
              <a:t>điểm</a:t>
            </a:r>
            <a:endParaRPr lang="en-US" sz="2000" b="1" dirty="0">
              <a:solidFill>
                <a:srgbClr val="000000"/>
              </a:solidFill>
              <a:ea typeface="Times New Roman" panose="02020603050405020304" pitchFamily="18" charset="0"/>
            </a:endParaRPr>
          </a:p>
          <a:p>
            <a:pPr>
              <a:lnSpc>
                <a:spcPct val="107000"/>
              </a:lnSpc>
              <a:spcBef>
                <a:spcPts val="200"/>
              </a:spcBef>
              <a:buFont typeface="+mj-lt"/>
              <a:buAutoNum type="romanUcPeriod"/>
            </a:pPr>
            <a:r>
              <a:rPr lang="en-US" b="1" dirty="0" err="1">
                <a:solidFill>
                  <a:srgbClr val="000000"/>
                </a:solidFill>
                <a:ea typeface="Times New Roman" panose="02020603050405020304" pitchFamily="18" charset="0"/>
              </a:rPr>
              <a:t>Một</a:t>
            </a:r>
            <a:r>
              <a:rPr lang="en-US" b="1" dirty="0">
                <a:solidFill>
                  <a:srgbClr val="000000"/>
                </a:solidFill>
                <a:ea typeface="Times New Roman" panose="02020603050405020304" pitchFamily="18" charset="0"/>
              </a:rPr>
              <a:t> </a:t>
            </a:r>
            <a:r>
              <a:rPr lang="en-US" b="1" dirty="0" err="1">
                <a:solidFill>
                  <a:srgbClr val="000000"/>
                </a:solidFill>
                <a:ea typeface="Times New Roman" panose="02020603050405020304" pitchFamily="18" charset="0"/>
              </a:rPr>
              <a:t>số</a:t>
            </a:r>
            <a:r>
              <a:rPr lang="en-US" b="1" dirty="0">
                <a:solidFill>
                  <a:srgbClr val="000000"/>
                </a:solidFill>
                <a:ea typeface="Times New Roman" panose="02020603050405020304" pitchFamily="18" charset="0"/>
              </a:rPr>
              <a:t> </a:t>
            </a:r>
            <a:r>
              <a:rPr lang="en-US" b="1" dirty="0" err="1">
                <a:solidFill>
                  <a:srgbClr val="000000"/>
                </a:solidFill>
                <a:ea typeface="Times New Roman" panose="02020603050405020304" pitchFamily="18" charset="0"/>
              </a:rPr>
              <a:t>thành</a:t>
            </a:r>
            <a:r>
              <a:rPr lang="en-US" b="1" dirty="0">
                <a:solidFill>
                  <a:srgbClr val="000000"/>
                </a:solidFill>
                <a:ea typeface="Times New Roman" panose="02020603050405020304" pitchFamily="18" charset="0"/>
              </a:rPr>
              <a:t> </a:t>
            </a:r>
            <a:r>
              <a:rPr lang="en-US" b="1" dirty="0" err="1">
                <a:solidFill>
                  <a:srgbClr val="000000"/>
                </a:solidFill>
                <a:ea typeface="Times New Roman" panose="02020603050405020304" pitchFamily="18" charset="0"/>
              </a:rPr>
              <a:t>phần</a:t>
            </a:r>
            <a:r>
              <a:rPr lang="en-US" b="1" dirty="0">
                <a:solidFill>
                  <a:srgbClr val="000000"/>
                </a:solidFill>
                <a:ea typeface="Times New Roman" panose="02020603050405020304" pitchFamily="18" charset="0"/>
              </a:rPr>
              <a:t>, </a:t>
            </a:r>
            <a:r>
              <a:rPr lang="en-US" b="1" dirty="0" err="1">
                <a:solidFill>
                  <a:srgbClr val="000000"/>
                </a:solidFill>
                <a:ea typeface="Times New Roman" panose="02020603050405020304" pitchFamily="18" charset="0"/>
              </a:rPr>
              <a:t>tính</a:t>
            </a:r>
            <a:r>
              <a:rPr lang="en-US" b="1" dirty="0">
                <a:solidFill>
                  <a:srgbClr val="000000"/>
                </a:solidFill>
                <a:ea typeface="Times New Roman" panose="02020603050405020304" pitchFamily="18" charset="0"/>
              </a:rPr>
              <a:t> </a:t>
            </a:r>
            <a:r>
              <a:rPr lang="en-US" b="1" dirty="0" err="1">
                <a:solidFill>
                  <a:srgbClr val="000000"/>
                </a:solidFill>
                <a:ea typeface="Times New Roman" panose="02020603050405020304" pitchFamily="18" charset="0"/>
              </a:rPr>
              <a:t>năng</a:t>
            </a:r>
            <a:r>
              <a:rPr lang="en-US" b="1" dirty="0">
                <a:solidFill>
                  <a:srgbClr val="000000"/>
                </a:solidFill>
                <a:ea typeface="Times New Roman" panose="02020603050405020304" pitchFamily="18" charset="0"/>
              </a:rPr>
              <a:t>…</a:t>
            </a:r>
          </a:p>
          <a:p>
            <a:pPr lvl="1">
              <a:lnSpc>
                <a:spcPct val="107000"/>
              </a:lnSpc>
              <a:spcBef>
                <a:spcPts val="200"/>
              </a:spcBef>
              <a:buFont typeface="+mj-lt"/>
              <a:buAutoNum type="arabicPeriod"/>
            </a:pPr>
            <a:r>
              <a:rPr lang="en-US" sz="2000" b="1" dirty="0">
                <a:solidFill>
                  <a:srgbClr val="000000"/>
                </a:solidFill>
                <a:ea typeface="Times New Roman" panose="02020603050405020304" pitchFamily="18" charset="0"/>
              </a:rPr>
              <a:t>Beans – Managed bean</a:t>
            </a:r>
          </a:p>
          <a:p>
            <a:pPr marL="914354" lvl="2" indent="0">
              <a:lnSpc>
                <a:spcPct val="107000"/>
              </a:lnSpc>
              <a:spcBef>
                <a:spcPts val="200"/>
              </a:spcBef>
              <a:buNone/>
            </a:pPr>
            <a:r>
              <a:rPr lang="en-US" sz="1800" b="1" i="1" dirty="0">
                <a:solidFill>
                  <a:srgbClr val="000000"/>
                </a:solidFill>
                <a:ea typeface="Times New Roman" panose="02020603050405020304" pitchFamily="18" charset="0"/>
              </a:rPr>
              <a:t>Xml </a:t>
            </a:r>
            <a:r>
              <a:rPr lang="en-US" sz="1800" b="1" i="1" dirty="0">
                <a:solidFill>
                  <a:srgbClr val="000000"/>
                </a:solidFill>
                <a:ea typeface="Times New Roman" panose="02020603050405020304" pitchFamily="18" charset="0"/>
              </a:rPr>
              <a:t>Configuration, Annotation</a:t>
            </a:r>
            <a:endParaRPr lang="en-US" sz="1800" b="1" i="1" dirty="0">
              <a:solidFill>
                <a:srgbClr val="000000"/>
              </a:solidFill>
              <a:ea typeface="Times New Roman" panose="02020603050405020304" pitchFamily="18" charset="0"/>
            </a:endParaRPr>
          </a:p>
          <a:p>
            <a:pPr lvl="1">
              <a:lnSpc>
                <a:spcPct val="107000"/>
              </a:lnSpc>
              <a:spcBef>
                <a:spcPts val="200"/>
              </a:spcBef>
              <a:buFont typeface="+mj-lt"/>
              <a:buAutoNum type="arabicPeriod"/>
            </a:pPr>
            <a:r>
              <a:rPr lang="en-US" sz="2000" b="1" dirty="0">
                <a:solidFill>
                  <a:srgbClr val="000000"/>
                </a:solidFill>
                <a:ea typeface="Times New Roman" panose="02020603050405020304" pitchFamily="18" charset="0"/>
              </a:rPr>
              <a:t>Page navigation</a:t>
            </a:r>
          </a:p>
          <a:p>
            <a:pPr lvl="1">
              <a:lnSpc>
                <a:spcPct val="107000"/>
              </a:lnSpc>
              <a:spcBef>
                <a:spcPts val="200"/>
              </a:spcBef>
              <a:buFont typeface="+mj-lt"/>
              <a:buAutoNum type="arabicPeriod"/>
            </a:pPr>
            <a:r>
              <a:rPr lang="en-US" sz="2000" b="1" dirty="0" err="1">
                <a:solidFill>
                  <a:srgbClr val="000000"/>
                </a:solidFill>
                <a:ea typeface="Times New Roman" panose="02020603050405020304" pitchFamily="18" charset="0"/>
              </a:rPr>
              <a:t>Facelets</a:t>
            </a:r>
            <a:endParaRPr lang="en-US" sz="2000" b="1" dirty="0">
              <a:solidFill>
                <a:srgbClr val="000000"/>
              </a:solidFill>
              <a:ea typeface="Times New Roman" panose="02020603050405020304" pitchFamily="18" charset="0"/>
            </a:endParaRPr>
          </a:p>
          <a:p>
            <a:pPr lvl="1">
              <a:lnSpc>
                <a:spcPct val="107000"/>
              </a:lnSpc>
              <a:spcBef>
                <a:spcPts val="200"/>
              </a:spcBef>
              <a:buFont typeface="+mj-lt"/>
              <a:buAutoNum type="arabicPeriod"/>
            </a:pPr>
            <a:r>
              <a:rPr lang="en-US" sz="2000" b="1" dirty="0">
                <a:solidFill>
                  <a:srgbClr val="000000"/>
                </a:solidFill>
                <a:ea typeface="Times New Roman" panose="02020603050405020304" pitchFamily="18" charset="0"/>
              </a:rPr>
              <a:t>JSF </a:t>
            </a:r>
            <a:r>
              <a:rPr lang="en-US" sz="2000" b="1" dirty="0">
                <a:solidFill>
                  <a:srgbClr val="000000"/>
                </a:solidFill>
                <a:ea typeface="Times New Roman" panose="02020603050405020304" pitchFamily="18" charset="0"/>
              </a:rPr>
              <a:t>tag</a:t>
            </a:r>
          </a:p>
          <a:p>
            <a:pPr marL="914354" lvl="2" indent="0">
              <a:lnSpc>
                <a:spcPct val="107000"/>
              </a:lnSpc>
              <a:spcBef>
                <a:spcPts val="200"/>
              </a:spcBef>
              <a:buNone/>
            </a:pPr>
            <a:r>
              <a:rPr lang="en-US" sz="1800" b="1" i="1" dirty="0">
                <a:solidFill>
                  <a:srgbClr val="000000"/>
                </a:solidFill>
                <a:ea typeface="Times New Roman" panose="02020603050405020304" pitchFamily="18" charset="0"/>
              </a:rPr>
              <a:t>Basic Tag, </a:t>
            </a:r>
            <a:r>
              <a:rPr lang="en-US" sz="1800" b="1" i="1" dirty="0" err="1">
                <a:solidFill>
                  <a:srgbClr val="000000"/>
                </a:solidFill>
                <a:ea typeface="Times New Roman" panose="02020603050405020304" pitchFamily="18" charset="0"/>
              </a:rPr>
              <a:t>Facelets</a:t>
            </a:r>
            <a:r>
              <a:rPr lang="en-US" sz="1800" b="1" i="1" dirty="0">
                <a:solidFill>
                  <a:srgbClr val="000000"/>
                </a:solidFill>
                <a:ea typeface="Times New Roman" panose="02020603050405020304" pitchFamily="18" charset="0"/>
              </a:rPr>
              <a:t> tag, Convertor tag, Validation tag, </a:t>
            </a:r>
            <a:r>
              <a:rPr lang="en-US" sz="1800" b="1" dirty="0">
                <a:solidFill>
                  <a:srgbClr val="000000"/>
                </a:solidFill>
                <a:ea typeface="Times New Roman" panose="02020603050405020304" pitchFamily="18" charset="0"/>
              </a:rPr>
              <a:t>Ajax, Even </a:t>
            </a:r>
            <a:r>
              <a:rPr lang="en-US" sz="1800" b="1" dirty="0" err="1">
                <a:solidFill>
                  <a:srgbClr val="000000"/>
                </a:solidFill>
                <a:ea typeface="Times New Roman" panose="02020603050405020304" pitchFamily="18" charset="0"/>
              </a:rPr>
              <a:t>hanlding</a:t>
            </a:r>
            <a:endParaRPr lang="en-US" sz="1800" b="1" dirty="0">
              <a:solidFill>
                <a:srgbClr val="000000"/>
              </a:solidFill>
              <a:ea typeface="Times New Roman" panose="02020603050405020304" pitchFamily="18" charset="0"/>
            </a:endParaRPr>
          </a:p>
          <a:p>
            <a:pPr>
              <a:lnSpc>
                <a:spcPct val="107000"/>
              </a:lnSpc>
              <a:spcBef>
                <a:spcPts val="200"/>
              </a:spcBef>
              <a:buFont typeface="+mj-lt"/>
              <a:buAutoNum type="romanUcPeriod"/>
            </a:pPr>
            <a:r>
              <a:rPr lang="en-US" b="1" dirty="0">
                <a:solidFill>
                  <a:srgbClr val="000000"/>
                </a:solidFill>
                <a:ea typeface="Times New Roman" panose="02020603050405020304" pitchFamily="18" charset="0"/>
              </a:rPr>
              <a:t> </a:t>
            </a:r>
            <a:r>
              <a:rPr lang="en-US" b="1" dirty="0">
                <a:solidFill>
                  <a:srgbClr val="000000"/>
                </a:solidFill>
                <a:ea typeface="Times New Roman" panose="02020603050405020304" pitchFamily="18" charset="0"/>
              </a:rPr>
              <a:t>Demo</a:t>
            </a:r>
            <a:endParaRPr lang="en-US" b="1" dirty="0">
              <a:solidFill>
                <a:srgbClr val="000000"/>
              </a:solidFill>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70646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113" y="450761"/>
            <a:ext cx="8339667" cy="5726203"/>
          </a:xfrm>
        </p:spPr>
        <p:txBody>
          <a:bodyPr>
            <a:noAutofit/>
          </a:bodyPr>
          <a:lstStyle/>
          <a:p>
            <a:r>
              <a:rPr lang="en-US" sz="2800" dirty="0"/>
              <a:t>Managed Bean </a:t>
            </a:r>
            <a:r>
              <a:rPr lang="en-US" sz="2800" dirty="0" err="1"/>
              <a:t>là</a:t>
            </a:r>
            <a:r>
              <a:rPr lang="en-US" sz="2800" dirty="0"/>
              <a:t> </a:t>
            </a:r>
            <a:r>
              <a:rPr lang="en-US" sz="2800" dirty="0" err="1"/>
              <a:t>một</a:t>
            </a:r>
            <a:r>
              <a:rPr lang="en-US" sz="2800" dirty="0"/>
              <a:t> </a:t>
            </a:r>
            <a:r>
              <a:rPr lang="en-US" sz="2800" dirty="0" err="1"/>
              <a:t>lớp</a:t>
            </a:r>
            <a:r>
              <a:rPr lang="en-US" sz="2800" dirty="0"/>
              <a:t> Java Bean </a:t>
            </a:r>
            <a:r>
              <a:rPr lang="en-US" sz="2800" dirty="0" err="1"/>
              <a:t>thường</a:t>
            </a:r>
            <a:r>
              <a:rPr lang="en-US" sz="2800" dirty="0"/>
              <a:t> </a:t>
            </a:r>
            <a:r>
              <a:rPr lang="en-US" sz="2800" dirty="0" err="1"/>
              <a:t>dùng</a:t>
            </a:r>
            <a:r>
              <a:rPr lang="en-US" sz="2800" dirty="0"/>
              <a:t> </a:t>
            </a:r>
            <a:r>
              <a:rPr lang="en-US" sz="2800" dirty="0" err="1"/>
              <a:t>để</a:t>
            </a:r>
            <a:r>
              <a:rPr lang="en-US" sz="2800" dirty="0"/>
              <a:t> </a:t>
            </a:r>
            <a:r>
              <a:rPr lang="en-US" sz="2800" dirty="0" err="1"/>
              <a:t>đăng</a:t>
            </a:r>
            <a:r>
              <a:rPr lang="en-US" sz="2800" dirty="0"/>
              <a:t> </a:t>
            </a:r>
            <a:r>
              <a:rPr lang="en-US" sz="2800" dirty="0" err="1"/>
              <a:t>ký</a:t>
            </a:r>
            <a:r>
              <a:rPr lang="en-US" sz="2800" dirty="0"/>
              <a:t> </a:t>
            </a:r>
            <a:r>
              <a:rPr lang="en-US" sz="2800" dirty="0" err="1"/>
              <a:t>với</a:t>
            </a:r>
            <a:r>
              <a:rPr lang="en-US" sz="2800" dirty="0"/>
              <a:t> JSF. </a:t>
            </a:r>
          </a:p>
          <a:p>
            <a:r>
              <a:rPr lang="en-US" sz="2800" dirty="0"/>
              <a:t>Managed bean </a:t>
            </a:r>
            <a:r>
              <a:rPr lang="en-US" sz="2800" dirty="0" err="1"/>
              <a:t>chứa</a:t>
            </a:r>
            <a:r>
              <a:rPr lang="en-US" sz="2800" dirty="0"/>
              <a:t> </a:t>
            </a:r>
            <a:r>
              <a:rPr lang="en-US" sz="2800" dirty="0" err="1"/>
              <a:t>các</a:t>
            </a:r>
            <a:r>
              <a:rPr lang="en-US" sz="2800" dirty="0"/>
              <a:t> </a:t>
            </a:r>
            <a:r>
              <a:rPr lang="en-US" sz="2800" dirty="0" err="1"/>
              <a:t>phương</a:t>
            </a:r>
            <a:r>
              <a:rPr lang="en-US" sz="2800" dirty="0"/>
              <a:t> </a:t>
            </a:r>
            <a:r>
              <a:rPr lang="en-US" sz="2800" dirty="0" err="1"/>
              <a:t>thức</a:t>
            </a:r>
            <a:r>
              <a:rPr lang="en-US" sz="2800" dirty="0"/>
              <a:t> getter </a:t>
            </a:r>
            <a:r>
              <a:rPr lang="en-US" sz="2800" dirty="0" err="1"/>
              <a:t>và</a:t>
            </a:r>
            <a:r>
              <a:rPr lang="en-US" sz="2800" dirty="0"/>
              <a:t> setter, </a:t>
            </a:r>
            <a:r>
              <a:rPr lang="en-US" sz="2800" dirty="0" err="1"/>
              <a:t>quy</a:t>
            </a:r>
            <a:r>
              <a:rPr lang="en-US" sz="2800" dirty="0"/>
              <a:t> </a:t>
            </a:r>
            <a:r>
              <a:rPr lang="en-US" sz="2800" dirty="0" err="1"/>
              <a:t>trình</a:t>
            </a:r>
            <a:r>
              <a:rPr lang="en-US" sz="2800" dirty="0"/>
              <a:t> </a:t>
            </a:r>
            <a:r>
              <a:rPr lang="en-US" sz="2800" dirty="0" err="1"/>
              <a:t>nghiệp</a:t>
            </a:r>
            <a:r>
              <a:rPr lang="en-US" sz="2800" dirty="0"/>
              <a:t> </a:t>
            </a:r>
            <a:r>
              <a:rPr lang="en-US" sz="2800" dirty="0" err="1"/>
              <a:t>vụ</a:t>
            </a:r>
            <a:r>
              <a:rPr lang="en-US" sz="2800" dirty="0"/>
              <a:t> </a:t>
            </a:r>
            <a:r>
              <a:rPr lang="en-US" sz="2800" dirty="0" err="1"/>
              <a:t>hoặc</a:t>
            </a:r>
            <a:r>
              <a:rPr lang="en-US" sz="2800" dirty="0"/>
              <a:t> </a:t>
            </a:r>
            <a:r>
              <a:rPr lang="en-US" sz="2800" dirty="0" err="1"/>
              <a:t>một</a:t>
            </a:r>
            <a:r>
              <a:rPr lang="en-US" sz="2800" dirty="0"/>
              <a:t> bean </a:t>
            </a:r>
            <a:r>
              <a:rPr lang="en-US" sz="2800" dirty="0" err="1"/>
              <a:t>chứa</a:t>
            </a:r>
            <a:r>
              <a:rPr lang="en-US" sz="2800" dirty="0"/>
              <a:t> </a:t>
            </a:r>
            <a:r>
              <a:rPr lang="en-US" sz="2800" dirty="0" err="1"/>
              <a:t>tất</a:t>
            </a:r>
            <a:r>
              <a:rPr lang="en-US" sz="2800" dirty="0"/>
              <a:t> </a:t>
            </a:r>
            <a:r>
              <a:rPr lang="en-US" sz="2800" dirty="0" err="1"/>
              <a:t>cả</a:t>
            </a:r>
            <a:r>
              <a:rPr lang="en-US" sz="2800" dirty="0"/>
              <a:t> </a:t>
            </a:r>
            <a:r>
              <a:rPr lang="en-US" sz="2800" dirty="0" err="1"/>
              <a:t>giá</a:t>
            </a:r>
            <a:r>
              <a:rPr lang="en-US" sz="2800" dirty="0"/>
              <a:t> </a:t>
            </a:r>
            <a:r>
              <a:rPr lang="en-US" sz="2800" dirty="0" err="1"/>
              <a:t>trị</a:t>
            </a:r>
            <a:r>
              <a:rPr lang="en-US" sz="2800" dirty="0"/>
              <a:t> </a:t>
            </a:r>
            <a:r>
              <a:rPr lang="en-US" sz="2800" dirty="0" err="1"/>
              <a:t>của</a:t>
            </a:r>
            <a:r>
              <a:rPr lang="en-US" sz="2800" dirty="0"/>
              <a:t> HTML form</a:t>
            </a:r>
            <a:endParaRPr lang="en-US" sz="2800" dirty="0"/>
          </a:p>
          <a:p>
            <a:r>
              <a:rPr lang="en-US" sz="2800" dirty="0"/>
              <a:t>Managed beans </a:t>
            </a:r>
            <a:r>
              <a:rPr lang="en-US" sz="2800" dirty="0" err="1"/>
              <a:t>làm</a:t>
            </a:r>
            <a:r>
              <a:rPr lang="en-US" sz="2800" dirty="0"/>
              <a:t> </a:t>
            </a:r>
            <a:r>
              <a:rPr lang="en-US" sz="2800" dirty="0" err="1"/>
              <a:t>việc</a:t>
            </a:r>
            <a:r>
              <a:rPr lang="en-US" sz="2800" dirty="0"/>
              <a:t> </a:t>
            </a:r>
            <a:r>
              <a:rPr lang="en-US" sz="2800" dirty="0" err="1"/>
              <a:t>như</a:t>
            </a:r>
            <a:r>
              <a:rPr lang="en-US" sz="2800" dirty="0"/>
              <a:t> Model </a:t>
            </a:r>
            <a:r>
              <a:rPr lang="en-US" sz="2800" dirty="0" err="1"/>
              <a:t>cho</a:t>
            </a:r>
            <a:r>
              <a:rPr lang="en-US" sz="2800" dirty="0"/>
              <a:t> </a:t>
            </a:r>
            <a:r>
              <a:rPr lang="en-US" sz="2800" dirty="0" err="1"/>
              <a:t>các</a:t>
            </a:r>
            <a:r>
              <a:rPr lang="en-US" sz="2800" dirty="0"/>
              <a:t> </a:t>
            </a:r>
            <a:r>
              <a:rPr lang="en-US" sz="2800" dirty="0"/>
              <a:t>UI </a:t>
            </a:r>
            <a:r>
              <a:rPr lang="en-US" sz="2800" dirty="0"/>
              <a:t>component.</a:t>
            </a:r>
            <a:r>
              <a:rPr lang="vi-VN" sz="2800" dirty="0"/>
              <a:t> Nó lưu trữ các dữ liệu được sử dụng bởi các trang xhtml JSF.</a:t>
            </a:r>
            <a:endParaRPr lang="en-US" sz="2800" dirty="0"/>
          </a:p>
          <a:p>
            <a:r>
              <a:rPr lang="en-US" sz="2800" dirty="0"/>
              <a:t>Managed Bean </a:t>
            </a:r>
            <a:r>
              <a:rPr lang="en-US" sz="2800" dirty="0" err="1"/>
              <a:t>có</a:t>
            </a:r>
            <a:r>
              <a:rPr lang="en-US" sz="2800" dirty="0"/>
              <a:t> </a:t>
            </a:r>
            <a:r>
              <a:rPr lang="en-US" sz="2800" dirty="0" err="1"/>
              <a:t>thể</a:t>
            </a:r>
            <a:r>
              <a:rPr lang="en-US" sz="2800" dirty="0"/>
              <a:t> </a:t>
            </a:r>
            <a:r>
              <a:rPr lang="en-US" sz="2800" dirty="0" err="1"/>
              <a:t>được</a:t>
            </a:r>
            <a:r>
              <a:rPr lang="en-US" sz="2800" dirty="0"/>
              <a:t> </a:t>
            </a:r>
            <a:r>
              <a:rPr lang="en-US" sz="2800" dirty="0" err="1"/>
              <a:t>truy</a:t>
            </a:r>
            <a:r>
              <a:rPr lang="en-US" sz="2800" dirty="0"/>
              <a:t> </a:t>
            </a:r>
            <a:r>
              <a:rPr lang="en-US" sz="2800" dirty="0" err="1"/>
              <a:t>cập</a:t>
            </a:r>
            <a:r>
              <a:rPr lang="en-US" sz="2800" dirty="0"/>
              <a:t> </a:t>
            </a:r>
            <a:r>
              <a:rPr lang="en-US" sz="2800" dirty="0" err="1"/>
              <a:t>từ</a:t>
            </a:r>
            <a:r>
              <a:rPr lang="en-US" sz="2800" dirty="0"/>
              <a:t> JSF page</a:t>
            </a:r>
          </a:p>
          <a:p>
            <a:r>
              <a:rPr lang="en-US" sz="2800" dirty="0" err="1"/>
              <a:t>Từ</a:t>
            </a:r>
            <a:r>
              <a:rPr lang="en-US" sz="2800" dirty="0"/>
              <a:t> </a:t>
            </a:r>
            <a:r>
              <a:rPr lang="en-US" sz="2800" dirty="0" err="1"/>
              <a:t>phiên</a:t>
            </a:r>
            <a:r>
              <a:rPr lang="en-US" sz="2800" dirty="0"/>
              <a:t> </a:t>
            </a:r>
            <a:r>
              <a:rPr lang="en-US" sz="2800" dirty="0" err="1"/>
              <a:t>bản</a:t>
            </a:r>
            <a:r>
              <a:rPr lang="en-US" sz="2800" dirty="0"/>
              <a:t> JSF 1.2 managed bean </a:t>
            </a:r>
            <a:r>
              <a:rPr lang="en-US" sz="2800" dirty="0" err="1"/>
              <a:t>được</a:t>
            </a:r>
            <a:r>
              <a:rPr lang="en-US" sz="2800" dirty="0"/>
              <a:t> </a:t>
            </a:r>
            <a:r>
              <a:rPr lang="en-US" sz="2800" dirty="0" err="1"/>
              <a:t>cấu</a:t>
            </a:r>
            <a:r>
              <a:rPr lang="en-US" sz="2800" dirty="0"/>
              <a:t> </a:t>
            </a:r>
            <a:r>
              <a:rPr lang="en-US" sz="2800" dirty="0" err="1"/>
              <a:t>hình</a:t>
            </a:r>
            <a:r>
              <a:rPr lang="en-US" sz="2800" dirty="0"/>
              <a:t> </a:t>
            </a:r>
            <a:r>
              <a:rPr lang="en-US" sz="2800" dirty="0" err="1"/>
              <a:t>trong</a:t>
            </a:r>
            <a:r>
              <a:rPr lang="en-US" sz="2800" dirty="0"/>
              <a:t> file </a:t>
            </a:r>
            <a:r>
              <a:rPr lang="en-US" sz="2800" dirty="0" err="1"/>
              <a:t>như</a:t>
            </a:r>
            <a:r>
              <a:rPr lang="en-US" sz="2800" dirty="0"/>
              <a:t> faces-config.xml.</a:t>
            </a:r>
          </a:p>
          <a:p>
            <a:r>
              <a:rPr lang="en-US" sz="2800" dirty="0" err="1"/>
              <a:t>Từ</a:t>
            </a:r>
            <a:r>
              <a:rPr lang="en-US" sz="2800" dirty="0"/>
              <a:t> </a:t>
            </a:r>
            <a:r>
              <a:rPr lang="en-US" sz="2800" dirty="0" err="1"/>
              <a:t>phiên</a:t>
            </a:r>
            <a:r>
              <a:rPr lang="en-US" sz="2800" dirty="0"/>
              <a:t> </a:t>
            </a:r>
            <a:r>
              <a:rPr lang="en-US" sz="2800" dirty="0" err="1"/>
              <a:t>bản</a:t>
            </a:r>
            <a:r>
              <a:rPr lang="en-US" sz="2800" dirty="0"/>
              <a:t> JSF 2.0 </a:t>
            </a:r>
            <a:r>
              <a:rPr lang="en-US" sz="2800" dirty="0" err="1"/>
              <a:t>trở</a:t>
            </a:r>
            <a:r>
              <a:rPr lang="en-US" sz="2800" dirty="0"/>
              <a:t> </a:t>
            </a:r>
            <a:r>
              <a:rPr lang="en-US" sz="2800" dirty="0" err="1"/>
              <a:t>đi</a:t>
            </a:r>
            <a:r>
              <a:rPr lang="en-US" sz="2800" dirty="0"/>
              <a:t>, Managed bean </a:t>
            </a:r>
            <a:r>
              <a:rPr lang="en-US" sz="2800" dirty="0" err="1"/>
              <a:t>có</a:t>
            </a:r>
            <a:r>
              <a:rPr lang="en-US" sz="2800" dirty="0"/>
              <a:t> </a:t>
            </a:r>
            <a:r>
              <a:rPr lang="en-US" sz="2800" dirty="0" err="1"/>
              <a:t>thể</a:t>
            </a:r>
            <a:r>
              <a:rPr lang="en-US" sz="2800" dirty="0"/>
              <a:t> </a:t>
            </a:r>
            <a:r>
              <a:rPr lang="en-US" sz="2800" dirty="0" err="1"/>
              <a:t>dễ</a:t>
            </a:r>
            <a:r>
              <a:rPr lang="en-US" sz="2800" dirty="0"/>
              <a:t> </a:t>
            </a:r>
            <a:r>
              <a:rPr lang="en-US" sz="2800" dirty="0" err="1"/>
              <a:t>dàng</a:t>
            </a:r>
            <a:r>
              <a:rPr lang="en-US" sz="2800" dirty="0"/>
              <a:t> </a:t>
            </a:r>
            <a:r>
              <a:rPr lang="en-US" sz="2800" dirty="0" err="1"/>
              <a:t>được</a:t>
            </a:r>
            <a:r>
              <a:rPr lang="en-US" sz="2800" dirty="0"/>
              <a:t> </a:t>
            </a:r>
            <a:r>
              <a:rPr lang="en-US" sz="2800" dirty="0" err="1"/>
              <a:t>đăng</a:t>
            </a:r>
            <a:r>
              <a:rPr lang="en-US" sz="2800" dirty="0"/>
              <a:t> </a:t>
            </a:r>
            <a:r>
              <a:rPr lang="en-US" sz="2800" dirty="0" err="1"/>
              <a:t>ký</a:t>
            </a:r>
            <a:r>
              <a:rPr lang="en-US" sz="2800" dirty="0"/>
              <a:t> </a:t>
            </a:r>
            <a:r>
              <a:rPr lang="en-US" sz="2800" dirty="0" err="1"/>
              <a:t>bằng</a:t>
            </a:r>
            <a:r>
              <a:rPr lang="en-US" sz="2800" dirty="0"/>
              <a:t> </a:t>
            </a:r>
            <a:r>
              <a:rPr lang="en-US" sz="2800" dirty="0" err="1"/>
              <a:t>cách</a:t>
            </a:r>
            <a:r>
              <a:rPr lang="en-US" sz="2800" dirty="0"/>
              <a:t> </a:t>
            </a:r>
            <a:r>
              <a:rPr lang="en-US" sz="2800" dirty="0" err="1"/>
              <a:t>sử</a:t>
            </a:r>
            <a:r>
              <a:rPr lang="en-US" sz="2800" dirty="0"/>
              <a:t> </a:t>
            </a:r>
            <a:r>
              <a:rPr lang="en-US" sz="2800" dirty="0" err="1"/>
              <a:t>dụng</a:t>
            </a:r>
            <a:r>
              <a:rPr lang="en-US" sz="2800" dirty="0"/>
              <a:t> annotations. </a:t>
            </a:r>
            <a:endParaRPr lang="en-US" sz="2800" dirty="0"/>
          </a:p>
        </p:txBody>
      </p:sp>
    </p:spTree>
    <p:extLst>
      <p:ext uri="{BB962C8B-B14F-4D97-AF65-F5344CB8AC3E}">
        <p14:creationId xmlns:p14="http://schemas.microsoft.com/office/powerpoint/2010/main" val="3882938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69033507"/>
              </p:ext>
            </p:extLst>
          </p:nvPr>
        </p:nvGraphicFramePr>
        <p:xfrm>
          <a:off x="182530" y="590880"/>
          <a:ext cx="11265975" cy="3657600"/>
        </p:xfrm>
        <a:graphic>
          <a:graphicData uri="http://schemas.openxmlformats.org/drawingml/2006/table">
            <a:tbl>
              <a:tblPr firstRow="1" bandRow="1">
                <a:tableStyleId>{5C22544A-7EE6-4342-B048-85BDC9FD1C3A}</a:tableStyleId>
              </a:tblPr>
              <a:tblGrid>
                <a:gridCol w="5632987"/>
                <a:gridCol w="5632987"/>
              </a:tblGrid>
              <a:tr h="381000">
                <a:tc>
                  <a:txBody>
                    <a:bodyPr/>
                    <a:lstStyle/>
                    <a:p>
                      <a:r>
                        <a:rPr lang="en-US" sz="1900" dirty="0" err="1" smtClean="0"/>
                        <a:t>Xử</a:t>
                      </a:r>
                      <a:r>
                        <a:rPr lang="en-US" sz="1900" dirty="0" smtClean="0"/>
                        <a:t> </a:t>
                      </a:r>
                      <a:r>
                        <a:rPr lang="en-US" sz="1900" dirty="0" err="1" smtClean="0"/>
                        <a:t>dụng</a:t>
                      </a:r>
                      <a:r>
                        <a:rPr lang="en-US" sz="1900" dirty="0" smtClean="0"/>
                        <a:t> XML</a:t>
                      </a:r>
                      <a:endParaRPr lang="en-US" sz="1900" dirty="0"/>
                    </a:p>
                  </a:txBody>
                  <a:tcPr/>
                </a:tc>
                <a:tc>
                  <a:txBody>
                    <a:bodyPr/>
                    <a:lstStyle/>
                    <a:p>
                      <a:r>
                        <a:rPr lang="en-US" sz="1900" smtClean="0"/>
                        <a:t>Xử dụng annotations</a:t>
                      </a:r>
                      <a:endParaRPr lang="en-US" sz="1900"/>
                    </a:p>
                  </a:txBody>
                  <a:tcPr/>
                </a:tc>
              </a:tr>
              <a:tr h="3276600">
                <a:tc>
                  <a:txBody>
                    <a:bodyPr/>
                    <a:lstStyle/>
                    <a:p>
                      <a:pPr marL="0" indent="0">
                        <a:buNone/>
                      </a:pPr>
                      <a:r>
                        <a:rPr lang="en-US" sz="1900" smtClean="0"/>
                        <a:t>&lt;managed-bean&gt;</a:t>
                      </a:r>
                    </a:p>
                    <a:p>
                      <a:pPr marL="0" indent="0">
                        <a:buNone/>
                      </a:pPr>
                      <a:r>
                        <a:rPr lang="en-US" sz="1900" smtClean="0"/>
                        <a:t>  &lt;managed-bean-name&gt;helloWorld&lt;/managed-bean-name&gt; </a:t>
                      </a:r>
                      <a:r>
                        <a:rPr lang="en-US" sz="1900" smtClean="0">
                          <a:solidFill>
                            <a:srgbClr val="FF0000"/>
                          </a:solidFill>
                        </a:rPr>
                        <a:t>(tên của managed bean)</a:t>
                      </a:r>
                    </a:p>
                    <a:p>
                      <a:pPr marL="0" indent="0">
                        <a:buNone/>
                      </a:pPr>
                      <a:r>
                        <a:rPr lang="en-US" sz="1900" smtClean="0"/>
                        <a:t>  &lt;managed-bean-class&gt;com.tutorialspoint.test.HelloWorld&lt;/managed-bean-class&gt; </a:t>
                      </a:r>
                      <a:r>
                        <a:rPr lang="en-US" sz="1900" smtClean="0">
                          <a:solidFill>
                            <a:srgbClr val="FF0000"/>
                          </a:solidFill>
                        </a:rPr>
                        <a:t>(class managed bean tương ứng)</a:t>
                      </a:r>
                    </a:p>
                    <a:p>
                      <a:pPr marL="0" indent="0">
                        <a:buNone/>
                      </a:pPr>
                      <a:r>
                        <a:rPr lang="en-US" sz="1900" smtClean="0"/>
                        <a:t>  &lt;managed-bean-scope&gt;request&lt;/managed-bean-scope&gt; </a:t>
                      </a:r>
                      <a:r>
                        <a:rPr lang="en-US" sz="1900" smtClean="0">
                          <a:solidFill>
                            <a:srgbClr val="FF0000"/>
                          </a:solidFill>
                        </a:rPr>
                        <a:t>( phạm vi sử dụng của managed bean - ở đây là trong một request)</a:t>
                      </a:r>
                    </a:p>
                    <a:p>
                      <a:pPr marL="0" indent="0">
                        <a:buNone/>
                      </a:pPr>
                      <a:r>
                        <a:rPr lang="en-US" sz="1900" smtClean="0"/>
                        <a:t>&lt;/managed-bean&gt; </a:t>
                      </a:r>
                    </a:p>
                    <a:p>
                      <a:endParaRPr lang="en-US" sz="1900"/>
                    </a:p>
                  </a:txBody>
                  <a:tcPr/>
                </a:tc>
                <a:tc>
                  <a:txBody>
                    <a:bodyPr/>
                    <a:lstStyle/>
                    <a:p>
                      <a:pPr marL="0" indent="0">
                        <a:buNone/>
                      </a:pPr>
                      <a:r>
                        <a:rPr lang="en-US" sz="1900" dirty="0" smtClean="0"/>
                        <a:t>@</a:t>
                      </a:r>
                      <a:r>
                        <a:rPr lang="en-US" sz="1900" dirty="0" err="1" smtClean="0"/>
                        <a:t>ManagedBean</a:t>
                      </a:r>
                      <a:r>
                        <a:rPr lang="en-US" sz="1900" dirty="0" smtClean="0"/>
                        <a:t>(name = "</a:t>
                      </a:r>
                      <a:r>
                        <a:rPr lang="en-US" sz="1900" dirty="0" err="1" smtClean="0"/>
                        <a:t>helloWorld</a:t>
                      </a:r>
                      <a:r>
                        <a:rPr lang="en-US" sz="1900" dirty="0" smtClean="0"/>
                        <a:t>", eager = true)</a:t>
                      </a:r>
                    </a:p>
                    <a:p>
                      <a:pPr marL="0" indent="0">
                        <a:buNone/>
                      </a:pPr>
                      <a:r>
                        <a:rPr lang="en-US" sz="1900" dirty="0" smtClean="0"/>
                        <a:t>@</a:t>
                      </a:r>
                      <a:r>
                        <a:rPr lang="en-US" sz="1900" dirty="0" err="1" smtClean="0"/>
                        <a:t>RequestScoped</a:t>
                      </a:r>
                      <a:endParaRPr lang="en-US" sz="1900" dirty="0" smtClean="0"/>
                    </a:p>
                    <a:p>
                      <a:pPr marL="0" indent="0">
                        <a:buNone/>
                      </a:pPr>
                      <a:r>
                        <a:rPr lang="en-US" sz="1900" dirty="0" smtClean="0"/>
                        <a:t>public class HelloWorld {</a:t>
                      </a:r>
                    </a:p>
                    <a:p>
                      <a:pPr marL="0" indent="0">
                        <a:buNone/>
                      </a:pPr>
                      <a:r>
                        <a:rPr lang="en-US" sz="1900" dirty="0" smtClean="0"/>
                        <a:t>	</a:t>
                      </a:r>
                    </a:p>
                    <a:p>
                      <a:pPr marL="0" indent="0">
                        <a:buNone/>
                      </a:pPr>
                      <a:r>
                        <a:rPr lang="en-US" sz="1900" dirty="0" smtClean="0"/>
                        <a:t>   @</a:t>
                      </a:r>
                      <a:r>
                        <a:rPr lang="en-US" sz="1900" dirty="0" err="1" smtClean="0"/>
                        <a:t>ManagedProperty</a:t>
                      </a:r>
                      <a:r>
                        <a:rPr lang="en-US" sz="1900" dirty="0" smtClean="0"/>
                        <a:t>(value="#{message}")</a:t>
                      </a:r>
                    </a:p>
                    <a:p>
                      <a:pPr marL="0" indent="0">
                        <a:buNone/>
                      </a:pPr>
                      <a:r>
                        <a:rPr lang="en-US" sz="1900" dirty="0" smtClean="0"/>
                        <a:t>   private Message </a:t>
                      </a:r>
                      <a:r>
                        <a:rPr lang="en-US" sz="1900" dirty="0" err="1" smtClean="0"/>
                        <a:t>message</a:t>
                      </a:r>
                      <a:r>
                        <a:rPr lang="en-US" sz="1900" dirty="0" smtClean="0"/>
                        <a:t>;</a:t>
                      </a:r>
                    </a:p>
                    <a:p>
                      <a:pPr marL="0" indent="0">
                        <a:buNone/>
                      </a:pPr>
                      <a:r>
                        <a:rPr lang="en-US" sz="1900" dirty="0" smtClean="0"/>
                        <a:t>   ...</a:t>
                      </a:r>
                    </a:p>
                    <a:p>
                      <a:pPr marL="0" indent="0">
                        <a:buNone/>
                      </a:pPr>
                      <a:r>
                        <a:rPr lang="en-US" sz="1900" dirty="0" smtClean="0"/>
                        <a:t>}</a:t>
                      </a:r>
                    </a:p>
                    <a:p>
                      <a:endParaRPr lang="en-US" sz="1900" dirty="0"/>
                    </a:p>
                  </a:txBody>
                  <a:tcPr/>
                </a:tc>
              </a:tr>
            </a:tbl>
          </a:graphicData>
        </a:graphic>
      </p:graphicFrame>
      <p:sp>
        <p:nvSpPr>
          <p:cNvPr id="4" name="TextBox 3"/>
          <p:cNvSpPr txBox="1"/>
          <p:nvPr/>
        </p:nvSpPr>
        <p:spPr>
          <a:xfrm>
            <a:off x="89337" y="4572000"/>
            <a:ext cx="10844011" cy="2308324"/>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Thuộc tính name là tên của managed bean. Nếu ta không cài đặt thì managed bean sẽ được lấy tên mặc định là tên class tương ứng của nó</a:t>
            </a:r>
            <a:r>
              <a:rPr lang="en-US" sz="2400">
                <a:latin typeface="Times New Roman" panose="02020603050405020304" pitchFamily="18" charset="0"/>
                <a:cs typeface="Times New Roman" panose="02020603050405020304" pitchFamily="18" charset="0"/>
              </a:rPr>
              <a:t>. Chữ cái đầu tiên sẽ trong tên class được chuyển thành chữ thường.</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Thuộc tính eager. Nếu eager== true thì managed bean sẽ được tạo ra trước khi yêu cầu lần đầu tiên nếu không thì nó chỉ được tạo ra khi nhận được yêu cầu.</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4032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501"/>
            <a:ext cx="10515600" cy="575033"/>
          </a:xfrm>
        </p:spPr>
        <p:txBody>
          <a:bodyPr>
            <a:normAutofit fontScale="90000"/>
          </a:bodyPr>
          <a:lstStyle/>
          <a:p>
            <a:r>
              <a:rPr lang="en-US"/>
              <a:t>Scope Annotations</a:t>
            </a:r>
            <a:br>
              <a:rPr lang="en-US"/>
            </a:b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679845629"/>
              </p:ext>
            </p:extLst>
          </p:nvPr>
        </p:nvGraphicFramePr>
        <p:xfrm>
          <a:off x="133087" y="940157"/>
          <a:ext cx="11925837" cy="5876075"/>
        </p:xfrm>
        <a:graphic>
          <a:graphicData uri="http://schemas.openxmlformats.org/drawingml/2006/table">
            <a:tbl>
              <a:tblPr firstRow="1" bandRow="1">
                <a:tableStyleId>{5C22544A-7EE6-4342-B048-85BDC9FD1C3A}</a:tableStyleId>
              </a:tblPr>
              <a:tblGrid>
                <a:gridCol w="1657081"/>
                <a:gridCol w="7658637"/>
                <a:gridCol w="2610119"/>
              </a:tblGrid>
              <a:tr h="1769745">
                <a:tc>
                  <a:txBody>
                    <a:bodyPr/>
                    <a:lstStyle/>
                    <a:p>
                      <a:pPr fontAlgn="t"/>
                      <a:r>
                        <a:rPr lang="en-US" sz="1200" b="0">
                          <a:solidFill>
                            <a:schemeClr val="tx1"/>
                          </a:solidFill>
                          <a:effectLst/>
                          <a:latin typeface="Times New Roman" panose="02020603050405020304" pitchFamily="18" charset="0"/>
                          <a:cs typeface="Times New Roman" panose="02020603050405020304" pitchFamily="18" charset="0"/>
                        </a:rPr>
                        <a:t>@</a:t>
                      </a:r>
                      <a:r>
                        <a:rPr lang="en-US" sz="1200" b="0" err="1">
                          <a:solidFill>
                            <a:schemeClr val="tx1"/>
                          </a:solidFill>
                          <a:effectLst/>
                          <a:latin typeface="Times New Roman" panose="02020603050405020304" pitchFamily="18" charset="0"/>
                          <a:cs typeface="Times New Roman" panose="02020603050405020304" pitchFamily="18" charset="0"/>
                        </a:rPr>
                        <a:t>ApplicationScoped</a:t>
                      </a:r>
                      <a:endParaRPr lang="en-US" sz="1200" b="0">
                        <a:solidFill>
                          <a:schemeClr val="tx1"/>
                        </a:solidFill>
                        <a:effectLst/>
                        <a:latin typeface="Times New Roman" panose="02020603050405020304" pitchFamily="18" charset="0"/>
                        <a:cs typeface="Times New Roman" panose="02020603050405020304" pitchFamily="18" charset="0"/>
                      </a:endParaRPr>
                    </a:p>
                  </a:txBody>
                  <a:tcPr marL="28575" marR="95251" marT="76200" marB="47625">
                    <a:solidFill>
                      <a:schemeClr val="bg1">
                        <a:lumMod val="85000"/>
                      </a:schemeClr>
                    </a:solidFill>
                  </a:tcPr>
                </a:tc>
                <a:tc>
                  <a:txBody>
                    <a:bodyPr/>
                    <a:lstStyle/>
                    <a:p>
                      <a:r>
                        <a:rPr lang="en-US" sz="1200" b="0" kern="1200" smtClean="0">
                          <a:solidFill>
                            <a:schemeClr val="tx1"/>
                          </a:solidFill>
                          <a:effectLst/>
                          <a:latin typeface="Times New Roman" panose="02020603050405020304" pitchFamily="18" charset="0"/>
                          <a:ea typeface="+mn-ea"/>
                          <a:cs typeface="Times New Roman" panose="02020603050405020304" pitchFamily="18" charset="0"/>
                        </a:rPr>
                        <a:t>Application scope lưu lại toàn bộ trong khoảng thời gian mà ứng dụng web tồn tại. Scope đó được chia sẽ giữa tất cả các request và tất cả session.</a:t>
                      </a:r>
                    </a:p>
                    <a:p>
                      <a:r>
                        <a:rPr lang="en-US" sz="1200" b="0" kern="1200" smtClean="0">
                          <a:solidFill>
                            <a:schemeClr val="tx1"/>
                          </a:solidFill>
                          <a:effectLst/>
                          <a:latin typeface="Times New Roman" panose="02020603050405020304" pitchFamily="18" charset="0"/>
                          <a:ea typeface="+mn-ea"/>
                          <a:cs typeface="Times New Roman" panose="02020603050405020304" pitchFamily="18" charset="0"/>
                        </a:rPr>
                        <a:t>Khi khai báo anotation cho application scope lưu ý phải khai báo như sau:       @ManagedBean(eager=true).</a:t>
                      </a:r>
                    </a:p>
                    <a:p>
                      <a:r>
                        <a:rPr lang="en-US" sz="1200" b="0" kern="1200" smtClean="0">
                          <a:solidFill>
                            <a:schemeClr val="tx1"/>
                          </a:solidFill>
                          <a:effectLst/>
                          <a:latin typeface="Times New Roman" panose="02020603050405020304" pitchFamily="18" charset="0"/>
                          <a:ea typeface="+mn-ea"/>
                          <a:cs typeface="Times New Roman" panose="02020603050405020304" pitchFamily="18" charset="0"/>
                        </a:rPr>
                        <a:t> </a:t>
                      </a:r>
                      <a:endParaRPr lang="en-US" sz="1200" b="0" kern="1200">
                        <a:solidFill>
                          <a:schemeClr val="tx1"/>
                        </a:solidFill>
                        <a:effectLst/>
                        <a:latin typeface="Times New Roman" panose="02020603050405020304" pitchFamily="18" charset="0"/>
                        <a:ea typeface="+mn-ea"/>
                        <a:cs typeface="Times New Roman" panose="02020603050405020304" pitchFamily="18" charset="0"/>
                      </a:endParaRPr>
                    </a:p>
                  </a:txBody>
                  <a:tcPr marL="28575" marR="47625" marT="76200" marB="47625">
                    <a:solidFill>
                      <a:schemeClr val="bg1">
                        <a:lumMod val="85000"/>
                      </a:schemeClr>
                    </a:solidFill>
                  </a:tcPr>
                </a:tc>
                <a:tc>
                  <a:txBody>
                    <a:bodyPr/>
                    <a:lstStyle/>
                    <a:p>
                      <a:r>
                        <a:rPr lang="en-US" sz="1200" b="0" kern="1200" smtClean="0">
                          <a:solidFill>
                            <a:schemeClr val="tx1"/>
                          </a:solidFill>
                          <a:effectLst/>
                          <a:latin typeface="Times New Roman" panose="02020603050405020304" pitchFamily="18" charset="0"/>
                          <a:ea typeface="+mn-ea"/>
                          <a:cs typeface="Times New Roman" panose="02020603050405020304" pitchFamily="18" charset="0"/>
                          <a:sym typeface="Wingdings" panose="05000000000000000000" pitchFamily="2" charset="2"/>
                        </a:rPr>
                        <a:t> - Thường</a:t>
                      </a:r>
                      <a:r>
                        <a:rPr lang="en-US" sz="1200" b="0" kern="1200" baseline="0" smtClean="0">
                          <a:solidFill>
                            <a:schemeClr val="tx1"/>
                          </a:solidFill>
                          <a:effectLst/>
                          <a:latin typeface="Times New Roman" panose="02020603050405020304" pitchFamily="18" charset="0"/>
                          <a:ea typeface="+mn-ea"/>
                          <a:cs typeface="Times New Roman" panose="02020603050405020304" pitchFamily="18" charset="0"/>
                          <a:sym typeface="Wingdings" panose="05000000000000000000" pitchFamily="2" charset="2"/>
                        </a:rPr>
                        <a:t> dùng để chuyển hướng trang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smtClean="0">
                          <a:solidFill>
                            <a:schemeClr val="tx1"/>
                          </a:solidFill>
                          <a:effectLst/>
                          <a:latin typeface="Times New Roman" panose="02020603050405020304" pitchFamily="18" charset="0"/>
                          <a:ea typeface="+mn-ea"/>
                          <a:cs typeface="Times New Roman" panose="02020603050405020304" pitchFamily="18" charset="0"/>
                          <a:sym typeface="Wingdings" panose="05000000000000000000" pitchFamily="2" charset="2"/>
                        </a:rPr>
                        <a:t>-  </a:t>
                      </a:r>
                      <a:r>
                        <a:rPr lang="vi-VN" sz="1200" b="0" i="0" kern="1200" smtClean="0">
                          <a:solidFill>
                            <a:schemeClr val="tx1"/>
                          </a:solidFill>
                          <a:effectLst/>
                          <a:latin typeface="Times New Roman" panose="02020603050405020304" pitchFamily="18" charset="0"/>
                          <a:ea typeface="+mn-ea"/>
                          <a:cs typeface="Times New Roman" panose="02020603050405020304" pitchFamily="18" charset="0"/>
                        </a:rPr>
                        <a:t>Được hiện thực khi có một lượng data lớn cần load. ( Đặc biệt các Map có chứa nhiều data ) và nó hoạt động rất tốt. ( Ví dụ khi chúng ta có 1 lượng lớn các List Object cho các đối tượng như drop down menus or Maps để hiện thực business logic</a:t>
                      </a:r>
                      <a:r>
                        <a:rPr lang="en-US" sz="1200" b="0" i="0" kern="1200" smtClean="0">
                          <a:solidFill>
                            <a:schemeClr val="tx1"/>
                          </a:solidFill>
                          <a:effectLst/>
                          <a:latin typeface="Times New Roman" panose="02020603050405020304" pitchFamily="18" charset="0"/>
                          <a:ea typeface="+mn-ea"/>
                          <a:cs typeface="Times New Roman" panose="02020603050405020304" pitchFamily="18" charset="0"/>
                        </a:rPr>
                        <a:t>)</a:t>
                      </a:r>
                      <a:endParaRPr lang="vi-VN" sz="1200" b="0" i="0" kern="1200" smtClean="0">
                        <a:solidFill>
                          <a:schemeClr val="tx1"/>
                        </a:solidFill>
                        <a:effectLst/>
                        <a:latin typeface="Times New Roman" panose="02020603050405020304" pitchFamily="18" charset="0"/>
                        <a:ea typeface="+mn-ea"/>
                        <a:cs typeface="Times New Roman" panose="02020603050405020304" pitchFamily="18" charset="0"/>
                      </a:endParaRPr>
                    </a:p>
                    <a:p>
                      <a:r>
                        <a:rPr lang="en-US" sz="1200" b="0" kern="1200" smtClean="0">
                          <a:solidFill>
                            <a:schemeClr val="tx1"/>
                          </a:solidFill>
                          <a:effectLst/>
                          <a:latin typeface="Times New Roman" panose="02020603050405020304" pitchFamily="18" charset="0"/>
                          <a:ea typeface="+mn-ea"/>
                          <a:cs typeface="Times New Roman" panose="02020603050405020304" pitchFamily="18" charset="0"/>
                        </a:rPr>
                        <a:t> -</a:t>
                      </a:r>
                      <a:r>
                        <a:rPr lang="en-US" sz="1200" b="0" kern="1200" baseline="0" smtClean="0">
                          <a:solidFill>
                            <a:schemeClr val="tx1"/>
                          </a:solidFill>
                          <a:effectLst/>
                          <a:latin typeface="Times New Roman" panose="02020603050405020304" pitchFamily="18" charset="0"/>
                          <a:ea typeface="+mn-ea"/>
                          <a:cs typeface="Times New Roman" panose="02020603050405020304" pitchFamily="18" charset="0"/>
                        </a:rPr>
                        <a:t> Chia sẽ bean với mọi user và request</a:t>
                      </a:r>
                      <a:endParaRPr lang="en-US" sz="1200" b="0" kern="1200">
                        <a:solidFill>
                          <a:schemeClr val="tx1"/>
                        </a:solidFill>
                        <a:effectLst/>
                        <a:latin typeface="Times New Roman" panose="02020603050405020304" pitchFamily="18" charset="0"/>
                        <a:ea typeface="+mn-ea"/>
                        <a:cs typeface="Times New Roman" panose="02020603050405020304" pitchFamily="18" charset="0"/>
                      </a:endParaRPr>
                    </a:p>
                  </a:txBody>
                  <a:tcPr marL="28575" marR="47625" marT="76200" marB="47625">
                    <a:solidFill>
                      <a:schemeClr val="bg1">
                        <a:lumMod val="85000"/>
                      </a:schemeClr>
                    </a:solidFill>
                  </a:tcPr>
                </a:tc>
              </a:tr>
              <a:tr h="962211">
                <a:tc>
                  <a:txBody>
                    <a:bodyPr/>
                    <a:lstStyle/>
                    <a:p>
                      <a:pPr fontAlgn="t"/>
                      <a:r>
                        <a:rPr lang="en-US" sz="1200" b="0">
                          <a:solidFill>
                            <a:schemeClr val="tx1"/>
                          </a:solidFill>
                          <a:effectLst/>
                          <a:latin typeface="Times New Roman" panose="02020603050405020304" pitchFamily="18" charset="0"/>
                          <a:cs typeface="Times New Roman" panose="02020603050405020304" pitchFamily="18" charset="0"/>
                        </a:rPr>
                        <a:t>@</a:t>
                      </a:r>
                      <a:r>
                        <a:rPr lang="en-US" sz="1200" b="0" err="1">
                          <a:solidFill>
                            <a:schemeClr val="tx1"/>
                          </a:solidFill>
                          <a:effectLst/>
                          <a:latin typeface="Times New Roman" panose="02020603050405020304" pitchFamily="18" charset="0"/>
                          <a:cs typeface="Times New Roman" panose="02020603050405020304" pitchFamily="18" charset="0"/>
                        </a:rPr>
                        <a:t>SessionScoped</a:t>
                      </a:r>
                      <a:endParaRPr lang="en-US" sz="1200" b="0">
                        <a:solidFill>
                          <a:schemeClr val="tx1"/>
                        </a:solidFill>
                        <a:effectLst/>
                        <a:latin typeface="Times New Roman" panose="02020603050405020304" pitchFamily="18" charset="0"/>
                        <a:cs typeface="Times New Roman" panose="02020603050405020304" pitchFamily="18" charset="0"/>
                      </a:endParaRPr>
                    </a:p>
                  </a:txBody>
                  <a:tcPr marL="28575" marR="95251" marT="76200" marB="47625">
                    <a:solidFill>
                      <a:schemeClr val="bg1">
                        <a:lumMod val="85000"/>
                      </a:schemeClr>
                    </a:solidFill>
                  </a:tcPr>
                </a:tc>
                <a:tc>
                  <a:txBody>
                    <a:bodyPr/>
                    <a:lstStyle/>
                    <a:p>
                      <a:pPr fontAlgn="t"/>
                      <a:r>
                        <a:rPr lang="vi-VN" sz="1200" b="0">
                          <a:solidFill>
                            <a:schemeClr val="tx1"/>
                          </a:solidFill>
                          <a:effectLst/>
                          <a:latin typeface="Times New Roman" panose="02020603050405020304" pitchFamily="18" charset="0"/>
                          <a:cs typeface="Times New Roman" panose="02020603050405020304" pitchFamily="18" charset="0"/>
                        </a:rPr>
                        <a:t>Lưu trữ bean được quản lý trong phạm vi phiên làm việc.</a:t>
                      </a:r>
                    </a:p>
                  </a:txBody>
                  <a:tcPr marL="28575" marR="47625" marT="76200" marB="47625">
                    <a:solidFill>
                      <a:schemeClr val="bg1">
                        <a:lumMod val="85000"/>
                      </a:schemeClr>
                    </a:solidFill>
                  </a:tcPr>
                </a:tc>
                <a:tc>
                  <a:txBody>
                    <a:bodyPr/>
                    <a:lstStyle/>
                    <a:p>
                      <a:r>
                        <a:rPr lang="vi-VN" sz="1200" b="0" i="0" kern="1200" smtClean="0">
                          <a:solidFill>
                            <a:schemeClr val="dk1"/>
                          </a:solidFill>
                          <a:effectLst/>
                          <a:latin typeface="+mj-lt"/>
                          <a:ea typeface="+mn-ea"/>
                          <a:cs typeface="+mn-cs"/>
                        </a:rPr>
                        <a:t>Ghi nhớ user preferences.</a:t>
                      </a:r>
                    </a:p>
                    <a:p>
                      <a:r>
                        <a:rPr lang="vi-VN" sz="1200" b="0" i="0" kern="1200" smtClean="0">
                          <a:solidFill>
                            <a:schemeClr val="dk1"/>
                          </a:solidFill>
                          <a:effectLst/>
                          <a:latin typeface="+mj-lt"/>
                          <a:ea typeface="+mn-ea"/>
                          <a:cs typeface="+mn-cs"/>
                        </a:rPr>
                        <a:t>Tính toán List các data của người dùng ( Shopping carts )</a:t>
                      </a:r>
                    </a:p>
                    <a:p>
                      <a:pPr fontAlgn="t"/>
                      <a:endParaRPr lang="vi-VN" sz="1200" b="0">
                        <a:solidFill>
                          <a:schemeClr val="tx1"/>
                        </a:solidFill>
                        <a:effectLst/>
                        <a:latin typeface="Times New Roman" panose="02020603050405020304" pitchFamily="18" charset="0"/>
                        <a:cs typeface="Times New Roman" panose="02020603050405020304" pitchFamily="18" charset="0"/>
                      </a:endParaRPr>
                    </a:p>
                  </a:txBody>
                  <a:tcPr marL="28575" marR="47625" marT="76200" marB="47625">
                    <a:solidFill>
                      <a:schemeClr val="bg1">
                        <a:lumMod val="85000"/>
                      </a:schemeClr>
                    </a:solidFill>
                  </a:tcPr>
                </a:tc>
              </a:tr>
              <a:tr h="513756">
                <a:tc>
                  <a:txBody>
                    <a:bodyPr/>
                    <a:lstStyle/>
                    <a:p>
                      <a:pPr fontAlgn="t"/>
                      <a:r>
                        <a:rPr lang="en-US" sz="1200" b="0">
                          <a:solidFill>
                            <a:schemeClr val="tx1"/>
                          </a:solidFill>
                          <a:effectLst/>
                          <a:latin typeface="Times New Roman" panose="02020603050405020304" pitchFamily="18" charset="0"/>
                          <a:cs typeface="Times New Roman" panose="02020603050405020304" pitchFamily="18" charset="0"/>
                        </a:rPr>
                        <a:t>@</a:t>
                      </a:r>
                      <a:r>
                        <a:rPr lang="en-US" sz="1200" b="0" err="1">
                          <a:solidFill>
                            <a:schemeClr val="tx1"/>
                          </a:solidFill>
                          <a:effectLst/>
                          <a:latin typeface="Times New Roman" panose="02020603050405020304" pitchFamily="18" charset="0"/>
                          <a:cs typeface="Times New Roman" panose="02020603050405020304" pitchFamily="18" charset="0"/>
                        </a:rPr>
                        <a:t>RequestScoped</a:t>
                      </a:r>
                      <a:endParaRPr lang="en-US" sz="1200" b="0">
                        <a:solidFill>
                          <a:schemeClr val="tx1"/>
                        </a:solidFill>
                        <a:effectLst/>
                        <a:latin typeface="Times New Roman" panose="02020603050405020304" pitchFamily="18" charset="0"/>
                        <a:cs typeface="Times New Roman" panose="02020603050405020304" pitchFamily="18" charset="0"/>
                      </a:endParaRPr>
                    </a:p>
                  </a:txBody>
                  <a:tcPr marL="28575" marR="95251" marT="76200" marB="47625">
                    <a:solidFill>
                      <a:schemeClr val="bg1">
                        <a:lumMod val="85000"/>
                      </a:schemeClr>
                    </a:solidFill>
                  </a:tcPr>
                </a:tc>
                <a:tc>
                  <a:txBody>
                    <a:bodyPr/>
                    <a:lstStyle/>
                    <a:p>
                      <a:pPr fontAlgn="t"/>
                      <a:r>
                        <a:rPr lang="vi-VN" sz="1200" b="0">
                          <a:solidFill>
                            <a:schemeClr val="tx1"/>
                          </a:solidFill>
                          <a:effectLst/>
                          <a:latin typeface="Times New Roman" panose="02020603050405020304" pitchFamily="18" charset="0"/>
                          <a:cs typeface="Times New Roman" panose="02020603050405020304" pitchFamily="18" charset="0"/>
                        </a:rPr>
                        <a:t>Lưu trữ bean được quản lý trong phạm vi của yêu cầu.</a:t>
                      </a:r>
                    </a:p>
                  </a:txBody>
                  <a:tcPr marL="28575" marR="47625" marT="76200" marB="47625">
                    <a:solidFill>
                      <a:schemeClr val="bg1">
                        <a:lumMod val="85000"/>
                      </a:schemeClr>
                    </a:solidFill>
                  </a:tcPr>
                </a:tc>
                <a:tc>
                  <a:txBody>
                    <a:bodyPr/>
                    <a:lstStyle/>
                    <a:p>
                      <a:pPr fontAlgn="t"/>
                      <a:endParaRPr lang="vi-VN" sz="1200" b="0">
                        <a:solidFill>
                          <a:schemeClr val="tx1"/>
                        </a:solidFill>
                        <a:effectLst/>
                        <a:latin typeface="Times New Roman" panose="02020603050405020304" pitchFamily="18" charset="0"/>
                        <a:cs typeface="Times New Roman" panose="02020603050405020304" pitchFamily="18" charset="0"/>
                      </a:endParaRPr>
                    </a:p>
                  </a:txBody>
                  <a:tcPr marL="28575" marR="47625" marT="76200" marB="47625">
                    <a:solidFill>
                      <a:schemeClr val="bg1">
                        <a:lumMod val="85000"/>
                      </a:schemeClr>
                    </a:solidFill>
                  </a:tcPr>
                </a:tc>
              </a:tr>
              <a:tr h="513756">
                <a:tc>
                  <a:txBody>
                    <a:bodyPr/>
                    <a:lstStyle/>
                    <a:p>
                      <a:pPr fontAlgn="t"/>
                      <a:r>
                        <a:rPr lang="en-US" sz="1200" b="0">
                          <a:solidFill>
                            <a:schemeClr val="tx1"/>
                          </a:solidFill>
                          <a:effectLst/>
                          <a:latin typeface="Times New Roman" panose="02020603050405020304" pitchFamily="18" charset="0"/>
                          <a:cs typeface="Times New Roman" panose="02020603050405020304" pitchFamily="18" charset="0"/>
                        </a:rPr>
                        <a:t>@</a:t>
                      </a:r>
                      <a:r>
                        <a:rPr lang="en-US" sz="1200" b="0" err="1">
                          <a:solidFill>
                            <a:schemeClr val="tx1"/>
                          </a:solidFill>
                          <a:effectLst/>
                          <a:latin typeface="Times New Roman" panose="02020603050405020304" pitchFamily="18" charset="0"/>
                          <a:cs typeface="Times New Roman" panose="02020603050405020304" pitchFamily="18" charset="0"/>
                        </a:rPr>
                        <a:t>ViewScoped</a:t>
                      </a:r>
                      <a:endParaRPr lang="en-US" sz="1200" b="0">
                        <a:solidFill>
                          <a:schemeClr val="tx1"/>
                        </a:solidFill>
                        <a:effectLst/>
                        <a:latin typeface="Times New Roman" panose="02020603050405020304" pitchFamily="18" charset="0"/>
                        <a:cs typeface="Times New Roman" panose="02020603050405020304" pitchFamily="18" charset="0"/>
                      </a:endParaRPr>
                    </a:p>
                  </a:txBody>
                  <a:tcPr marL="28575" marR="95251" marT="76200" marB="47625">
                    <a:solidFill>
                      <a:schemeClr val="bg1">
                        <a:lumMod val="85000"/>
                      </a:schemeClr>
                    </a:solidFill>
                  </a:tcPr>
                </a:tc>
                <a:tc>
                  <a:txBody>
                    <a:bodyPr/>
                    <a:lstStyle/>
                    <a:p>
                      <a:pPr fontAlgn="t"/>
                      <a:r>
                        <a:rPr lang="vi-VN" sz="1200" b="0">
                          <a:solidFill>
                            <a:schemeClr val="tx1"/>
                          </a:solidFill>
                          <a:effectLst/>
                          <a:latin typeface="Times New Roman" panose="02020603050405020304" pitchFamily="18" charset="0"/>
                          <a:cs typeface="Times New Roman" panose="02020603050405020304" pitchFamily="18" charset="0"/>
                        </a:rPr>
                        <a:t>Lưu trữ bean được quản lý trong phạm vi khung nhìn.</a:t>
                      </a:r>
                    </a:p>
                  </a:txBody>
                  <a:tcPr marL="28575" marR="47625" marT="76200" marB="47625">
                    <a:solidFill>
                      <a:schemeClr val="bg1">
                        <a:lumMod val="85000"/>
                      </a:schemeClr>
                    </a:solidFill>
                  </a:tcPr>
                </a:tc>
                <a:tc>
                  <a:txBody>
                    <a:bodyPr/>
                    <a:lstStyle/>
                    <a:p>
                      <a:pPr fontAlgn="t"/>
                      <a:endParaRPr lang="vi-VN" sz="1200" b="0">
                        <a:solidFill>
                          <a:schemeClr val="tx1"/>
                        </a:solidFill>
                        <a:effectLst/>
                        <a:latin typeface="Times New Roman" panose="02020603050405020304" pitchFamily="18" charset="0"/>
                        <a:cs typeface="Times New Roman" panose="02020603050405020304" pitchFamily="18" charset="0"/>
                      </a:endParaRPr>
                    </a:p>
                  </a:txBody>
                  <a:tcPr marL="28575" marR="47625" marT="76200" marB="47625">
                    <a:solidFill>
                      <a:schemeClr val="bg1">
                        <a:lumMod val="85000"/>
                      </a:schemeClr>
                    </a:solidFill>
                  </a:tcPr>
                </a:tc>
              </a:tr>
              <a:tr h="762717">
                <a:tc>
                  <a:txBody>
                    <a:bodyPr/>
                    <a:lstStyle/>
                    <a:p>
                      <a:pPr fontAlgn="t"/>
                      <a:r>
                        <a:rPr lang="en-US" sz="1200" b="0">
                          <a:solidFill>
                            <a:schemeClr val="tx1"/>
                          </a:solidFill>
                          <a:effectLst/>
                          <a:latin typeface="Times New Roman" panose="02020603050405020304" pitchFamily="18" charset="0"/>
                          <a:cs typeface="Times New Roman" panose="02020603050405020304" pitchFamily="18" charset="0"/>
                        </a:rPr>
                        <a:t>@NoneScoped</a:t>
                      </a:r>
                    </a:p>
                  </a:txBody>
                  <a:tcPr marL="28575" marR="95251" marT="76200" marB="47625">
                    <a:solidFill>
                      <a:schemeClr val="bg1">
                        <a:lumMod val="85000"/>
                      </a:schemeClr>
                    </a:solidFill>
                  </a:tcPr>
                </a:tc>
                <a:tc>
                  <a:txBody>
                    <a:bodyPr/>
                    <a:lstStyle/>
                    <a:p>
                      <a:pPr fontAlgn="t"/>
                      <a:r>
                        <a:rPr lang="vi-VN" sz="1200" b="0">
                          <a:solidFill>
                            <a:schemeClr val="tx1"/>
                          </a:solidFill>
                          <a:effectLst/>
                          <a:latin typeface="Times New Roman" panose="02020603050405020304" pitchFamily="18" charset="0"/>
                          <a:cs typeface="Times New Roman" panose="02020603050405020304" pitchFamily="18" charset="0"/>
                        </a:rPr>
                        <a:t>Xác định rằng bean được quản lý không có phạm vi nào. Các bean được quản lý không có phạm vi nào rất hữu ích khi chúng được tham chiếu bởi các bean khác.</a:t>
                      </a:r>
                    </a:p>
                  </a:txBody>
                  <a:tcPr marL="28575" marR="47625" marT="76200" marB="47625">
                    <a:solidFill>
                      <a:schemeClr val="bg1">
                        <a:lumMod val="85000"/>
                      </a:schemeClr>
                    </a:solidFill>
                  </a:tcPr>
                </a:tc>
                <a:tc>
                  <a:txBody>
                    <a:bodyPr/>
                    <a:lstStyle/>
                    <a:p>
                      <a:pPr fontAlgn="t"/>
                      <a:endParaRPr lang="vi-VN" sz="1200" b="0">
                        <a:solidFill>
                          <a:schemeClr val="tx1"/>
                        </a:solidFill>
                        <a:effectLst/>
                        <a:latin typeface="Times New Roman" panose="02020603050405020304" pitchFamily="18" charset="0"/>
                        <a:cs typeface="Times New Roman" panose="02020603050405020304" pitchFamily="18" charset="0"/>
                      </a:endParaRPr>
                    </a:p>
                  </a:txBody>
                  <a:tcPr marL="28575" marR="47625" marT="76200" marB="47625">
                    <a:solidFill>
                      <a:schemeClr val="bg1">
                        <a:lumMod val="85000"/>
                      </a:schemeClr>
                    </a:solidFill>
                  </a:tcPr>
                </a:tc>
              </a:tr>
              <a:tr h="1353889">
                <a:tc>
                  <a:txBody>
                    <a:bodyPr/>
                    <a:lstStyle/>
                    <a:p>
                      <a:pPr fontAlgn="t"/>
                      <a:r>
                        <a:rPr lang="en-US" sz="1200" b="0">
                          <a:solidFill>
                            <a:schemeClr val="tx1"/>
                          </a:solidFill>
                          <a:effectLst/>
                          <a:latin typeface="Times New Roman" panose="02020603050405020304" pitchFamily="18" charset="0"/>
                          <a:cs typeface="Times New Roman" panose="02020603050405020304" pitchFamily="18" charset="0"/>
                        </a:rPr>
                        <a:t>@CustomScoped</a:t>
                      </a:r>
                    </a:p>
                  </a:txBody>
                  <a:tcPr marL="28575" marR="95251" marT="76200" marB="47625">
                    <a:solidFill>
                      <a:schemeClr val="bg1">
                        <a:lumMod val="85000"/>
                      </a:schemeClr>
                    </a:solidFill>
                  </a:tcPr>
                </a:tc>
                <a:tc>
                  <a:txBody>
                    <a:bodyPr/>
                    <a:lstStyle/>
                    <a:p>
                      <a:pPr fontAlgn="base"/>
                      <a:r>
                        <a:rPr lang="vi-VN" sz="1200" b="0">
                          <a:solidFill>
                            <a:schemeClr val="tx1"/>
                          </a:solidFill>
                          <a:effectLst/>
                          <a:latin typeface="Times New Roman" panose="02020603050405020304" pitchFamily="18" charset="0"/>
                          <a:cs typeface="Times New Roman" panose="02020603050405020304" pitchFamily="18" charset="0"/>
                        </a:rPr>
                        <a:t>Lưu trữ bean được quản lý trong một phạm vi tùy chỉnh.</a:t>
                      </a:r>
                    </a:p>
                    <a:p>
                      <a:pPr fontAlgn="base"/>
                      <a:r>
                        <a:rPr lang="vi-VN" sz="1200" b="0">
                          <a:solidFill>
                            <a:schemeClr val="tx1"/>
                          </a:solidFill>
                          <a:effectLst/>
                          <a:latin typeface="Times New Roman" panose="02020603050405020304" pitchFamily="18" charset="0"/>
                          <a:cs typeface="Times New Roman" panose="02020603050405020304" pitchFamily="18" charset="0"/>
                        </a:rPr>
                        <a:t>Một phạm vi tùy chỉnh đơn giản chỉ là một bản đồ mà các tác giả của trang có thể truy cập vào. Bạn có thể kiểm soát bằng lập trình tầm nhìn và vòng đời của bean trong các phạm vi tùy chỉnh. Thuộc tính value trỏ tới một bản đồ.</a:t>
                      </a:r>
                    </a:p>
                  </a:txBody>
                  <a:tcPr marL="28575" marR="47625" marT="76200" marB="47625">
                    <a:solidFill>
                      <a:schemeClr val="bg1">
                        <a:lumMod val="85000"/>
                      </a:schemeClr>
                    </a:solidFill>
                  </a:tcPr>
                </a:tc>
                <a:tc>
                  <a:txBody>
                    <a:bodyPr/>
                    <a:lstStyle/>
                    <a:p>
                      <a:pPr fontAlgn="base"/>
                      <a:endParaRPr lang="vi-VN" sz="1200" b="0">
                        <a:solidFill>
                          <a:schemeClr val="tx1"/>
                        </a:solidFill>
                        <a:effectLst/>
                        <a:latin typeface="Times New Roman" panose="02020603050405020304" pitchFamily="18" charset="0"/>
                        <a:cs typeface="Times New Roman" panose="02020603050405020304" pitchFamily="18" charset="0"/>
                      </a:endParaRPr>
                    </a:p>
                  </a:txBody>
                  <a:tcPr marL="28575" marR="47625" marT="76200" marB="47625">
                    <a:solidFill>
                      <a:schemeClr val="bg1">
                        <a:lumMod val="85000"/>
                      </a:schemeClr>
                    </a:solidFill>
                  </a:tcPr>
                </a:tc>
              </a:tr>
            </a:tbl>
          </a:graphicData>
        </a:graphic>
      </p:graphicFrame>
    </p:spTree>
    <p:extLst>
      <p:ext uri="{BB962C8B-B14F-4D97-AF65-F5344CB8AC3E}">
        <p14:creationId xmlns:p14="http://schemas.microsoft.com/office/powerpoint/2010/main" val="4267969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76" y="609600"/>
            <a:ext cx="8596668" cy="1320800"/>
          </a:xfrm>
        </p:spPr>
        <p:txBody>
          <a:bodyPr/>
          <a:lstStyle/>
          <a:p>
            <a:r>
              <a:rPr lang="en-US"/>
              <a:t>@</a:t>
            </a:r>
            <a:r>
              <a:rPr lang="en-US" err="1"/>
              <a:t>ManagedProperty</a:t>
            </a:r>
            <a:endParaRPr lang="en-US"/>
          </a:p>
        </p:txBody>
      </p:sp>
      <p:sp>
        <p:nvSpPr>
          <p:cNvPr id="3" name="Content Placeholder 2"/>
          <p:cNvSpPr>
            <a:spLocks noGrp="1"/>
          </p:cNvSpPr>
          <p:nvPr>
            <p:ph idx="1"/>
          </p:nvPr>
        </p:nvSpPr>
        <p:spPr>
          <a:xfrm>
            <a:off x="112489" y="1388533"/>
            <a:ext cx="8288867" cy="4917219"/>
          </a:xfrm>
        </p:spPr>
        <p:txBody>
          <a:bodyPr>
            <a:noAutofit/>
          </a:bodyPr>
          <a:lstStyle/>
          <a:p>
            <a:r>
              <a:rPr lang="en-US" sz="2000" dirty="0" err="1"/>
              <a:t>Ví</a:t>
            </a:r>
            <a:r>
              <a:rPr lang="en-US" sz="2000" dirty="0"/>
              <a:t> </a:t>
            </a:r>
            <a:r>
              <a:rPr lang="en-US" sz="2000" dirty="0" err="1"/>
              <a:t>dụ</a:t>
            </a:r>
            <a:r>
              <a:rPr lang="en-US" sz="2000" dirty="0"/>
              <a:t> : </a:t>
            </a:r>
          </a:p>
          <a:p>
            <a:pPr marL="457178" lvl="1" indent="0">
              <a:buNone/>
            </a:pPr>
            <a:r>
              <a:rPr lang="en-US" sz="1800" dirty="0"/>
              <a:t>@</a:t>
            </a:r>
            <a:r>
              <a:rPr lang="en-US" sz="1800" dirty="0" err="1"/>
              <a:t>ManagedProperty</a:t>
            </a:r>
            <a:r>
              <a:rPr lang="en-US" sz="1800" dirty="0"/>
              <a:t>(value="#{message}")</a:t>
            </a:r>
          </a:p>
          <a:p>
            <a:pPr marL="457178" lvl="1" indent="0">
              <a:buNone/>
            </a:pPr>
            <a:r>
              <a:rPr lang="en-US" sz="1800" dirty="0"/>
              <a:t> private Message </a:t>
            </a:r>
            <a:r>
              <a:rPr lang="en-US" sz="1800" dirty="0" err="1"/>
              <a:t>messageBean</a:t>
            </a:r>
            <a:r>
              <a:rPr lang="en-US" sz="1800" dirty="0"/>
              <a:t>;</a:t>
            </a:r>
          </a:p>
          <a:p>
            <a:pPr marL="457178" lvl="1" indent="0">
              <a:buNone/>
            </a:pPr>
            <a:r>
              <a:rPr lang="en-US" sz="1800" dirty="0"/>
              <a:t> </a:t>
            </a:r>
          </a:p>
          <a:p>
            <a:r>
              <a:rPr lang="vi-VN" sz="2000" dirty="0"/>
              <a:t>Thiết lập một thuộc tính của một bean được quản lý. </a:t>
            </a:r>
            <a:r>
              <a:rPr lang="en-US" sz="2000" dirty="0"/>
              <a:t>Annotation </a:t>
            </a:r>
            <a:r>
              <a:rPr lang="vi-VN" sz="2000" dirty="0"/>
              <a:t>này phải được đặt trước khai báo biến thành phần của lớp. Thuộc tính name xác định tên của thuộc tính, mà mặc định là tên của biến thành phần. Thuộc tính value là giá trị của thuộc tính và có thể hoặc là một chuỗi ký tự hoặc là một biểu thức JSF, ví dụ như #{...}.</a:t>
            </a:r>
            <a:endParaRPr lang="en-US" sz="2000" dirty="0"/>
          </a:p>
          <a:p>
            <a:r>
              <a:rPr lang="en-US" sz="2000" dirty="0" err="1"/>
              <a:t>Thường</a:t>
            </a:r>
            <a:r>
              <a:rPr lang="en-US" sz="2000" dirty="0"/>
              <a:t> </a:t>
            </a:r>
            <a:r>
              <a:rPr lang="en-US" sz="2000" dirty="0" err="1"/>
              <a:t>được</a:t>
            </a:r>
            <a:r>
              <a:rPr lang="en-US" sz="2000" dirty="0"/>
              <a:t> </a:t>
            </a:r>
            <a:r>
              <a:rPr lang="en-US" sz="2000" dirty="0" err="1"/>
              <a:t>dùng</a:t>
            </a:r>
            <a:r>
              <a:rPr lang="en-US" sz="2000" dirty="0"/>
              <a:t> </a:t>
            </a:r>
            <a:r>
              <a:rPr lang="en-US" sz="2000" dirty="0" err="1"/>
              <a:t>khi</a:t>
            </a:r>
            <a:r>
              <a:rPr lang="en-US" sz="2000" dirty="0"/>
              <a:t> </a:t>
            </a:r>
            <a:r>
              <a:rPr lang="en-US" sz="2000" dirty="0" err="1"/>
              <a:t>trong</a:t>
            </a:r>
            <a:r>
              <a:rPr lang="en-US" sz="2000" dirty="0"/>
              <a:t> bean </a:t>
            </a:r>
            <a:r>
              <a:rPr lang="en-US" sz="2000" dirty="0" err="1"/>
              <a:t>có</a:t>
            </a:r>
            <a:r>
              <a:rPr lang="en-US" sz="2000" dirty="0"/>
              <a:t> </a:t>
            </a:r>
            <a:r>
              <a:rPr lang="en-US" sz="2000" dirty="0" err="1"/>
              <a:t>sử</a:t>
            </a:r>
            <a:r>
              <a:rPr lang="en-US" sz="2000" dirty="0"/>
              <a:t> </a:t>
            </a:r>
            <a:r>
              <a:rPr lang="en-US" sz="2000" dirty="0" err="1"/>
              <a:t>dụng</a:t>
            </a:r>
            <a:r>
              <a:rPr lang="en-US" sz="2000" dirty="0"/>
              <a:t> managed bean </a:t>
            </a:r>
            <a:r>
              <a:rPr lang="en-US" sz="2000" dirty="0" err="1"/>
              <a:t>khác</a:t>
            </a:r>
            <a:r>
              <a:rPr lang="en-US" sz="2000" dirty="0"/>
              <a:t>. </a:t>
            </a:r>
            <a:r>
              <a:rPr lang="en-US" sz="2000" dirty="0" err="1"/>
              <a:t>Nó</a:t>
            </a:r>
            <a:r>
              <a:rPr lang="en-US" sz="2000" dirty="0"/>
              <a:t> </a:t>
            </a:r>
            <a:r>
              <a:rPr lang="en-US" sz="2000" dirty="0" err="1"/>
              <a:t>giúp</a:t>
            </a:r>
            <a:r>
              <a:rPr lang="en-US" sz="2000" dirty="0"/>
              <a:t> </a:t>
            </a:r>
            <a:r>
              <a:rPr lang="en-US" sz="2000" dirty="0" err="1"/>
              <a:t>quản</a:t>
            </a:r>
            <a:r>
              <a:rPr lang="en-US" sz="2000" dirty="0"/>
              <a:t> </a:t>
            </a:r>
            <a:r>
              <a:rPr lang="en-US" sz="2000" dirty="0" err="1"/>
              <a:t>lý</a:t>
            </a:r>
            <a:r>
              <a:rPr lang="en-US" sz="2000" dirty="0"/>
              <a:t> </a:t>
            </a:r>
            <a:r>
              <a:rPr lang="en-US" sz="2000" dirty="0" err="1"/>
              <a:t>việc</a:t>
            </a:r>
            <a:r>
              <a:rPr lang="en-US" sz="2000" dirty="0"/>
              <a:t> </a:t>
            </a:r>
            <a:r>
              <a:rPr lang="en-US" sz="2000" dirty="0" err="1"/>
              <a:t>khởi</a:t>
            </a:r>
            <a:r>
              <a:rPr lang="en-US" sz="2000" dirty="0"/>
              <a:t> </a:t>
            </a:r>
            <a:r>
              <a:rPr lang="en-US" sz="2000" dirty="0" err="1"/>
              <a:t>tạo</a:t>
            </a:r>
            <a:r>
              <a:rPr lang="en-US" sz="2000" dirty="0"/>
              <a:t> </a:t>
            </a:r>
            <a:r>
              <a:rPr lang="en-US" sz="2000" dirty="0" err="1"/>
              <a:t>các</a:t>
            </a:r>
            <a:r>
              <a:rPr lang="en-US" sz="2000" dirty="0"/>
              <a:t> bean </a:t>
            </a:r>
            <a:r>
              <a:rPr lang="en-US" sz="2000" dirty="0" err="1"/>
              <a:t>theo</a:t>
            </a:r>
            <a:r>
              <a:rPr lang="en-US" sz="2000" dirty="0"/>
              <a:t> </a:t>
            </a:r>
            <a:r>
              <a:rPr lang="en-US" sz="2000" dirty="0" err="1"/>
              <a:t>cơ</a:t>
            </a:r>
            <a:r>
              <a:rPr lang="en-US" sz="2000" dirty="0"/>
              <a:t> </a:t>
            </a:r>
            <a:r>
              <a:rPr lang="en-US" sz="2000" dirty="0" err="1"/>
              <a:t>chế</a:t>
            </a:r>
            <a:r>
              <a:rPr lang="en-US" sz="2000" dirty="0"/>
              <a:t> </a:t>
            </a:r>
            <a:r>
              <a:rPr lang="en-US" sz="2000" dirty="0" err="1"/>
              <a:t>Dependance</a:t>
            </a:r>
            <a:r>
              <a:rPr lang="en-US" sz="2000" dirty="0"/>
              <a:t> injection. </a:t>
            </a:r>
            <a:r>
              <a:rPr lang="en-US" sz="2000" dirty="0" err="1"/>
              <a:t>Trong</a:t>
            </a:r>
            <a:r>
              <a:rPr lang="en-US" sz="2000" dirty="0"/>
              <a:t> </a:t>
            </a:r>
            <a:r>
              <a:rPr lang="en-US" sz="2000" dirty="0" err="1"/>
              <a:t>ví</a:t>
            </a:r>
            <a:r>
              <a:rPr lang="en-US" sz="2000" dirty="0"/>
              <a:t> </a:t>
            </a:r>
            <a:r>
              <a:rPr lang="en-US" sz="2000" dirty="0" err="1"/>
              <a:t>dụ</a:t>
            </a:r>
            <a:r>
              <a:rPr lang="en-US" sz="2000" dirty="0"/>
              <a:t> </a:t>
            </a:r>
            <a:r>
              <a:rPr lang="en-US" sz="2000" dirty="0" err="1"/>
              <a:t>trên</a:t>
            </a:r>
            <a:r>
              <a:rPr lang="en-US" sz="2000" dirty="0"/>
              <a:t> </a:t>
            </a:r>
            <a:r>
              <a:rPr lang="en-US" sz="2000" dirty="0" err="1"/>
              <a:t>thì</a:t>
            </a:r>
            <a:r>
              <a:rPr lang="en-US" sz="2000" dirty="0"/>
              <a:t> </a:t>
            </a:r>
            <a:r>
              <a:rPr lang="en-US" sz="2000" dirty="0" err="1"/>
              <a:t>giúp</a:t>
            </a:r>
            <a:r>
              <a:rPr lang="en-US" sz="2000" dirty="0"/>
              <a:t> </a:t>
            </a:r>
            <a:r>
              <a:rPr lang="en-US" sz="2000" dirty="0" err="1"/>
              <a:t>việc</a:t>
            </a:r>
            <a:r>
              <a:rPr lang="en-US" sz="2000" dirty="0"/>
              <a:t> </a:t>
            </a:r>
            <a:r>
              <a:rPr lang="en-US" sz="2000" dirty="0" err="1"/>
              <a:t>khởi</a:t>
            </a:r>
            <a:r>
              <a:rPr lang="en-US" sz="2000" dirty="0"/>
              <a:t> </a:t>
            </a:r>
            <a:r>
              <a:rPr lang="en-US" sz="2000" dirty="0" err="1"/>
              <a:t>tạo</a:t>
            </a:r>
            <a:r>
              <a:rPr lang="en-US" sz="2000" dirty="0"/>
              <a:t> </a:t>
            </a:r>
            <a:r>
              <a:rPr lang="en-US" sz="2000" dirty="0" err="1"/>
              <a:t>thuộc</a:t>
            </a:r>
            <a:r>
              <a:rPr lang="en-US" sz="2000" dirty="0"/>
              <a:t> </a:t>
            </a:r>
            <a:r>
              <a:rPr lang="en-US" sz="2000" dirty="0" err="1"/>
              <a:t>tính</a:t>
            </a:r>
            <a:r>
              <a:rPr lang="en-US" sz="2000" dirty="0"/>
              <a:t> </a:t>
            </a:r>
            <a:r>
              <a:rPr lang="en-US" sz="2000" dirty="0" err="1"/>
              <a:t>messageBean</a:t>
            </a:r>
            <a:r>
              <a:rPr lang="en-US" sz="2000" dirty="0"/>
              <a:t> </a:t>
            </a:r>
            <a:r>
              <a:rPr lang="en-US" sz="2000" dirty="0" err="1"/>
              <a:t>thuộc</a:t>
            </a:r>
            <a:r>
              <a:rPr lang="en-US" sz="2000" dirty="0"/>
              <a:t> Managed bean </a:t>
            </a:r>
            <a:r>
              <a:rPr lang="en-US" sz="2000" dirty="0" err="1"/>
              <a:t>là</a:t>
            </a:r>
            <a:r>
              <a:rPr lang="en-US" sz="2000" dirty="0"/>
              <a:t> Message </a:t>
            </a:r>
            <a:r>
              <a:rPr lang="en-US" sz="2000" dirty="0" err="1"/>
              <a:t>thông</a:t>
            </a:r>
            <a:r>
              <a:rPr lang="en-US" sz="2000" dirty="0"/>
              <a:t> qua Value “message” (</a:t>
            </a:r>
            <a:r>
              <a:rPr lang="en-US" sz="2000" dirty="0" err="1"/>
              <a:t>tên</a:t>
            </a:r>
            <a:r>
              <a:rPr lang="en-US" sz="2000" dirty="0"/>
              <a:t> </a:t>
            </a:r>
            <a:r>
              <a:rPr lang="en-US" sz="2000" dirty="0" err="1"/>
              <a:t>của</a:t>
            </a:r>
            <a:r>
              <a:rPr lang="en-US" sz="2000" dirty="0"/>
              <a:t> managed bean Message).</a:t>
            </a:r>
            <a:endParaRPr lang="en-US" sz="2000" dirty="0"/>
          </a:p>
        </p:txBody>
      </p:sp>
    </p:spTree>
    <p:extLst>
      <p:ext uri="{BB962C8B-B14F-4D97-AF65-F5344CB8AC3E}">
        <p14:creationId xmlns:p14="http://schemas.microsoft.com/office/powerpoint/2010/main" val="4146638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713" y="2405180"/>
            <a:ext cx="8758603" cy="1295969"/>
          </a:xfrm>
        </p:spPr>
        <p:txBody>
          <a:bodyPr/>
          <a:lstStyle/>
          <a:p>
            <a:pPr marL="0" indent="0">
              <a:buNone/>
            </a:pPr>
            <a:r>
              <a:rPr lang="en-US" sz="7200" dirty="0"/>
              <a:t>JSF - Page Navigation</a:t>
            </a:r>
          </a:p>
          <a:p>
            <a:endParaRPr lang="en-US" dirty="0"/>
          </a:p>
        </p:txBody>
      </p:sp>
    </p:spTree>
    <p:extLst>
      <p:ext uri="{BB962C8B-B14F-4D97-AF65-F5344CB8AC3E}">
        <p14:creationId xmlns:p14="http://schemas.microsoft.com/office/powerpoint/2010/main" val="2639726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36" y="465333"/>
            <a:ext cx="8911389" cy="5687566"/>
          </a:xfrm>
        </p:spPr>
        <p:txBody>
          <a:bodyPr>
            <a:normAutofit/>
          </a:bodyPr>
          <a:lstStyle/>
          <a:p>
            <a:pPr>
              <a:buFont typeface="Wingdings" panose="05000000000000000000" pitchFamily="2" charset="2"/>
              <a:buChar char="q"/>
            </a:pPr>
            <a:r>
              <a:rPr lang="en-US" sz="2800" dirty="0"/>
              <a:t>Q</a:t>
            </a:r>
            <a:r>
              <a:rPr lang="vi-VN" sz="2800" dirty="0"/>
              <a:t>uy tắc </a:t>
            </a:r>
            <a:r>
              <a:rPr lang="en-US" sz="2800" dirty="0"/>
              <a:t>Navigation</a:t>
            </a:r>
            <a:r>
              <a:rPr lang="vi-VN" sz="2800" dirty="0"/>
              <a:t> là những quy tắc được cung cấp bởi JSF </a:t>
            </a:r>
            <a:r>
              <a:rPr lang="en-US" sz="2800" dirty="0"/>
              <a:t>Framework. </a:t>
            </a:r>
            <a:r>
              <a:rPr lang="en-US" sz="2800" dirty="0" err="1"/>
              <a:t>Nó</a:t>
            </a:r>
            <a:r>
              <a:rPr lang="en-US" sz="2800" dirty="0"/>
              <a:t> </a:t>
            </a:r>
            <a:r>
              <a:rPr lang="en-US" sz="2800" dirty="0" err="1"/>
              <a:t>giúp</a:t>
            </a:r>
            <a:r>
              <a:rPr lang="en-US" sz="2800" dirty="0"/>
              <a:t> </a:t>
            </a:r>
            <a:r>
              <a:rPr lang="en-US" sz="2800" dirty="0" err="1"/>
              <a:t>cho</a:t>
            </a:r>
            <a:r>
              <a:rPr lang="en-US" sz="2800" dirty="0"/>
              <a:t> </a:t>
            </a:r>
            <a:r>
              <a:rPr lang="en-US" sz="2800" dirty="0" err="1"/>
              <a:t>giao</a:t>
            </a:r>
            <a:r>
              <a:rPr lang="en-US" sz="2800" dirty="0"/>
              <a:t> </a:t>
            </a:r>
            <a:r>
              <a:rPr lang="en-US" sz="2800" dirty="0" err="1"/>
              <a:t>diện</a:t>
            </a:r>
            <a:r>
              <a:rPr lang="en-US" sz="2800" dirty="0"/>
              <a:t> </a:t>
            </a:r>
            <a:r>
              <a:rPr lang="en-US" sz="2800" dirty="0" err="1"/>
              <a:t>sẽ</a:t>
            </a:r>
            <a:r>
              <a:rPr lang="vi-VN" sz="2800" dirty="0"/>
              <a:t> được hiển thị khi một nút hoặc liên kết được nhấp.</a:t>
            </a:r>
            <a:endParaRPr lang="en-US" sz="2800" dirty="0"/>
          </a:p>
          <a:p>
            <a:pPr lvl="1"/>
            <a:r>
              <a:rPr lang="en-US" sz="2400" dirty="0" err="1"/>
              <a:t>Quy</a:t>
            </a:r>
            <a:r>
              <a:rPr lang="en-US" sz="2400" dirty="0"/>
              <a:t> </a:t>
            </a:r>
            <a:r>
              <a:rPr lang="en-US" sz="2400" dirty="0" err="1"/>
              <a:t>tắc</a:t>
            </a:r>
            <a:r>
              <a:rPr lang="en-US" sz="2400" dirty="0"/>
              <a:t> Navigation </a:t>
            </a:r>
            <a:r>
              <a:rPr lang="en-US" sz="2400" dirty="0" err="1"/>
              <a:t>có</a:t>
            </a:r>
            <a:r>
              <a:rPr lang="en-US" sz="2400" dirty="0"/>
              <a:t> </a:t>
            </a:r>
            <a:r>
              <a:rPr lang="en-US" sz="2400" dirty="0" err="1"/>
              <a:t>thể</a:t>
            </a:r>
            <a:r>
              <a:rPr lang="en-US" sz="2400" dirty="0"/>
              <a:t> </a:t>
            </a:r>
            <a:r>
              <a:rPr lang="en-US" sz="2400" dirty="0" err="1"/>
              <a:t>được</a:t>
            </a:r>
            <a:r>
              <a:rPr lang="en-US" sz="2400" dirty="0"/>
              <a:t> </a:t>
            </a:r>
            <a:r>
              <a:rPr lang="en-US" sz="2400" dirty="0" err="1"/>
              <a:t>định</a:t>
            </a:r>
            <a:r>
              <a:rPr lang="en-US" sz="2400" dirty="0"/>
              <a:t> </a:t>
            </a:r>
            <a:r>
              <a:rPr lang="en-US" sz="2400" dirty="0" err="1"/>
              <a:t>nghĩa</a:t>
            </a:r>
            <a:r>
              <a:rPr lang="en-US" sz="2400" dirty="0"/>
              <a:t> </a:t>
            </a:r>
            <a:r>
              <a:rPr lang="en-US" sz="2400" dirty="0" err="1"/>
              <a:t>trong</a:t>
            </a:r>
            <a:r>
              <a:rPr lang="en-US" sz="2400" dirty="0"/>
              <a:t> file </a:t>
            </a:r>
            <a:r>
              <a:rPr lang="en-US" sz="2400" dirty="0" err="1"/>
              <a:t>cấu</a:t>
            </a:r>
            <a:r>
              <a:rPr lang="en-US" sz="2400" dirty="0"/>
              <a:t> </a:t>
            </a:r>
            <a:r>
              <a:rPr lang="en-US" sz="2400" dirty="0" err="1"/>
              <a:t>hình</a:t>
            </a:r>
            <a:r>
              <a:rPr lang="en-US" sz="2400" dirty="0"/>
              <a:t> JSF </a:t>
            </a:r>
            <a:r>
              <a:rPr lang="en-US" sz="2400" dirty="0" err="1"/>
              <a:t>với</a:t>
            </a:r>
            <a:r>
              <a:rPr lang="en-US" sz="2400" dirty="0"/>
              <a:t> </a:t>
            </a:r>
            <a:r>
              <a:rPr lang="en-US" sz="2400" dirty="0" err="1"/>
              <a:t>tên</a:t>
            </a:r>
            <a:r>
              <a:rPr lang="en-US" sz="2400" dirty="0"/>
              <a:t> </a:t>
            </a:r>
            <a:r>
              <a:rPr lang="en-US" sz="2400" dirty="0" err="1"/>
              <a:t>là</a:t>
            </a:r>
            <a:endParaRPr lang="en-US" sz="2400" dirty="0"/>
          </a:p>
          <a:p>
            <a:pPr marL="457178" lvl="1" indent="0">
              <a:buNone/>
            </a:pPr>
            <a:r>
              <a:rPr lang="en-US" sz="2400" dirty="0"/>
              <a:t>faces-config.xml.</a:t>
            </a:r>
          </a:p>
          <a:p>
            <a:pPr lvl="1"/>
            <a:r>
              <a:rPr lang="en-US" sz="2400" dirty="0" err="1"/>
              <a:t>Quy</a:t>
            </a:r>
            <a:r>
              <a:rPr lang="en-US" sz="2400" dirty="0"/>
              <a:t> </a:t>
            </a:r>
            <a:r>
              <a:rPr lang="en-US" sz="2400" dirty="0" err="1"/>
              <a:t>tắc</a:t>
            </a:r>
            <a:r>
              <a:rPr lang="en-US" sz="2400" dirty="0"/>
              <a:t> Navigation </a:t>
            </a:r>
            <a:r>
              <a:rPr lang="en-US" sz="2400" dirty="0" err="1"/>
              <a:t>có</a:t>
            </a:r>
            <a:r>
              <a:rPr lang="en-US" sz="2400" dirty="0"/>
              <a:t> </a:t>
            </a:r>
            <a:r>
              <a:rPr lang="en-US" sz="2400" dirty="0" err="1"/>
              <a:t>thể</a:t>
            </a:r>
            <a:r>
              <a:rPr lang="en-US" sz="2400" dirty="0"/>
              <a:t> </a:t>
            </a:r>
            <a:r>
              <a:rPr lang="en-US" sz="2400" dirty="0" err="1"/>
              <a:t>được</a:t>
            </a:r>
            <a:r>
              <a:rPr lang="en-US" sz="2400" dirty="0"/>
              <a:t> </a:t>
            </a:r>
            <a:r>
              <a:rPr lang="en-US" sz="2400" dirty="0" err="1"/>
              <a:t>định</a:t>
            </a:r>
            <a:r>
              <a:rPr lang="en-US" sz="2400" dirty="0"/>
              <a:t> </a:t>
            </a:r>
            <a:r>
              <a:rPr lang="en-US" sz="2400" dirty="0" err="1"/>
              <a:t>nghĩa</a:t>
            </a:r>
            <a:r>
              <a:rPr lang="en-US" sz="2400" dirty="0"/>
              <a:t> </a:t>
            </a:r>
            <a:r>
              <a:rPr lang="en-US" sz="2400" dirty="0" err="1"/>
              <a:t>trong</a:t>
            </a:r>
            <a:r>
              <a:rPr lang="en-US" sz="2400" dirty="0"/>
              <a:t> managed bean</a:t>
            </a:r>
          </a:p>
          <a:p>
            <a:pPr lvl="1"/>
            <a:r>
              <a:rPr lang="en-US" sz="2400" dirty="0" err="1"/>
              <a:t>Quy</a:t>
            </a:r>
            <a:r>
              <a:rPr lang="en-US" sz="2400" dirty="0"/>
              <a:t> </a:t>
            </a:r>
            <a:r>
              <a:rPr lang="en-US" sz="2400" dirty="0" err="1"/>
              <a:t>tắc</a:t>
            </a:r>
            <a:r>
              <a:rPr lang="en-US" sz="2400" dirty="0"/>
              <a:t> </a:t>
            </a:r>
            <a:r>
              <a:rPr lang="en-US" sz="2400" dirty="0" err="1"/>
              <a:t>Nagivation</a:t>
            </a:r>
            <a:r>
              <a:rPr lang="en-US" sz="2400" dirty="0"/>
              <a:t> </a:t>
            </a:r>
            <a:r>
              <a:rPr lang="en-US" sz="2400" dirty="0" err="1"/>
              <a:t>có</a:t>
            </a:r>
            <a:r>
              <a:rPr lang="en-US" sz="2400" dirty="0"/>
              <a:t> </a:t>
            </a:r>
            <a:r>
              <a:rPr lang="en-US" sz="2400" dirty="0" err="1"/>
              <a:t>thể</a:t>
            </a:r>
            <a:r>
              <a:rPr lang="en-US" sz="2400" dirty="0"/>
              <a:t> </a:t>
            </a:r>
            <a:r>
              <a:rPr lang="en-US" sz="2400" dirty="0" err="1"/>
              <a:t>chứa</a:t>
            </a:r>
            <a:r>
              <a:rPr lang="en-US" sz="2400" dirty="0"/>
              <a:t> </a:t>
            </a:r>
            <a:r>
              <a:rPr lang="en-US" sz="2400" dirty="0" err="1"/>
              <a:t>các</a:t>
            </a:r>
            <a:r>
              <a:rPr lang="en-US" sz="2400" dirty="0"/>
              <a:t> </a:t>
            </a:r>
            <a:r>
              <a:rPr lang="en-US" sz="2400" dirty="0" err="1"/>
              <a:t>điều</a:t>
            </a:r>
            <a:r>
              <a:rPr lang="en-US" sz="2400" dirty="0"/>
              <a:t> </a:t>
            </a:r>
            <a:r>
              <a:rPr lang="en-US" sz="2400" dirty="0" err="1"/>
              <a:t>kiện</a:t>
            </a:r>
            <a:r>
              <a:rPr lang="en-US" sz="2400" dirty="0"/>
              <a:t> </a:t>
            </a:r>
            <a:r>
              <a:rPr lang="en-US" sz="2400" dirty="0" err="1"/>
              <a:t>trên</a:t>
            </a:r>
            <a:r>
              <a:rPr lang="en-US" sz="2400" dirty="0"/>
              <a:t> </a:t>
            </a:r>
            <a:r>
              <a:rPr lang="en-US" sz="2400" dirty="0" err="1"/>
              <a:t>cơ</a:t>
            </a:r>
            <a:r>
              <a:rPr lang="en-US" sz="2400" dirty="0"/>
              <a:t> </a:t>
            </a:r>
            <a:r>
              <a:rPr lang="en-US" sz="2400" dirty="0" err="1"/>
              <a:t>sở</a:t>
            </a:r>
            <a:r>
              <a:rPr lang="en-US" sz="2400" dirty="0"/>
              <a:t> </a:t>
            </a:r>
            <a:r>
              <a:rPr lang="en-US" sz="2400" dirty="0" err="1"/>
              <a:t>đó</a:t>
            </a:r>
            <a:r>
              <a:rPr lang="en-US" sz="2400" dirty="0"/>
              <a:t> </a:t>
            </a:r>
            <a:r>
              <a:rPr lang="en-US" sz="2400" dirty="0" err="1"/>
              <a:t>kết</a:t>
            </a:r>
            <a:r>
              <a:rPr lang="en-US" sz="2400" dirty="0"/>
              <a:t> </a:t>
            </a:r>
            <a:r>
              <a:rPr lang="en-US" sz="2400" dirty="0" err="1"/>
              <a:t>quả</a:t>
            </a:r>
            <a:r>
              <a:rPr lang="en-US" sz="2400" dirty="0"/>
              <a:t> </a:t>
            </a:r>
            <a:r>
              <a:rPr lang="en-US" sz="2400" dirty="0" err="1"/>
              <a:t>xem</a:t>
            </a:r>
            <a:r>
              <a:rPr lang="en-US" sz="2400" dirty="0"/>
              <a:t> </a:t>
            </a:r>
            <a:r>
              <a:rPr lang="en-US" sz="2400" dirty="0" err="1"/>
              <a:t>có</a:t>
            </a:r>
            <a:r>
              <a:rPr lang="en-US" sz="2400" dirty="0"/>
              <a:t> </a:t>
            </a:r>
            <a:r>
              <a:rPr lang="en-US" sz="2400" dirty="0" err="1"/>
              <a:t>thể</a:t>
            </a:r>
            <a:r>
              <a:rPr lang="en-US" sz="2400" dirty="0"/>
              <a:t> </a:t>
            </a:r>
            <a:r>
              <a:rPr lang="en-US" sz="2400" dirty="0" err="1"/>
              <a:t>được</a:t>
            </a:r>
            <a:r>
              <a:rPr lang="en-US" sz="2400" dirty="0"/>
              <a:t> </a:t>
            </a:r>
            <a:r>
              <a:rPr lang="en-US" sz="2400" dirty="0" err="1"/>
              <a:t>hiện</a:t>
            </a:r>
            <a:r>
              <a:rPr lang="en-US" sz="2400" dirty="0"/>
              <a:t> </a:t>
            </a:r>
            <a:r>
              <a:rPr lang="en-US" sz="2400" dirty="0" err="1"/>
              <a:t>thị</a:t>
            </a:r>
            <a:endParaRPr lang="en-US" sz="2400" dirty="0"/>
          </a:p>
          <a:p>
            <a:pPr lvl="1"/>
            <a:r>
              <a:rPr lang="en-US" sz="2400" dirty="0"/>
              <a:t>JSF 2.0 </a:t>
            </a:r>
            <a:r>
              <a:rPr lang="en-US" sz="2400" dirty="0" err="1"/>
              <a:t>cung</a:t>
            </a:r>
            <a:r>
              <a:rPr lang="en-US" sz="2400" dirty="0"/>
              <a:t> </a:t>
            </a:r>
            <a:r>
              <a:rPr lang="en-US" sz="2400" dirty="0" err="1"/>
              <a:t>cấp</a:t>
            </a:r>
            <a:r>
              <a:rPr lang="en-US" sz="2400" dirty="0"/>
              <a:t> implicit navigation ,</a:t>
            </a:r>
            <a:r>
              <a:rPr lang="en-US" sz="2400" dirty="0" err="1"/>
              <a:t>một</a:t>
            </a:r>
            <a:r>
              <a:rPr lang="en-US" sz="2400" dirty="0"/>
              <a:t> navigation </a:t>
            </a:r>
            <a:r>
              <a:rPr lang="en-US" sz="2400" dirty="0" err="1"/>
              <a:t>quy</a:t>
            </a:r>
            <a:r>
              <a:rPr lang="en-US" sz="2400" dirty="0"/>
              <a:t> </a:t>
            </a:r>
            <a:r>
              <a:rPr lang="en-US" sz="2400" dirty="0" err="1"/>
              <a:t>tắc</a:t>
            </a:r>
            <a:r>
              <a:rPr lang="en-US" sz="2400" dirty="0"/>
              <a:t> navigation </a:t>
            </a:r>
            <a:r>
              <a:rPr lang="en-US" sz="2400" dirty="0" err="1"/>
              <a:t>nhưng</a:t>
            </a:r>
            <a:r>
              <a:rPr lang="en-US" sz="2400" dirty="0"/>
              <a:t> </a:t>
            </a:r>
            <a:r>
              <a:rPr lang="en-US" sz="2400" dirty="0" err="1"/>
              <a:t>vấn</a:t>
            </a:r>
            <a:r>
              <a:rPr lang="en-US" sz="2400" dirty="0"/>
              <a:t> </a:t>
            </a:r>
            <a:r>
              <a:rPr lang="en-US" sz="2400" dirty="0" err="1"/>
              <a:t>sử</a:t>
            </a:r>
            <a:r>
              <a:rPr lang="en-US" sz="2400" dirty="0"/>
              <a:t> </a:t>
            </a:r>
            <a:r>
              <a:rPr lang="en-US" sz="2400" dirty="0" err="1"/>
              <a:t>dụng</a:t>
            </a:r>
            <a:r>
              <a:rPr lang="en-US" sz="2400" dirty="0"/>
              <a:t> </a:t>
            </a:r>
            <a:r>
              <a:rPr lang="en-US" sz="2400" dirty="0" err="1"/>
              <a:t>tốt</a:t>
            </a:r>
            <a:r>
              <a:rPr lang="en-US" sz="2400" dirty="0"/>
              <a:t>, </a:t>
            </a:r>
            <a:r>
              <a:rPr lang="en-US" sz="2400" dirty="0" err="1"/>
              <a:t>không</a:t>
            </a:r>
            <a:r>
              <a:rPr lang="en-US" sz="2400" dirty="0"/>
              <a:t> </a:t>
            </a:r>
            <a:r>
              <a:rPr lang="en-US" sz="2400" dirty="0" err="1"/>
              <a:t>cần</a:t>
            </a:r>
            <a:r>
              <a:rPr lang="en-US" sz="2400" dirty="0"/>
              <a:t> </a:t>
            </a:r>
            <a:r>
              <a:rPr lang="en-US" sz="2400" dirty="0" err="1"/>
              <a:t>định</a:t>
            </a:r>
            <a:r>
              <a:rPr lang="en-US" sz="2400" dirty="0"/>
              <a:t> </a:t>
            </a:r>
            <a:r>
              <a:rPr lang="en-US" sz="2400" dirty="0" err="1"/>
              <a:t>nghĩa</a:t>
            </a:r>
            <a:r>
              <a:rPr lang="en-US" sz="2400" dirty="0"/>
              <a:t> </a:t>
            </a:r>
            <a:r>
              <a:rPr lang="en-US" sz="2400" dirty="0"/>
              <a:t>.</a:t>
            </a:r>
          </a:p>
          <a:p>
            <a:endParaRPr lang="en-US" sz="2800" dirty="0"/>
          </a:p>
        </p:txBody>
      </p:sp>
    </p:spTree>
    <p:extLst>
      <p:ext uri="{BB962C8B-B14F-4D97-AF65-F5344CB8AC3E}">
        <p14:creationId xmlns:p14="http://schemas.microsoft.com/office/powerpoint/2010/main" val="1070444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19" y="1313649"/>
            <a:ext cx="8578516" cy="6022417"/>
          </a:xfrm>
        </p:spPr>
        <p:txBody>
          <a:bodyPr>
            <a:normAutofit/>
          </a:bodyPr>
          <a:lstStyle/>
          <a:p>
            <a:pPr marL="0" indent="0">
              <a:buNone/>
            </a:pPr>
            <a:r>
              <a:rPr lang="vi-VN" dirty="0"/>
              <a:t>Trong JSF 1.2, tất cả các trang chuyển hướng đều yêu cầu phải khai báo trong file faces-config.xml</a:t>
            </a:r>
            <a:r>
              <a:rPr lang="vi-VN" dirty="0"/>
              <a:t>:</a:t>
            </a:r>
            <a:endParaRPr lang="vi-VN" dirty="0"/>
          </a:p>
          <a:p>
            <a:pPr marL="0" indent="0">
              <a:buNone/>
            </a:pPr>
            <a:r>
              <a:rPr lang="vi-VN" dirty="0"/>
              <a:t>&lt;</a:t>
            </a:r>
            <a:r>
              <a:rPr lang="vi-VN" dirty="0"/>
              <a:t>navigation-rule&gt;</a:t>
            </a:r>
          </a:p>
          <a:p>
            <a:pPr marL="0" indent="0">
              <a:buNone/>
            </a:pPr>
            <a:r>
              <a:rPr lang="vi-VN" dirty="0"/>
              <a:t>   &lt;from-view-id&gt;page1.xhtml&lt;/from-view-id&gt;</a:t>
            </a:r>
          </a:p>
          <a:p>
            <a:pPr marL="0" indent="0">
              <a:buNone/>
            </a:pPr>
            <a:r>
              <a:rPr lang="vi-VN" dirty="0"/>
              <a:t>   &lt;navigation-case&gt;</a:t>
            </a:r>
          </a:p>
          <a:p>
            <a:pPr marL="0" indent="0">
              <a:buNone/>
            </a:pPr>
            <a:r>
              <a:rPr lang="vi-VN" dirty="0"/>
              <a:t>       &lt;from-outcome&gt;page2&lt;/from-outcome&gt;</a:t>
            </a:r>
          </a:p>
          <a:p>
            <a:pPr marL="0" indent="0">
              <a:buNone/>
            </a:pPr>
            <a:r>
              <a:rPr lang="vi-VN" dirty="0"/>
              <a:t>       &lt;to-view-id&gt;/page2.xhtml&lt;/to-view-id&gt;</a:t>
            </a:r>
          </a:p>
          <a:p>
            <a:pPr marL="0" indent="0">
              <a:buNone/>
            </a:pPr>
            <a:r>
              <a:rPr lang="vi-VN" dirty="0"/>
              <a:t>   &lt;/navigation-case&gt;</a:t>
            </a:r>
          </a:p>
          <a:p>
            <a:pPr marL="0" indent="0">
              <a:buNone/>
            </a:pPr>
            <a:r>
              <a:rPr lang="vi-VN" dirty="0"/>
              <a:t>&lt;/navigation-rule&gt;</a:t>
            </a:r>
            <a:endParaRPr lang="en-US" dirty="0"/>
          </a:p>
        </p:txBody>
      </p:sp>
      <p:sp>
        <p:nvSpPr>
          <p:cNvPr id="6" name="Title 1"/>
          <p:cNvSpPr>
            <a:spLocks noGrp="1"/>
          </p:cNvSpPr>
          <p:nvPr>
            <p:ph type="title"/>
          </p:nvPr>
        </p:nvSpPr>
        <p:spPr>
          <a:xfrm>
            <a:off x="141515" y="365130"/>
            <a:ext cx="10515600" cy="793975"/>
          </a:xfrm>
        </p:spPr>
        <p:txBody>
          <a:bodyPr>
            <a:normAutofit fontScale="90000"/>
          </a:bodyPr>
          <a:lstStyle/>
          <a:p>
            <a:r>
              <a:rPr lang="en-US" b="1"/>
              <a:t>Implicit Navigation in JSF 2.0</a:t>
            </a:r>
            <a:br>
              <a:rPr lang="en-US" b="1"/>
            </a:br>
            <a:endParaRPr lang="en-US"/>
          </a:p>
        </p:txBody>
      </p:sp>
    </p:spTree>
    <p:extLst>
      <p:ext uri="{BB962C8B-B14F-4D97-AF65-F5344CB8AC3E}">
        <p14:creationId xmlns:p14="http://schemas.microsoft.com/office/powerpoint/2010/main" val="11664121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89" y="824249"/>
            <a:ext cx="8690811" cy="5352715"/>
          </a:xfrm>
        </p:spPr>
        <p:txBody>
          <a:bodyPr>
            <a:normAutofit/>
          </a:bodyPr>
          <a:lstStyle/>
          <a:p>
            <a:r>
              <a:rPr lang="vi-VN"/>
              <a:t>Trong JSF 2, nó xử lý các "outcome" như tên trang, ví dụ, tìm đến mục "page1.xhtml", bạn cần phải đặt các "outcome" là "page1". Cơ chế này được gọi là "chuyển hướng ngầm", nơi mà bạn không cần phải khai báo các quy tắc chuyển hướng tẻ nhạt, thay vào đó, chỉ cần đặt các "kết quả" trong hành động thuộc tính trực tiếp và JSF sẽ tìm thấy chính xác "view id" tự động. </a:t>
            </a:r>
            <a:br>
              <a:rPr lang="vi-VN"/>
            </a:br>
            <a:r>
              <a:rPr lang="vi-VN"/>
              <a:t/>
            </a:r>
            <a:br>
              <a:rPr lang="vi-VN"/>
            </a:br>
            <a:r>
              <a:rPr lang="vi-VN"/>
              <a:t>Có hai cách để thực hiện điều hướng tiềm ẩn trong JSF 2.</a:t>
            </a:r>
            <a:endParaRPr lang="en-US"/>
          </a:p>
        </p:txBody>
      </p:sp>
    </p:spTree>
    <p:extLst>
      <p:ext uri="{BB962C8B-B14F-4D97-AF65-F5344CB8AC3E}">
        <p14:creationId xmlns:p14="http://schemas.microsoft.com/office/powerpoint/2010/main" val="3715587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00379460"/>
              </p:ext>
            </p:extLst>
          </p:nvPr>
        </p:nvGraphicFramePr>
        <p:xfrm>
          <a:off x="97971" y="373063"/>
          <a:ext cx="10515600" cy="7132320"/>
        </p:xfrm>
        <a:graphic>
          <a:graphicData uri="http://schemas.openxmlformats.org/drawingml/2006/table">
            <a:tbl>
              <a:tblPr firstRow="1" bandRow="1">
                <a:tableStyleId>{5C22544A-7EE6-4342-B048-85BDC9FD1C3A}</a:tableStyleId>
              </a:tblPr>
              <a:tblGrid>
                <a:gridCol w="5257800"/>
                <a:gridCol w="5257800"/>
              </a:tblGrid>
              <a:tr h="670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latin typeface="Times New Roman" panose="02020603050405020304" pitchFamily="18" charset="0"/>
                          <a:cs typeface="Times New Roman" panose="02020603050405020304" pitchFamily="18" charset="0"/>
                        </a:rPr>
                        <a:t> Outcome in JSF page</a:t>
                      </a:r>
                    </a:p>
                    <a:p>
                      <a:endParaRPr lang="en-US" sz="1900" b="1" dirty="0">
                        <a:latin typeface="Times New Roman" panose="02020603050405020304" pitchFamily="18" charset="0"/>
                        <a:cs typeface="Times New Roman" panose="02020603050405020304" pitchFamily="18" charset="0"/>
                      </a:endParaRPr>
                    </a:p>
                  </a:txBody>
                  <a:tcPr/>
                </a:tc>
                <a:tc>
                  <a:txBody>
                    <a:bodyPr/>
                    <a:lstStyle/>
                    <a:p>
                      <a:r>
                        <a:rPr lang="en-US" sz="1900" b="1" i="0" kern="1200" smtClean="0">
                          <a:solidFill>
                            <a:schemeClr val="lt1"/>
                          </a:solidFill>
                          <a:effectLst/>
                          <a:latin typeface="Times New Roman" panose="02020603050405020304" pitchFamily="18" charset="0"/>
                          <a:ea typeface="+mn-ea"/>
                          <a:cs typeface="Times New Roman" panose="02020603050405020304" pitchFamily="18" charset="0"/>
                        </a:rPr>
                        <a:t>Outcome in Managed Bean</a:t>
                      </a:r>
                      <a:r>
                        <a:rPr lang="en-US" sz="1900" b="1" smtClean="0">
                          <a:latin typeface="Times New Roman" panose="02020603050405020304" pitchFamily="18" charset="0"/>
                          <a:cs typeface="Times New Roman" panose="02020603050405020304" pitchFamily="18" charset="0"/>
                        </a:rPr>
                        <a:t/>
                      </a:r>
                      <a:br>
                        <a:rPr lang="en-US" sz="1900" b="1" smtClean="0">
                          <a:latin typeface="Times New Roman" panose="02020603050405020304" pitchFamily="18" charset="0"/>
                          <a:cs typeface="Times New Roman" panose="02020603050405020304" pitchFamily="18" charset="0"/>
                        </a:rPr>
                      </a:br>
                      <a:endParaRPr lang="en-US" sz="1900" b="1">
                        <a:latin typeface="Times New Roman" panose="02020603050405020304" pitchFamily="18" charset="0"/>
                        <a:cs typeface="Times New Roman" panose="02020603050405020304" pitchFamily="18" charset="0"/>
                      </a:endParaRPr>
                    </a:p>
                  </a:txBody>
                  <a:tcPr/>
                </a:tc>
              </a:tr>
              <a:tr h="6461760">
                <a:tc>
                  <a:txBody>
                    <a:bodyPr/>
                    <a:lstStyle/>
                    <a:p>
                      <a:endParaRPr lang="en-US" sz="1900" b="0" dirty="0" smtClean="0">
                        <a:latin typeface="Times New Roman" panose="02020603050405020304" pitchFamily="18" charset="0"/>
                        <a:cs typeface="Times New Roman" panose="02020603050405020304" pitchFamily="18" charset="0"/>
                      </a:endParaRPr>
                    </a:p>
                    <a:p>
                      <a:r>
                        <a:rPr lang="en-US" sz="1900" b="0" dirty="0" err="1" smtClean="0">
                          <a:latin typeface="Times New Roman" panose="02020603050405020304" pitchFamily="18" charset="0"/>
                          <a:cs typeface="Times New Roman" panose="02020603050405020304" pitchFamily="18" charset="0"/>
                        </a:rPr>
                        <a:t>Bạn</a:t>
                      </a:r>
                      <a:r>
                        <a:rPr lang="en-US" sz="1900" b="0" dirty="0" smtClean="0">
                          <a:latin typeface="Times New Roman" panose="02020603050405020304" pitchFamily="18" charset="0"/>
                          <a:cs typeface="Times New Roman" panose="02020603050405020304" pitchFamily="18" charset="0"/>
                        </a:rPr>
                        <a:t> </a:t>
                      </a:r>
                      <a:r>
                        <a:rPr lang="en-US" sz="1900" b="0" dirty="0" err="1" smtClean="0">
                          <a:latin typeface="Times New Roman" panose="02020603050405020304" pitchFamily="18" charset="0"/>
                          <a:cs typeface="Times New Roman" panose="02020603050405020304" pitchFamily="18" charset="0"/>
                        </a:rPr>
                        <a:t>có</a:t>
                      </a:r>
                      <a:r>
                        <a:rPr lang="en-US" sz="1900" b="0" dirty="0" smtClean="0">
                          <a:latin typeface="Times New Roman" panose="02020603050405020304" pitchFamily="18" charset="0"/>
                          <a:cs typeface="Times New Roman" panose="02020603050405020304" pitchFamily="18" charset="0"/>
                        </a:rPr>
                        <a:t> </a:t>
                      </a:r>
                      <a:r>
                        <a:rPr lang="en-US" sz="1900" b="0" dirty="0" err="1" smtClean="0">
                          <a:latin typeface="Times New Roman" panose="02020603050405020304" pitchFamily="18" charset="0"/>
                          <a:cs typeface="Times New Roman" panose="02020603050405020304" pitchFamily="18" charset="0"/>
                        </a:rPr>
                        <a:t>thể</a:t>
                      </a:r>
                      <a:r>
                        <a:rPr lang="en-US" sz="1900" b="0" dirty="0" smtClean="0">
                          <a:latin typeface="Times New Roman" panose="02020603050405020304" pitchFamily="18" charset="0"/>
                          <a:cs typeface="Times New Roman" panose="02020603050405020304" pitchFamily="18" charset="0"/>
                        </a:rPr>
                        <a:t> </a:t>
                      </a:r>
                      <a:r>
                        <a:rPr lang="en-US" sz="1900" b="0" dirty="0" err="1" smtClean="0">
                          <a:latin typeface="Times New Roman" panose="02020603050405020304" pitchFamily="18" charset="0"/>
                          <a:cs typeface="Times New Roman" panose="02020603050405020304" pitchFamily="18" charset="0"/>
                        </a:rPr>
                        <a:t>chuyển</a:t>
                      </a:r>
                      <a:r>
                        <a:rPr lang="en-US" sz="1900" b="0" dirty="0" smtClean="0">
                          <a:latin typeface="Times New Roman" panose="02020603050405020304" pitchFamily="18" charset="0"/>
                          <a:cs typeface="Times New Roman" panose="02020603050405020304" pitchFamily="18" charset="0"/>
                        </a:rPr>
                        <a:t> </a:t>
                      </a:r>
                      <a:r>
                        <a:rPr lang="en-US" sz="1900" b="0" dirty="0" err="1" smtClean="0">
                          <a:latin typeface="Times New Roman" panose="02020603050405020304" pitchFamily="18" charset="0"/>
                          <a:cs typeface="Times New Roman" panose="02020603050405020304" pitchFamily="18" charset="0"/>
                        </a:rPr>
                        <a:t>trực</a:t>
                      </a:r>
                      <a:r>
                        <a:rPr lang="en-US" sz="1900" b="0" dirty="0" smtClean="0">
                          <a:latin typeface="Times New Roman" panose="02020603050405020304" pitchFamily="18" charset="0"/>
                          <a:cs typeface="Times New Roman" panose="02020603050405020304" pitchFamily="18" charset="0"/>
                        </a:rPr>
                        <a:t> </a:t>
                      </a:r>
                      <a:r>
                        <a:rPr lang="en-US" sz="1900" b="0" dirty="0" err="1" smtClean="0">
                          <a:latin typeface="Times New Roman" panose="02020603050405020304" pitchFamily="18" charset="0"/>
                          <a:cs typeface="Times New Roman" panose="02020603050405020304" pitchFamily="18" charset="0"/>
                        </a:rPr>
                        <a:t>tiếp</a:t>
                      </a:r>
                      <a:r>
                        <a:rPr lang="en-US" sz="1900" b="0" dirty="0" smtClean="0">
                          <a:latin typeface="Times New Roman" panose="02020603050405020304" pitchFamily="18" charset="0"/>
                          <a:cs typeface="Times New Roman" panose="02020603050405020304" pitchFamily="18" charset="0"/>
                        </a:rPr>
                        <a:t> </a:t>
                      </a:r>
                      <a:r>
                        <a:rPr lang="en-US" sz="1900" b="0" dirty="0" err="1" smtClean="0">
                          <a:latin typeface="Times New Roman" panose="02020603050405020304" pitchFamily="18" charset="0"/>
                          <a:cs typeface="Times New Roman" panose="02020603050405020304" pitchFamily="18" charset="0"/>
                        </a:rPr>
                        <a:t>trong</a:t>
                      </a:r>
                      <a:r>
                        <a:rPr lang="en-US" sz="1900" b="0" dirty="0" smtClean="0">
                          <a:latin typeface="Times New Roman" panose="02020603050405020304" pitchFamily="18" charset="0"/>
                          <a:cs typeface="Times New Roman" panose="02020603050405020304" pitchFamily="18" charset="0"/>
                        </a:rPr>
                        <a:t> </a:t>
                      </a:r>
                      <a:r>
                        <a:rPr lang="en-US" sz="1900" b="0" dirty="0" err="1" smtClean="0">
                          <a:latin typeface="Times New Roman" panose="02020603050405020304" pitchFamily="18" charset="0"/>
                          <a:cs typeface="Times New Roman" panose="02020603050405020304" pitchFamily="18" charset="0"/>
                        </a:rPr>
                        <a:t>trang</a:t>
                      </a:r>
                      <a:r>
                        <a:rPr lang="en-US" sz="1900" b="0" dirty="0" smtClean="0">
                          <a:latin typeface="Times New Roman" panose="02020603050405020304" pitchFamily="18" charset="0"/>
                          <a:cs typeface="Times New Roman" panose="02020603050405020304" pitchFamily="18" charset="0"/>
                        </a:rPr>
                        <a:t> JSF</a:t>
                      </a:r>
                    </a:p>
                    <a:p>
                      <a:endParaRPr lang="en-US" sz="1900" b="0" dirty="0" smtClean="0">
                        <a:latin typeface="Times New Roman" panose="02020603050405020304" pitchFamily="18" charset="0"/>
                        <a:cs typeface="Times New Roman" panose="02020603050405020304" pitchFamily="18" charset="0"/>
                      </a:endParaRPr>
                    </a:p>
                    <a:p>
                      <a:r>
                        <a:rPr lang="en-US" sz="1900" b="0" dirty="0" smtClean="0">
                          <a:latin typeface="Times New Roman" panose="02020603050405020304" pitchFamily="18" charset="0"/>
                          <a:cs typeface="Times New Roman" panose="02020603050405020304" pitchFamily="18" charset="0"/>
                        </a:rPr>
                        <a:t>&lt;</a:t>
                      </a:r>
                      <a:r>
                        <a:rPr lang="en-US" sz="1900" b="0" dirty="0" err="1" smtClean="0">
                          <a:latin typeface="Times New Roman" panose="02020603050405020304" pitchFamily="18" charset="0"/>
                          <a:cs typeface="Times New Roman" panose="02020603050405020304" pitchFamily="18" charset="0"/>
                        </a:rPr>
                        <a:t>h:form</a:t>
                      </a:r>
                      <a:r>
                        <a:rPr lang="en-US" sz="1900" b="0" dirty="0" smtClean="0">
                          <a:latin typeface="Times New Roman" panose="02020603050405020304" pitchFamily="18" charset="0"/>
                          <a:cs typeface="Times New Roman" panose="02020603050405020304" pitchFamily="18" charset="0"/>
                        </a:rPr>
                        <a:t>&gt;</a:t>
                      </a:r>
                    </a:p>
                    <a:p>
                      <a:r>
                        <a:rPr lang="en-US" sz="1900" b="0" dirty="0" smtClean="0">
                          <a:latin typeface="Times New Roman" panose="02020603050405020304" pitchFamily="18" charset="0"/>
                          <a:cs typeface="Times New Roman" panose="02020603050405020304" pitchFamily="18" charset="0"/>
                        </a:rPr>
                        <a:t>    &lt;</a:t>
                      </a:r>
                      <a:r>
                        <a:rPr lang="en-US" sz="1900" b="0" dirty="0" err="1" smtClean="0">
                          <a:latin typeface="Times New Roman" panose="02020603050405020304" pitchFamily="18" charset="0"/>
                          <a:cs typeface="Times New Roman" panose="02020603050405020304" pitchFamily="18" charset="0"/>
                        </a:rPr>
                        <a:t>h:commandButton</a:t>
                      </a:r>
                      <a:r>
                        <a:rPr lang="en-US" sz="1900" b="0" dirty="0" smtClean="0">
                          <a:latin typeface="Times New Roman" panose="02020603050405020304" pitchFamily="18" charset="0"/>
                          <a:cs typeface="Times New Roman" panose="02020603050405020304" pitchFamily="18" charset="0"/>
                        </a:rPr>
                        <a:t> action="page2" value="Move to page2.xhtml" /&gt;</a:t>
                      </a:r>
                    </a:p>
                    <a:p>
                      <a:r>
                        <a:rPr lang="en-US" sz="1900" b="0" dirty="0" smtClean="0">
                          <a:latin typeface="Times New Roman" panose="02020603050405020304" pitchFamily="18" charset="0"/>
                          <a:cs typeface="Times New Roman" panose="02020603050405020304" pitchFamily="18" charset="0"/>
                        </a:rPr>
                        <a:t>&lt;/</a:t>
                      </a:r>
                      <a:r>
                        <a:rPr lang="en-US" sz="1900" b="0" dirty="0" err="1" smtClean="0">
                          <a:latin typeface="Times New Roman" panose="02020603050405020304" pitchFamily="18" charset="0"/>
                          <a:cs typeface="Times New Roman" panose="02020603050405020304" pitchFamily="18" charset="0"/>
                        </a:rPr>
                        <a:t>h:form</a:t>
                      </a:r>
                      <a:endParaRPr lang="en-US" sz="1900" b="0" dirty="0">
                        <a:latin typeface="Times New Roman" panose="02020603050405020304" pitchFamily="18" charset="0"/>
                        <a:cs typeface="Times New Roman" panose="02020603050405020304" pitchFamily="18" charset="0"/>
                      </a:endParaRPr>
                    </a:p>
                  </a:txBody>
                  <a:tcPr/>
                </a:tc>
                <a:tc>
                  <a:txBody>
                    <a:bodyPr/>
                    <a:lstStyle/>
                    <a:p>
                      <a:r>
                        <a:rPr lang="en-US" sz="1900" b="0" dirty="0" err="1" smtClean="0">
                          <a:latin typeface="Times New Roman" panose="02020603050405020304" pitchFamily="18" charset="0"/>
                          <a:cs typeface="Times New Roman" panose="02020603050405020304" pitchFamily="18" charset="0"/>
                        </a:rPr>
                        <a:t>Định</a:t>
                      </a:r>
                      <a:r>
                        <a:rPr lang="en-US" sz="1900" b="0" dirty="0" smtClean="0">
                          <a:latin typeface="Times New Roman" panose="02020603050405020304" pitchFamily="18" charset="0"/>
                          <a:cs typeface="Times New Roman" panose="02020603050405020304" pitchFamily="18" charset="0"/>
                        </a:rPr>
                        <a:t> </a:t>
                      </a:r>
                      <a:r>
                        <a:rPr lang="en-US" sz="1900" b="0" dirty="0" err="1" smtClean="0">
                          <a:latin typeface="Times New Roman" panose="02020603050405020304" pitchFamily="18" charset="0"/>
                          <a:cs typeface="Times New Roman" panose="02020603050405020304" pitchFamily="18" charset="0"/>
                        </a:rPr>
                        <a:t>nghĩa</a:t>
                      </a:r>
                      <a:r>
                        <a:rPr lang="en-US" sz="1900" b="0" dirty="0" smtClean="0">
                          <a:latin typeface="Times New Roman" panose="02020603050405020304" pitchFamily="18" charset="0"/>
                          <a:cs typeface="Times New Roman" panose="02020603050405020304" pitchFamily="18" charset="0"/>
                        </a:rPr>
                        <a:t> </a:t>
                      </a:r>
                      <a:r>
                        <a:rPr lang="en-US" sz="1900" b="0" dirty="0" err="1" smtClean="0">
                          <a:latin typeface="Times New Roman" panose="02020603050405020304" pitchFamily="18" charset="0"/>
                          <a:cs typeface="Times New Roman" panose="02020603050405020304" pitchFamily="18" charset="0"/>
                        </a:rPr>
                        <a:t>trong</a:t>
                      </a:r>
                      <a:r>
                        <a:rPr lang="en-US" sz="1900" b="0" dirty="0" smtClean="0">
                          <a:latin typeface="Times New Roman" panose="02020603050405020304" pitchFamily="18" charset="0"/>
                          <a:cs typeface="Times New Roman" panose="02020603050405020304" pitchFamily="18" charset="0"/>
                        </a:rPr>
                        <a:t> managed bean:</a:t>
                      </a:r>
                    </a:p>
                    <a:p>
                      <a:endParaRPr lang="en-US" sz="1900" b="0" dirty="0" smtClean="0">
                        <a:latin typeface="Times New Roman" panose="02020603050405020304" pitchFamily="18" charset="0"/>
                        <a:cs typeface="Times New Roman" panose="02020603050405020304" pitchFamily="18" charset="0"/>
                      </a:endParaRPr>
                    </a:p>
                    <a:p>
                      <a:r>
                        <a:rPr lang="en-US" sz="1900" b="0" dirty="0" smtClean="0">
                          <a:latin typeface="Times New Roman" panose="02020603050405020304" pitchFamily="18" charset="0"/>
                          <a:cs typeface="Times New Roman" panose="02020603050405020304" pitchFamily="18" charset="0"/>
                        </a:rPr>
                        <a:t>@</a:t>
                      </a:r>
                      <a:r>
                        <a:rPr lang="en-US" sz="1900" b="0" dirty="0" err="1" smtClean="0">
                          <a:latin typeface="Times New Roman" panose="02020603050405020304" pitchFamily="18" charset="0"/>
                          <a:cs typeface="Times New Roman" panose="02020603050405020304" pitchFamily="18" charset="0"/>
                        </a:rPr>
                        <a:t>ManagedBean</a:t>
                      </a:r>
                      <a:endParaRPr lang="en-US" sz="1900" b="0" dirty="0" smtClean="0">
                        <a:latin typeface="Times New Roman" panose="02020603050405020304" pitchFamily="18" charset="0"/>
                        <a:cs typeface="Times New Roman" panose="02020603050405020304" pitchFamily="18" charset="0"/>
                      </a:endParaRPr>
                    </a:p>
                    <a:p>
                      <a:r>
                        <a:rPr lang="en-US" sz="1900" b="0" dirty="0" smtClean="0">
                          <a:latin typeface="Times New Roman" panose="02020603050405020304" pitchFamily="18" charset="0"/>
                          <a:cs typeface="Times New Roman" panose="02020603050405020304" pitchFamily="18" charset="0"/>
                        </a:rPr>
                        <a:t>@</a:t>
                      </a:r>
                      <a:r>
                        <a:rPr lang="en-US" sz="1900" b="0" dirty="0" err="1" smtClean="0">
                          <a:latin typeface="Times New Roman" panose="02020603050405020304" pitchFamily="18" charset="0"/>
                          <a:cs typeface="Times New Roman" panose="02020603050405020304" pitchFamily="18" charset="0"/>
                        </a:rPr>
                        <a:t>SessionScoped</a:t>
                      </a:r>
                      <a:endParaRPr lang="en-US" sz="1900" b="0" dirty="0" smtClean="0">
                        <a:latin typeface="Times New Roman" panose="02020603050405020304" pitchFamily="18" charset="0"/>
                        <a:cs typeface="Times New Roman" panose="02020603050405020304" pitchFamily="18" charset="0"/>
                      </a:endParaRPr>
                    </a:p>
                    <a:p>
                      <a:r>
                        <a:rPr lang="en-US" sz="1900" b="0" dirty="0" smtClean="0">
                          <a:latin typeface="Times New Roman" panose="02020603050405020304" pitchFamily="18" charset="0"/>
                          <a:cs typeface="Times New Roman" panose="02020603050405020304" pitchFamily="18" charset="0"/>
                        </a:rPr>
                        <a:t>public class </a:t>
                      </a:r>
                      <a:r>
                        <a:rPr lang="en-US" sz="1900" b="0" dirty="0" err="1" smtClean="0">
                          <a:latin typeface="Times New Roman" panose="02020603050405020304" pitchFamily="18" charset="0"/>
                          <a:cs typeface="Times New Roman" panose="02020603050405020304" pitchFamily="18" charset="0"/>
                        </a:rPr>
                        <a:t>PageController</a:t>
                      </a:r>
                      <a:r>
                        <a:rPr lang="en-US" sz="1900" b="0" dirty="0" smtClean="0">
                          <a:latin typeface="Times New Roman" panose="02020603050405020304" pitchFamily="18" charset="0"/>
                          <a:cs typeface="Times New Roman" panose="02020603050405020304" pitchFamily="18" charset="0"/>
                        </a:rPr>
                        <a:t> implements Serializable {</a:t>
                      </a:r>
                    </a:p>
                    <a:p>
                      <a:r>
                        <a:rPr lang="en-US" sz="1900" b="0" dirty="0" smtClean="0">
                          <a:latin typeface="Times New Roman" panose="02020603050405020304" pitchFamily="18" charset="0"/>
                          <a:cs typeface="Times New Roman" panose="02020603050405020304" pitchFamily="18" charset="0"/>
                        </a:rPr>
                        <a:t>  </a:t>
                      </a:r>
                    </a:p>
                    <a:p>
                      <a:r>
                        <a:rPr lang="en-US" sz="1900" b="0" dirty="0" smtClean="0">
                          <a:latin typeface="Times New Roman" panose="02020603050405020304" pitchFamily="18" charset="0"/>
                          <a:cs typeface="Times New Roman" panose="02020603050405020304" pitchFamily="18" charset="0"/>
                        </a:rPr>
                        <a:t>    public String moveToPage2(){</a:t>
                      </a:r>
                    </a:p>
                    <a:p>
                      <a:r>
                        <a:rPr lang="en-US" sz="1900" b="0" dirty="0" smtClean="0">
                          <a:latin typeface="Times New Roman" panose="02020603050405020304" pitchFamily="18" charset="0"/>
                          <a:cs typeface="Times New Roman" panose="02020603050405020304" pitchFamily="18" charset="0"/>
                        </a:rPr>
                        <a:t>        return "page2"; //outcome</a:t>
                      </a:r>
                    </a:p>
                    <a:p>
                      <a:r>
                        <a:rPr lang="en-US" sz="1900" b="0" dirty="0" smtClean="0">
                          <a:latin typeface="Times New Roman" panose="02020603050405020304" pitchFamily="18" charset="0"/>
                          <a:cs typeface="Times New Roman" panose="02020603050405020304" pitchFamily="18" charset="0"/>
                        </a:rPr>
                        <a:t>    }</a:t>
                      </a:r>
                    </a:p>
                    <a:p>
                      <a:r>
                        <a:rPr lang="en-US" sz="1900" b="0" dirty="0" smtClean="0">
                          <a:latin typeface="Times New Roman" panose="02020603050405020304" pitchFamily="18" charset="0"/>
                          <a:cs typeface="Times New Roman" panose="02020603050405020304" pitchFamily="18" charset="0"/>
                        </a:rPr>
                        <a:t>}</a:t>
                      </a:r>
                    </a:p>
                    <a:p>
                      <a:endParaRPr lang="en-US" sz="1900" b="0" dirty="0" smtClean="0">
                        <a:latin typeface="Times New Roman" panose="02020603050405020304" pitchFamily="18" charset="0"/>
                        <a:cs typeface="Times New Roman" panose="02020603050405020304" pitchFamily="18" charset="0"/>
                      </a:endParaRPr>
                    </a:p>
                    <a:p>
                      <a:r>
                        <a:rPr lang="vi-VN" sz="1900" b="0" dirty="0" smtClean="0">
                          <a:latin typeface="Times New Roman" panose="02020603050405020304" pitchFamily="18" charset="0"/>
                          <a:cs typeface="Times New Roman" panose="02020603050405020304" pitchFamily="18" charset="0"/>
                        </a:rPr>
                        <a:t>Trong JSF, chúng ta chỉ cần gọi phương thức sử dụng "method expression"</a:t>
                      </a:r>
                    </a:p>
                    <a:p>
                      <a:endParaRPr lang="vi-VN" sz="1900" b="0" dirty="0" smtClean="0">
                        <a:latin typeface="Times New Roman" panose="02020603050405020304" pitchFamily="18" charset="0"/>
                        <a:cs typeface="Times New Roman" panose="02020603050405020304" pitchFamily="18" charset="0"/>
                      </a:endParaRPr>
                    </a:p>
                    <a:p>
                      <a:r>
                        <a:rPr lang="vi-VN" sz="1900" b="0" dirty="0" smtClean="0">
                          <a:latin typeface="Times New Roman" panose="02020603050405020304" pitchFamily="18" charset="0"/>
                          <a:cs typeface="Times New Roman" panose="02020603050405020304" pitchFamily="18" charset="0"/>
                        </a:rPr>
                        <a:t>page1.xhtml</a:t>
                      </a:r>
                    </a:p>
                    <a:p>
                      <a:r>
                        <a:rPr lang="vi-VN" sz="1900" b="0" dirty="0" smtClean="0">
                          <a:latin typeface="Times New Roman" panose="02020603050405020304" pitchFamily="18" charset="0"/>
                          <a:cs typeface="Times New Roman" panose="02020603050405020304" pitchFamily="18" charset="0"/>
                        </a:rPr>
                        <a:t>&lt;h:form&gt;</a:t>
                      </a:r>
                    </a:p>
                    <a:p>
                      <a:r>
                        <a:rPr lang="vi-VN" sz="1900" b="0" dirty="0" smtClean="0">
                          <a:latin typeface="Times New Roman" panose="02020603050405020304" pitchFamily="18" charset="0"/>
                          <a:cs typeface="Times New Roman" panose="02020603050405020304" pitchFamily="18" charset="0"/>
                        </a:rPr>
                        <a:t>    &lt;h:commandButton action="#{pageController.moveToPage2}"</a:t>
                      </a:r>
                    </a:p>
                    <a:p>
                      <a:r>
                        <a:rPr lang="vi-VN" sz="1900" b="0" dirty="0" smtClean="0">
                          <a:latin typeface="Times New Roman" panose="02020603050405020304" pitchFamily="18" charset="0"/>
                          <a:cs typeface="Times New Roman" panose="02020603050405020304" pitchFamily="18" charset="0"/>
                        </a:rPr>
                        <a:t>    value="Move to page2.xhtml by managed bean" /&gt;</a:t>
                      </a:r>
                    </a:p>
                    <a:p>
                      <a:r>
                        <a:rPr lang="vi-VN" sz="1900" b="0" dirty="0" smtClean="0">
                          <a:latin typeface="Times New Roman" panose="02020603050405020304" pitchFamily="18" charset="0"/>
                          <a:cs typeface="Times New Roman" panose="02020603050405020304" pitchFamily="18" charset="0"/>
                        </a:rPr>
                        <a:t>&lt;/h:form&gt;</a:t>
                      </a:r>
                      <a:endParaRPr lang="en-US" sz="19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7234763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399" y="140369"/>
            <a:ext cx="8596668" cy="1320800"/>
          </a:xfrm>
        </p:spPr>
        <p:txBody>
          <a:bodyPr/>
          <a:lstStyle/>
          <a:p>
            <a:r>
              <a:rPr lang="en-US"/>
              <a:t>Conditional Navigation</a:t>
            </a:r>
            <a:br>
              <a:rPr lang="en-US"/>
            </a:br>
            <a:endParaRPr lang="en-US"/>
          </a:p>
        </p:txBody>
      </p:sp>
      <p:graphicFrame>
        <p:nvGraphicFramePr>
          <p:cNvPr id="4" name="Table 3"/>
          <p:cNvGraphicFramePr>
            <a:graphicFrameLocks noGrp="1"/>
          </p:cNvGraphicFramePr>
          <p:nvPr>
            <p:extLst/>
          </p:nvPr>
        </p:nvGraphicFramePr>
        <p:xfrm>
          <a:off x="81571" y="1027907"/>
          <a:ext cx="12028868" cy="5791200"/>
        </p:xfrm>
        <a:graphic>
          <a:graphicData uri="http://schemas.openxmlformats.org/drawingml/2006/table">
            <a:tbl>
              <a:tblPr firstRow="1" bandRow="1">
                <a:tableStyleId>{5C22544A-7EE6-4342-B048-85BDC9FD1C3A}</a:tableStyleId>
              </a:tblPr>
              <a:tblGrid>
                <a:gridCol w="6047372"/>
                <a:gridCol w="5981496"/>
              </a:tblGrid>
              <a:tr h="335280">
                <a:tc>
                  <a:txBody>
                    <a:bodyPr/>
                    <a:lstStyle/>
                    <a:p>
                      <a:r>
                        <a:rPr lang="en-US" sz="1600" err="1" smtClean="0"/>
                        <a:t>Cài</a:t>
                      </a:r>
                      <a:r>
                        <a:rPr lang="en-US" sz="1600" baseline="0" smtClean="0"/>
                        <a:t> </a:t>
                      </a:r>
                      <a:r>
                        <a:rPr lang="en-US" sz="1600" baseline="0" err="1" smtClean="0"/>
                        <a:t>đặt</a:t>
                      </a:r>
                      <a:r>
                        <a:rPr lang="en-US" sz="1600" baseline="0" smtClean="0"/>
                        <a:t> </a:t>
                      </a:r>
                      <a:r>
                        <a:rPr lang="en-US" sz="1600" baseline="0" err="1" smtClean="0"/>
                        <a:t>trong</a:t>
                      </a:r>
                      <a:r>
                        <a:rPr lang="en-US" sz="1600" baseline="0" smtClean="0"/>
                        <a:t> Managed Bean</a:t>
                      </a:r>
                      <a:endParaRPr lang="en-US" sz="1600"/>
                    </a:p>
                  </a:txBody>
                  <a:tcPr/>
                </a:tc>
                <a:tc>
                  <a:txBody>
                    <a:bodyPr/>
                    <a:lstStyle/>
                    <a:p>
                      <a:r>
                        <a:rPr lang="en-US" sz="1500" err="1" smtClean="0"/>
                        <a:t>Cài</a:t>
                      </a:r>
                      <a:r>
                        <a:rPr lang="en-US" sz="1500" baseline="0" smtClean="0"/>
                        <a:t> </a:t>
                      </a:r>
                      <a:r>
                        <a:rPr lang="en-US" sz="1500" baseline="0" err="1" smtClean="0"/>
                        <a:t>đặt</a:t>
                      </a:r>
                      <a:r>
                        <a:rPr lang="en-US" sz="1500" baseline="0" smtClean="0"/>
                        <a:t> </a:t>
                      </a:r>
                      <a:r>
                        <a:rPr lang="en-US" sz="1500" baseline="0" err="1" smtClean="0"/>
                        <a:t>trong</a:t>
                      </a:r>
                      <a:r>
                        <a:rPr lang="en-US" sz="1500" baseline="0" smtClean="0"/>
                        <a:t> View</a:t>
                      </a:r>
                      <a:endParaRPr lang="en-US" sz="1500"/>
                    </a:p>
                  </a:txBody>
                  <a:tcPr/>
                </a:tc>
              </a:tr>
              <a:tr h="5455920">
                <a:tc>
                  <a:txBody>
                    <a:bodyPr/>
                    <a:lstStyle/>
                    <a:p>
                      <a:r>
                        <a:rPr lang="en-US" sz="1600" kern="1200" smtClean="0">
                          <a:solidFill>
                            <a:schemeClr val="dk1"/>
                          </a:solidFill>
                          <a:effectLst/>
                          <a:latin typeface="+mn-lt"/>
                          <a:ea typeface="+mn-ea"/>
                          <a:cs typeface="+mn-cs"/>
                        </a:rPr>
                        <a:t>@</a:t>
                      </a:r>
                      <a:r>
                        <a:rPr lang="en-US" sz="1600" kern="1200" err="1" smtClean="0">
                          <a:solidFill>
                            <a:schemeClr val="dk1"/>
                          </a:solidFill>
                          <a:effectLst/>
                          <a:latin typeface="+mn-lt"/>
                          <a:ea typeface="+mn-ea"/>
                          <a:cs typeface="+mn-cs"/>
                        </a:rPr>
                        <a:t>ManagedBean</a:t>
                      </a:r>
                      <a:r>
                        <a:rPr lang="en-US" sz="1600" kern="1200" smtClean="0">
                          <a:solidFill>
                            <a:schemeClr val="dk1"/>
                          </a:solidFill>
                          <a:effectLst/>
                          <a:latin typeface="+mn-lt"/>
                          <a:ea typeface="+mn-ea"/>
                          <a:cs typeface="+mn-cs"/>
                        </a:rPr>
                        <a:t>(name = "</a:t>
                      </a:r>
                      <a:r>
                        <a:rPr lang="en-US" sz="1600" kern="1200" err="1" smtClean="0">
                          <a:solidFill>
                            <a:schemeClr val="dk1"/>
                          </a:solidFill>
                          <a:effectLst/>
                          <a:latin typeface="+mn-lt"/>
                          <a:ea typeface="+mn-ea"/>
                          <a:cs typeface="+mn-cs"/>
                        </a:rPr>
                        <a:t>navigationController</a:t>
                      </a:r>
                      <a:r>
                        <a:rPr lang="en-US" sz="1600" kern="1200" smtClean="0">
                          <a:solidFill>
                            <a:schemeClr val="dk1"/>
                          </a:solidFill>
                          <a:effectLst/>
                          <a:latin typeface="+mn-lt"/>
                          <a:ea typeface="+mn-ea"/>
                          <a:cs typeface="+mn-cs"/>
                        </a:rPr>
                        <a:t>", eager = true)</a:t>
                      </a:r>
                    </a:p>
                    <a:p>
                      <a:r>
                        <a:rPr lang="en-US" sz="1600" kern="1200" smtClean="0">
                          <a:solidFill>
                            <a:schemeClr val="dk1"/>
                          </a:solidFill>
                          <a:effectLst/>
                          <a:latin typeface="+mn-lt"/>
                          <a:ea typeface="+mn-ea"/>
                          <a:cs typeface="+mn-cs"/>
                        </a:rPr>
                        <a:t>@</a:t>
                      </a:r>
                      <a:r>
                        <a:rPr lang="en-US" sz="1600" kern="1200" err="1" smtClean="0">
                          <a:solidFill>
                            <a:schemeClr val="dk1"/>
                          </a:solidFill>
                          <a:effectLst/>
                          <a:latin typeface="+mn-lt"/>
                          <a:ea typeface="+mn-ea"/>
                          <a:cs typeface="+mn-cs"/>
                        </a:rPr>
                        <a:t>RequestScoped</a:t>
                      </a:r>
                      <a:endParaRPr lang="en-US" sz="1600" kern="1200" smtClean="0">
                        <a:solidFill>
                          <a:schemeClr val="dk1"/>
                        </a:solidFill>
                        <a:effectLst/>
                        <a:latin typeface="+mn-lt"/>
                        <a:ea typeface="+mn-ea"/>
                        <a:cs typeface="+mn-cs"/>
                      </a:endParaRPr>
                    </a:p>
                    <a:p>
                      <a:r>
                        <a:rPr lang="en-US" sz="1600" kern="1200" smtClean="0">
                          <a:solidFill>
                            <a:schemeClr val="dk1"/>
                          </a:solidFill>
                          <a:effectLst/>
                          <a:latin typeface="+mn-lt"/>
                          <a:ea typeface="+mn-ea"/>
                          <a:cs typeface="+mn-cs"/>
                        </a:rPr>
                        <a:t>public class </a:t>
                      </a:r>
                      <a:r>
                        <a:rPr lang="en-US" sz="1600" kern="1200" err="1" smtClean="0">
                          <a:solidFill>
                            <a:schemeClr val="dk1"/>
                          </a:solidFill>
                          <a:effectLst/>
                          <a:latin typeface="+mn-lt"/>
                          <a:ea typeface="+mn-ea"/>
                          <a:cs typeface="+mn-cs"/>
                        </a:rPr>
                        <a:t>NavigationController</a:t>
                      </a:r>
                      <a:r>
                        <a:rPr lang="en-US" sz="1600" kern="1200" smtClean="0">
                          <a:solidFill>
                            <a:schemeClr val="dk1"/>
                          </a:solidFill>
                          <a:effectLst/>
                          <a:latin typeface="+mn-lt"/>
                          <a:ea typeface="+mn-ea"/>
                          <a:cs typeface="+mn-cs"/>
                        </a:rPr>
                        <a:t> implements Serializable {</a:t>
                      </a:r>
                    </a:p>
                    <a:p>
                      <a:r>
                        <a:rPr lang="en-US" sz="1600" kern="1200" smtClean="0">
                          <a:solidFill>
                            <a:srgbClr val="FF0000"/>
                          </a:solidFill>
                          <a:effectLst/>
                          <a:latin typeface="+mn-lt"/>
                          <a:ea typeface="+mn-ea"/>
                          <a:cs typeface="+mn-cs"/>
                        </a:rPr>
                        <a:t>   //this managed property will read value from request parameter </a:t>
                      </a:r>
                      <a:r>
                        <a:rPr lang="en-US" sz="1600" kern="1200" err="1" smtClean="0">
                          <a:solidFill>
                            <a:srgbClr val="FF0000"/>
                          </a:solidFill>
                          <a:effectLst/>
                          <a:latin typeface="+mn-lt"/>
                          <a:ea typeface="+mn-ea"/>
                          <a:cs typeface="+mn-cs"/>
                        </a:rPr>
                        <a:t>pageId</a:t>
                      </a:r>
                      <a:endParaRPr lang="en-US" sz="1600" kern="1200" smtClean="0">
                        <a:solidFill>
                          <a:srgbClr val="FF0000"/>
                        </a:solidFill>
                        <a:effectLst/>
                        <a:latin typeface="+mn-lt"/>
                        <a:ea typeface="+mn-ea"/>
                        <a:cs typeface="+mn-cs"/>
                      </a:endParaRPr>
                    </a:p>
                    <a:p>
                      <a:r>
                        <a:rPr lang="en-US" sz="1600" kern="1200" smtClean="0">
                          <a:solidFill>
                            <a:schemeClr val="dk1"/>
                          </a:solidFill>
                          <a:effectLst/>
                          <a:latin typeface="+mn-lt"/>
                          <a:ea typeface="+mn-ea"/>
                          <a:cs typeface="+mn-cs"/>
                        </a:rPr>
                        <a:t>   @</a:t>
                      </a:r>
                      <a:r>
                        <a:rPr lang="en-US" sz="1600" kern="1200" err="1" smtClean="0">
                          <a:solidFill>
                            <a:schemeClr val="dk1"/>
                          </a:solidFill>
                          <a:effectLst/>
                          <a:latin typeface="+mn-lt"/>
                          <a:ea typeface="+mn-ea"/>
                          <a:cs typeface="+mn-cs"/>
                        </a:rPr>
                        <a:t>ManagedProperty</a:t>
                      </a:r>
                      <a:r>
                        <a:rPr lang="en-US" sz="1600" kern="1200" smtClean="0">
                          <a:solidFill>
                            <a:schemeClr val="dk1"/>
                          </a:solidFill>
                          <a:effectLst/>
                          <a:latin typeface="+mn-lt"/>
                          <a:ea typeface="+mn-ea"/>
                          <a:cs typeface="+mn-cs"/>
                        </a:rPr>
                        <a:t>(value="#{</a:t>
                      </a:r>
                      <a:r>
                        <a:rPr lang="en-US" sz="1600" kern="1200" err="1" smtClean="0">
                          <a:solidFill>
                            <a:schemeClr val="dk1"/>
                          </a:solidFill>
                          <a:effectLst/>
                          <a:latin typeface="+mn-lt"/>
                          <a:ea typeface="+mn-ea"/>
                          <a:cs typeface="+mn-cs"/>
                        </a:rPr>
                        <a:t>param.pageId</a:t>
                      </a:r>
                      <a:r>
                        <a:rPr lang="en-US" sz="1600" kern="1200" smtClean="0">
                          <a:solidFill>
                            <a:schemeClr val="dk1"/>
                          </a:solidFill>
                          <a:effectLst/>
                          <a:latin typeface="+mn-lt"/>
                          <a:ea typeface="+mn-ea"/>
                          <a:cs typeface="+mn-cs"/>
                        </a:rPr>
                        <a:t>}")</a:t>
                      </a:r>
                    </a:p>
                    <a:p>
                      <a:r>
                        <a:rPr lang="en-US" sz="1600" kern="1200" smtClean="0">
                          <a:solidFill>
                            <a:schemeClr val="dk1"/>
                          </a:solidFill>
                          <a:effectLst/>
                          <a:latin typeface="+mn-lt"/>
                          <a:ea typeface="+mn-ea"/>
                          <a:cs typeface="+mn-cs"/>
                        </a:rPr>
                        <a:t>   private String </a:t>
                      </a:r>
                      <a:r>
                        <a:rPr lang="en-US" sz="1600" kern="1200" err="1" smtClean="0">
                          <a:solidFill>
                            <a:schemeClr val="dk1"/>
                          </a:solidFill>
                          <a:effectLst/>
                          <a:latin typeface="+mn-lt"/>
                          <a:ea typeface="+mn-ea"/>
                          <a:cs typeface="+mn-cs"/>
                        </a:rPr>
                        <a:t>pageId</a:t>
                      </a:r>
                      <a:r>
                        <a:rPr lang="en-US" sz="1600" kern="1200" smtClean="0">
                          <a:solidFill>
                            <a:schemeClr val="dk1"/>
                          </a:solidFill>
                          <a:effectLst/>
                          <a:latin typeface="+mn-lt"/>
                          <a:ea typeface="+mn-ea"/>
                          <a:cs typeface="+mn-cs"/>
                        </a:rPr>
                        <a:t>;</a:t>
                      </a:r>
                    </a:p>
                    <a:p>
                      <a:r>
                        <a:rPr lang="en-US" sz="1600" kern="1200" smtClean="0">
                          <a:solidFill>
                            <a:srgbClr val="92D050"/>
                          </a:solidFill>
                          <a:effectLst/>
                          <a:latin typeface="+mn-lt"/>
                          <a:ea typeface="+mn-ea"/>
                          <a:cs typeface="+mn-cs"/>
                        </a:rPr>
                        <a:t>   </a:t>
                      </a:r>
                      <a:r>
                        <a:rPr lang="en-US" sz="1600" kern="1200" smtClean="0">
                          <a:solidFill>
                            <a:srgbClr val="FF0000"/>
                          </a:solidFill>
                          <a:effectLst/>
                          <a:latin typeface="+mn-lt"/>
                          <a:ea typeface="+mn-ea"/>
                          <a:cs typeface="+mn-cs"/>
                        </a:rPr>
                        <a:t>//</a:t>
                      </a:r>
                      <a:r>
                        <a:rPr lang="en-US" sz="1600" kern="1200" err="1" smtClean="0">
                          <a:solidFill>
                            <a:srgbClr val="FF0000"/>
                          </a:solidFill>
                          <a:effectLst/>
                          <a:latin typeface="+mn-lt"/>
                          <a:ea typeface="+mn-ea"/>
                          <a:cs typeface="+mn-cs"/>
                        </a:rPr>
                        <a:t>condional</a:t>
                      </a:r>
                      <a:r>
                        <a:rPr lang="en-US" sz="1600" kern="1200" smtClean="0">
                          <a:solidFill>
                            <a:srgbClr val="FF0000"/>
                          </a:solidFill>
                          <a:effectLst/>
                          <a:latin typeface="+mn-lt"/>
                          <a:ea typeface="+mn-ea"/>
                          <a:cs typeface="+mn-cs"/>
                        </a:rPr>
                        <a:t> navigation based on </a:t>
                      </a:r>
                      <a:r>
                        <a:rPr lang="en-US" sz="1600" kern="1200" err="1" smtClean="0">
                          <a:solidFill>
                            <a:srgbClr val="FF0000"/>
                          </a:solidFill>
                          <a:effectLst/>
                          <a:latin typeface="+mn-lt"/>
                          <a:ea typeface="+mn-ea"/>
                          <a:cs typeface="+mn-cs"/>
                        </a:rPr>
                        <a:t>pageId</a:t>
                      </a:r>
                      <a:endParaRPr lang="en-US" sz="1600" kern="1200" smtClean="0">
                        <a:solidFill>
                          <a:srgbClr val="FF0000"/>
                        </a:solidFill>
                        <a:effectLst/>
                        <a:latin typeface="+mn-lt"/>
                        <a:ea typeface="+mn-ea"/>
                        <a:cs typeface="+mn-cs"/>
                      </a:endParaRPr>
                    </a:p>
                    <a:p>
                      <a:r>
                        <a:rPr lang="en-US" sz="1600" kern="1200" smtClean="0">
                          <a:solidFill>
                            <a:srgbClr val="FF0000"/>
                          </a:solidFill>
                          <a:effectLst/>
                          <a:latin typeface="+mn-lt"/>
                          <a:ea typeface="+mn-ea"/>
                          <a:cs typeface="+mn-cs"/>
                        </a:rPr>
                        <a:t>   //if </a:t>
                      </a:r>
                      <a:r>
                        <a:rPr lang="en-US" sz="1600" kern="1200" err="1" smtClean="0">
                          <a:solidFill>
                            <a:srgbClr val="FF0000"/>
                          </a:solidFill>
                          <a:effectLst/>
                          <a:latin typeface="+mn-lt"/>
                          <a:ea typeface="+mn-ea"/>
                          <a:cs typeface="+mn-cs"/>
                        </a:rPr>
                        <a:t>pageId</a:t>
                      </a:r>
                      <a:r>
                        <a:rPr lang="en-US" sz="1600" kern="1200" smtClean="0">
                          <a:solidFill>
                            <a:srgbClr val="FF0000"/>
                          </a:solidFill>
                          <a:effectLst/>
                          <a:latin typeface="+mn-lt"/>
                          <a:ea typeface="+mn-ea"/>
                          <a:cs typeface="+mn-cs"/>
                        </a:rPr>
                        <a:t> is 1 show page1.xhtml,</a:t>
                      </a:r>
                    </a:p>
                    <a:p>
                      <a:r>
                        <a:rPr lang="en-US" sz="1600" kern="1200" smtClean="0">
                          <a:solidFill>
                            <a:srgbClr val="FF0000"/>
                          </a:solidFill>
                          <a:effectLst/>
                          <a:latin typeface="+mn-lt"/>
                          <a:ea typeface="+mn-ea"/>
                          <a:cs typeface="+mn-cs"/>
                        </a:rPr>
                        <a:t>   //if </a:t>
                      </a:r>
                      <a:r>
                        <a:rPr lang="en-US" sz="1600" kern="1200" err="1" smtClean="0">
                          <a:solidFill>
                            <a:srgbClr val="FF0000"/>
                          </a:solidFill>
                          <a:effectLst/>
                          <a:latin typeface="+mn-lt"/>
                          <a:ea typeface="+mn-ea"/>
                          <a:cs typeface="+mn-cs"/>
                        </a:rPr>
                        <a:t>pageId</a:t>
                      </a:r>
                      <a:r>
                        <a:rPr lang="en-US" sz="1600" kern="1200" smtClean="0">
                          <a:solidFill>
                            <a:srgbClr val="FF0000"/>
                          </a:solidFill>
                          <a:effectLst/>
                          <a:latin typeface="+mn-lt"/>
                          <a:ea typeface="+mn-ea"/>
                          <a:cs typeface="+mn-cs"/>
                        </a:rPr>
                        <a:t> is 2 show page2.xhtml</a:t>
                      </a:r>
                    </a:p>
                    <a:p>
                      <a:r>
                        <a:rPr lang="en-US" sz="1600" kern="1200" smtClean="0">
                          <a:solidFill>
                            <a:srgbClr val="FF0000"/>
                          </a:solidFill>
                          <a:effectLst/>
                          <a:latin typeface="+mn-lt"/>
                          <a:ea typeface="+mn-ea"/>
                          <a:cs typeface="+mn-cs"/>
                        </a:rPr>
                        <a:t>   //else show </a:t>
                      </a:r>
                      <a:r>
                        <a:rPr lang="en-US" sz="1600" kern="1200" err="1" smtClean="0">
                          <a:solidFill>
                            <a:srgbClr val="FF0000"/>
                          </a:solidFill>
                          <a:effectLst/>
                          <a:latin typeface="+mn-lt"/>
                          <a:ea typeface="+mn-ea"/>
                          <a:cs typeface="+mn-cs"/>
                        </a:rPr>
                        <a:t>home.xhtml</a:t>
                      </a:r>
                      <a:endParaRPr lang="en-US" sz="1600" kern="1200" smtClean="0">
                        <a:solidFill>
                          <a:srgbClr val="FF0000"/>
                        </a:solidFill>
                        <a:effectLst/>
                        <a:latin typeface="+mn-lt"/>
                        <a:ea typeface="+mn-ea"/>
                        <a:cs typeface="+mn-cs"/>
                      </a:endParaRPr>
                    </a:p>
                    <a:p>
                      <a:r>
                        <a:rPr lang="en-US" sz="1600" kern="1200" smtClean="0">
                          <a:solidFill>
                            <a:schemeClr val="dk1"/>
                          </a:solidFill>
                          <a:effectLst/>
                          <a:latin typeface="+mn-lt"/>
                          <a:ea typeface="+mn-ea"/>
                          <a:cs typeface="+mn-cs"/>
                        </a:rPr>
                        <a:t>   public String </a:t>
                      </a:r>
                      <a:r>
                        <a:rPr lang="en-US" sz="1600" kern="1200" err="1" smtClean="0">
                          <a:solidFill>
                            <a:schemeClr val="dk1"/>
                          </a:solidFill>
                          <a:effectLst/>
                          <a:latin typeface="+mn-lt"/>
                          <a:ea typeface="+mn-ea"/>
                          <a:cs typeface="+mn-cs"/>
                        </a:rPr>
                        <a:t>showPage</a:t>
                      </a:r>
                      <a:r>
                        <a:rPr lang="en-US" sz="1600" kern="1200" smtClean="0">
                          <a:solidFill>
                            <a:schemeClr val="dk1"/>
                          </a:solidFill>
                          <a:effectLst/>
                          <a:latin typeface="+mn-lt"/>
                          <a:ea typeface="+mn-ea"/>
                          <a:cs typeface="+mn-cs"/>
                        </a:rPr>
                        <a:t>(){</a:t>
                      </a:r>
                    </a:p>
                    <a:p>
                      <a:r>
                        <a:rPr lang="en-US" sz="1600" kern="1200" smtClean="0">
                          <a:solidFill>
                            <a:schemeClr val="dk1"/>
                          </a:solidFill>
                          <a:effectLst/>
                          <a:latin typeface="+mn-lt"/>
                          <a:ea typeface="+mn-ea"/>
                          <a:cs typeface="+mn-cs"/>
                        </a:rPr>
                        <a:t>      if(</a:t>
                      </a:r>
                      <a:r>
                        <a:rPr lang="en-US" sz="1600" kern="1200" err="1" smtClean="0">
                          <a:solidFill>
                            <a:schemeClr val="dk1"/>
                          </a:solidFill>
                          <a:effectLst/>
                          <a:latin typeface="+mn-lt"/>
                          <a:ea typeface="+mn-ea"/>
                          <a:cs typeface="+mn-cs"/>
                        </a:rPr>
                        <a:t>pageId</a:t>
                      </a:r>
                      <a:r>
                        <a:rPr lang="en-US" sz="1600" kern="1200" smtClean="0">
                          <a:solidFill>
                            <a:schemeClr val="dk1"/>
                          </a:solidFill>
                          <a:effectLst/>
                          <a:latin typeface="+mn-lt"/>
                          <a:ea typeface="+mn-ea"/>
                          <a:cs typeface="+mn-cs"/>
                        </a:rPr>
                        <a:t> == null){</a:t>
                      </a:r>
                    </a:p>
                    <a:p>
                      <a:r>
                        <a:rPr lang="en-US" sz="1600" kern="1200" smtClean="0">
                          <a:solidFill>
                            <a:schemeClr val="dk1"/>
                          </a:solidFill>
                          <a:effectLst/>
                          <a:latin typeface="+mn-lt"/>
                          <a:ea typeface="+mn-ea"/>
                          <a:cs typeface="+mn-cs"/>
                        </a:rPr>
                        <a:t>         return "home";</a:t>
                      </a:r>
                    </a:p>
                    <a:p>
                      <a:r>
                        <a:rPr lang="en-US" sz="1600" kern="1200" smtClean="0">
                          <a:solidFill>
                            <a:schemeClr val="dk1"/>
                          </a:solidFill>
                          <a:effectLst/>
                          <a:latin typeface="+mn-lt"/>
                          <a:ea typeface="+mn-ea"/>
                          <a:cs typeface="+mn-cs"/>
                        </a:rPr>
                        <a:t>      }</a:t>
                      </a:r>
                    </a:p>
                    <a:p>
                      <a:r>
                        <a:rPr lang="en-US" sz="1600" kern="1200" smtClean="0">
                          <a:solidFill>
                            <a:schemeClr val="dk1"/>
                          </a:solidFill>
                          <a:effectLst/>
                          <a:latin typeface="+mn-lt"/>
                          <a:ea typeface="+mn-ea"/>
                          <a:cs typeface="+mn-cs"/>
                        </a:rPr>
                        <a:t>      if(</a:t>
                      </a:r>
                      <a:r>
                        <a:rPr lang="en-US" sz="1600" kern="1200" err="1" smtClean="0">
                          <a:solidFill>
                            <a:schemeClr val="dk1"/>
                          </a:solidFill>
                          <a:effectLst/>
                          <a:latin typeface="+mn-lt"/>
                          <a:ea typeface="+mn-ea"/>
                          <a:cs typeface="+mn-cs"/>
                        </a:rPr>
                        <a:t>pageId.equals</a:t>
                      </a:r>
                      <a:r>
                        <a:rPr lang="en-US" sz="1600" kern="1200" smtClean="0">
                          <a:solidFill>
                            <a:schemeClr val="dk1"/>
                          </a:solidFill>
                          <a:effectLst/>
                          <a:latin typeface="+mn-lt"/>
                          <a:ea typeface="+mn-ea"/>
                          <a:cs typeface="+mn-cs"/>
                        </a:rPr>
                        <a:t>("1")){</a:t>
                      </a:r>
                    </a:p>
                    <a:p>
                      <a:r>
                        <a:rPr lang="en-US" sz="1600" kern="1200" smtClean="0">
                          <a:solidFill>
                            <a:schemeClr val="dk1"/>
                          </a:solidFill>
                          <a:effectLst/>
                          <a:latin typeface="+mn-lt"/>
                          <a:ea typeface="+mn-ea"/>
                          <a:cs typeface="+mn-cs"/>
                        </a:rPr>
                        <a:t>         return "page1";</a:t>
                      </a:r>
                    </a:p>
                    <a:p>
                      <a:r>
                        <a:rPr lang="en-US" sz="1600" kern="1200" smtClean="0">
                          <a:solidFill>
                            <a:schemeClr val="dk1"/>
                          </a:solidFill>
                          <a:effectLst/>
                          <a:latin typeface="+mn-lt"/>
                          <a:ea typeface="+mn-ea"/>
                          <a:cs typeface="+mn-cs"/>
                        </a:rPr>
                        <a:t>      }else if(</a:t>
                      </a:r>
                      <a:r>
                        <a:rPr lang="en-US" sz="1600" kern="1200" err="1" smtClean="0">
                          <a:solidFill>
                            <a:schemeClr val="dk1"/>
                          </a:solidFill>
                          <a:effectLst/>
                          <a:latin typeface="+mn-lt"/>
                          <a:ea typeface="+mn-ea"/>
                          <a:cs typeface="+mn-cs"/>
                        </a:rPr>
                        <a:t>pageId.equals</a:t>
                      </a:r>
                      <a:r>
                        <a:rPr lang="en-US" sz="1600" kern="1200" smtClean="0">
                          <a:solidFill>
                            <a:schemeClr val="dk1"/>
                          </a:solidFill>
                          <a:effectLst/>
                          <a:latin typeface="+mn-lt"/>
                          <a:ea typeface="+mn-ea"/>
                          <a:cs typeface="+mn-cs"/>
                        </a:rPr>
                        <a:t>("2")){</a:t>
                      </a:r>
                    </a:p>
                    <a:p>
                      <a:r>
                        <a:rPr lang="en-US" sz="1600" kern="1200" smtClean="0">
                          <a:solidFill>
                            <a:schemeClr val="dk1"/>
                          </a:solidFill>
                          <a:effectLst/>
                          <a:latin typeface="+mn-lt"/>
                          <a:ea typeface="+mn-ea"/>
                          <a:cs typeface="+mn-cs"/>
                        </a:rPr>
                        <a:t>         return "page2";</a:t>
                      </a:r>
                    </a:p>
                    <a:p>
                      <a:r>
                        <a:rPr lang="en-US" sz="1600" kern="1200" smtClean="0">
                          <a:solidFill>
                            <a:schemeClr val="dk1"/>
                          </a:solidFill>
                          <a:effectLst/>
                          <a:latin typeface="+mn-lt"/>
                          <a:ea typeface="+mn-ea"/>
                          <a:cs typeface="+mn-cs"/>
                        </a:rPr>
                        <a:t>      }else{</a:t>
                      </a:r>
                    </a:p>
                    <a:p>
                      <a:r>
                        <a:rPr lang="en-US" sz="1600" kern="1200" smtClean="0">
                          <a:solidFill>
                            <a:schemeClr val="dk1"/>
                          </a:solidFill>
                          <a:effectLst/>
                          <a:latin typeface="+mn-lt"/>
                          <a:ea typeface="+mn-ea"/>
                          <a:cs typeface="+mn-cs"/>
                        </a:rPr>
                        <a:t>         return "home";</a:t>
                      </a:r>
                    </a:p>
                    <a:p>
                      <a:r>
                        <a:rPr lang="en-US" sz="1600" kern="1200" smtClean="0">
                          <a:solidFill>
                            <a:schemeClr val="dk1"/>
                          </a:solidFill>
                          <a:effectLst/>
                          <a:latin typeface="+mn-lt"/>
                          <a:ea typeface="+mn-ea"/>
                          <a:cs typeface="+mn-cs"/>
                        </a:rPr>
                        <a:t>      }   }}</a:t>
                      </a:r>
                      <a:endParaRPr lang="en-US" sz="1600"/>
                    </a:p>
                  </a:txBody>
                  <a:tcPr/>
                </a:tc>
                <a:tc>
                  <a:txBody>
                    <a:bodyPr/>
                    <a:lstStyle/>
                    <a:p>
                      <a:r>
                        <a:rPr lang="en-US" sz="1500" smtClean="0"/>
                        <a:t>&lt;</a:t>
                      </a:r>
                      <a:r>
                        <a:rPr lang="en-US" sz="1500" err="1" smtClean="0"/>
                        <a:t>h:form</a:t>
                      </a:r>
                      <a:r>
                        <a:rPr lang="en-US" sz="1500" smtClean="0"/>
                        <a:t>&gt;</a:t>
                      </a:r>
                    </a:p>
                    <a:p>
                      <a:r>
                        <a:rPr lang="en-US" sz="1500" smtClean="0"/>
                        <a:t>   &lt;</a:t>
                      </a:r>
                      <a:r>
                        <a:rPr lang="en-US" sz="1500" err="1" smtClean="0"/>
                        <a:t>h:commandLink</a:t>
                      </a:r>
                      <a:r>
                        <a:rPr lang="en-US" sz="1500" smtClean="0"/>
                        <a:t> action="#{</a:t>
                      </a:r>
                      <a:r>
                        <a:rPr lang="en-US" sz="1500" err="1" smtClean="0"/>
                        <a:t>navigationController.showPage</a:t>
                      </a:r>
                      <a:r>
                        <a:rPr lang="en-US" sz="1500" smtClean="0"/>
                        <a:t>}" value="Page1"&gt;</a:t>
                      </a:r>
                    </a:p>
                    <a:p>
                      <a:r>
                        <a:rPr lang="en-US" sz="1500" smtClean="0"/>
                        <a:t>      &lt;</a:t>
                      </a:r>
                      <a:r>
                        <a:rPr lang="en-US" sz="1500" err="1" smtClean="0"/>
                        <a:t>f:param</a:t>
                      </a:r>
                      <a:r>
                        <a:rPr lang="en-US" sz="1500" smtClean="0"/>
                        <a:t> name="</a:t>
                      </a:r>
                      <a:r>
                        <a:rPr lang="en-US" sz="1500" err="1" smtClean="0"/>
                        <a:t>pageId</a:t>
                      </a:r>
                      <a:r>
                        <a:rPr lang="en-US" sz="1500" smtClean="0"/>
                        <a:t>" value="1" /&gt;</a:t>
                      </a:r>
                    </a:p>
                    <a:p>
                      <a:r>
                        <a:rPr lang="en-US" sz="1500" smtClean="0"/>
                        <a:t>   &lt;/</a:t>
                      </a:r>
                      <a:r>
                        <a:rPr lang="en-US" sz="1500" err="1" smtClean="0"/>
                        <a:t>h:commandLink</a:t>
                      </a:r>
                      <a:r>
                        <a:rPr lang="en-US" sz="1500" smtClean="0"/>
                        <a:t>&gt;</a:t>
                      </a:r>
                    </a:p>
                    <a:p>
                      <a:r>
                        <a:rPr lang="en-US" sz="1500" smtClean="0"/>
                        <a:t>   &lt;</a:t>
                      </a:r>
                      <a:r>
                        <a:rPr lang="en-US" sz="1500" err="1" smtClean="0"/>
                        <a:t>h:commandLink</a:t>
                      </a:r>
                      <a:r>
                        <a:rPr lang="en-US" sz="1500" smtClean="0"/>
                        <a:t> action="#{</a:t>
                      </a:r>
                      <a:r>
                        <a:rPr lang="en-US" sz="1500" err="1" smtClean="0"/>
                        <a:t>navigationController.showPage</a:t>
                      </a:r>
                      <a:r>
                        <a:rPr lang="en-US" sz="1500" smtClean="0"/>
                        <a:t>}" value="Page2"&gt;</a:t>
                      </a:r>
                    </a:p>
                    <a:p>
                      <a:r>
                        <a:rPr lang="en-US" sz="1500" smtClean="0"/>
                        <a:t>      &lt;</a:t>
                      </a:r>
                      <a:r>
                        <a:rPr lang="en-US" sz="1500" err="1" smtClean="0"/>
                        <a:t>f:param</a:t>
                      </a:r>
                      <a:r>
                        <a:rPr lang="en-US" sz="1500" smtClean="0"/>
                        <a:t> name="</a:t>
                      </a:r>
                      <a:r>
                        <a:rPr lang="en-US" sz="1500" err="1" smtClean="0"/>
                        <a:t>pageId</a:t>
                      </a:r>
                      <a:r>
                        <a:rPr lang="en-US" sz="1500" smtClean="0"/>
                        <a:t>" value="2" /&gt;</a:t>
                      </a:r>
                    </a:p>
                    <a:p>
                      <a:r>
                        <a:rPr lang="en-US" sz="1500" smtClean="0"/>
                        <a:t>   &lt;/</a:t>
                      </a:r>
                      <a:r>
                        <a:rPr lang="en-US" sz="1500" err="1" smtClean="0"/>
                        <a:t>h:commandLink</a:t>
                      </a:r>
                      <a:r>
                        <a:rPr lang="en-US" sz="1500" smtClean="0"/>
                        <a:t>&gt;</a:t>
                      </a:r>
                    </a:p>
                    <a:p>
                      <a:r>
                        <a:rPr lang="en-US" sz="1500" smtClean="0"/>
                        <a:t>   &lt;</a:t>
                      </a:r>
                      <a:r>
                        <a:rPr lang="en-US" sz="1500" err="1" smtClean="0"/>
                        <a:t>h:commandLink</a:t>
                      </a:r>
                      <a:r>
                        <a:rPr lang="en-US" sz="1500" smtClean="0"/>
                        <a:t> action="#{</a:t>
                      </a:r>
                      <a:r>
                        <a:rPr lang="en-US" sz="1500" err="1" smtClean="0"/>
                        <a:t>navigationController.showPage</a:t>
                      </a:r>
                      <a:r>
                        <a:rPr lang="en-US" sz="1500" smtClean="0"/>
                        <a:t>}" value="Home"&gt;</a:t>
                      </a:r>
                    </a:p>
                    <a:p>
                      <a:r>
                        <a:rPr lang="en-US" sz="1500" smtClean="0"/>
                        <a:t>      &lt;</a:t>
                      </a:r>
                      <a:r>
                        <a:rPr lang="en-US" sz="1500" err="1" smtClean="0"/>
                        <a:t>f:param</a:t>
                      </a:r>
                      <a:r>
                        <a:rPr lang="en-US" sz="1500" smtClean="0"/>
                        <a:t> name="</a:t>
                      </a:r>
                      <a:r>
                        <a:rPr lang="en-US" sz="1500" err="1" smtClean="0"/>
                        <a:t>pageId</a:t>
                      </a:r>
                      <a:r>
                        <a:rPr lang="en-US" sz="1500" smtClean="0"/>
                        <a:t>" value="3" /&gt;</a:t>
                      </a:r>
                    </a:p>
                    <a:p>
                      <a:r>
                        <a:rPr lang="en-US" sz="1500" smtClean="0"/>
                        <a:t>   &lt;/</a:t>
                      </a:r>
                      <a:r>
                        <a:rPr lang="en-US" sz="1500" err="1" smtClean="0"/>
                        <a:t>h:commandLink</a:t>
                      </a:r>
                      <a:r>
                        <a:rPr lang="en-US" sz="1500" smtClean="0"/>
                        <a:t>&gt;</a:t>
                      </a:r>
                    </a:p>
                    <a:p>
                      <a:r>
                        <a:rPr lang="en-US" sz="1500" smtClean="0"/>
                        <a:t>&lt;/</a:t>
                      </a:r>
                      <a:r>
                        <a:rPr lang="en-US" sz="1500" err="1" smtClean="0"/>
                        <a:t>h:form</a:t>
                      </a:r>
                      <a:r>
                        <a:rPr lang="en-US" sz="1500" smtClean="0"/>
                        <a:t>&gt;</a:t>
                      </a:r>
                    </a:p>
                    <a:p>
                      <a:endParaRPr lang="en-US" sz="1500"/>
                    </a:p>
                  </a:txBody>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698" y="4452896"/>
            <a:ext cx="5527255" cy="2044157"/>
          </a:xfrm>
          <a:prstGeom prst="rect">
            <a:avLst/>
          </a:prstGeom>
        </p:spPr>
      </p:pic>
    </p:spTree>
    <p:extLst>
      <p:ext uri="{BB962C8B-B14F-4D97-AF65-F5344CB8AC3E}">
        <p14:creationId xmlns:p14="http://schemas.microsoft.com/office/powerpoint/2010/main" val="1552757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363" y="1055863"/>
            <a:ext cx="9144000" cy="1243466"/>
          </a:xfrm>
        </p:spPr>
        <p:txBody>
          <a:bodyPr/>
          <a:lstStyle/>
          <a:p>
            <a:pPr algn="ctr"/>
            <a:r>
              <a:rPr lang="en-US"/>
              <a:t>Java Server Face</a:t>
            </a:r>
            <a:r>
              <a:rPr lang="en-US" smtClean="0"/>
              <a:t> </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775" y="3137474"/>
            <a:ext cx="4132712" cy="2066356"/>
          </a:xfrm>
          <a:prstGeom prst="rect">
            <a:avLst/>
          </a:prstGeom>
        </p:spPr>
      </p:pic>
    </p:spTree>
    <p:extLst>
      <p:ext uri="{BB962C8B-B14F-4D97-AF65-F5344CB8AC3E}">
        <p14:creationId xmlns:p14="http://schemas.microsoft.com/office/powerpoint/2010/main" val="40042972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3" y="609600"/>
            <a:ext cx="8596668" cy="1320800"/>
          </a:xfrm>
        </p:spPr>
        <p:txBody>
          <a:bodyPr>
            <a:normAutofit fontScale="90000"/>
          </a:bodyPr>
          <a:lstStyle/>
          <a:p>
            <a:r>
              <a:rPr lang="en-US"/>
              <a:t>Resolving Navigation based on </a:t>
            </a:r>
            <a:r>
              <a:rPr lang="en-US" b="1"/>
              <a:t>from-action</a:t>
            </a:r>
            <a:r>
              <a:rPr lang="en-US"/>
              <a:t/>
            </a:r>
            <a:br>
              <a:rPr lang="en-US"/>
            </a:br>
            <a:endParaRPr lang="en-US"/>
          </a:p>
        </p:txBody>
      </p:sp>
      <p:sp>
        <p:nvSpPr>
          <p:cNvPr id="3" name="Content Placeholder 2"/>
          <p:cNvSpPr>
            <a:spLocks noGrp="1"/>
          </p:cNvSpPr>
          <p:nvPr>
            <p:ph idx="1"/>
          </p:nvPr>
        </p:nvSpPr>
        <p:spPr>
          <a:xfrm>
            <a:off x="170545" y="1390920"/>
            <a:ext cx="5083627" cy="4786045"/>
          </a:xfrm>
        </p:spPr>
        <p:txBody>
          <a:bodyPr/>
          <a:lstStyle/>
          <a:p>
            <a:r>
              <a:rPr lang="vi-VN" dirty="0"/>
              <a:t>Trong quy tắc chuyển hướng JSF, bạn có thể gặp phải một tình huống mà hai hành động riêng biệt trả về một tương tự "outcome" trong một trang duy nhất. Trong trường hợp này, bạn có thể sử dụng yếu tố "from-action" để phân biệt hai trường hợp chuyển hướng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13" y="3469985"/>
            <a:ext cx="10406131" cy="3098240"/>
          </a:xfrm>
          <a:prstGeom prst="rect">
            <a:avLst/>
          </a:prstGeom>
        </p:spPr>
      </p:pic>
    </p:spTree>
    <p:extLst>
      <p:ext uri="{BB962C8B-B14F-4D97-AF65-F5344CB8AC3E}">
        <p14:creationId xmlns:p14="http://schemas.microsoft.com/office/powerpoint/2010/main" val="5383581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29748735"/>
              </p:ext>
            </p:extLst>
          </p:nvPr>
        </p:nvGraphicFramePr>
        <p:xfrm>
          <a:off x="319111" y="1017431"/>
          <a:ext cx="11769860" cy="5974080"/>
        </p:xfrm>
        <a:graphic>
          <a:graphicData uri="http://schemas.openxmlformats.org/drawingml/2006/table">
            <a:tbl>
              <a:tblPr firstRow="1" bandRow="1">
                <a:tableStyleId>{5C22544A-7EE6-4342-B048-85BDC9FD1C3A}</a:tableStyleId>
              </a:tblPr>
              <a:tblGrid>
                <a:gridCol w="6983213"/>
                <a:gridCol w="4786647"/>
              </a:tblGrid>
              <a:tr h="381000">
                <a:tc>
                  <a:txBody>
                    <a:bodyPr/>
                    <a:lstStyle/>
                    <a:p>
                      <a:r>
                        <a:rPr lang="en-US" sz="1900" smtClean="0"/>
                        <a:t>Faces-config</a:t>
                      </a:r>
                      <a:endParaRPr lang="en-US" sz="1900"/>
                    </a:p>
                  </a:txBody>
                  <a:tcPr/>
                </a:tc>
                <a:tc>
                  <a:txBody>
                    <a:bodyPr/>
                    <a:lstStyle/>
                    <a:p>
                      <a:r>
                        <a:rPr lang="en-US" sz="1900" smtClean="0"/>
                        <a:t>Managed Bean</a:t>
                      </a:r>
                      <a:endParaRPr lang="en-US" sz="1900"/>
                    </a:p>
                  </a:txBody>
                  <a:tcPr/>
                </a:tc>
              </a:tr>
              <a:tr h="5593080">
                <a:tc>
                  <a:txBody>
                    <a:bodyPr/>
                    <a:lstStyle/>
                    <a:p>
                      <a:pPr marL="0" indent="0">
                        <a:buNone/>
                      </a:pPr>
                      <a:r>
                        <a:rPr lang="en-US" sz="1900" smtClean="0"/>
                        <a:t>&lt;?xml version="1.0" encoding="UTF-8"?&gt;</a:t>
                      </a:r>
                    </a:p>
                    <a:p>
                      <a:pPr marL="0" indent="0">
                        <a:buNone/>
                      </a:pPr>
                      <a:r>
                        <a:rPr lang="en-US" sz="1900" smtClean="0"/>
                        <a:t>&lt;faces-config</a:t>
                      </a:r>
                    </a:p>
                    <a:p>
                      <a:pPr marL="0" indent="0">
                        <a:buNone/>
                      </a:pPr>
                      <a:r>
                        <a:rPr lang="en-US" sz="1900" smtClean="0"/>
                        <a:t>&lt;navigation-rule&gt;</a:t>
                      </a:r>
                    </a:p>
                    <a:p>
                      <a:pPr marL="0" indent="0">
                        <a:buNone/>
                      </a:pPr>
                      <a:r>
                        <a:rPr lang="en-US" sz="1900" smtClean="0"/>
                        <a:t>    &lt;from-view-id&gt;index.xhtml&lt;/from-view-id&gt;</a:t>
                      </a:r>
                    </a:p>
                    <a:p>
                      <a:pPr marL="0" indent="0">
                        <a:buNone/>
                      </a:pPr>
                      <a:r>
                        <a:rPr lang="en-US" sz="1900" smtClean="0"/>
                        <a:t>    &lt;navigation-case&gt;</a:t>
                      </a:r>
                    </a:p>
                    <a:p>
                      <a:pPr marL="0" indent="0">
                        <a:buNone/>
                      </a:pPr>
                      <a:r>
                        <a:rPr lang="en-US" sz="1900" smtClean="0"/>
                        <a:t>        </a:t>
                      </a:r>
                      <a:r>
                        <a:rPr lang="en-US" sz="1900" smtClean="0">
                          <a:solidFill>
                            <a:srgbClr val="FF0000"/>
                          </a:solidFill>
                        </a:rPr>
                        <a:t>&lt;from-action&gt;#{pageController.processPage1()}&lt;/from-action&gt;</a:t>
                      </a:r>
                    </a:p>
                    <a:p>
                      <a:pPr marL="0" indent="0">
                        <a:buNone/>
                      </a:pPr>
                      <a:r>
                        <a:rPr lang="en-US" sz="1900" smtClean="0"/>
                        <a:t>        &lt;from-outcome&gt;success&lt;/from-outcome&gt;</a:t>
                      </a:r>
                    </a:p>
                    <a:p>
                      <a:pPr marL="0" indent="0">
                        <a:buNone/>
                      </a:pPr>
                      <a:r>
                        <a:rPr lang="en-US" sz="1900" smtClean="0"/>
                        <a:t>        &lt;to-view-id&gt;page1.xhtml&lt;/to-view-id&gt;</a:t>
                      </a:r>
                    </a:p>
                    <a:p>
                      <a:pPr marL="0" indent="0">
                        <a:buNone/>
                      </a:pPr>
                      <a:r>
                        <a:rPr lang="en-US" sz="1900" smtClean="0"/>
                        <a:t>    &lt;/navigation-case&gt;</a:t>
                      </a:r>
                    </a:p>
                    <a:p>
                      <a:pPr marL="0" indent="0">
                        <a:buNone/>
                      </a:pPr>
                      <a:r>
                        <a:rPr lang="en-US" sz="1900" smtClean="0"/>
                        <a:t>    &lt;navigation-case&gt;</a:t>
                      </a:r>
                    </a:p>
                    <a:p>
                      <a:pPr marL="0" indent="0">
                        <a:buNone/>
                      </a:pPr>
                      <a:r>
                        <a:rPr lang="en-US" sz="1900" smtClean="0"/>
                        <a:t>        &lt;from-action&gt;#{pageController.processPage2()}&lt;/from-action&gt;</a:t>
                      </a:r>
                    </a:p>
                    <a:p>
                      <a:pPr marL="0" indent="0">
                        <a:buNone/>
                      </a:pPr>
                      <a:r>
                        <a:rPr lang="en-US" sz="1900" smtClean="0"/>
                        <a:t>        &lt;from-outcome&gt;success&lt;/from-outcome&gt;</a:t>
                      </a:r>
                    </a:p>
                    <a:p>
                      <a:pPr marL="0" indent="0">
                        <a:buNone/>
                      </a:pPr>
                      <a:r>
                        <a:rPr lang="en-US" sz="1900" smtClean="0"/>
                        <a:t>        &lt;to-view-id&gt;page2.xhtml&lt;/to-view-id&gt;</a:t>
                      </a:r>
                    </a:p>
                    <a:p>
                      <a:pPr marL="0" indent="0">
                        <a:buNone/>
                      </a:pPr>
                      <a:r>
                        <a:rPr lang="en-US" sz="1900" smtClean="0"/>
                        <a:t>    &lt;/navigation-case&gt;</a:t>
                      </a:r>
                    </a:p>
                    <a:p>
                      <a:pPr marL="0" indent="0">
                        <a:buNone/>
                      </a:pPr>
                      <a:r>
                        <a:rPr lang="en-US" sz="1900" smtClean="0"/>
                        <a:t>    &lt;/navigation-rule&gt;    </a:t>
                      </a:r>
                    </a:p>
                    <a:p>
                      <a:pPr marL="0" indent="0">
                        <a:buNone/>
                      </a:pPr>
                      <a:r>
                        <a:rPr lang="en-US" sz="1900" smtClean="0"/>
                        <a:t>&lt;/faces-config&gt;</a:t>
                      </a:r>
                    </a:p>
                    <a:p>
                      <a:endParaRPr lang="en-US" sz="1900"/>
                    </a:p>
                  </a:txBody>
                  <a:tcPr/>
                </a:tc>
                <a:tc>
                  <a:txBody>
                    <a:bodyPr/>
                    <a:lstStyle/>
                    <a:p>
                      <a:pPr marL="0" indent="0">
                        <a:buNone/>
                      </a:pPr>
                      <a:r>
                        <a:rPr lang="en-US" sz="1900" smtClean="0"/>
                        <a:t>@ManagedBean</a:t>
                      </a:r>
                    </a:p>
                    <a:p>
                      <a:pPr marL="0" indent="0">
                        <a:buNone/>
                      </a:pPr>
                      <a:r>
                        <a:rPr lang="en-US" sz="1900" smtClean="0"/>
                        <a:t>@SessionScoped</a:t>
                      </a:r>
                    </a:p>
                    <a:p>
                      <a:pPr marL="0" indent="0">
                        <a:buNone/>
                      </a:pPr>
                      <a:r>
                        <a:rPr lang="en-US" sz="1900" smtClean="0"/>
                        <a:t>public class PageController implements Serializable {</a:t>
                      </a:r>
                    </a:p>
                    <a:p>
                      <a:pPr marL="0" indent="0">
                        <a:buNone/>
                      </a:pPr>
                      <a:r>
                        <a:rPr lang="en-US" sz="1900" smtClean="0"/>
                        <a:t>  </a:t>
                      </a:r>
                    </a:p>
                    <a:p>
                      <a:pPr marL="0" indent="0">
                        <a:buNone/>
                      </a:pPr>
                      <a:r>
                        <a:rPr lang="en-US" sz="1900" smtClean="0"/>
                        <a:t>    private static final long serialVersionUID = 1L;</a:t>
                      </a:r>
                    </a:p>
                    <a:p>
                      <a:pPr marL="0" indent="0">
                        <a:buNone/>
                      </a:pPr>
                      <a:r>
                        <a:rPr lang="en-US" sz="1900" smtClean="0"/>
                        <a:t>  </a:t>
                      </a:r>
                    </a:p>
                    <a:p>
                      <a:pPr marL="0" indent="0">
                        <a:buNone/>
                      </a:pPr>
                      <a:r>
                        <a:rPr lang="en-US" sz="1900" smtClean="0"/>
                        <a:t>    public String processPage1(){</a:t>
                      </a:r>
                    </a:p>
                    <a:p>
                      <a:pPr marL="0" indent="0">
                        <a:buNone/>
                      </a:pPr>
                      <a:r>
                        <a:rPr lang="en-US" sz="1900" smtClean="0"/>
                        <a:t>        return "success";</a:t>
                      </a:r>
                    </a:p>
                    <a:p>
                      <a:pPr marL="0" indent="0">
                        <a:buNone/>
                      </a:pPr>
                      <a:r>
                        <a:rPr lang="en-US" sz="1900" smtClean="0"/>
                        <a:t>    }</a:t>
                      </a:r>
                    </a:p>
                    <a:p>
                      <a:pPr marL="0" indent="0">
                        <a:buNone/>
                      </a:pPr>
                      <a:r>
                        <a:rPr lang="en-US" sz="1900" smtClean="0"/>
                        <a:t>  </a:t>
                      </a:r>
                    </a:p>
                    <a:p>
                      <a:pPr marL="0" indent="0">
                        <a:buNone/>
                      </a:pPr>
                      <a:r>
                        <a:rPr lang="en-US" sz="1900" smtClean="0"/>
                        <a:t>    public String processPage2(){</a:t>
                      </a:r>
                    </a:p>
                    <a:p>
                      <a:pPr marL="0" indent="0">
                        <a:buNone/>
                      </a:pPr>
                      <a:r>
                        <a:rPr lang="en-US" sz="1900" smtClean="0"/>
                        <a:t>        return "success";</a:t>
                      </a:r>
                    </a:p>
                    <a:p>
                      <a:pPr marL="0" indent="0">
                        <a:buNone/>
                      </a:pPr>
                      <a:r>
                        <a:rPr lang="en-US" sz="1900" smtClean="0"/>
                        <a:t>    }</a:t>
                      </a:r>
                    </a:p>
                    <a:p>
                      <a:pPr marL="0" indent="0">
                        <a:buNone/>
                      </a:pPr>
                      <a:r>
                        <a:rPr lang="en-US" sz="1900" smtClean="0"/>
                        <a:t>}</a:t>
                      </a:r>
                    </a:p>
                    <a:p>
                      <a:endParaRPr lang="en-US" sz="1900"/>
                    </a:p>
                  </a:txBody>
                  <a:tcPr/>
                </a:tc>
              </a:tr>
            </a:tbl>
          </a:graphicData>
        </a:graphic>
      </p:graphicFrame>
      <p:sp>
        <p:nvSpPr>
          <p:cNvPr id="5" name="Title 1"/>
          <p:cNvSpPr>
            <a:spLocks noGrp="1"/>
          </p:cNvSpPr>
          <p:nvPr>
            <p:ph type="title"/>
          </p:nvPr>
        </p:nvSpPr>
        <p:spPr>
          <a:xfrm>
            <a:off x="851079" y="107549"/>
            <a:ext cx="10515600" cy="1325563"/>
          </a:xfrm>
        </p:spPr>
        <p:txBody>
          <a:bodyPr/>
          <a:lstStyle/>
          <a:p>
            <a:r>
              <a:rPr lang="en-US"/>
              <a:t>Resolving Navigation based on </a:t>
            </a:r>
            <a:r>
              <a:rPr lang="en-US" b="1"/>
              <a:t>from-action</a:t>
            </a:r>
            <a:r>
              <a:rPr lang="en-US"/>
              <a:t/>
            </a:r>
            <a:br>
              <a:rPr lang="en-US"/>
            </a:br>
            <a:endParaRPr lang="en-US"/>
          </a:p>
        </p:txBody>
      </p:sp>
    </p:spTree>
    <p:extLst>
      <p:ext uri="{BB962C8B-B14F-4D97-AF65-F5344CB8AC3E}">
        <p14:creationId xmlns:p14="http://schemas.microsoft.com/office/powerpoint/2010/main" val="36819899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8111" y="1098847"/>
            <a:ext cx="10508087"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r>
              <a:rPr lang="en-US" altLang="en-US">
                <a:solidFill>
                  <a:schemeClr val="tx1"/>
                </a:solidFill>
                <a:latin typeface="Arial" panose="020B0604020202020204" pitchFamily="34" charset="0"/>
              </a:rPr>
              <a:t>&lt;?xml version='1.0' encoding='UTF-8' ?&gt;</a:t>
            </a:r>
          </a:p>
          <a:p>
            <a:pPr marL="0" indent="0" eaLnBrk="0" fontAlgn="base" hangingPunct="0">
              <a:spcBef>
                <a:spcPct val="0"/>
              </a:spcBef>
              <a:spcAft>
                <a:spcPct val="0"/>
              </a:spcAft>
              <a:buNone/>
            </a:pPr>
            <a:r>
              <a:rPr lang="en-US" altLang="en-US">
                <a:solidFill>
                  <a:schemeClr val="tx1"/>
                </a:solidFill>
                <a:latin typeface="Arial" panose="020B0604020202020204" pitchFamily="34" charset="0"/>
              </a:rPr>
              <a:t>&lt;!DOCTYPE html PUBLIC "-//W3C//DTD XHTML 1.0 Transitional//EN" "http://www.w3.org/TR/xhtml1/DTD/xhtml1-transitional.dtd"&gt;</a:t>
            </a:r>
          </a:p>
          <a:p>
            <a:pPr marL="0" indent="0" eaLnBrk="0" fontAlgn="base" hangingPunct="0">
              <a:spcBef>
                <a:spcPct val="0"/>
              </a:spcBef>
              <a:spcAft>
                <a:spcPct val="0"/>
              </a:spcAft>
              <a:buNone/>
            </a:pPr>
            <a:r>
              <a:rPr lang="en-US" altLang="en-US">
                <a:solidFill>
                  <a:schemeClr val="tx1"/>
                </a:solidFill>
                <a:latin typeface="Arial" panose="020B0604020202020204" pitchFamily="34" charset="0"/>
              </a:rPr>
              <a:t>&lt;html xmlns="http://www.w3.org/1999/xhtml"</a:t>
            </a:r>
          </a:p>
          <a:p>
            <a:pPr marL="0" indent="0" eaLnBrk="0" fontAlgn="base" hangingPunct="0">
              <a:spcBef>
                <a:spcPct val="0"/>
              </a:spcBef>
              <a:spcAft>
                <a:spcPct val="0"/>
              </a:spcAft>
              <a:buNone/>
            </a:pPr>
            <a:r>
              <a:rPr lang="en-US" altLang="en-US">
                <a:solidFill>
                  <a:schemeClr val="tx1"/>
                </a:solidFill>
                <a:latin typeface="Arial" panose="020B0604020202020204" pitchFamily="34" charset="0"/>
              </a:rPr>
              <a:t>      xmlns:h="http://xmlns.jcp.org/jsf/html"&gt;</a:t>
            </a:r>
          </a:p>
          <a:p>
            <a:pPr marL="0" indent="0" eaLnBrk="0" fontAlgn="base" hangingPunct="0">
              <a:spcBef>
                <a:spcPct val="0"/>
              </a:spcBef>
              <a:spcAft>
                <a:spcPct val="0"/>
              </a:spcAft>
              <a:buNone/>
            </a:pPr>
            <a:r>
              <a:rPr lang="en-US" altLang="en-US">
                <a:solidFill>
                  <a:schemeClr val="tx1"/>
                </a:solidFill>
                <a:latin typeface="Arial" panose="020B0604020202020204" pitchFamily="34" charset="0"/>
              </a:rPr>
              <a:t>    &lt;h:head&gt;</a:t>
            </a:r>
          </a:p>
          <a:p>
            <a:pPr marL="0" indent="0" eaLnBrk="0" fontAlgn="base" hangingPunct="0">
              <a:spcBef>
                <a:spcPct val="0"/>
              </a:spcBef>
              <a:spcAft>
                <a:spcPct val="0"/>
              </a:spcAft>
              <a:buNone/>
            </a:pPr>
            <a:r>
              <a:rPr lang="en-US" altLang="en-US">
                <a:solidFill>
                  <a:schemeClr val="tx1"/>
                </a:solidFill>
                <a:latin typeface="Arial" panose="020B0604020202020204" pitchFamily="34" charset="0"/>
              </a:rPr>
              <a:t>        &lt;title&gt;Facelet Title&lt;/title&gt;</a:t>
            </a:r>
          </a:p>
          <a:p>
            <a:pPr marL="0" indent="0" eaLnBrk="0" fontAlgn="base" hangingPunct="0">
              <a:spcBef>
                <a:spcPct val="0"/>
              </a:spcBef>
              <a:spcAft>
                <a:spcPct val="0"/>
              </a:spcAft>
              <a:buNone/>
            </a:pPr>
            <a:r>
              <a:rPr lang="en-US" altLang="en-US">
                <a:solidFill>
                  <a:schemeClr val="tx1"/>
                </a:solidFill>
                <a:latin typeface="Arial" panose="020B0604020202020204" pitchFamily="34" charset="0"/>
              </a:rPr>
              <a:t>    &lt;/h:head&gt;</a:t>
            </a:r>
          </a:p>
          <a:p>
            <a:pPr marL="0" indent="0" eaLnBrk="0" fontAlgn="base" hangingPunct="0">
              <a:spcBef>
                <a:spcPct val="0"/>
              </a:spcBef>
              <a:spcAft>
                <a:spcPct val="0"/>
              </a:spcAft>
              <a:buNone/>
            </a:pPr>
            <a:r>
              <a:rPr lang="en-US" altLang="en-US">
                <a:solidFill>
                  <a:schemeClr val="tx1"/>
                </a:solidFill>
                <a:latin typeface="Arial" panose="020B0604020202020204" pitchFamily="34" charset="0"/>
              </a:rPr>
              <a:t>    &lt;h:body&gt; </a:t>
            </a:r>
          </a:p>
          <a:p>
            <a:pPr marL="0" indent="0" eaLnBrk="0" fontAlgn="base" hangingPunct="0">
              <a:spcBef>
                <a:spcPct val="0"/>
              </a:spcBef>
              <a:spcAft>
                <a:spcPct val="0"/>
              </a:spcAft>
              <a:buNone/>
            </a:pPr>
            <a:r>
              <a:rPr lang="en-US" altLang="en-US">
                <a:solidFill>
                  <a:schemeClr val="tx1"/>
                </a:solidFill>
                <a:latin typeface="Arial" panose="020B0604020202020204" pitchFamily="34" charset="0"/>
              </a:rPr>
              <a:t>      &lt;h2&gt;"From Action" Navigation&lt;/h2&gt;</a:t>
            </a:r>
          </a:p>
          <a:p>
            <a:pPr marL="0" indent="0" eaLnBrk="0" fontAlgn="base" hangingPunct="0">
              <a:spcBef>
                <a:spcPct val="0"/>
              </a:spcBef>
              <a:spcAft>
                <a:spcPct val="0"/>
              </a:spcAft>
              <a:buNone/>
            </a:pPr>
            <a:r>
              <a:rPr lang="en-US" altLang="en-US">
                <a:solidFill>
                  <a:schemeClr val="tx1"/>
                </a:solidFill>
                <a:latin typeface="Arial" panose="020B0604020202020204" pitchFamily="34" charset="0"/>
              </a:rPr>
              <a:t>      &lt;hr /&gt;</a:t>
            </a:r>
          </a:p>
          <a:p>
            <a:pPr marL="0" indent="0" eaLnBrk="0" fontAlgn="base" hangingPunct="0">
              <a:spcBef>
                <a:spcPct val="0"/>
              </a:spcBef>
              <a:spcAft>
                <a:spcPct val="0"/>
              </a:spcAft>
              <a:buNone/>
            </a:pPr>
            <a:r>
              <a:rPr lang="en-US" altLang="en-US">
                <a:solidFill>
                  <a:schemeClr val="tx1"/>
                </a:solidFill>
                <a:latin typeface="Arial" panose="020B0604020202020204" pitchFamily="34" charset="0"/>
              </a:rPr>
              <a:t>      &lt;h:form&gt;</a:t>
            </a:r>
          </a:p>
          <a:p>
            <a:pPr marL="0" indent="0" eaLnBrk="0" fontAlgn="base" hangingPunct="0">
              <a:spcBef>
                <a:spcPct val="0"/>
              </a:spcBef>
              <a:spcAft>
                <a:spcPct val="0"/>
              </a:spcAft>
              <a:buNone/>
            </a:pPr>
            <a:r>
              <a:rPr lang="en-US" altLang="en-US">
                <a:solidFill>
                  <a:schemeClr val="tx1"/>
                </a:solidFill>
                <a:latin typeface="Arial" panose="020B0604020202020204" pitchFamily="34" charset="0"/>
              </a:rPr>
              <a:t>          &lt;h:commandLink action="#{pageController.processPage1()}“ value="Page1" /&gt;</a:t>
            </a:r>
          </a:p>
          <a:p>
            <a:pPr marL="0" indent="0" eaLnBrk="0" fontAlgn="base" hangingPunct="0">
              <a:spcBef>
                <a:spcPct val="0"/>
              </a:spcBef>
              <a:spcAft>
                <a:spcPct val="0"/>
              </a:spcAft>
              <a:buNone/>
            </a:pPr>
            <a:r>
              <a:rPr lang="en-US" altLang="en-US">
                <a:solidFill>
                  <a:schemeClr val="tx1"/>
                </a:solidFill>
                <a:latin typeface="Arial" panose="020B0604020202020204" pitchFamily="34" charset="0"/>
              </a:rPr>
              <a:t>        &lt;br&gt;&lt;/br&gt;&lt;br&gt;&lt;/br&gt;</a:t>
            </a:r>
          </a:p>
          <a:p>
            <a:pPr marL="0" indent="0" eaLnBrk="0" fontAlgn="base" hangingPunct="0">
              <a:spcBef>
                <a:spcPct val="0"/>
              </a:spcBef>
              <a:spcAft>
                <a:spcPct val="0"/>
              </a:spcAft>
              <a:buNone/>
            </a:pPr>
            <a:r>
              <a:rPr lang="en-US" altLang="en-US">
                <a:solidFill>
                  <a:schemeClr val="tx1"/>
                </a:solidFill>
                <a:latin typeface="Arial" panose="020B0604020202020204" pitchFamily="34" charset="0"/>
              </a:rPr>
              <a:t>        &lt;h:commandLink action="#{pageController.processPage2()}“  value="Page2" /&gt;           </a:t>
            </a:r>
          </a:p>
          <a:p>
            <a:pPr marL="0" indent="0" eaLnBrk="0" fontAlgn="base" hangingPunct="0">
              <a:spcBef>
                <a:spcPct val="0"/>
              </a:spcBef>
              <a:spcAft>
                <a:spcPct val="0"/>
              </a:spcAft>
              <a:buNone/>
            </a:pPr>
            <a:r>
              <a:rPr lang="en-US" altLang="en-US">
                <a:solidFill>
                  <a:schemeClr val="tx1"/>
                </a:solidFill>
                <a:latin typeface="Arial" panose="020B0604020202020204" pitchFamily="34" charset="0"/>
              </a:rPr>
              <a:t>      &lt;/h:form&gt;</a:t>
            </a:r>
          </a:p>
          <a:p>
            <a:pPr marL="0" indent="0" eaLnBrk="0" fontAlgn="base" hangingPunct="0">
              <a:spcBef>
                <a:spcPct val="0"/>
              </a:spcBef>
              <a:spcAft>
                <a:spcPct val="0"/>
              </a:spcAft>
              <a:buNone/>
            </a:pPr>
            <a:r>
              <a:rPr lang="en-US" altLang="en-US">
                <a:solidFill>
                  <a:schemeClr val="tx1"/>
                </a:solidFill>
                <a:latin typeface="Arial" panose="020B0604020202020204" pitchFamily="34" charset="0"/>
              </a:rPr>
              <a:t>   &lt;/h:body&gt;</a:t>
            </a:r>
          </a:p>
          <a:p>
            <a:pPr marL="0" indent="0" eaLnBrk="0" fontAlgn="base" hangingPunct="0">
              <a:spcBef>
                <a:spcPct val="0"/>
              </a:spcBef>
              <a:spcAft>
                <a:spcPct val="0"/>
              </a:spcAft>
              <a:buNone/>
            </a:pPr>
            <a:r>
              <a:rPr lang="en-US" altLang="en-US">
                <a:solidFill>
                  <a:schemeClr val="tx1"/>
                </a:solidFill>
                <a:latin typeface="Arial" panose="020B0604020202020204" pitchFamily="34" charset="0"/>
              </a:rPr>
              <a:t>&lt;/html&gt;</a:t>
            </a:r>
          </a:p>
        </p:txBody>
      </p:sp>
      <p:sp>
        <p:nvSpPr>
          <p:cNvPr id="8" name="Rectangle 5"/>
          <p:cNvSpPr>
            <a:spLocks noChangeArrowheads="1"/>
          </p:cNvSpPr>
          <p:nvPr/>
        </p:nvSpPr>
        <p:spPr bwMode="auto">
          <a:xfrm>
            <a:off x="-522516" y="-391928"/>
            <a:ext cx="184731"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354" eaLnBrk="0" fontAlgn="base" hangingPunct="0">
              <a:spcBef>
                <a:spcPct val="0"/>
              </a:spcBef>
              <a:spcAft>
                <a:spcPct val="0"/>
              </a:spcAft>
            </a:pPr>
            <a:r>
              <a:rPr lang="en-US" altLang="en-US" sz="1100">
                <a:latin typeface="Arial" panose="020B0604020202020204" pitchFamily="34" charset="0"/>
              </a:rPr>
              <a:t/>
            </a:r>
            <a:br>
              <a:rPr lang="en-US" altLang="en-US" sz="1100">
                <a:latin typeface="Arial" panose="020B0604020202020204" pitchFamily="34" charset="0"/>
              </a:rPr>
            </a:br>
            <a:r>
              <a:rPr lang="en-US" altLang="en-US">
                <a:latin typeface="Arial" panose="020B0604020202020204" pitchFamily="34" charset="0"/>
              </a:rPr>
              <a:t/>
            </a:r>
            <a:br>
              <a:rPr lang="en-US" altLang="en-US">
                <a:latin typeface="Arial" panose="020B0604020202020204" pitchFamily="34" charset="0"/>
              </a:rPr>
            </a:br>
            <a:endParaRPr lang="en-US" altLang="en-US">
              <a:latin typeface="Arial" panose="020B0604020202020204" pitchFamily="34" charset="0"/>
            </a:endParaRPr>
          </a:p>
        </p:txBody>
      </p:sp>
      <p:sp>
        <p:nvSpPr>
          <p:cNvPr id="5" name="Title 1"/>
          <p:cNvSpPr txBox="1">
            <a:spLocks/>
          </p:cNvSpPr>
          <p:nvPr/>
        </p:nvSpPr>
        <p:spPr>
          <a:xfrm>
            <a:off x="328564" y="107549"/>
            <a:ext cx="6609267"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Resolving Navigation based on </a:t>
            </a:r>
            <a:r>
              <a:rPr lang="en-US" b="1" dirty="0"/>
              <a:t>from-action</a:t>
            </a:r>
            <a:r>
              <a:rPr lang="en-US" dirty="0"/>
              <a:t/>
            </a:r>
            <a:br>
              <a:rPr lang="en-US" dirty="0"/>
            </a:br>
            <a:endParaRPr lang="en-US" dirty="0"/>
          </a:p>
        </p:txBody>
      </p:sp>
    </p:spTree>
    <p:extLst>
      <p:ext uri="{BB962C8B-B14F-4D97-AF65-F5344CB8AC3E}">
        <p14:creationId xmlns:p14="http://schemas.microsoft.com/office/powerpoint/2010/main" val="2057903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51" y="609600"/>
            <a:ext cx="8596668" cy="786063"/>
          </a:xfrm>
        </p:spPr>
        <p:txBody>
          <a:bodyPr>
            <a:normAutofit fontScale="90000"/>
          </a:bodyPr>
          <a:lstStyle/>
          <a:p>
            <a:r>
              <a:rPr lang="en-US"/>
              <a:t>Forward vs Redirect</a:t>
            </a:r>
            <a:br>
              <a:rPr lang="en-US"/>
            </a:br>
            <a:endParaRPr lang="en-US"/>
          </a:p>
        </p:txBody>
      </p:sp>
      <p:sp>
        <p:nvSpPr>
          <p:cNvPr id="3" name="Content Placeholder 2"/>
          <p:cNvSpPr>
            <a:spLocks noGrp="1"/>
          </p:cNvSpPr>
          <p:nvPr>
            <p:ph idx="1"/>
          </p:nvPr>
        </p:nvSpPr>
        <p:spPr>
          <a:xfrm>
            <a:off x="-19351" y="1395663"/>
            <a:ext cx="8596668" cy="3880773"/>
          </a:xfrm>
        </p:spPr>
        <p:txBody>
          <a:bodyPr>
            <a:normAutofit/>
          </a:bodyPr>
          <a:lstStyle/>
          <a:p>
            <a:r>
              <a:rPr lang="en-US" sz="2800"/>
              <a:t>Forward là navigation nhưng url không thay đổi</a:t>
            </a:r>
          </a:p>
          <a:p>
            <a:r>
              <a:rPr lang="en-US" sz="2800"/>
              <a:t>Redirect là navigation mà url sẽ được thay thể bằng url của trang navigation tới. Muốn sử dụng </a:t>
            </a:r>
            <a:r>
              <a:rPr lang="en-US" sz="2800"/>
              <a:t> </a:t>
            </a:r>
            <a:r>
              <a:rPr lang="en-US" sz="2800"/>
              <a:t>redirect ta thêm </a:t>
            </a:r>
            <a:r>
              <a:rPr lang="en-US" sz="2800"/>
              <a:t> </a:t>
            </a:r>
            <a:r>
              <a:rPr lang="en-US" sz="2800" b="1"/>
              <a:t>faces-redirect=true</a:t>
            </a:r>
            <a:r>
              <a:rPr lang="en-US" sz="2800"/>
              <a:t> </a:t>
            </a:r>
            <a:r>
              <a:rPr lang="en-US" sz="2800"/>
              <a:t> vào sau view name ( ví dụ như : page1?faces-redirect=true)</a:t>
            </a:r>
            <a:endParaRPr lang="en-US" sz="2800"/>
          </a:p>
        </p:txBody>
      </p:sp>
    </p:spTree>
    <p:extLst>
      <p:ext uri="{BB962C8B-B14F-4D97-AF65-F5344CB8AC3E}">
        <p14:creationId xmlns:p14="http://schemas.microsoft.com/office/powerpoint/2010/main" val="41580474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826" y="250243"/>
            <a:ext cx="8596668" cy="1320800"/>
          </a:xfrm>
        </p:spPr>
        <p:txBody>
          <a:bodyPr/>
          <a:lstStyle/>
          <a:p>
            <a:r>
              <a:rPr lang="en-US" dirty="0"/>
              <a:t>Forward vs Redirect</a:t>
            </a:r>
          </a:p>
        </p:txBody>
      </p:sp>
      <p:sp>
        <p:nvSpPr>
          <p:cNvPr id="4" name="Content Placeholder 3"/>
          <p:cNvSpPr>
            <a:spLocks noGrp="1"/>
          </p:cNvSpPr>
          <p:nvPr>
            <p:ph idx="1"/>
          </p:nvPr>
        </p:nvSpPr>
        <p:spPr>
          <a:xfrm>
            <a:off x="70603" y="1571045"/>
            <a:ext cx="8596668" cy="2800767"/>
          </a:xfrm>
          <a:prstGeom prst="rect">
            <a:avLst/>
          </a:prstGeom>
        </p:spPr>
        <p:txBody>
          <a:bodyPr>
            <a:spAutoFit/>
          </a:bodyPr>
          <a:lstStyle/>
          <a:p>
            <a:r>
              <a:rPr lang="en-US" dirty="0" err="1"/>
              <a:t>Cài</a:t>
            </a:r>
            <a:r>
              <a:rPr lang="en-US" dirty="0"/>
              <a:t> </a:t>
            </a:r>
            <a:r>
              <a:rPr lang="en-US" dirty="0" err="1"/>
              <a:t>đặt</a:t>
            </a:r>
            <a:r>
              <a:rPr lang="en-US" dirty="0"/>
              <a:t> </a:t>
            </a:r>
            <a:r>
              <a:rPr lang="en-US" dirty="0" err="1"/>
              <a:t>trong</a:t>
            </a:r>
            <a:r>
              <a:rPr lang="en-US" dirty="0"/>
              <a:t> </a:t>
            </a:r>
            <a:r>
              <a:rPr lang="en-US" dirty="0" err="1"/>
              <a:t>trang</a:t>
            </a:r>
            <a:r>
              <a:rPr lang="en-US" dirty="0"/>
              <a:t> View :</a:t>
            </a:r>
          </a:p>
          <a:p>
            <a:pPr marL="0" indent="0">
              <a:buNone/>
            </a:pPr>
            <a:r>
              <a:rPr lang="en-US" dirty="0"/>
              <a:t>&lt;</a:t>
            </a:r>
            <a:r>
              <a:rPr lang="en-US" dirty="0" err="1"/>
              <a:t>h:form</a:t>
            </a:r>
            <a:r>
              <a:rPr lang="en-US" dirty="0"/>
              <a:t>&gt;</a:t>
            </a:r>
          </a:p>
          <a:p>
            <a:pPr marL="0" indent="0">
              <a:buNone/>
            </a:pPr>
            <a:r>
              <a:rPr lang="en-US" dirty="0"/>
              <a:t>   &lt;h3&gt;Forward&lt;/h3&gt;</a:t>
            </a:r>
          </a:p>
          <a:p>
            <a:pPr marL="0" indent="0">
              <a:buNone/>
            </a:pPr>
            <a:r>
              <a:rPr lang="en-US" dirty="0"/>
              <a:t>   &lt;</a:t>
            </a:r>
            <a:r>
              <a:rPr lang="en-US" dirty="0" err="1"/>
              <a:t>h:commandButton</a:t>
            </a:r>
            <a:r>
              <a:rPr lang="en-US" dirty="0"/>
              <a:t> action="page1" value="Page1" /&gt;</a:t>
            </a:r>
          </a:p>
          <a:p>
            <a:pPr marL="0" indent="0">
              <a:buNone/>
            </a:pPr>
            <a:r>
              <a:rPr lang="en-US" dirty="0"/>
              <a:t>   &lt;h3&gt;Redirect&lt;/h3&gt;</a:t>
            </a:r>
          </a:p>
          <a:p>
            <a:pPr marL="0" indent="0">
              <a:buNone/>
            </a:pPr>
            <a:r>
              <a:rPr lang="en-US" dirty="0"/>
              <a:t>   &lt;</a:t>
            </a:r>
            <a:r>
              <a:rPr lang="en-US" dirty="0" err="1"/>
              <a:t>h:commandButton</a:t>
            </a:r>
            <a:r>
              <a:rPr lang="en-US" dirty="0"/>
              <a:t> action="page1?faces-redirect=true" value="Page1" /&gt;</a:t>
            </a:r>
          </a:p>
          <a:p>
            <a:pPr marL="0" indent="0">
              <a:buNone/>
            </a:pPr>
            <a:r>
              <a:rPr lang="en-US" dirty="0"/>
              <a:t>&lt;/</a:t>
            </a:r>
            <a:r>
              <a:rPr lang="en-US" dirty="0" err="1"/>
              <a:t>h:form</a:t>
            </a:r>
            <a:r>
              <a:rPr lang="en-US" dirty="0"/>
              <a:t>&gt;</a:t>
            </a:r>
          </a:p>
        </p:txBody>
      </p:sp>
    </p:spTree>
    <p:extLst>
      <p:ext uri="{BB962C8B-B14F-4D97-AF65-F5344CB8AC3E}">
        <p14:creationId xmlns:p14="http://schemas.microsoft.com/office/powerpoint/2010/main" val="33705611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1834" y="2092333"/>
            <a:ext cx="7856351" cy="2387600"/>
          </a:xfrm>
        </p:spPr>
        <p:txBody>
          <a:bodyPr/>
          <a:lstStyle/>
          <a:p>
            <a:pPr algn="ctr"/>
            <a:r>
              <a:rPr lang="en-US" dirty="0"/>
              <a:t>JSF </a:t>
            </a:r>
            <a:r>
              <a:rPr lang="en-US" dirty="0" smtClean="0"/>
              <a:t>Tags</a:t>
            </a:r>
            <a:r>
              <a:rPr lang="en-US" dirty="0"/>
              <a:t/>
            </a:r>
            <a:br>
              <a:rPr lang="en-US" dirty="0"/>
            </a:br>
            <a:endParaRPr lang="en-US" dirty="0"/>
          </a:p>
        </p:txBody>
      </p:sp>
    </p:spTree>
    <p:extLst>
      <p:ext uri="{BB962C8B-B14F-4D97-AF65-F5344CB8AC3E}">
        <p14:creationId xmlns:p14="http://schemas.microsoft.com/office/powerpoint/2010/main" val="2047734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JSF Tags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41" y="2070103"/>
            <a:ext cx="9279465" cy="3695700"/>
          </a:xfrm>
        </p:spPr>
        <p:txBody>
          <a:bodyPr>
            <a:noAutofit/>
          </a:bodyPr>
          <a:lstStyle/>
          <a:p>
            <a:pPr fontAlgn="base"/>
            <a:r>
              <a:rPr lang="en-US" dirty="0">
                <a:solidFill>
                  <a:schemeClr val="tx1"/>
                </a:solidFill>
              </a:rPr>
              <a:t>Basic Tags</a:t>
            </a:r>
            <a:endParaRPr lang="vi-VN" dirty="0">
              <a:solidFill>
                <a:schemeClr val="tx1"/>
              </a:solidFill>
            </a:endParaRPr>
          </a:p>
          <a:p>
            <a:pPr fontAlgn="base"/>
            <a:r>
              <a:rPr lang="en-US" dirty="0" err="1">
                <a:solidFill>
                  <a:schemeClr val="tx1"/>
                </a:solidFill>
              </a:rPr>
              <a:t>Facelet</a:t>
            </a:r>
            <a:r>
              <a:rPr lang="en-US" dirty="0">
                <a:solidFill>
                  <a:schemeClr val="tx1"/>
                </a:solidFill>
              </a:rPr>
              <a:t> Tags</a:t>
            </a:r>
          </a:p>
          <a:p>
            <a:pPr fontAlgn="base"/>
            <a:r>
              <a:rPr lang="en-US" dirty="0">
                <a:solidFill>
                  <a:schemeClr val="tx1"/>
                </a:solidFill>
              </a:rPr>
              <a:t>Convertor Tags</a:t>
            </a:r>
          </a:p>
          <a:p>
            <a:pPr fontAlgn="base"/>
            <a:r>
              <a:rPr lang="en-US" dirty="0">
                <a:solidFill>
                  <a:schemeClr val="tx1"/>
                </a:solidFill>
              </a:rPr>
              <a:t>Validator Tags</a:t>
            </a:r>
            <a:endParaRPr lang="vi-VN" dirty="0">
              <a:solidFill>
                <a:schemeClr val="tx1"/>
              </a:solidFill>
            </a:endParaRPr>
          </a:p>
        </p:txBody>
      </p:sp>
    </p:spTree>
    <p:extLst>
      <p:ext uri="{BB962C8B-B14F-4D97-AF65-F5344CB8AC3E}">
        <p14:creationId xmlns:p14="http://schemas.microsoft.com/office/powerpoint/2010/main" val="27036773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11" y="609600"/>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Basic Tags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0313" y="2070103"/>
            <a:ext cx="9279465" cy="3695700"/>
          </a:xfrm>
        </p:spPr>
        <p:txBody>
          <a:bodyPr>
            <a:noAutofit/>
          </a:bodyPr>
          <a:lstStyle/>
          <a:p>
            <a:pPr fontAlgn="base"/>
            <a:r>
              <a:rPr lang="vi-VN" dirty="0">
                <a:solidFill>
                  <a:schemeClr val="tx1"/>
                </a:solidFill>
              </a:rPr>
              <a:t>Cung </a:t>
            </a:r>
            <a:r>
              <a:rPr lang="vi-VN" dirty="0">
                <a:solidFill>
                  <a:schemeClr val="tx1"/>
                </a:solidFill>
              </a:rPr>
              <a:t>cấp danh sách các thẻ có thể render ra mã html </a:t>
            </a:r>
            <a:r>
              <a:rPr lang="vi-VN" dirty="0">
                <a:solidFill>
                  <a:schemeClr val="tx1"/>
                </a:solidFill>
              </a:rPr>
              <a:t>như </a:t>
            </a:r>
            <a:r>
              <a:rPr lang="vi-VN" dirty="0">
                <a:solidFill>
                  <a:schemeClr val="tx1"/>
                </a:solidFill>
              </a:rPr>
              <a:t>input, checkbox, radio button, list box, combobox, </a:t>
            </a:r>
            <a:r>
              <a:rPr lang="vi-VN" dirty="0">
                <a:solidFill>
                  <a:schemeClr val="tx1"/>
                </a:solidFill>
              </a:rPr>
              <a:t>image…</a:t>
            </a:r>
            <a:endParaRPr lang="en-US" dirty="0">
              <a:solidFill>
                <a:schemeClr val="tx1"/>
              </a:solidFill>
            </a:endParaRPr>
          </a:p>
          <a:p>
            <a:pPr fontAlgn="base"/>
            <a:r>
              <a:rPr lang="vi-VN" dirty="0">
                <a:solidFill>
                  <a:schemeClr val="tx1"/>
                </a:solidFill>
              </a:rPr>
              <a:t>Để </a:t>
            </a:r>
            <a:r>
              <a:rPr lang="vi-VN" dirty="0">
                <a:solidFill>
                  <a:schemeClr val="tx1"/>
                </a:solidFill>
              </a:rPr>
              <a:t>sử dụng Basic tags, cần khai báo namespaces</a:t>
            </a:r>
            <a:r>
              <a:rPr lang="vi-VN" dirty="0">
                <a:solidFill>
                  <a:schemeClr val="tx1"/>
                </a:solidFill>
              </a:rPr>
              <a:t>:</a:t>
            </a:r>
            <a:endParaRPr lang="en-US" dirty="0">
              <a:solidFill>
                <a:schemeClr val="tx1"/>
              </a:solidFill>
            </a:endParaRPr>
          </a:p>
          <a:p>
            <a:pPr marL="0" indent="0" fontAlgn="base">
              <a:buNone/>
            </a:pPr>
            <a:r>
              <a:rPr lang="vi-VN" alt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vi-VN" alt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html</a:t>
            </a:r>
            <a:endPar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endParaRPr>
          </a:p>
          <a:p>
            <a:pPr marL="0" indent="0" fontAlgn="base">
              <a:buNone/>
            </a:pPr>
            <a:r>
              <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en-US" dirty="0">
                <a:solidFill>
                  <a:srgbClr val="7F0055"/>
                </a:solidFill>
                <a:latin typeface="Consolas" panose="020B0609020204030204" pitchFamily="49" charset="0"/>
                <a:ea typeface="Times New Roman" panose="02020603050405020304" pitchFamily="18" charset="0"/>
                <a:cs typeface="Courier New" panose="02070309020205020404" pitchFamily="49" charset="0"/>
              </a:rPr>
              <a:t>xmlns</a:t>
            </a:r>
            <a:r>
              <a:rPr lang="vi-VN" altLang="en-US"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"http://www.w3.org/1999/xhtml"</a:t>
            </a:r>
            <a:r>
              <a:rPr lang="vi-VN"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vi-VN" altLang="en-US" dirty="0">
                <a:solidFill>
                  <a:srgbClr val="7F0055"/>
                </a:solidFill>
                <a:latin typeface="Consolas" panose="020B0609020204030204" pitchFamily="49" charset="0"/>
                <a:ea typeface="Times New Roman" panose="02020603050405020304" pitchFamily="18" charset="0"/>
                <a:cs typeface="Courier New" panose="02070309020205020404" pitchFamily="49" charset="0"/>
              </a:rPr>
              <a:t>xmlns:h</a:t>
            </a:r>
            <a:r>
              <a:rPr lang="vi-VN" altLang="en-US"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vi-VN" alt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"http</a:t>
            </a:r>
            <a:r>
              <a:rPr lang="vi-VN" alt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a:t>
            </a:r>
            <a:r>
              <a:rPr lang="vi-VN" alt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java.sun.com/jsf/html"</a:t>
            </a:r>
            <a:endPar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endParaRPr>
          </a:p>
          <a:p>
            <a:pPr marL="0" indent="0" fontAlgn="base">
              <a:buNone/>
            </a:pPr>
            <a:r>
              <a:rPr lang="en-US" alt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altLang="en-US" sz="5400" dirty="0">
              <a:solidFill>
                <a:schemeClr val="tx1"/>
              </a:solidFill>
              <a:latin typeface="Arial" panose="020B0604020202020204" pitchFamily="34" charset="0"/>
            </a:endParaRPr>
          </a:p>
          <a:p>
            <a:pPr marL="0" indent="0" fontAlgn="base">
              <a:buNone/>
            </a:pPr>
            <a:endParaRPr lang="vi-VN" dirty="0">
              <a:solidFill>
                <a:schemeClr val="tx1"/>
              </a:solidFill>
            </a:endParaRPr>
          </a:p>
        </p:txBody>
      </p:sp>
    </p:spTree>
    <p:extLst>
      <p:ext uri="{BB962C8B-B14F-4D97-AF65-F5344CB8AC3E}">
        <p14:creationId xmlns:p14="http://schemas.microsoft.com/office/powerpoint/2010/main" val="16675113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999" y="609600"/>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Basic Tags</a:t>
            </a:r>
          </a:p>
        </p:txBody>
      </p:sp>
      <p:sp>
        <p:nvSpPr>
          <p:cNvPr id="3" name="Content Placeholder 2"/>
          <p:cNvSpPr>
            <a:spLocks noGrp="1"/>
          </p:cNvSpPr>
          <p:nvPr>
            <p:ph idx="1"/>
          </p:nvPr>
        </p:nvSpPr>
        <p:spPr>
          <a:xfrm>
            <a:off x="329001" y="1436918"/>
            <a:ext cx="9279465" cy="4328887"/>
          </a:xfrm>
        </p:spPr>
        <p:txBody>
          <a:bodyPr>
            <a:noAutofit/>
          </a:bodyPr>
          <a:lstStyle/>
          <a:p>
            <a:pPr fontAlgn="base"/>
            <a:r>
              <a:rPr lang="en-US" dirty="0" err="1">
                <a:solidFill>
                  <a:schemeClr val="tx1"/>
                </a:solidFill>
              </a:rPr>
              <a:t>Một</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thẻ</a:t>
            </a:r>
            <a:r>
              <a:rPr lang="en-US" dirty="0">
                <a:solidFill>
                  <a:schemeClr val="tx1"/>
                </a:solidFill>
              </a:rPr>
              <a:t>:</a:t>
            </a:r>
          </a:p>
        </p:txBody>
      </p:sp>
      <p:graphicFrame>
        <p:nvGraphicFramePr>
          <p:cNvPr id="5" name="Table 4"/>
          <p:cNvGraphicFramePr>
            <a:graphicFrameLocks noGrp="1"/>
          </p:cNvGraphicFramePr>
          <p:nvPr>
            <p:extLst>
              <p:ext uri="{D42A27DB-BD31-4B8C-83A1-F6EECF244321}">
                <p14:modId xmlns:p14="http://schemas.microsoft.com/office/powerpoint/2010/main" val="671750106"/>
              </p:ext>
            </p:extLst>
          </p:nvPr>
        </p:nvGraphicFramePr>
        <p:xfrm>
          <a:off x="91936" y="2032000"/>
          <a:ext cx="9676193" cy="4582573"/>
        </p:xfrm>
        <a:graphic>
          <a:graphicData uri="http://schemas.openxmlformats.org/drawingml/2006/table">
            <a:tbl>
              <a:tblPr firstRow="1" firstCol="1" bandRow="1"/>
              <a:tblGrid>
                <a:gridCol w="4567164"/>
                <a:gridCol w="5109029"/>
              </a:tblGrid>
              <a:tr h="449943">
                <a:tc>
                  <a:txBody>
                    <a:bodyPr/>
                    <a:lstStyle/>
                    <a:p>
                      <a:pPr algn="ctr">
                        <a:lnSpc>
                          <a:spcPct val="107000"/>
                        </a:lnSpc>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JSF Basic Tags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Rendered Output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8680">
                <a:tc>
                  <a:txBody>
                    <a:bodyPr/>
                    <a:lstStyle/>
                    <a:p>
                      <a:r>
                        <a:rPr lang="en-US" sz="1900" dirty="0">
                          <a:solidFill>
                            <a:srgbClr val="000088"/>
                          </a:solidFill>
                          <a:effectLst/>
                          <a:latin typeface="Consolas" panose="020B0609020204030204" pitchFamily="49" charset="0"/>
                        </a:rPr>
                        <a:t>&lt;</a:t>
                      </a:r>
                      <a:r>
                        <a:rPr lang="en-US" sz="1900" dirty="0" err="1">
                          <a:solidFill>
                            <a:srgbClr val="000088"/>
                          </a:solidFill>
                          <a:effectLst/>
                          <a:latin typeface="Consolas" panose="020B0609020204030204" pitchFamily="49" charset="0"/>
                        </a:rPr>
                        <a:t>h:inputText</a:t>
                      </a:r>
                      <a:r>
                        <a:rPr lang="en-US" sz="1900" dirty="0">
                          <a:solidFill>
                            <a:srgbClr val="313131"/>
                          </a:solidFill>
                          <a:effectLst/>
                          <a:latin typeface="Consolas" panose="020B0609020204030204" pitchFamily="49" charset="0"/>
                        </a:rPr>
                        <a:t> </a:t>
                      </a:r>
                      <a:r>
                        <a:rPr lang="en-US" sz="1900" dirty="0">
                          <a:solidFill>
                            <a:srgbClr val="7F0055"/>
                          </a:solidFill>
                          <a:effectLst/>
                          <a:latin typeface="Consolas" panose="020B0609020204030204" pitchFamily="49" charset="0"/>
                        </a:rPr>
                        <a:t>value</a:t>
                      </a:r>
                      <a:r>
                        <a:rPr lang="en-US" sz="1900" dirty="0">
                          <a:solidFill>
                            <a:srgbClr val="666600"/>
                          </a:solidFill>
                          <a:effectLst/>
                          <a:latin typeface="Consolas" panose="020B0609020204030204" pitchFamily="49" charset="0"/>
                        </a:rPr>
                        <a:t>=</a:t>
                      </a:r>
                      <a:r>
                        <a:rPr lang="en-US" sz="1900" dirty="0">
                          <a:solidFill>
                            <a:srgbClr val="008800"/>
                          </a:solidFill>
                          <a:effectLst/>
                          <a:latin typeface="Consolas" panose="020B0609020204030204" pitchFamily="49" charset="0"/>
                        </a:rPr>
                        <a:t>"Hello World!"</a:t>
                      </a:r>
                      <a:r>
                        <a:rPr lang="en-US" sz="1900" dirty="0">
                          <a:solidFill>
                            <a:srgbClr val="313131"/>
                          </a:solidFill>
                          <a:effectLst/>
                          <a:latin typeface="Consolas" panose="020B0609020204030204" pitchFamily="49" charset="0"/>
                        </a:rPr>
                        <a:t> </a:t>
                      </a:r>
                      <a:r>
                        <a:rPr lang="en-US" sz="1900" dirty="0">
                          <a:solidFill>
                            <a:srgbClr val="000088"/>
                          </a:solidFill>
                          <a:effectLst/>
                          <a:latin typeface="Consolas" panose="020B0609020204030204" pitchFamily="49" charset="0"/>
                        </a:rPr>
                        <a:t>/&gt;</a:t>
                      </a:r>
                      <a:endParaRPr lang="en-US" sz="28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900" dirty="0">
                          <a:solidFill>
                            <a:srgbClr val="000088"/>
                          </a:solidFill>
                          <a:effectLst/>
                          <a:latin typeface="Consolas" panose="020B0609020204030204" pitchFamily="49" charset="0"/>
                        </a:rPr>
                        <a:t>&lt;input</a:t>
                      </a:r>
                      <a:r>
                        <a:rPr lang="en-US" sz="1900" dirty="0">
                          <a:solidFill>
                            <a:srgbClr val="313131"/>
                          </a:solidFill>
                          <a:effectLst/>
                          <a:latin typeface="Consolas" panose="020B0609020204030204" pitchFamily="49" charset="0"/>
                        </a:rPr>
                        <a:t> </a:t>
                      </a:r>
                      <a:r>
                        <a:rPr lang="en-US" sz="1900" dirty="0">
                          <a:solidFill>
                            <a:srgbClr val="7F0055"/>
                          </a:solidFill>
                          <a:effectLst/>
                          <a:latin typeface="Consolas" panose="020B0609020204030204" pitchFamily="49" charset="0"/>
                        </a:rPr>
                        <a:t>type</a:t>
                      </a:r>
                      <a:r>
                        <a:rPr lang="en-US" sz="1900" dirty="0">
                          <a:solidFill>
                            <a:srgbClr val="666600"/>
                          </a:solidFill>
                          <a:effectLst/>
                          <a:latin typeface="Consolas" panose="020B0609020204030204" pitchFamily="49" charset="0"/>
                        </a:rPr>
                        <a:t>=</a:t>
                      </a:r>
                      <a:r>
                        <a:rPr lang="en-US" sz="1900" dirty="0">
                          <a:solidFill>
                            <a:srgbClr val="008800"/>
                          </a:solidFill>
                          <a:effectLst/>
                          <a:latin typeface="Consolas" panose="020B0609020204030204" pitchFamily="49" charset="0"/>
                        </a:rPr>
                        <a:t>"text"</a:t>
                      </a:r>
                      <a:r>
                        <a:rPr lang="en-US" sz="1900" dirty="0">
                          <a:solidFill>
                            <a:srgbClr val="313131"/>
                          </a:solidFill>
                          <a:effectLst/>
                          <a:latin typeface="Consolas" panose="020B0609020204030204" pitchFamily="49" charset="0"/>
                        </a:rPr>
                        <a:t> </a:t>
                      </a:r>
                      <a:r>
                        <a:rPr lang="en-US" sz="1900" dirty="0">
                          <a:solidFill>
                            <a:srgbClr val="7F0055"/>
                          </a:solidFill>
                          <a:effectLst/>
                          <a:latin typeface="Consolas" panose="020B0609020204030204" pitchFamily="49" charset="0"/>
                        </a:rPr>
                        <a:t>name</a:t>
                      </a:r>
                      <a:r>
                        <a:rPr lang="en-US" sz="1900" dirty="0">
                          <a:solidFill>
                            <a:srgbClr val="666600"/>
                          </a:solidFill>
                          <a:effectLst/>
                          <a:latin typeface="Consolas" panose="020B0609020204030204" pitchFamily="49" charset="0"/>
                        </a:rPr>
                        <a:t>=</a:t>
                      </a:r>
                      <a:r>
                        <a:rPr lang="en-US" sz="1900" dirty="0">
                          <a:solidFill>
                            <a:srgbClr val="008800"/>
                          </a:solidFill>
                          <a:effectLst/>
                          <a:latin typeface="Consolas" panose="020B0609020204030204" pitchFamily="49" charset="0"/>
                        </a:rPr>
                        <a:t>"j_idt6:j_idt8"</a:t>
                      </a:r>
                      <a:r>
                        <a:rPr lang="en-US" sz="1900" dirty="0">
                          <a:solidFill>
                            <a:srgbClr val="313131"/>
                          </a:solidFill>
                          <a:effectLst/>
                          <a:latin typeface="Consolas" panose="020B0609020204030204" pitchFamily="49" charset="0"/>
                        </a:rPr>
                        <a:t> </a:t>
                      </a:r>
                      <a:r>
                        <a:rPr lang="en-US" sz="1900" dirty="0">
                          <a:solidFill>
                            <a:srgbClr val="7F0055"/>
                          </a:solidFill>
                          <a:effectLst/>
                          <a:latin typeface="Consolas" panose="020B0609020204030204" pitchFamily="49" charset="0"/>
                        </a:rPr>
                        <a:t>value</a:t>
                      </a:r>
                      <a:r>
                        <a:rPr lang="en-US" sz="1900" dirty="0">
                          <a:solidFill>
                            <a:srgbClr val="666600"/>
                          </a:solidFill>
                          <a:effectLst/>
                          <a:latin typeface="Consolas" panose="020B0609020204030204" pitchFamily="49" charset="0"/>
                        </a:rPr>
                        <a:t>=</a:t>
                      </a:r>
                      <a:r>
                        <a:rPr lang="en-US" sz="1900" dirty="0">
                          <a:solidFill>
                            <a:srgbClr val="008800"/>
                          </a:solidFill>
                          <a:effectLst/>
                          <a:latin typeface="Consolas" panose="020B0609020204030204" pitchFamily="49" charset="0"/>
                        </a:rPr>
                        <a:t>"Hello World!"</a:t>
                      </a:r>
                      <a:r>
                        <a:rPr lang="en-US" sz="1900" dirty="0">
                          <a:solidFill>
                            <a:srgbClr val="313131"/>
                          </a:solidFill>
                          <a:effectLst/>
                          <a:latin typeface="Consolas" panose="020B0609020204030204" pitchFamily="49" charset="0"/>
                        </a:rPr>
                        <a:t> </a:t>
                      </a:r>
                      <a:r>
                        <a:rPr lang="en-US" sz="1900" dirty="0">
                          <a:solidFill>
                            <a:srgbClr val="000088"/>
                          </a:solidFill>
                          <a:effectLst/>
                          <a:latin typeface="Consolas" panose="020B0609020204030204" pitchFamily="49" charset="0"/>
                        </a:rPr>
                        <a:t>/&gt;</a:t>
                      </a:r>
                      <a:endParaRPr lang="en-US" sz="28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8680">
                <a:tc>
                  <a:txBody>
                    <a:bodyPr/>
                    <a:lstStyle/>
                    <a:p>
                      <a:r>
                        <a:rPr lang="en-US" sz="1900" dirty="0">
                          <a:solidFill>
                            <a:srgbClr val="000088"/>
                          </a:solidFill>
                          <a:effectLst/>
                          <a:latin typeface="Consolas" panose="020B0609020204030204" pitchFamily="49" charset="0"/>
                        </a:rPr>
                        <a:t>&lt;</a:t>
                      </a:r>
                      <a:r>
                        <a:rPr lang="en-US" sz="1900" dirty="0" err="1">
                          <a:solidFill>
                            <a:srgbClr val="000088"/>
                          </a:solidFill>
                          <a:effectLst/>
                          <a:latin typeface="Consolas" panose="020B0609020204030204" pitchFamily="49" charset="0"/>
                        </a:rPr>
                        <a:t>h:inputSecret</a:t>
                      </a:r>
                      <a:r>
                        <a:rPr lang="en-US" sz="1900" dirty="0">
                          <a:solidFill>
                            <a:srgbClr val="313131"/>
                          </a:solidFill>
                          <a:effectLst/>
                          <a:latin typeface="Consolas" panose="020B0609020204030204" pitchFamily="49" charset="0"/>
                        </a:rPr>
                        <a:t> </a:t>
                      </a:r>
                      <a:r>
                        <a:rPr lang="en-US" sz="1900" dirty="0">
                          <a:solidFill>
                            <a:srgbClr val="7F0055"/>
                          </a:solidFill>
                          <a:effectLst/>
                          <a:latin typeface="Consolas" panose="020B0609020204030204" pitchFamily="49" charset="0"/>
                        </a:rPr>
                        <a:t>value</a:t>
                      </a:r>
                      <a:r>
                        <a:rPr lang="en-US" sz="1900" dirty="0">
                          <a:solidFill>
                            <a:srgbClr val="666600"/>
                          </a:solidFill>
                          <a:effectLst/>
                          <a:latin typeface="Consolas" panose="020B0609020204030204" pitchFamily="49" charset="0"/>
                        </a:rPr>
                        <a:t>=</a:t>
                      </a:r>
                      <a:r>
                        <a:rPr lang="en-US" sz="1900" dirty="0">
                          <a:solidFill>
                            <a:srgbClr val="008800"/>
                          </a:solidFill>
                          <a:effectLst/>
                          <a:latin typeface="Consolas" panose="020B0609020204030204" pitchFamily="49" charset="0"/>
                        </a:rPr>
                        <a:t>"password"</a:t>
                      </a:r>
                      <a:r>
                        <a:rPr lang="en-US" sz="1900" dirty="0">
                          <a:solidFill>
                            <a:srgbClr val="313131"/>
                          </a:solidFill>
                          <a:effectLst/>
                          <a:latin typeface="Consolas" panose="020B0609020204030204" pitchFamily="49" charset="0"/>
                        </a:rPr>
                        <a:t> </a:t>
                      </a:r>
                      <a:r>
                        <a:rPr lang="en-US" sz="1900" dirty="0">
                          <a:solidFill>
                            <a:srgbClr val="000088"/>
                          </a:solidFill>
                          <a:effectLst/>
                          <a:latin typeface="Consolas" panose="020B0609020204030204" pitchFamily="49" charset="0"/>
                        </a:rPr>
                        <a:t>/&gt;</a:t>
                      </a:r>
                      <a:endParaRPr lang="en-US" sz="28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900" dirty="0">
                          <a:solidFill>
                            <a:srgbClr val="000088"/>
                          </a:solidFill>
                          <a:effectLst/>
                          <a:latin typeface="Consolas" panose="020B0609020204030204" pitchFamily="49" charset="0"/>
                        </a:rPr>
                        <a:t>&lt;input</a:t>
                      </a:r>
                      <a:r>
                        <a:rPr lang="en-US" sz="1900" dirty="0">
                          <a:solidFill>
                            <a:srgbClr val="313131"/>
                          </a:solidFill>
                          <a:effectLst/>
                          <a:latin typeface="Consolas" panose="020B0609020204030204" pitchFamily="49" charset="0"/>
                        </a:rPr>
                        <a:t> </a:t>
                      </a:r>
                      <a:r>
                        <a:rPr lang="en-US" sz="1900" dirty="0">
                          <a:solidFill>
                            <a:srgbClr val="7F0055"/>
                          </a:solidFill>
                          <a:effectLst/>
                          <a:latin typeface="Consolas" panose="020B0609020204030204" pitchFamily="49" charset="0"/>
                        </a:rPr>
                        <a:t>type</a:t>
                      </a:r>
                      <a:r>
                        <a:rPr lang="en-US" sz="1900" dirty="0">
                          <a:solidFill>
                            <a:srgbClr val="666600"/>
                          </a:solidFill>
                          <a:effectLst/>
                          <a:latin typeface="Consolas" panose="020B0609020204030204" pitchFamily="49" charset="0"/>
                        </a:rPr>
                        <a:t>=</a:t>
                      </a:r>
                      <a:r>
                        <a:rPr lang="en-US" sz="1900" dirty="0">
                          <a:solidFill>
                            <a:srgbClr val="008800"/>
                          </a:solidFill>
                          <a:effectLst/>
                          <a:latin typeface="Consolas" panose="020B0609020204030204" pitchFamily="49" charset="0"/>
                        </a:rPr>
                        <a:t>"password"</a:t>
                      </a:r>
                      <a:r>
                        <a:rPr lang="en-US" sz="1900" dirty="0">
                          <a:solidFill>
                            <a:srgbClr val="313131"/>
                          </a:solidFill>
                          <a:effectLst/>
                          <a:latin typeface="Consolas" panose="020B0609020204030204" pitchFamily="49" charset="0"/>
                        </a:rPr>
                        <a:t> </a:t>
                      </a:r>
                      <a:r>
                        <a:rPr lang="en-US" sz="1900" dirty="0">
                          <a:solidFill>
                            <a:srgbClr val="7F0055"/>
                          </a:solidFill>
                          <a:effectLst/>
                          <a:latin typeface="Consolas" panose="020B0609020204030204" pitchFamily="49" charset="0"/>
                        </a:rPr>
                        <a:t>name</a:t>
                      </a:r>
                      <a:r>
                        <a:rPr lang="en-US" sz="1900" dirty="0">
                          <a:solidFill>
                            <a:srgbClr val="666600"/>
                          </a:solidFill>
                          <a:effectLst/>
                          <a:latin typeface="Consolas" panose="020B0609020204030204" pitchFamily="49" charset="0"/>
                        </a:rPr>
                        <a:t>=</a:t>
                      </a:r>
                      <a:r>
                        <a:rPr lang="en-US" sz="1900" dirty="0">
                          <a:solidFill>
                            <a:srgbClr val="008800"/>
                          </a:solidFill>
                          <a:effectLst/>
                          <a:latin typeface="Consolas" panose="020B0609020204030204" pitchFamily="49" charset="0"/>
                        </a:rPr>
                        <a:t>"j_idt12:j_idt16"</a:t>
                      </a:r>
                      <a:r>
                        <a:rPr lang="en-US" sz="1900" dirty="0">
                          <a:solidFill>
                            <a:srgbClr val="313131"/>
                          </a:solidFill>
                          <a:effectLst/>
                          <a:latin typeface="Consolas" panose="020B0609020204030204" pitchFamily="49" charset="0"/>
                        </a:rPr>
                        <a:t> </a:t>
                      </a:r>
                      <a:r>
                        <a:rPr lang="en-US" sz="1900" dirty="0">
                          <a:solidFill>
                            <a:srgbClr val="7F0055"/>
                          </a:solidFill>
                          <a:effectLst/>
                          <a:latin typeface="Consolas" panose="020B0609020204030204" pitchFamily="49" charset="0"/>
                        </a:rPr>
                        <a:t>value</a:t>
                      </a:r>
                      <a:r>
                        <a:rPr lang="en-US" sz="1900" dirty="0">
                          <a:solidFill>
                            <a:srgbClr val="666600"/>
                          </a:solidFill>
                          <a:effectLst/>
                          <a:latin typeface="Consolas" panose="020B0609020204030204" pitchFamily="49" charset="0"/>
                        </a:rPr>
                        <a:t>=</a:t>
                      </a:r>
                      <a:r>
                        <a:rPr lang="en-US" sz="1900" dirty="0">
                          <a:solidFill>
                            <a:srgbClr val="008800"/>
                          </a:solidFill>
                          <a:effectLst/>
                          <a:latin typeface="Consolas" panose="020B0609020204030204" pitchFamily="49" charset="0"/>
                        </a:rPr>
                        <a:t>"password"</a:t>
                      </a:r>
                      <a:r>
                        <a:rPr lang="en-US" sz="1900" dirty="0">
                          <a:solidFill>
                            <a:srgbClr val="313131"/>
                          </a:solidFill>
                          <a:effectLst/>
                          <a:latin typeface="Consolas" panose="020B0609020204030204" pitchFamily="49" charset="0"/>
                        </a:rPr>
                        <a:t> </a:t>
                      </a:r>
                      <a:r>
                        <a:rPr lang="en-US" sz="1900" dirty="0">
                          <a:solidFill>
                            <a:srgbClr val="000088"/>
                          </a:solidFill>
                          <a:effectLst/>
                          <a:latin typeface="Consolas" panose="020B0609020204030204" pitchFamily="49" charset="0"/>
                        </a:rPr>
                        <a:t>/&gt;</a:t>
                      </a:r>
                      <a:endParaRPr lang="en-US" sz="28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8240">
                <a:tc>
                  <a:txBody>
                    <a:bodyPr/>
                    <a:lstStyle/>
                    <a:p>
                      <a:r>
                        <a:rPr lang="en-US" sz="1900" dirty="0" smtClean="0">
                          <a:solidFill>
                            <a:srgbClr val="000088"/>
                          </a:solidFill>
                          <a:effectLst/>
                          <a:latin typeface="Consolas" panose="020B0609020204030204" pitchFamily="49" charset="0"/>
                        </a:rPr>
                        <a:t>&lt;</a:t>
                      </a:r>
                      <a:r>
                        <a:rPr lang="en-US" sz="1900" dirty="0" err="1" smtClean="0">
                          <a:solidFill>
                            <a:srgbClr val="000088"/>
                          </a:solidFill>
                          <a:effectLst/>
                          <a:latin typeface="Consolas" panose="020B0609020204030204" pitchFamily="49" charset="0"/>
                        </a:rPr>
                        <a:t>h:commandButton</a:t>
                      </a:r>
                      <a:r>
                        <a:rPr lang="en-US" sz="1900" dirty="0" smtClean="0">
                          <a:effectLst/>
                          <a:latin typeface="Consolas" panose="020B0609020204030204" pitchFamily="49" charset="0"/>
                        </a:rPr>
                        <a:t> </a:t>
                      </a:r>
                      <a:r>
                        <a:rPr lang="en-US" sz="1900" dirty="0" smtClean="0">
                          <a:solidFill>
                            <a:srgbClr val="7F0055"/>
                          </a:solidFill>
                          <a:effectLst/>
                          <a:latin typeface="Consolas" panose="020B0609020204030204" pitchFamily="49" charset="0"/>
                        </a:rPr>
                        <a:t>value</a:t>
                      </a:r>
                      <a:r>
                        <a:rPr lang="en-US" sz="1900" dirty="0" smtClean="0">
                          <a:solidFill>
                            <a:srgbClr val="666600"/>
                          </a:solidFill>
                          <a:effectLst/>
                          <a:latin typeface="Consolas" panose="020B0609020204030204" pitchFamily="49" charset="0"/>
                        </a:rPr>
                        <a:t>=</a:t>
                      </a:r>
                      <a:r>
                        <a:rPr lang="en-US" sz="1900" dirty="0" smtClean="0">
                          <a:solidFill>
                            <a:srgbClr val="008800"/>
                          </a:solidFill>
                          <a:effectLst/>
                          <a:latin typeface="Consolas" panose="020B0609020204030204" pitchFamily="49" charset="0"/>
                        </a:rPr>
                        <a:t>"Click Me!"</a:t>
                      </a:r>
                      <a:r>
                        <a:rPr lang="en-US" sz="1900" dirty="0" smtClean="0">
                          <a:effectLst/>
                          <a:latin typeface="Consolas" panose="020B0609020204030204" pitchFamily="49" charset="0"/>
                        </a:rPr>
                        <a:t> </a:t>
                      </a:r>
                      <a:r>
                        <a:rPr lang="en-US" sz="1900" dirty="0" err="1" smtClean="0">
                          <a:solidFill>
                            <a:srgbClr val="7F0055"/>
                          </a:solidFill>
                          <a:effectLst/>
                          <a:latin typeface="Consolas" panose="020B0609020204030204" pitchFamily="49" charset="0"/>
                        </a:rPr>
                        <a:t>onclick</a:t>
                      </a:r>
                      <a:r>
                        <a:rPr lang="en-US" sz="1900" dirty="0" smtClean="0">
                          <a:solidFill>
                            <a:srgbClr val="666600"/>
                          </a:solidFill>
                          <a:effectLst/>
                          <a:latin typeface="Consolas" panose="020B0609020204030204" pitchFamily="49" charset="0"/>
                        </a:rPr>
                        <a:t>=</a:t>
                      </a:r>
                      <a:r>
                        <a:rPr lang="en-US" sz="1900" dirty="0" smtClean="0">
                          <a:solidFill>
                            <a:srgbClr val="008800"/>
                          </a:solidFill>
                          <a:effectLst/>
                          <a:latin typeface="Consolas" panose="020B0609020204030204" pitchFamily="49" charset="0"/>
                        </a:rPr>
                        <a:t>"</a:t>
                      </a:r>
                      <a:r>
                        <a:rPr lang="en-US" sz="1900" dirty="0" smtClean="0">
                          <a:effectLst/>
                          <a:latin typeface="Consolas" panose="020B0609020204030204" pitchFamily="49" charset="0"/>
                        </a:rPr>
                        <a:t>alert</a:t>
                      </a:r>
                      <a:r>
                        <a:rPr lang="en-US" sz="1900" dirty="0" smtClean="0">
                          <a:solidFill>
                            <a:srgbClr val="666600"/>
                          </a:solidFill>
                          <a:effectLst/>
                          <a:latin typeface="Consolas" panose="020B0609020204030204" pitchFamily="49" charset="0"/>
                        </a:rPr>
                        <a:t>(</a:t>
                      </a:r>
                      <a:r>
                        <a:rPr lang="en-US" sz="1900" dirty="0" smtClean="0">
                          <a:solidFill>
                            <a:srgbClr val="008800"/>
                          </a:solidFill>
                          <a:effectLst/>
                          <a:latin typeface="Consolas" panose="020B0609020204030204" pitchFamily="49" charset="0"/>
                        </a:rPr>
                        <a:t>'Hello World!'</a:t>
                      </a:r>
                      <a:r>
                        <a:rPr lang="en-US" sz="1900" dirty="0" smtClean="0">
                          <a:solidFill>
                            <a:srgbClr val="666600"/>
                          </a:solidFill>
                          <a:effectLst/>
                          <a:latin typeface="Consolas" panose="020B0609020204030204" pitchFamily="49" charset="0"/>
                        </a:rPr>
                        <a:t>);</a:t>
                      </a:r>
                      <a:r>
                        <a:rPr lang="en-US" sz="1900" dirty="0" smtClean="0">
                          <a:solidFill>
                            <a:srgbClr val="008800"/>
                          </a:solidFill>
                          <a:effectLst/>
                          <a:latin typeface="Consolas" panose="020B0609020204030204" pitchFamily="49" charset="0"/>
                        </a:rPr>
                        <a:t>"</a:t>
                      </a:r>
                      <a:r>
                        <a:rPr lang="en-US" sz="1900" dirty="0" smtClean="0">
                          <a:effectLst/>
                          <a:latin typeface="Consolas" panose="020B0609020204030204" pitchFamily="49" charset="0"/>
                        </a:rPr>
                        <a:t> </a:t>
                      </a:r>
                      <a:r>
                        <a:rPr lang="en-US" sz="1900" dirty="0" smtClean="0">
                          <a:solidFill>
                            <a:srgbClr val="000088"/>
                          </a:solidFill>
                          <a:effectLst/>
                          <a:latin typeface="Consolas" panose="020B0609020204030204" pitchFamily="49" charset="0"/>
                        </a:rPr>
                        <a:t>/&gt;</a:t>
                      </a:r>
                      <a:endParaRPr lang="en-US" sz="1900" dirty="0">
                        <a:effectLst/>
                        <a:latin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900" dirty="0" smtClean="0">
                          <a:solidFill>
                            <a:srgbClr val="000088"/>
                          </a:solidFill>
                          <a:effectLst/>
                          <a:latin typeface="Consolas" panose="020B0609020204030204" pitchFamily="49" charset="0"/>
                        </a:rPr>
                        <a:t>&lt;input</a:t>
                      </a:r>
                      <a:r>
                        <a:rPr lang="en-US" sz="1900" dirty="0" smtClean="0">
                          <a:effectLst/>
                          <a:latin typeface="Consolas" panose="020B0609020204030204" pitchFamily="49" charset="0"/>
                        </a:rPr>
                        <a:t> </a:t>
                      </a:r>
                      <a:r>
                        <a:rPr lang="en-US" sz="1900" dirty="0" smtClean="0">
                          <a:solidFill>
                            <a:srgbClr val="7F0055"/>
                          </a:solidFill>
                          <a:effectLst/>
                          <a:latin typeface="Consolas" panose="020B0609020204030204" pitchFamily="49" charset="0"/>
                        </a:rPr>
                        <a:t>type</a:t>
                      </a:r>
                      <a:r>
                        <a:rPr lang="en-US" sz="1900" dirty="0" smtClean="0">
                          <a:solidFill>
                            <a:srgbClr val="666600"/>
                          </a:solidFill>
                          <a:effectLst/>
                          <a:latin typeface="Consolas" panose="020B0609020204030204" pitchFamily="49" charset="0"/>
                        </a:rPr>
                        <a:t>=</a:t>
                      </a:r>
                      <a:r>
                        <a:rPr lang="en-US" sz="1900" dirty="0" smtClean="0">
                          <a:solidFill>
                            <a:srgbClr val="008800"/>
                          </a:solidFill>
                          <a:effectLst/>
                          <a:latin typeface="Consolas" panose="020B0609020204030204" pitchFamily="49" charset="0"/>
                        </a:rPr>
                        <a:t>"submit"</a:t>
                      </a:r>
                      <a:r>
                        <a:rPr lang="en-US" sz="1900" dirty="0" smtClean="0">
                          <a:effectLst/>
                          <a:latin typeface="Consolas" panose="020B0609020204030204" pitchFamily="49" charset="0"/>
                        </a:rPr>
                        <a:t> </a:t>
                      </a:r>
                      <a:r>
                        <a:rPr lang="en-US" sz="1900" dirty="0" smtClean="0">
                          <a:solidFill>
                            <a:srgbClr val="7F0055"/>
                          </a:solidFill>
                          <a:effectLst/>
                          <a:latin typeface="Consolas" panose="020B0609020204030204" pitchFamily="49" charset="0"/>
                        </a:rPr>
                        <a:t>name</a:t>
                      </a:r>
                      <a:r>
                        <a:rPr lang="en-US" sz="1900" dirty="0" smtClean="0">
                          <a:solidFill>
                            <a:srgbClr val="666600"/>
                          </a:solidFill>
                          <a:effectLst/>
                          <a:latin typeface="Consolas" panose="020B0609020204030204" pitchFamily="49" charset="0"/>
                        </a:rPr>
                        <a:t>=</a:t>
                      </a:r>
                      <a:r>
                        <a:rPr lang="en-US" sz="1900" dirty="0" smtClean="0">
                          <a:solidFill>
                            <a:srgbClr val="008800"/>
                          </a:solidFill>
                          <a:effectLst/>
                          <a:latin typeface="Consolas" panose="020B0609020204030204" pitchFamily="49" charset="0"/>
                        </a:rPr>
                        <a:t>"j_idt10:j_idt13"</a:t>
                      </a:r>
                      <a:r>
                        <a:rPr lang="en-US" sz="1900" dirty="0" smtClean="0">
                          <a:effectLst/>
                          <a:latin typeface="Consolas" panose="020B0609020204030204" pitchFamily="49" charset="0"/>
                        </a:rPr>
                        <a:t> </a:t>
                      </a:r>
                      <a:r>
                        <a:rPr lang="en-US" sz="1900" dirty="0" smtClean="0">
                          <a:solidFill>
                            <a:srgbClr val="7F0055"/>
                          </a:solidFill>
                          <a:effectLst/>
                          <a:latin typeface="Consolas" panose="020B0609020204030204" pitchFamily="49" charset="0"/>
                        </a:rPr>
                        <a:t>value</a:t>
                      </a:r>
                      <a:r>
                        <a:rPr lang="en-US" sz="1900" dirty="0" smtClean="0">
                          <a:solidFill>
                            <a:srgbClr val="666600"/>
                          </a:solidFill>
                          <a:effectLst/>
                          <a:latin typeface="Consolas" panose="020B0609020204030204" pitchFamily="49" charset="0"/>
                        </a:rPr>
                        <a:t>=</a:t>
                      </a:r>
                      <a:r>
                        <a:rPr lang="en-US" sz="1900" dirty="0" smtClean="0">
                          <a:solidFill>
                            <a:srgbClr val="008800"/>
                          </a:solidFill>
                          <a:effectLst/>
                          <a:latin typeface="Consolas" panose="020B0609020204030204" pitchFamily="49" charset="0"/>
                        </a:rPr>
                        <a:t>"Click Me!"</a:t>
                      </a:r>
                      <a:r>
                        <a:rPr lang="en-US" sz="1900" dirty="0" smtClean="0">
                          <a:effectLst/>
                          <a:latin typeface="Consolas" panose="020B0609020204030204" pitchFamily="49" charset="0"/>
                        </a:rPr>
                        <a:t> </a:t>
                      </a:r>
                      <a:r>
                        <a:rPr lang="en-US" sz="1900" dirty="0" err="1" smtClean="0">
                          <a:solidFill>
                            <a:srgbClr val="7F0055"/>
                          </a:solidFill>
                          <a:effectLst/>
                          <a:latin typeface="Consolas" panose="020B0609020204030204" pitchFamily="49" charset="0"/>
                        </a:rPr>
                        <a:t>onclick</a:t>
                      </a:r>
                      <a:r>
                        <a:rPr lang="en-US" sz="1900" dirty="0" smtClean="0">
                          <a:solidFill>
                            <a:srgbClr val="666600"/>
                          </a:solidFill>
                          <a:effectLst/>
                          <a:latin typeface="Consolas" panose="020B0609020204030204" pitchFamily="49" charset="0"/>
                        </a:rPr>
                        <a:t>=</a:t>
                      </a:r>
                      <a:r>
                        <a:rPr lang="en-US" sz="1900" dirty="0" smtClean="0">
                          <a:solidFill>
                            <a:srgbClr val="008800"/>
                          </a:solidFill>
                          <a:effectLst/>
                          <a:latin typeface="Consolas" panose="020B0609020204030204" pitchFamily="49" charset="0"/>
                        </a:rPr>
                        <a:t>"</a:t>
                      </a:r>
                      <a:r>
                        <a:rPr lang="en-US" sz="1900" dirty="0" smtClean="0">
                          <a:effectLst/>
                          <a:latin typeface="Consolas" panose="020B0609020204030204" pitchFamily="49" charset="0"/>
                        </a:rPr>
                        <a:t>alert</a:t>
                      </a:r>
                      <a:r>
                        <a:rPr lang="en-US" sz="1900" dirty="0" smtClean="0">
                          <a:solidFill>
                            <a:srgbClr val="666600"/>
                          </a:solidFill>
                          <a:effectLst/>
                          <a:latin typeface="Consolas" panose="020B0609020204030204" pitchFamily="49" charset="0"/>
                        </a:rPr>
                        <a:t>(</a:t>
                      </a:r>
                      <a:r>
                        <a:rPr lang="en-US" sz="1900" dirty="0" smtClean="0">
                          <a:solidFill>
                            <a:srgbClr val="008800"/>
                          </a:solidFill>
                          <a:effectLst/>
                          <a:latin typeface="Consolas" panose="020B0609020204030204" pitchFamily="49" charset="0"/>
                        </a:rPr>
                        <a:t>'Hello World!'</a:t>
                      </a:r>
                      <a:r>
                        <a:rPr lang="en-US" sz="1900" dirty="0" smtClean="0">
                          <a:solidFill>
                            <a:srgbClr val="666600"/>
                          </a:solidFill>
                          <a:effectLst/>
                          <a:latin typeface="Consolas" panose="020B0609020204030204" pitchFamily="49" charset="0"/>
                        </a:rPr>
                        <a:t>);</a:t>
                      </a:r>
                      <a:r>
                        <a:rPr lang="en-US" sz="1900" dirty="0" smtClean="0">
                          <a:solidFill>
                            <a:srgbClr val="008800"/>
                          </a:solidFill>
                          <a:effectLst/>
                          <a:latin typeface="Consolas" panose="020B0609020204030204" pitchFamily="49" charset="0"/>
                        </a:rPr>
                        <a:t>"</a:t>
                      </a:r>
                      <a:r>
                        <a:rPr lang="en-US" sz="1900" dirty="0" smtClean="0">
                          <a:effectLst/>
                          <a:latin typeface="Consolas" panose="020B0609020204030204" pitchFamily="49" charset="0"/>
                        </a:rPr>
                        <a:t> </a:t>
                      </a:r>
                      <a:r>
                        <a:rPr lang="en-US" sz="1900" dirty="0" smtClean="0">
                          <a:solidFill>
                            <a:srgbClr val="000088"/>
                          </a:solidFill>
                          <a:effectLst/>
                          <a:latin typeface="Consolas" panose="020B0609020204030204" pitchFamily="49" charset="0"/>
                        </a:rPr>
                        <a:t>/&gt;</a:t>
                      </a:r>
                      <a:endParaRPr lang="en-US" sz="1900" dirty="0">
                        <a:effectLst/>
                        <a:latin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515">
                <a:tc>
                  <a:txBody>
                    <a:bodyPr/>
                    <a:lstStyle/>
                    <a:p>
                      <a:r>
                        <a:rPr lang="en-US" sz="1600" dirty="0">
                          <a:solidFill>
                            <a:srgbClr val="000088"/>
                          </a:solidFill>
                          <a:effectLst/>
                          <a:latin typeface="Consolas" panose="020B0609020204030204" pitchFamily="49" charset="0"/>
                        </a:rPr>
                        <a:t> </a:t>
                      </a:r>
                      <a:r>
                        <a:rPr lang="pt-BR" sz="1900" dirty="0" smtClean="0">
                          <a:solidFill>
                            <a:srgbClr val="000088"/>
                          </a:solidFill>
                          <a:effectLst/>
                          <a:latin typeface="Consolas" panose="020B0609020204030204" pitchFamily="49" charset="0"/>
                        </a:rPr>
                        <a:t>&lt;h:link</a:t>
                      </a:r>
                      <a:r>
                        <a:rPr lang="pt-BR" sz="1900" dirty="0" smtClean="0">
                          <a:effectLst/>
                          <a:latin typeface="Consolas" panose="020B0609020204030204" pitchFamily="49" charset="0"/>
                        </a:rPr>
                        <a:t> </a:t>
                      </a:r>
                      <a:r>
                        <a:rPr lang="pt-BR" sz="1900" dirty="0" smtClean="0">
                          <a:solidFill>
                            <a:srgbClr val="7F0055"/>
                          </a:solidFill>
                          <a:effectLst/>
                          <a:latin typeface="Consolas" panose="020B0609020204030204" pitchFamily="49" charset="0"/>
                        </a:rPr>
                        <a:t>value</a:t>
                      </a:r>
                      <a:r>
                        <a:rPr lang="pt-BR" sz="1900" dirty="0" smtClean="0">
                          <a:solidFill>
                            <a:srgbClr val="666600"/>
                          </a:solidFill>
                          <a:effectLst/>
                          <a:latin typeface="Consolas" panose="020B0609020204030204" pitchFamily="49" charset="0"/>
                        </a:rPr>
                        <a:t>=</a:t>
                      </a:r>
                      <a:r>
                        <a:rPr lang="pt-BR" sz="1900" dirty="0" smtClean="0">
                          <a:solidFill>
                            <a:srgbClr val="008800"/>
                          </a:solidFill>
                          <a:effectLst/>
                          <a:latin typeface="Consolas" panose="020B0609020204030204" pitchFamily="49" charset="0"/>
                        </a:rPr>
                        <a:t>"Page 1"</a:t>
                      </a:r>
                      <a:r>
                        <a:rPr lang="pt-BR" sz="1900" dirty="0" smtClean="0">
                          <a:effectLst/>
                          <a:latin typeface="Consolas" panose="020B0609020204030204" pitchFamily="49" charset="0"/>
                        </a:rPr>
                        <a:t> </a:t>
                      </a:r>
                      <a:r>
                        <a:rPr lang="pt-BR" sz="1900" dirty="0" smtClean="0">
                          <a:solidFill>
                            <a:srgbClr val="7F0055"/>
                          </a:solidFill>
                          <a:effectLst/>
                          <a:latin typeface="Consolas" panose="020B0609020204030204" pitchFamily="49" charset="0"/>
                        </a:rPr>
                        <a:t>outcome</a:t>
                      </a:r>
                      <a:r>
                        <a:rPr lang="pt-BR" sz="1900" dirty="0" smtClean="0">
                          <a:solidFill>
                            <a:srgbClr val="666600"/>
                          </a:solidFill>
                          <a:effectLst/>
                          <a:latin typeface="Consolas" panose="020B0609020204030204" pitchFamily="49" charset="0"/>
                        </a:rPr>
                        <a:t>=</a:t>
                      </a:r>
                      <a:r>
                        <a:rPr lang="pt-BR" sz="1900" dirty="0" smtClean="0">
                          <a:solidFill>
                            <a:srgbClr val="008800"/>
                          </a:solidFill>
                          <a:effectLst/>
                          <a:latin typeface="Consolas" panose="020B0609020204030204" pitchFamily="49" charset="0"/>
                        </a:rPr>
                        <a:t>"page1"</a:t>
                      </a:r>
                      <a:r>
                        <a:rPr lang="pt-BR" sz="1900" dirty="0" smtClean="0">
                          <a:effectLst/>
                          <a:latin typeface="Consolas" panose="020B0609020204030204" pitchFamily="49" charset="0"/>
                        </a:rPr>
                        <a:t> </a:t>
                      </a:r>
                      <a:r>
                        <a:rPr lang="pt-BR" sz="1900" dirty="0" smtClean="0">
                          <a:solidFill>
                            <a:srgbClr val="000088"/>
                          </a:solidFill>
                          <a:effectLst/>
                          <a:latin typeface="Consolas" panose="020B0609020204030204" pitchFamily="49" charset="0"/>
                        </a:rPr>
                        <a:t>/&gt;</a:t>
                      </a:r>
                      <a:endParaRPr lang="en-US" sz="1900" dirty="0">
                        <a:effectLst/>
                        <a:latin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rgbClr val="000088"/>
                          </a:solidFill>
                          <a:effectLst/>
                          <a:latin typeface="Consolas" panose="020B0609020204030204" pitchFamily="49" charset="0"/>
                        </a:rPr>
                        <a:t> </a:t>
                      </a:r>
                      <a:r>
                        <a:rPr lang="en-US" sz="1900" dirty="0" smtClean="0">
                          <a:solidFill>
                            <a:srgbClr val="000088"/>
                          </a:solidFill>
                          <a:effectLst/>
                          <a:latin typeface="Consolas" panose="020B0609020204030204" pitchFamily="49" charset="0"/>
                        </a:rPr>
                        <a:t>&lt;a</a:t>
                      </a:r>
                      <a:r>
                        <a:rPr lang="en-US" sz="1900" dirty="0" smtClean="0">
                          <a:effectLst/>
                          <a:latin typeface="Consolas" panose="020B0609020204030204" pitchFamily="49" charset="0"/>
                        </a:rPr>
                        <a:t> </a:t>
                      </a:r>
                      <a:r>
                        <a:rPr lang="en-US" sz="1900" dirty="0" err="1" smtClean="0">
                          <a:solidFill>
                            <a:srgbClr val="7F0055"/>
                          </a:solidFill>
                          <a:effectLst/>
                          <a:latin typeface="Consolas" panose="020B0609020204030204" pitchFamily="49" charset="0"/>
                        </a:rPr>
                        <a:t>href</a:t>
                      </a:r>
                      <a:r>
                        <a:rPr lang="en-US" sz="1900" dirty="0" smtClean="0">
                          <a:solidFill>
                            <a:srgbClr val="666600"/>
                          </a:solidFill>
                          <a:effectLst/>
                          <a:latin typeface="Consolas" panose="020B0609020204030204" pitchFamily="49" charset="0"/>
                        </a:rPr>
                        <a:t>=</a:t>
                      </a:r>
                      <a:r>
                        <a:rPr lang="en-US" sz="1900" dirty="0" smtClean="0">
                          <a:solidFill>
                            <a:srgbClr val="008800"/>
                          </a:solidFill>
                          <a:effectLst/>
                          <a:latin typeface="Consolas" panose="020B0609020204030204" pitchFamily="49" charset="0"/>
                        </a:rPr>
                        <a:t>"/</a:t>
                      </a:r>
                      <a:r>
                        <a:rPr lang="en-US" sz="1900" dirty="0" err="1" smtClean="0">
                          <a:solidFill>
                            <a:srgbClr val="008800"/>
                          </a:solidFill>
                          <a:effectLst/>
                          <a:latin typeface="Consolas" panose="020B0609020204030204" pitchFamily="49" charset="0"/>
                        </a:rPr>
                        <a:t>helloworld</a:t>
                      </a:r>
                      <a:r>
                        <a:rPr lang="en-US" sz="1900" dirty="0" smtClean="0">
                          <a:solidFill>
                            <a:srgbClr val="008800"/>
                          </a:solidFill>
                          <a:effectLst/>
                          <a:latin typeface="Consolas" panose="020B0609020204030204" pitchFamily="49" charset="0"/>
                        </a:rPr>
                        <a:t>/page1.jsf"</a:t>
                      </a:r>
                      <a:r>
                        <a:rPr lang="en-US" sz="1900" dirty="0" smtClean="0">
                          <a:solidFill>
                            <a:srgbClr val="000088"/>
                          </a:solidFill>
                          <a:effectLst/>
                          <a:latin typeface="Consolas" panose="020B0609020204030204" pitchFamily="49" charset="0"/>
                        </a:rPr>
                        <a:t>&gt;</a:t>
                      </a:r>
                      <a:r>
                        <a:rPr lang="en-US" sz="1900" dirty="0" smtClean="0">
                          <a:effectLst/>
                          <a:latin typeface="Consolas" panose="020B0609020204030204" pitchFamily="49" charset="0"/>
                        </a:rPr>
                        <a:t>Page 1</a:t>
                      </a:r>
                      <a:r>
                        <a:rPr lang="en-US" sz="1900" dirty="0" smtClean="0">
                          <a:solidFill>
                            <a:srgbClr val="000088"/>
                          </a:solidFill>
                          <a:effectLst/>
                          <a:latin typeface="Consolas" panose="020B0609020204030204" pitchFamily="49" charset="0"/>
                        </a:rPr>
                        <a:t>&lt;/a&gt;</a:t>
                      </a:r>
                      <a:endParaRPr lang="en-US" sz="1900" dirty="0">
                        <a:effectLst/>
                        <a:latin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8515">
                <a:tc>
                  <a:txBody>
                    <a:bodyPr/>
                    <a:lstStyle/>
                    <a:p>
                      <a:r>
                        <a:rPr lang="en-US" sz="1900" dirty="0" smtClean="0">
                          <a:effectLst/>
                          <a:latin typeface="Calibri" panose="020F0502020204030204" pitchFamily="34" charset="0"/>
                        </a:rPr>
                        <a:t>…</a:t>
                      </a:r>
                      <a:endParaRPr lang="en-US" sz="19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28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463132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911" y="609600"/>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Basic Tags</a:t>
            </a:r>
          </a:p>
        </p:txBody>
      </p:sp>
      <p:sp>
        <p:nvSpPr>
          <p:cNvPr id="4" name="Content Placeholder 2"/>
          <p:cNvSpPr>
            <a:spLocks noGrp="1"/>
          </p:cNvSpPr>
          <p:nvPr>
            <p:ph idx="1"/>
          </p:nvPr>
        </p:nvSpPr>
        <p:spPr>
          <a:xfrm>
            <a:off x="241913" y="1451434"/>
            <a:ext cx="9279465" cy="4314372"/>
          </a:xfrm>
        </p:spPr>
        <p:txBody>
          <a:bodyPr>
            <a:noAutofit/>
          </a:bodyPr>
          <a:lstStyle/>
          <a:p>
            <a:pPr fontAlgn="base"/>
            <a:r>
              <a:rPr lang="en-US" dirty="0" err="1">
                <a:solidFill>
                  <a:schemeClr val="tx1"/>
                </a:solidFill>
              </a:rPr>
              <a:t>Attibutes</a:t>
            </a:r>
            <a:r>
              <a:rPr lang="en-US" dirty="0">
                <a:solidFill>
                  <a:schemeClr val="tx1"/>
                </a:solidFill>
              </a:rPr>
              <a:t>:</a:t>
            </a:r>
          </a:p>
          <a:p>
            <a:pPr marL="0" indent="0" fontAlgn="base">
              <a:buNone/>
            </a:pP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37253241"/>
              </p:ext>
            </p:extLst>
          </p:nvPr>
        </p:nvGraphicFramePr>
        <p:xfrm>
          <a:off x="241905" y="2061030"/>
          <a:ext cx="9279467" cy="3830901"/>
        </p:xfrm>
        <a:graphic>
          <a:graphicData uri="http://schemas.openxmlformats.org/drawingml/2006/table">
            <a:tbl>
              <a:tblPr firstRow="1" firstCol="1" bandRow="1"/>
              <a:tblGrid>
                <a:gridCol w="2189188"/>
                <a:gridCol w="7090279"/>
              </a:tblGrid>
              <a:tr h="539931">
                <a:tc>
                  <a:txBody>
                    <a:bodyPr/>
                    <a:lstStyle/>
                    <a:p>
                      <a:pPr algn="ctr">
                        <a:lnSpc>
                          <a:spcPct val="107000"/>
                        </a:lnSpc>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Attribute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011">
                <a:tc>
                  <a:txBody>
                    <a:bodyPr/>
                    <a:lstStyle/>
                    <a:p>
                      <a:pPr>
                        <a:lnSpc>
                          <a:spcPct val="107000"/>
                        </a:lnSpc>
                        <a:spcAft>
                          <a:spcPts val="0"/>
                        </a:spcAft>
                      </a:pPr>
                      <a:r>
                        <a:rPr lang="en-US" sz="1900" b="1" dirty="0">
                          <a:solidFill>
                            <a:srgbClr val="313131"/>
                          </a:solidFill>
                          <a:effectLst/>
                          <a:latin typeface="Verdana" panose="020B0604030504040204" pitchFamily="34" charset="0"/>
                          <a:ea typeface="Calibri" panose="020F0502020204030204" pitchFamily="34" charset="0"/>
                          <a:cs typeface="Times New Roman" panose="02020603050405020304" pitchFamily="18" charset="0"/>
                        </a:rPr>
                        <a:t>id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Identifier for a component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2272">
                <a:tc>
                  <a:txBody>
                    <a:bodyPr/>
                    <a:lstStyle/>
                    <a:p>
                      <a:pPr>
                        <a:lnSpc>
                          <a:spcPct val="107000"/>
                        </a:lnSpc>
                        <a:spcAft>
                          <a:spcPts val="0"/>
                        </a:spcAft>
                      </a:pPr>
                      <a:r>
                        <a:rPr lang="en-US" sz="1900" b="1" dirty="0" smtClean="0">
                          <a:solidFill>
                            <a:srgbClr val="313131"/>
                          </a:solidFill>
                          <a:effectLst/>
                          <a:latin typeface="Verdana" panose="020B0604030504040204" pitchFamily="34" charset="0"/>
                          <a:ea typeface="Calibri" panose="020F0502020204030204" pitchFamily="34" charset="0"/>
                          <a:cs typeface="Times New Roman" panose="02020603050405020304" pitchFamily="18" charset="0"/>
                        </a:rPr>
                        <a:t>required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 </a:t>
                      </a:r>
                      <a:r>
                        <a:rPr lang="en-US" sz="2000" dirty="0" err="1" smtClean="0">
                          <a:effectLst/>
                          <a:latin typeface="Times New Roman" panose="02020603050405020304" pitchFamily="18" charset="0"/>
                          <a:ea typeface="Calibri" panose="020F0502020204030204" pitchFamily="34" charset="0"/>
                          <a:cs typeface="Times New Roman" panose="02020603050405020304" pitchFamily="18" charset="0"/>
                        </a:rPr>
                        <a:t>boolean</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if true, requires a value to be entered in the associated field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9943">
                <a:tc>
                  <a:txBody>
                    <a:bodyPr/>
                    <a:lstStyle/>
                    <a:p>
                      <a:pPr>
                        <a:lnSpc>
                          <a:spcPct val="107000"/>
                        </a:lnSpc>
                        <a:spcAft>
                          <a:spcPts val="0"/>
                        </a:spcAft>
                      </a:pPr>
                      <a:r>
                        <a:rPr lang="en-US" sz="1900" b="1" i="0" smtClean="0">
                          <a:solidFill>
                            <a:srgbClr val="313131"/>
                          </a:solidFill>
                          <a:effectLst/>
                          <a:latin typeface="Verdana" panose="020B0604030504040204" pitchFamily="34" charset="0"/>
                        </a:rPr>
                        <a:t>styleClass</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Cascading stylesheet (CSS) class name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887">
                <a:tc>
                  <a:txBody>
                    <a:bodyPr/>
                    <a:lstStyle/>
                    <a:p>
                      <a:pPr>
                        <a:lnSpc>
                          <a:spcPct val="107000"/>
                        </a:lnSpc>
                        <a:spcAft>
                          <a:spcPts val="0"/>
                        </a:spcAft>
                      </a:pPr>
                      <a:r>
                        <a:rPr lang="en-US" sz="1900" b="1" i="0" dirty="0" smtClean="0">
                          <a:solidFill>
                            <a:srgbClr val="313131"/>
                          </a:solidFill>
                          <a:effectLst/>
                          <a:latin typeface="Verdana" panose="020B0604030504040204" pitchFamily="34" charset="0"/>
                        </a:rPr>
                        <a:t>value</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 component’s value, typically a value binding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915">
                <a:tc>
                  <a:txBody>
                    <a:bodyPr/>
                    <a:lstStyle/>
                    <a:p>
                      <a:pPr>
                        <a:lnSpc>
                          <a:spcPct val="107000"/>
                        </a:lnSpc>
                        <a:spcAft>
                          <a:spcPts val="0"/>
                        </a:spcAft>
                      </a:pPr>
                      <a:r>
                        <a:rPr lang="en-US" sz="1900" b="1" i="0" dirty="0" err="1" smtClean="0">
                          <a:solidFill>
                            <a:srgbClr val="313131"/>
                          </a:solidFill>
                          <a:effectLst/>
                          <a:latin typeface="Verdana" panose="020B0604030504040204" pitchFamily="34" charset="0"/>
                        </a:rPr>
                        <a:t>onclick</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Mouse button is clicked over the element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011">
                <a:tc>
                  <a:txBody>
                    <a:bodyPr/>
                    <a:lstStyle/>
                    <a:p>
                      <a:pPr>
                        <a:lnSpc>
                          <a:spcPct val="107000"/>
                        </a:lnSpc>
                        <a:spcAft>
                          <a:spcPts val="0"/>
                        </a:spcAft>
                      </a:pPr>
                      <a:r>
                        <a:rPr lang="en-US" sz="1900" b="1" i="0" dirty="0" err="1" smtClean="0">
                          <a:solidFill>
                            <a:srgbClr val="313131"/>
                          </a:solidFill>
                          <a:effectLst/>
                          <a:latin typeface="Verdana" panose="020B0604030504040204" pitchFamily="34" charset="0"/>
                        </a:rPr>
                        <a:t>onchange</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Element’s value changes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9931">
                <a:tc>
                  <a:txBody>
                    <a:bodyPr/>
                    <a:lstStyle/>
                    <a:p>
                      <a:pPr>
                        <a:lnSpc>
                          <a:spcPct val="107000"/>
                        </a:lnSpc>
                        <a:spcAft>
                          <a:spcPts val="0"/>
                        </a:spcAft>
                      </a:pPr>
                      <a:r>
                        <a:rPr lang="en-US" sz="19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19045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solidFill>
                  <a:srgbClr val="0000FF"/>
                </a:solidFill>
                <a:latin typeface="Times New Roman" panose="02020603050405020304" pitchFamily="18" charset="0"/>
                <a:cs typeface="Times New Roman" panose="02020603050405020304" pitchFamily="18" charset="0"/>
              </a:rPr>
              <a:t>I. GIỚI THIỆU JSF</a:t>
            </a:r>
            <a:br>
              <a:rPr lang="en-US" sz="4000" b="1">
                <a:solidFill>
                  <a:srgbClr val="0000FF"/>
                </a:solidFill>
                <a:latin typeface="Times New Roman" panose="02020603050405020304" pitchFamily="18" charset="0"/>
                <a:cs typeface="Times New Roman" panose="02020603050405020304" pitchFamily="18" charset="0"/>
              </a:rPr>
            </a:br>
            <a:r>
              <a:rPr lang="en-US" sz="4000" b="1">
                <a:solidFill>
                  <a:srgbClr val="0000FF"/>
                </a:solidFill>
                <a:latin typeface="Times New Roman" panose="02020603050405020304" pitchFamily="18" charset="0"/>
                <a:cs typeface="Times New Roman" panose="02020603050405020304" pitchFamily="18" charset="0"/>
              </a:rPr>
              <a:t>	</a:t>
            </a:r>
            <a:r>
              <a:rPr lang="en-US" sz="4000" b="1">
                <a:solidFill>
                  <a:srgbClr val="92D050"/>
                </a:solidFill>
                <a:latin typeface="Times New Roman" panose="02020603050405020304" pitchFamily="18" charset="0"/>
                <a:cs typeface="Times New Roman" panose="02020603050405020304" pitchFamily="18" charset="0"/>
              </a:rPr>
              <a:t> 1. </a:t>
            </a:r>
            <a:r>
              <a:rPr lang="en-US" sz="4000" b="1">
                <a:solidFill>
                  <a:srgbClr val="92D050"/>
                </a:solidFill>
                <a:latin typeface="Times New Roman" panose="02020603050405020304" pitchFamily="18" charset="0"/>
                <a:cs typeface="Times New Roman" panose="02020603050405020304" pitchFamily="18" charset="0"/>
              </a:rPr>
              <a:t>JSF LÀ GÌ</a:t>
            </a:r>
            <a:endParaRPr lang="en-US" sz="4000" b="1">
              <a:solidFill>
                <a:srgbClr val="92D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41" y="2160595"/>
            <a:ext cx="5621865" cy="3176180"/>
          </a:xfrm>
        </p:spPr>
        <p:txBody>
          <a:bodyPr>
            <a:normAutofit fontScale="92500" lnSpcReduction="10000"/>
          </a:bodyPr>
          <a:lstStyle/>
          <a:p>
            <a:pPr marL="0" indent="0" algn="just">
              <a:buNone/>
            </a:pPr>
            <a:r>
              <a:rPr lang="en-US" sz="3600" b="1" dirty="0">
                <a:solidFill>
                  <a:schemeClr val="tx1"/>
                </a:solidFill>
              </a:rPr>
              <a:t>JSF</a:t>
            </a:r>
            <a:r>
              <a:rPr lang="en-US" sz="2000" b="1" dirty="0"/>
              <a:t> </a:t>
            </a:r>
            <a:r>
              <a:rPr lang="en-US" b="1" dirty="0">
                <a:solidFill>
                  <a:schemeClr val="tx1"/>
                </a:solidFill>
              </a:rPr>
              <a:t>(</a:t>
            </a:r>
            <a:r>
              <a:rPr lang="en-US" dirty="0" err="1">
                <a:solidFill>
                  <a:schemeClr val="tx1"/>
                </a:solidFill>
              </a:rPr>
              <a:t>JavaServer</a:t>
            </a:r>
            <a:r>
              <a:rPr lang="en-US" dirty="0">
                <a:solidFill>
                  <a:schemeClr val="tx1"/>
                </a:solidFill>
              </a:rPr>
              <a:t> Faces): </a:t>
            </a:r>
            <a:r>
              <a:rPr lang="en-US" dirty="0" err="1">
                <a:solidFill>
                  <a:schemeClr val="tx1"/>
                </a:solidFill>
              </a:rPr>
              <a:t>là</a:t>
            </a:r>
            <a:r>
              <a:rPr lang="en-US" dirty="0">
                <a:solidFill>
                  <a:schemeClr val="tx1"/>
                </a:solidFill>
              </a:rPr>
              <a:t> </a:t>
            </a:r>
            <a:r>
              <a:rPr lang="en-US" dirty="0" err="1">
                <a:solidFill>
                  <a:schemeClr val="tx1"/>
                </a:solidFill>
              </a:rPr>
              <a:t>một</a:t>
            </a:r>
            <a:r>
              <a:rPr lang="en-US" dirty="0">
                <a:solidFill>
                  <a:schemeClr val="tx1"/>
                </a:solidFill>
              </a:rPr>
              <a:t> UI framework </a:t>
            </a:r>
            <a:r>
              <a:rPr lang="en-US" dirty="0" err="1">
                <a:solidFill>
                  <a:schemeClr val="tx1"/>
                </a:solidFill>
              </a:rPr>
              <a:t>giúp</a:t>
            </a:r>
            <a:r>
              <a:rPr lang="en-US" dirty="0">
                <a:solidFill>
                  <a:schemeClr val="tx1"/>
                </a:solidFill>
              </a:rPr>
              <a:t> </a:t>
            </a:r>
            <a:r>
              <a:rPr lang="en-US" dirty="0" err="1">
                <a:solidFill>
                  <a:schemeClr val="tx1"/>
                </a:solidFill>
              </a:rPr>
              <a:t>đơn</a:t>
            </a:r>
            <a:r>
              <a:rPr lang="en-US" dirty="0">
                <a:solidFill>
                  <a:schemeClr val="tx1"/>
                </a:solidFill>
              </a:rPr>
              <a:t> </a:t>
            </a:r>
            <a:r>
              <a:rPr lang="en-US" dirty="0" err="1">
                <a:solidFill>
                  <a:schemeClr val="tx1"/>
                </a:solidFill>
              </a:rPr>
              <a:t>giản</a:t>
            </a:r>
            <a:r>
              <a:rPr lang="en-US" dirty="0">
                <a:solidFill>
                  <a:schemeClr val="tx1"/>
                </a:solidFill>
              </a:rPr>
              <a:t> </a:t>
            </a:r>
            <a:r>
              <a:rPr lang="en-US" dirty="0" err="1">
                <a:solidFill>
                  <a:schemeClr val="tx1"/>
                </a:solidFill>
              </a:rPr>
              <a:t>hóa</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phát</a:t>
            </a:r>
            <a:r>
              <a:rPr lang="en-US" dirty="0">
                <a:solidFill>
                  <a:schemeClr val="tx1"/>
                </a:solidFill>
              </a:rPr>
              <a:t> </a:t>
            </a:r>
            <a:r>
              <a:rPr lang="en-US" dirty="0" err="1">
                <a:solidFill>
                  <a:schemeClr val="tx1"/>
                </a:solidFill>
              </a:rPr>
              <a:t>triển</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ứng</a:t>
            </a:r>
            <a:r>
              <a:rPr lang="en-US" dirty="0">
                <a:solidFill>
                  <a:schemeClr val="tx1"/>
                </a:solidFill>
              </a:rPr>
              <a:t> web J2EE. </a:t>
            </a:r>
          </a:p>
          <a:p>
            <a:pPr marL="0" indent="0" algn="just">
              <a:buNone/>
            </a:pPr>
            <a:r>
              <a:rPr lang="en-US" dirty="0" err="1">
                <a:solidFill>
                  <a:schemeClr val="tx1"/>
                </a:solidFill>
              </a:rPr>
              <a:t>Để</a:t>
            </a:r>
            <a:r>
              <a:rPr lang="en-US" dirty="0">
                <a:solidFill>
                  <a:schemeClr val="tx1"/>
                </a:solidFill>
              </a:rPr>
              <a:t> </a:t>
            </a:r>
            <a:r>
              <a:rPr lang="en-US" dirty="0" err="1">
                <a:solidFill>
                  <a:schemeClr val="tx1"/>
                </a:solidFill>
              </a:rPr>
              <a:t>tạo</a:t>
            </a:r>
            <a:r>
              <a:rPr lang="en-US" dirty="0">
                <a:solidFill>
                  <a:schemeClr val="tx1"/>
                </a:solidFill>
              </a:rPr>
              <a:t> </a:t>
            </a:r>
            <a:r>
              <a:rPr lang="en-US" dirty="0" err="1">
                <a:solidFill>
                  <a:schemeClr val="tx1"/>
                </a:solidFill>
              </a:rPr>
              <a:t>ra</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hiển</a:t>
            </a:r>
            <a:r>
              <a:rPr lang="en-US" dirty="0">
                <a:solidFill>
                  <a:schemeClr val="tx1"/>
                </a:solidFill>
              </a:rPr>
              <a:t> </a:t>
            </a:r>
            <a:r>
              <a:rPr lang="en-US" dirty="0" err="1">
                <a:solidFill>
                  <a:schemeClr val="tx1"/>
                </a:solidFill>
              </a:rPr>
              <a:t>thị</a:t>
            </a:r>
            <a:r>
              <a:rPr lang="en-US" dirty="0">
                <a:solidFill>
                  <a:schemeClr val="tx1"/>
                </a:solidFill>
              </a:rPr>
              <a:t>, JSF </a:t>
            </a:r>
            <a:r>
              <a:rPr lang="en-US" dirty="0" err="1">
                <a:solidFill>
                  <a:schemeClr val="tx1"/>
                </a:solidFill>
              </a:rPr>
              <a:t>dùng</a:t>
            </a:r>
            <a:r>
              <a:rPr lang="en-US" dirty="0">
                <a:solidFill>
                  <a:schemeClr val="tx1"/>
                </a:solidFill>
              </a:rPr>
              <a:t> </a:t>
            </a:r>
            <a:r>
              <a:rPr lang="en-US" dirty="0" err="1">
                <a:solidFill>
                  <a:schemeClr val="tx1"/>
                </a:solidFill>
              </a:rPr>
              <a:t>dạng</a:t>
            </a:r>
            <a:r>
              <a:rPr lang="en-US" dirty="0">
                <a:solidFill>
                  <a:schemeClr val="tx1"/>
                </a:solidFill>
              </a:rPr>
              <a:t> </a:t>
            </a:r>
            <a:r>
              <a:rPr lang="en-US" dirty="0" err="1">
                <a:solidFill>
                  <a:schemeClr val="tx1"/>
                </a:solidFill>
              </a:rPr>
              <a:t>cấu</a:t>
            </a:r>
            <a:r>
              <a:rPr lang="en-US" dirty="0">
                <a:solidFill>
                  <a:schemeClr val="tx1"/>
                </a:solidFill>
              </a:rPr>
              <a:t> </a:t>
            </a:r>
            <a:r>
              <a:rPr lang="en-US" dirty="0" err="1">
                <a:solidFill>
                  <a:schemeClr val="tx1"/>
                </a:solidFill>
              </a:rPr>
              <a:t>trúc</a:t>
            </a:r>
            <a:r>
              <a:rPr lang="en-US" dirty="0">
                <a:solidFill>
                  <a:schemeClr val="tx1"/>
                </a:solidFill>
              </a:rPr>
              <a:t> </a:t>
            </a:r>
            <a:r>
              <a:rPr lang="en-US" dirty="0" err="1">
                <a:solidFill>
                  <a:schemeClr val="tx1"/>
                </a:solidFill>
              </a:rPr>
              <a:t>cây</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thẻ</a:t>
            </a:r>
            <a:r>
              <a:rPr lang="en-US" dirty="0">
                <a:solidFill>
                  <a:schemeClr val="tx1"/>
                </a:solidFill>
              </a:rPr>
              <a:t>, </a:t>
            </a:r>
            <a:r>
              <a:rPr lang="en-US" dirty="0" err="1">
                <a:solidFill>
                  <a:schemeClr val="tx1"/>
                </a:solidFill>
              </a:rPr>
              <a:t>mỗi</a:t>
            </a:r>
            <a:r>
              <a:rPr lang="en-US" dirty="0">
                <a:solidFill>
                  <a:schemeClr val="tx1"/>
                </a:solidFill>
              </a:rPr>
              <a:t> </a:t>
            </a:r>
            <a:r>
              <a:rPr lang="en-US" dirty="0" err="1">
                <a:solidFill>
                  <a:schemeClr val="tx1"/>
                </a:solidFill>
              </a:rPr>
              <a:t>thẻ</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thành</a:t>
            </a:r>
            <a:r>
              <a:rPr lang="en-US" dirty="0">
                <a:solidFill>
                  <a:schemeClr val="tx1"/>
                </a:solidFill>
              </a:rPr>
              <a:t> </a:t>
            </a:r>
            <a:r>
              <a:rPr lang="en-US" dirty="0" err="1">
                <a:solidFill>
                  <a:schemeClr val="tx1"/>
                </a:solidFill>
              </a:rPr>
              <a:t>phần</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i="1" dirty="0">
                <a:solidFill>
                  <a:schemeClr val="tx1"/>
                </a:solidFill>
              </a:rPr>
              <a:t>component</a:t>
            </a:r>
            <a:r>
              <a:rPr lang="en-US" dirty="0">
                <a:solidFill>
                  <a:schemeClr val="tx1"/>
                </a:solidFill>
              </a:rPr>
              <a:t>) </a:t>
            </a:r>
            <a:r>
              <a:rPr lang="en-US" dirty="0" err="1">
                <a:solidFill>
                  <a:schemeClr val="tx1"/>
                </a:solidFill>
              </a:rPr>
              <a:t>và</a:t>
            </a:r>
            <a:r>
              <a:rPr lang="en-US" dirty="0">
                <a:solidFill>
                  <a:schemeClr val="tx1"/>
                </a:solidFill>
              </a:rPr>
              <a:t> </a:t>
            </a:r>
            <a:r>
              <a:rPr lang="en-US" b="1" dirty="0" err="1">
                <a:solidFill>
                  <a:schemeClr val="tx1"/>
                </a:solidFill>
              </a:rPr>
              <a:t>FacesServlet</a:t>
            </a:r>
            <a:r>
              <a:rPr lang="en-US" dirty="0">
                <a:solidFill>
                  <a:schemeClr val="tx1"/>
                </a:solidFill>
              </a:rPr>
              <a:t> servlet </a:t>
            </a:r>
            <a:r>
              <a:rPr lang="en-US" dirty="0" err="1">
                <a:solidFill>
                  <a:schemeClr val="tx1"/>
                </a:solidFill>
              </a:rPr>
              <a:t>sẽ</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 </a:t>
            </a:r>
            <a:r>
              <a:rPr lang="en-US" dirty="0" err="1">
                <a:solidFill>
                  <a:schemeClr val="tx1"/>
                </a:solidFill>
              </a:rPr>
              <a:t>công</a:t>
            </a:r>
            <a:r>
              <a:rPr lang="en-US" dirty="0">
                <a:solidFill>
                  <a:schemeClr val="tx1"/>
                </a:solidFill>
              </a:rPr>
              <a:t> </a:t>
            </a:r>
            <a:r>
              <a:rPr lang="en-US" dirty="0" err="1">
                <a:solidFill>
                  <a:schemeClr val="tx1"/>
                </a:solidFill>
              </a:rPr>
              <a:t>đoạn</a:t>
            </a:r>
            <a:r>
              <a:rPr lang="en-US" dirty="0">
                <a:solidFill>
                  <a:schemeClr val="tx1"/>
                </a:solidFill>
              </a:rPr>
              <a:t> </a:t>
            </a:r>
            <a:r>
              <a:rPr lang="en-US" dirty="0" err="1">
                <a:solidFill>
                  <a:schemeClr val="tx1"/>
                </a:solidFill>
              </a:rPr>
              <a:t>chuyển</a:t>
            </a:r>
            <a:r>
              <a:rPr lang="en-US" dirty="0">
                <a:solidFill>
                  <a:schemeClr val="tx1"/>
                </a:solidFill>
              </a:rPr>
              <a:t> </a:t>
            </a:r>
            <a:r>
              <a:rPr lang="en-US" dirty="0" err="1">
                <a:solidFill>
                  <a:schemeClr val="tx1"/>
                </a:solidFill>
              </a:rPr>
              <a:t>đổi</a:t>
            </a:r>
            <a:r>
              <a:rPr lang="en-US" dirty="0">
                <a:solidFill>
                  <a:schemeClr val="tx1"/>
                </a:solidFill>
              </a:rPr>
              <a:t> </a:t>
            </a:r>
            <a:r>
              <a:rPr lang="en-US" dirty="0" err="1">
                <a:solidFill>
                  <a:schemeClr val="tx1"/>
                </a:solidFill>
              </a:rPr>
              <a:t>ra</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tương</a:t>
            </a:r>
            <a:r>
              <a:rPr lang="en-US" dirty="0">
                <a:solidFill>
                  <a:schemeClr val="tx1"/>
                </a:solidFill>
              </a:rPr>
              <a:t> </a:t>
            </a:r>
            <a:r>
              <a:rPr lang="en-US" dirty="0" err="1">
                <a:solidFill>
                  <a:schemeClr val="tx1"/>
                </a:solidFill>
              </a:rPr>
              <a:t>ứng</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dùng</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dạng</a:t>
            </a:r>
            <a:r>
              <a:rPr lang="en-US" dirty="0">
                <a:solidFill>
                  <a:schemeClr val="tx1"/>
                </a:solidFill>
              </a:rPr>
              <a:t> HTML.</a:t>
            </a:r>
          </a:p>
        </p:txBody>
      </p:sp>
    </p:spTree>
    <p:extLst>
      <p:ext uri="{BB962C8B-B14F-4D97-AF65-F5344CB8AC3E}">
        <p14:creationId xmlns:p14="http://schemas.microsoft.com/office/powerpoint/2010/main" val="170917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911" y="609600"/>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Basic Tags</a:t>
            </a:r>
          </a:p>
        </p:txBody>
      </p:sp>
      <p:sp>
        <p:nvSpPr>
          <p:cNvPr id="3" name="Content Placeholder 2"/>
          <p:cNvSpPr>
            <a:spLocks noGrp="1"/>
          </p:cNvSpPr>
          <p:nvPr>
            <p:ph idx="1"/>
          </p:nvPr>
        </p:nvSpPr>
        <p:spPr>
          <a:xfrm>
            <a:off x="241909" y="2476503"/>
            <a:ext cx="6957179" cy="3695700"/>
          </a:xfrm>
        </p:spPr>
        <p:txBody>
          <a:bodyPr>
            <a:noAutofit/>
          </a:bodyPr>
          <a:lstStyle/>
          <a:p>
            <a:pPr fontAlgn="base">
              <a:buFont typeface="Times New Roman" panose="02020603050405020304" pitchFamily="18" charset="0"/>
              <a:buChar char="►"/>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a:t>
            </a:r>
          </a:p>
          <a:p>
            <a:pPr marL="0" indent="0" fontAlgn="base">
              <a:buNone/>
            </a:pPr>
            <a:endParaRPr lang="en-US" dirty="0">
              <a:solidFill>
                <a:schemeClr val="tx1"/>
              </a:solidFill>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&lt;h2&gt;</a:t>
            </a:r>
            <a:r>
              <a:rPr lang="en-US" dirty="0" err="1">
                <a:solidFill>
                  <a:srgbClr val="313131"/>
                </a:solidFill>
                <a:latin typeface="Consolas" panose="020B0609020204030204" pitchFamily="49" charset="0"/>
                <a:ea typeface="Times New Roman" panose="02020603050405020304" pitchFamily="18" charset="0"/>
                <a:cs typeface="Courier New" panose="02070309020205020404" pitchFamily="49" charset="0"/>
              </a:rPr>
              <a:t>h:inputText</a:t>
            </a:r>
            <a:r>
              <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example</a:t>
            </a:r>
            <a:r>
              <a:rPr 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&lt;/h2&gt;</a:t>
            </a:r>
            <a:endParaRPr lang="en-US" sz="4000" dirty="0">
              <a:ea typeface="Calibri" panose="020F0502020204030204" pitchFamily="34"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hr</a:t>
            </a:r>
            <a:r>
              <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sz="4000" dirty="0">
              <a:ea typeface="Calibri" panose="020F0502020204030204" pitchFamily="34"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h:form</a:t>
            </a:r>
            <a:r>
              <a:rPr 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sz="4000" dirty="0">
              <a:ea typeface="Calibri" panose="020F0502020204030204" pitchFamily="34"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&lt;h3&gt;</a:t>
            </a:r>
            <a:r>
              <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Read-Only input text box</a:t>
            </a:r>
            <a:r>
              <a:rPr 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&lt;/h3&gt;</a:t>
            </a:r>
            <a:endParaRPr lang="en-US" sz="4000" dirty="0">
              <a:ea typeface="Calibri" panose="020F0502020204030204" pitchFamily="34"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h:inputText</a:t>
            </a:r>
            <a:r>
              <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7F0055"/>
                </a:solidFill>
                <a:latin typeface="Consolas" panose="020B0609020204030204" pitchFamily="49" charset="0"/>
                <a:ea typeface="Times New Roman" panose="02020603050405020304" pitchFamily="18" charset="0"/>
                <a:cs typeface="Courier New" panose="02070309020205020404" pitchFamily="49" charset="0"/>
              </a:rPr>
              <a:t>value</a:t>
            </a:r>
            <a:r>
              <a:rPr lang="en-US"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"Hello World!"</a:t>
            </a:r>
            <a:r>
              <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endPar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dirty="0" err="1">
                <a:solidFill>
                  <a:srgbClr val="7F0055"/>
                </a:solidFill>
                <a:latin typeface="Consolas" panose="020B0609020204030204" pitchFamily="49" charset="0"/>
                <a:ea typeface="Times New Roman" panose="02020603050405020304" pitchFamily="18" charset="0"/>
                <a:cs typeface="Courier New" panose="02070309020205020404" pitchFamily="49" charset="0"/>
              </a:rPr>
              <a:t>readonly</a:t>
            </a:r>
            <a:r>
              <a:rPr lang="en-US"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"true"</a:t>
            </a:r>
            <a:r>
              <a:rPr 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sz="4000" dirty="0">
              <a:ea typeface="Calibri" panose="020F0502020204030204" pitchFamily="34"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&lt;h3&gt;</a:t>
            </a:r>
            <a:r>
              <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Read-Only input text box</a:t>
            </a:r>
            <a:r>
              <a:rPr 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&lt;/h3&gt;</a:t>
            </a:r>
            <a:endParaRPr lang="en-US" sz="4000" dirty="0">
              <a:ea typeface="Calibri" panose="020F0502020204030204" pitchFamily="34"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h:inputText</a:t>
            </a:r>
            <a:r>
              <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7F0055"/>
                </a:solidFill>
                <a:latin typeface="Consolas" panose="020B0609020204030204" pitchFamily="49" charset="0"/>
                <a:ea typeface="Times New Roman" panose="02020603050405020304" pitchFamily="18" charset="0"/>
                <a:cs typeface="Courier New" panose="02070309020205020404" pitchFamily="49" charset="0"/>
              </a:rPr>
              <a:t>value</a:t>
            </a:r>
            <a:r>
              <a:rPr lang="en-US"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"Hello World"</a:t>
            </a:r>
            <a:r>
              <a:rPr 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sz="4000" dirty="0">
              <a:ea typeface="Calibri" panose="020F0502020204030204" pitchFamily="34"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h:form</a:t>
            </a:r>
            <a:r>
              <a:rPr 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sz="4000" dirty="0">
              <a:ea typeface="Calibri" panose="020F0502020204030204" pitchFamily="34" charset="0"/>
            </a:endParaRPr>
          </a:p>
          <a:p>
            <a:pPr marL="0" indent="0" fontAlgn="base">
              <a:buNone/>
            </a:pP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2786974" y="14513"/>
            <a:ext cx="4905375" cy="3219451"/>
          </a:xfrm>
          <a:prstGeom prst="rect">
            <a:avLst/>
          </a:prstGeom>
        </p:spPr>
      </p:pic>
    </p:spTree>
    <p:extLst>
      <p:ext uri="{BB962C8B-B14F-4D97-AF65-F5344CB8AC3E}">
        <p14:creationId xmlns:p14="http://schemas.microsoft.com/office/powerpoint/2010/main" val="55094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99" y="609600"/>
            <a:ext cx="8596668" cy="1320800"/>
          </a:xfrm>
        </p:spPr>
        <p:txBody>
          <a:bodyPr>
            <a:normAutofit/>
          </a:bodyPr>
          <a:lstStyle/>
          <a:p>
            <a:r>
              <a:rPr lang="en-US" sz="4000" b="1" dirty="0" err="1">
                <a:latin typeface="Times New Roman" panose="02020603050405020304" pitchFamily="18" charset="0"/>
                <a:cs typeface="Times New Roman" panose="02020603050405020304" pitchFamily="18" charset="0"/>
              </a:rPr>
              <a:t>Facelet</a:t>
            </a:r>
            <a:r>
              <a:rPr lang="en-US" sz="40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tags</a:t>
            </a:r>
          </a:p>
        </p:txBody>
      </p:sp>
      <p:sp>
        <p:nvSpPr>
          <p:cNvPr id="3" name="Content Placeholder 2"/>
          <p:cNvSpPr>
            <a:spLocks noGrp="1"/>
          </p:cNvSpPr>
          <p:nvPr>
            <p:ph idx="1"/>
          </p:nvPr>
        </p:nvSpPr>
        <p:spPr>
          <a:xfrm>
            <a:off x="227401" y="2070103"/>
            <a:ext cx="9279465" cy="3695700"/>
          </a:xfrm>
        </p:spPr>
        <p:txBody>
          <a:bodyPr>
            <a:noAutofit/>
          </a:bodyPr>
          <a:lstStyle/>
          <a:p>
            <a:pPr fontAlgn="base">
              <a:buFont typeface="Times New Roman" panose="02020603050405020304" pitchFamily="18" charset="0"/>
              <a:buChar char="►"/>
            </a:pPr>
            <a:r>
              <a:rPr lang="vi-VN" dirty="0">
                <a:solidFill>
                  <a:schemeClr val="tx1"/>
                </a:solidFill>
              </a:rPr>
              <a:t>Cung cấp các thẻ đặc biệt để tạo ra những thành phần layout cho ứng dụng web như header, footer, content</a:t>
            </a:r>
            <a:r>
              <a:rPr lang="vi-VN" dirty="0">
                <a:solidFill>
                  <a:schemeClr val="tx1"/>
                </a:solidFill>
              </a:rPr>
              <a:t>,...</a:t>
            </a:r>
            <a:endParaRPr lang="en-US" dirty="0">
              <a:solidFill>
                <a:schemeClr val="tx1"/>
              </a:solidFill>
            </a:endParaRPr>
          </a:p>
          <a:p>
            <a:pPr fontAlgn="base">
              <a:buFont typeface="Times New Roman" panose="02020603050405020304" pitchFamily="18" charset="0"/>
              <a:buChar char="►"/>
            </a:pPr>
            <a:r>
              <a:rPr lang="vi-VN" dirty="0">
                <a:solidFill>
                  <a:schemeClr val="tx1"/>
                </a:solidFill>
              </a:rPr>
              <a:t>Để sử dụng Facelet tags, cần khai báo namespaces</a:t>
            </a:r>
            <a:r>
              <a:rPr lang="vi-VN" dirty="0">
                <a:solidFill>
                  <a:schemeClr val="tx1"/>
                </a:solidFill>
              </a:rPr>
              <a:t>:</a:t>
            </a:r>
            <a:endParaRPr lang="en-US" dirty="0">
              <a:solidFill>
                <a:schemeClr val="tx1"/>
              </a:solidFill>
            </a:endParaRPr>
          </a:p>
          <a:p>
            <a:pPr marL="0" indent="0" fontAlgn="base">
              <a:buNone/>
            </a:pPr>
            <a:r>
              <a:rPr lang="en-US" alt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alt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html</a:t>
            </a:r>
            <a:endPar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endParaRPr>
          </a:p>
          <a:p>
            <a:pPr marL="0" indent="0" fontAlgn="base">
              <a:buNone/>
            </a:pPr>
            <a:r>
              <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err="1">
                <a:solidFill>
                  <a:srgbClr val="7F0055"/>
                </a:solidFill>
                <a:latin typeface="Consolas" panose="020B0609020204030204" pitchFamily="49" charset="0"/>
                <a:ea typeface="Times New Roman" panose="02020603050405020304" pitchFamily="18" charset="0"/>
                <a:cs typeface="Courier New" panose="02070309020205020404" pitchFamily="49" charset="0"/>
              </a:rPr>
              <a:t>xmlns</a:t>
            </a:r>
            <a:r>
              <a:rPr lang="en-US" altLang="en-US"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"http://www.w3.org/1999/xhtml"</a:t>
            </a:r>
            <a:r>
              <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err="1">
                <a:solidFill>
                  <a:srgbClr val="7F0055"/>
                </a:solidFill>
                <a:latin typeface="Consolas" panose="020B0609020204030204" pitchFamily="49" charset="0"/>
                <a:ea typeface="Times New Roman" panose="02020603050405020304" pitchFamily="18" charset="0"/>
                <a:cs typeface="Courier New" panose="02070309020205020404" pitchFamily="49" charset="0"/>
              </a:rPr>
              <a:t>xmlns:ui</a:t>
            </a:r>
            <a:r>
              <a:rPr lang="en-US" altLang="en-US"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"http</a:t>
            </a:r>
            <a:r>
              <a:rPr lang="en-US" alt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java.sun.com/</a:t>
            </a:r>
            <a:r>
              <a:rPr lang="en-US" altLang="en-US" dirty="0" err="1">
                <a:solidFill>
                  <a:srgbClr val="008800"/>
                </a:solidFill>
                <a:latin typeface="Consolas" panose="020B0609020204030204" pitchFamily="49" charset="0"/>
                <a:ea typeface="Times New Roman" panose="02020603050405020304" pitchFamily="18" charset="0"/>
                <a:cs typeface="Courier New" panose="02070309020205020404" pitchFamily="49" charset="0"/>
              </a:rPr>
              <a:t>jsf</a:t>
            </a:r>
            <a:r>
              <a:rPr lang="en-US" alt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dirty="0" err="1">
                <a:solidFill>
                  <a:srgbClr val="008800"/>
                </a:solidFill>
                <a:latin typeface="Consolas" panose="020B0609020204030204" pitchFamily="49" charset="0"/>
                <a:ea typeface="Times New Roman" panose="02020603050405020304" pitchFamily="18" charset="0"/>
                <a:cs typeface="Courier New" panose="02070309020205020404" pitchFamily="49" charset="0"/>
              </a:rPr>
              <a:t>facelets</a:t>
            </a:r>
            <a:r>
              <a:rPr lang="en-US" alt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a:t>
            </a:r>
            <a:endPar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endParaRPr>
          </a:p>
          <a:p>
            <a:pPr marL="0" indent="0" fontAlgn="base">
              <a:buNone/>
            </a:pPr>
            <a:r>
              <a:rPr lang="en-US" alt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altLang="en-US" sz="5400" dirty="0">
              <a:solidFill>
                <a:schemeClr val="tx1"/>
              </a:solidFill>
              <a:latin typeface="Arial" panose="020B0604020202020204" pitchFamily="34" charset="0"/>
            </a:endParaRPr>
          </a:p>
          <a:p>
            <a:pPr marL="0" indent="0" fontAlgn="base">
              <a:buNone/>
            </a:pPr>
            <a:endParaRPr lang="vi-VN" dirty="0">
              <a:solidFill>
                <a:schemeClr val="tx1"/>
              </a:solidFill>
            </a:endParaRPr>
          </a:p>
        </p:txBody>
      </p:sp>
    </p:spTree>
    <p:extLst>
      <p:ext uri="{BB962C8B-B14F-4D97-AF65-F5344CB8AC3E}">
        <p14:creationId xmlns:p14="http://schemas.microsoft.com/office/powerpoint/2010/main" val="45417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911" y="609600"/>
            <a:ext cx="8596668" cy="1320800"/>
          </a:xfrm>
        </p:spPr>
        <p:txBody>
          <a:bodyPr>
            <a:normAutofit/>
          </a:bodyPr>
          <a:lstStyle/>
          <a:p>
            <a:r>
              <a:rPr lang="en-US" sz="4000" b="1" dirty="0" err="1">
                <a:latin typeface="Times New Roman" panose="02020603050405020304" pitchFamily="18" charset="0"/>
                <a:cs typeface="Times New Roman" panose="02020603050405020304" pitchFamily="18" charset="0"/>
              </a:rPr>
              <a:t>Facelet</a:t>
            </a:r>
            <a:r>
              <a:rPr lang="en-US" sz="4000" b="1" dirty="0">
                <a:latin typeface="Times New Roman" panose="02020603050405020304" pitchFamily="18" charset="0"/>
                <a:cs typeface="Times New Roman" panose="02020603050405020304" pitchFamily="18" charset="0"/>
              </a:rPr>
              <a:t> tags</a:t>
            </a:r>
          </a:p>
        </p:txBody>
      </p:sp>
      <p:sp>
        <p:nvSpPr>
          <p:cNvPr id="4" name="Content Placeholder 2"/>
          <p:cNvSpPr>
            <a:spLocks noGrp="1"/>
          </p:cNvSpPr>
          <p:nvPr>
            <p:ph idx="1"/>
          </p:nvPr>
        </p:nvSpPr>
        <p:spPr>
          <a:xfrm>
            <a:off x="241913" y="1349829"/>
            <a:ext cx="9279465" cy="4415971"/>
          </a:xfrm>
        </p:spPr>
        <p:txBody>
          <a:bodyPr>
            <a:noAutofit/>
          </a:bodyPr>
          <a:lstStyle/>
          <a:p>
            <a:pPr fontAlgn="base">
              <a:buFont typeface="Times New Roman" panose="02020603050405020304" pitchFamily="18" charset="0"/>
              <a:buChar char="►"/>
            </a:pPr>
            <a:r>
              <a:rPr lang="en-US" dirty="0" err="1">
                <a:solidFill>
                  <a:schemeClr val="tx1"/>
                </a:solidFill>
              </a:rPr>
              <a:t>Thẻ</a:t>
            </a:r>
            <a:r>
              <a:rPr lang="en-US" dirty="0">
                <a:solidFill>
                  <a:schemeClr val="tx1"/>
                </a:solidFill>
              </a:rPr>
              <a:t>:</a:t>
            </a:r>
          </a:p>
          <a:p>
            <a:pPr marL="0" indent="0" fontAlgn="base">
              <a:buNone/>
            </a:pPr>
            <a:endParaRPr lang="vi-VN"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078899193"/>
              </p:ext>
            </p:extLst>
          </p:nvPr>
        </p:nvGraphicFramePr>
        <p:xfrm>
          <a:off x="348347" y="2061036"/>
          <a:ext cx="8882743" cy="4079529"/>
        </p:xfrm>
        <a:graphic>
          <a:graphicData uri="http://schemas.openxmlformats.org/drawingml/2006/table">
            <a:tbl>
              <a:tblPr firstRow="1" firstCol="1" bandRow="1"/>
              <a:tblGrid>
                <a:gridCol w="1558613"/>
                <a:gridCol w="7324129"/>
              </a:tblGrid>
              <a:tr h="424543">
                <a:tc>
                  <a:txBody>
                    <a:bodyPr/>
                    <a:lstStyle/>
                    <a:p>
                      <a:pPr algn="ctr">
                        <a:lnSpc>
                          <a:spcPct val="107000"/>
                        </a:lnSpc>
                        <a:spcAft>
                          <a:spcPts val="0"/>
                        </a:spcAft>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Tags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4544">
                <a:tc>
                  <a:txBody>
                    <a:bodyPr/>
                    <a:lstStyle/>
                    <a:p>
                      <a:pPr>
                        <a:lnSpc>
                          <a:spcPct val="107000"/>
                        </a:lnSpc>
                        <a:spcAft>
                          <a:spcPts val="0"/>
                        </a:spcAft>
                      </a:pPr>
                      <a:r>
                        <a:rPr lang="en-US" sz="2000" b="1" u="none" dirty="0" smtClean="0">
                          <a:effectLst/>
                          <a:latin typeface="Times New Roman" panose="02020603050405020304" pitchFamily="18" charset="0"/>
                          <a:ea typeface="Calibri" panose="020F0502020204030204" pitchFamily="34" charset="0"/>
                          <a:cs typeface="Times New Roman" panose="02020603050405020304" pitchFamily="18" charset="0"/>
                        </a:rPr>
                        <a:t>Templates</a:t>
                      </a:r>
                    </a:p>
                    <a:p>
                      <a:pPr>
                        <a:lnSpc>
                          <a:spcPct val="107000"/>
                        </a:lnSpc>
                        <a:spcAft>
                          <a:spcPts val="0"/>
                        </a:spcAft>
                      </a:pPr>
                      <a:endParaRPr lang="en-US" sz="2000" b="1" u="non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Demonstrate how to use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templates,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using following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tags:</a:t>
                      </a:r>
                    </a:p>
                    <a:p>
                      <a:pPr>
                        <a:lnSpc>
                          <a:spcPct val="107000"/>
                        </a:lnSpc>
                        <a:spcAft>
                          <a:spcPts val="0"/>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&lt;</a:t>
                      </a:r>
                      <a:r>
                        <a:rPr lang="en-US" sz="2000" dirty="0" err="1" smtClean="0">
                          <a:effectLst/>
                          <a:latin typeface="Times New Roman" panose="02020603050405020304" pitchFamily="18" charset="0"/>
                          <a:ea typeface="Calibri" panose="020F0502020204030204" pitchFamily="34" charset="0"/>
                          <a:cs typeface="Times New Roman" panose="02020603050405020304" pitchFamily="18" charset="0"/>
                        </a:rPr>
                        <a:t>ui:insert</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&gt;</a:t>
                      </a:r>
                    </a:p>
                    <a:p>
                      <a:pPr>
                        <a:lnSpc>
                          <a:spcPct val="107000"/>
                        </a:lnSpc>
                        <a:spcAft>
                          <a:spcPts val="0"/>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&lt;</a:t>
                      </a:r>
                      <a:r>
                        <a:rPr lang="en-US" sz="2000" dirty="0" err="1" smtClean="0">
                          <a:effectLst/>
                          <a:latin typeface="Times New Roman" panose="02020603050405020304" pitchFamily="18" charset="0"/>
                          <a:ea typeface="Calibri" panose="020F0502020204030204" pitchFamily="34" charset="0"/>
                          <a:cs typeface="Times New Roman" panose="02020603050405020304" pitchFamily="18" charset="0"/>
                        </a:rPr>
                        <a:t>ui:define</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&gt;</a:t>
                      </a:r>
                    </a:p>
                    <a:p>
                      <a:pPr>
                        <a:lnSpc>
                          <a:spcPct val="107000"/>
                        </a:lnSpc>
                        <a:spcAft>
                          <a:spcPts val="0"/>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&lt;</a:t>
                      </a:r>
                      <a:r>
                        <a:rPr lang="en-US" sz="2000" dirty="0" err="1" smtClean="0">
                          <a:effectLst/>
                          <a:latin typeface="Times New Roman" panose="02020603050405020304" pitchFamily="18" charset="0"/>
                          <a:ea typeface="Calibri" panose="020F0502020204030204" pitchFamily="34" charset="0"/>
                          <a:cs typeface="Times New Roman" panose="02020603050405020304" pitchFamily="18" charset="0"/>
                        </a:rPr>
                        <a:t>ui:include</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&gt;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9085">
                <a:tc>
                  <a:txBody>
                    <a:bodyPr/>
                    <a:lstStyle/>
                    <a:p>
                      <a:pPr>
                        <a:lnSpc>
                          <a:spcPct val="107000"/>
                        </a:lnSpc>
                        <a:spcAft>
                          <a:spcPts val="0"/>
                        </a:spcAft>
                      </a:pPr>
                      <a:r>
                        <a:rPr lang="en-US" sz="2000" b="1" u="none" dirty="0" smtClean="0">
                          <a:effectLst/>
                          <a:latin typeface="Times New Roman" panose="02020603050405020304" pitchFamily="18" charset="0"/>
                          <a:ea typeface="Calibri" panose="020F0502020204030204" pitchFamily="34" charset="0"/>
                          <a:cs typeface="Times New Roman" panose="02020603050405020304" pitchFamily="18" charset="0"/>
                        </a:rPr>
                        <a:t>Parameters</a:t>
                      </a:r>
                    </a:p>
                    <a:p>
                      <a:pPr>
                        <a:lnSpc>
                          <a:spcPct val="107000"/>
                        </a:lnSpc>
                        <a:spcAft>
                          <a:spcPts val="0"/>
                        </a:spcAft>
                      </a:pPr>
                      <a:endParaRPr lang="en-US" sz="2000" b="1" u="non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Demonstrate how to pass parameters to a template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file, using tag:</a:t>
                      </a:r>
                    </a:p>
                    <a:p>
                      <a:pPr>
                        <a:lnSpc>
                          <a:spcPct val="107000"/>
                        </a:lnSpc>
                        <a:spcAft>
                          <a:spcPts val="0"/>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&lt;</a:t>
                      </a:r>
                      <a:r>
                        <a:rPr lang="en-US" sz="2000" dirty="0" err="1" smtClean="0">
                          <a:effectLst/>
                          <a:latin typeface="Times New Roman" panose="02020603050405020304" pitchFamily="18" charset="0"/>
                          <a:ea typeface="Calibri" panose="020F0502020204030204" pitchFamily="34" charset="0"/>
                          <a:cs typeface="Times New Roman" panose="02020603050405020304" pitchFamily="18" charset="0"/>
                        </a:rPr>
                        <a:t>ui:param</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&gt;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2272">
                <a:tc>
                  <a:txBody>
                    <a:bodyPr/>
                    <a:lstStyle/>
                    <a:p>
                      <a:pPr>
                        <a:lnSpc>
                          <a:spcPct val="107000"/>
                        </a:lnSpc>
                        <a:spcAft>
                          <a:spcPts val="0"/>
                        </a:spcAft>
                      </a:pPr>
                      <a:r>
                        <a:rPr lang="en-US" sz="2000" b="1" u="none" dirty="0" smtClean="0">
                          <a:effectLst/>
                          <a:latin typeface="Times New Roman" panose="02020603050405020304" pitchFamily="18" charset="0"/>
                          <a:ea typeface="Calibri" panose="020F0502020204030204" pitchFamily="34" charset="0"/>
                          <a:cs typeface="Times New Roman" panose="02020603050405020304" pitchFamily="18" charset="0"/>
                        </a:rPr>
                        <a:t>Custom</a:t>
                      </a:r>
                    </a:p>
                    <a:p>
                      <a:pPr>
                        <a:lnSpc>
                          <a:spcPct val="107000"/>
                        </a:lnSpc>
                        <a:spcAft>
                          <a:spcPts val="0"/>
                        </a:spcAft>
                      </a:pPr>
                      <a:endParaRPr lang="en-US" sz="2000" b="1" u="non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Demonstrate how to create custom tags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9085">
                <a:tc>
                  <a:txBody>
                    <a:bodyPr/>
                    <a:lstStyle/>
                    <a:p>
                      <a:pPr>
                        <a:lnSpc>
                          <a:spcPct val="107000"/>
                        </a:lnSpc>
                        <a:spcAft>
                          <a:spcPts val="0"/>
                        </a:spcAft>
                      </a:pPr>
                      <a:r>
                        <a:rPr lang="en-US" sz="2000" b="1" u="none" dirty="0" smtClean="0">
                          <a:effectLst/>
                          <a:latin typeface="Times New Roman" panose="02020603050405020304" pitchFamily="18" charset="0"/>
                          <a:ea typeface="Calibri" panose="020F0502020204030204" pitchFamily="34" charset="0"/>
                          <a:cs typeface="Times New Roman" panose="02020603050405020304" pitchFamily="18" charset="0"/>
                        </a:rPr>
                        <a:t>Remove</a:t>
                      </a:r>
                    </a:p>
                    <a:p>
                      <a:pPr>
                        <a:lnSpc>
                          <a:spcPct val="107000"/>
                        </a:lnSpc>
                        <a:spcAft>
                          <a:spcPts val="0"/>
                        </a:spcAft>
                      </a:pPr>
                      <a:endParaRPr lang="en-US" sz="2000" b="1" u="non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Demonstrate capability to remove JSF code from generated HTML page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646206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43" y="609600"/>
            <a:ext cx="8596668" cy="1320800"/>
          </a:xfrm>
        </p:spPr>
        <p:txBody>
          <a:bodyPr>
            <a:normAutofit/>
          </a:bodyPr>
          <a:lstStyle/>
          <a:p>
            <a:r>
              <a:rPr lang="en-US" sz="4000" b="1" dirty="0" err="1">
                <a:latin typeface="Times New Roman" panose="02020603050405020304" pitchFamily="18" charset="0"/>
                <a:cs typeface="Times New Roman" panose="02020603050405020304" pitchFamily="18" charset="0"/>
              </a:rPr>
              <a:t>Facelet</a:t>
            </a:r>
            <a:r>
              <a:rPr lang="en-US" sz="4000" b="1" dirty="0">
                <a:latin typeface="Times New Roman" panose="02020603050405020304" pitchFamily="18" charset="0"/>
                <a:cs typeface="Times New Roman" panose="02020603050405020304" pitchFamily="18" charset="0"/>
              </a:rPr>
              <a:t> tags</a:t>
            </a:r>
          </a:p>
        </p:txBody>
      </p:sp>
      <p:sp>
        <p:nvSpPr>
          <p:cNvPr id="3" name="Content Placeholder 2"/>
          <p:cNvSpPr>
            <a:spLocks noGrp="1"/>
          </p:cNvSpPr>
          <p:nvPr>
            <p:ph idx="1"/>
          </p:nvPr>
        </p:nvSpPr>
        <p:spPr>
          <a:xfrm>
            <a:off x="270944" y="1643068"/>
            <a:ext cx="9279465" cy="4122737"/>
          </a:xfrm>
        </p:spPr>
        <p:txBody>
          <a:bodyPr>
            <a:noAutofit/>
          </a:bodyPr>
          <a:lstStyle/>
          <a:p>
            <a:pPr fontAlgn="base">
              <a:buFont typeface="Times New Roman" panose="02020603050405020304" pitchFamily="18" charset="0"/>
              <a:buChar char="►"/>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 </a:t>
            </a:r>
            <a:r>
              <a:rPr lang="en-US" dirty="0">
                <a:solidFill>
                  <a:schemeClr val="tx1"/>
                </a:solidFill>
              </a:rPr>
              <a:t>Template</a:t>
            </a:r>
          </a:p>
          <a:p>
            <a:pPr marL="0" indent="0" fontAlgn="base">
              <a:buNone/>
            </a:pPr>
            <a:r>
              <a:rPr lang="en-US" b="1" dirty="0" err="1">
                <a:solidFill>
                  <a:schemeClr val="tx1"/>
                </a:solidFill>
              </a:rPr>
              <a:t>header.xhtml</a:t>
            </a:r>
            <a:endParaRPr lang="en-US" b="1" dirty="0">
              <a:solidFill>
                <a:schemeClr val="tx1"/>
              </a:solidFill>
            </a:endParaRPr>
          </a:p>
          <a:p>
            <a:pPr marL="0" indent="0">
              <a:buNone/>
            </a:pPr>
            <a:r>
              <a:rPr lang="en-US" sz="2000" dirty="0">
                <a:solidFill>
                  <a:srgbClr val="008080"/>
                </a:solidFill>
                <a:latin typeface="Consolas" panose="020B0609020204030204" pitchFamily="49" charset="0"/>
              </a:rPr>
              <a:t>&lt;?</a:t>
            </a:r>
            <a:r>
              <a:rPr lang="en-US" sz="2000" dirty="0">
                <a:solidFill>
                  <a:srgbClr val="3F7F7F"/>
                </a:solidFill>
                <a:latin typeface="Consolas" panose="020B0609020204030204" pitchFamily="49" charset="0"/>
              </a:rPr>
              <a:t>xml </a:t>
            </a:r>
            <a:r>
              <a:rPr lang="en-US" sz="2000" dirty="0">
                <a:solidFill>
                  <a:srgbClr val="7F007F"/>
                </a:solidFill>
                <a:latin typeface="Consolas" panose="020B0609020204030204" pitchFamily="49" charset="0"/>
              </a:rPr>
              <a:t>version</a:t>
            </a:r>
            <a:r>
              <a:rPr lang="en-US" sz="2000" dirty="0">
                <a:solidFill>
                  <a:srgbClr val="000000"/>
                </a:solidFill>
                <a:latin typeface="Consolas" panose="020B0609020204030204" pitchFamily="49" charset="0"/>
              </a:rPr>
              <a:t>=</a:t>
            </a:r>
            <a:r>
              <a:rPr lang="en-US" sz="2000" i="1" dirty="0">
                <a:solidFill>
                  <a:srgbClr val="2A00FF"/>
                </a:solidFill>
                <a:latin typeface="Consolas" panose="020B0609020204030204" pitchFamily="49" charset="0"/>
              </a:rPr>
              <a:t>"1.0" </a:t>
            </a:r>
            <a:r>
              <a:rPr lang="en-US" sz="2000" i="1" dirty="0">
                <a:solidFill>
                  <a:srgbClr val="7F007F"/>
                </a:solidFill>
                <a:latin typeface="Consolas" panose="020B0609020204030204" pitchFamily="49" charset="0"/>
              </a:rPr>
              <a:t>encoding</a:t>
            </a:r>
            <a:r>
              <a:rPr lang="en-US" sz="2000" i="1" dirty="0">
                <a:solidFill>
                  <a:srgbClr val="000000"/>
                </a:solidFill>
                <a:latin typeface="Consolas" panose="020B0609020204030204" pitchFamily="49" charset="0"/>
              </a:rPr>
              <a:t>=</a:t>
            </a:r>
            <a:r>
              <a:rPr lang="en-US" sz="2000" i="1" dirty="0">
                <a:solidFill>
                  <a:srgbClr val="2A00FF"/>
                </a:solidFill>
                <a:latin typeface="Consolas" panose="020B0609020204030204" pitchFamily="49" charset="0"/>
              </a:rPr>
              <a:t>"ISO-8859-1" </a:t>
            </a:r>
            <a:r>
              <a:rPr lang="en-US" sz="2000" i="1" dirty="0">
                <a:solidFill>
                  <a:srgbClr val="008080"/>
                </a:solidFill>
                <a:latin typeface="Consolas" panose="020B0609020204030204" pitchFamily="49" charset="0"/>
              </a:rPr>
              <a:t>?&gt;</a:t>
            </a:r>
          </a:p>
          <a:p>
            <a:pPr marL="0" indent="0">
              <a:buNone/>
            </a:pPr>
            <a:r>
              <a:rPr lang="en-US" sz="2000" dirty="0">
                <a:solidFill>
                  <a:srgbClr val="008080"/>
                </a:solidFill>
                <a:latin typeface="Consolas" panose="020B0609020204030204" pitchFamily="49" charset="0"/>
              </a:rPr>
              <a:t>&lt;!</a:t>
            </a:r>
            <a:r>
              <a:rPr lang="en-US" sz="2000" dirty="0">
                <a:solidFill>
                  <a:srgbClr val="3F7F7F"/>
                </a:solidFill>
                <a:latin typeface="Consolas" panose="020B0609020204030204" pitchFamily="49" charset="0"/>
              </a:rPr>
              <a:t>DOCTYPE </a:t>
            </a:r>
            <a:r>
              <a:rPr lang="en-US" sz="2000" dirty="0">
                <a:solidFill>
                  <a:srgbClr val="008080"/>
                </a:solidFill>
                <a:latin typeface="Consolas" panose="020B0609020204030204" pitchFamily="49" charset="0"/>
              </a:rPr>
              <a:t>html </a:t>
            </a:r>
            <a:r>
              <a:rPr lang="en-US" sz="2000" dirty="0">
                <a:solidFill>
                  <a:srgbClr val="808080"/>
                </a:solidFill>
                <a:latin typeface="Consolas" panose="020B0609020204030204" pitchFamily="49" charset="0"/>
              </a:rPr>
              <a:t>PUBLIC </a:t>
            </a:r>
            <a:r>
              <a:rPr lang="en-US" sz="2000" dirty="0">
                <a:solidFill>
                  <a:srgbClr val="008080"/>
                </a:solidFill>
                <a:latin typeface="Consolas" panose="020B0609020204030204" pitchFamily="49" charset="0"/>
              </a:rPr>
              <a:t>"-//W3C//DTD XHTML 1.0 Transitional//EN" </a:t>
            </a:r>
            <a:r>
              <a:rPr lang="en-US" sz="2000" dirty="0">
                <a:solidFill>
                  <a:srgbClr val="3F7F5F"/>
                </a:solidFill>
                <a:latin typeface="Consolas" panose="020B0609020204030204" pitchFamily="49" charset="0"/>
              </a:rPr>
              <a:t>"http://www.w3.org/TR/xhtml1/DTD/xhtml1-transitional.dtd"</a:t>
            </a:r>
            <a:r>
              <a:rPr lang="en-US" sz="2000" dirty="0">
                <a:solidFill>
                  <a:srgbClr val="008080"/>
                </a:solidFill>
                <a:latin typeface="Consolas" panose="020B0609020204030204" pitchFamily="49" charset="0"/>
              </a:rPr>
              <a:t>&gt;</a:t>
            </a:r>
          </a:p>
          <a:p>
            <a:pPr marL="0" indent="0">
              <a:buNone/>
            </a:pPr>
            <a:r>
              <a:rPr lang="en-US" sz="2000" dirty="0">
                <a:solidFill>
                  <a:srgbClr val="008080"/>
                </a:solidFill>
                <a:latin typeface="Consolas" panose="020B0609020204030204" pitchFamily="49" charset="0"/>
              </a:rPr>
              <a:t>&lt;</a:t>
            </a:r>
            <a:r>
              <a:rPr lang="en-US" sz="2000" dirty="0">
                <a:solidFill>
                  <a:srgbClr val="3F7F7F"/>
                </a:solidFill>
                <a:latin typeface="Consolas" panose="020B0609020204030204" pitchFamily="49" charset="0"/>
              </a:rPr>
              <a:t>html </a:t>
            </a:r>
            <a:r>
              <a:rPr lang="en-US" sz="2000" dirty="0" err="1">
                <a:solidFill>
                  <a:srgbClr val="7F007F"/>
                </a:solidFill>
                <a:latin typeface="Consolas" panose="020B0609020204030204" pitchFamily="49" charset="0"/>
              </a:rPr>
              <a:t>xmlns</a:t>
            </a:r>
            <a:r>
              <a:rPr lang="en-US" sz="2000" dirty="0">
                <a:solidFill>
                  <a:srgbClr val="000000"/>
                </a:solidFill>
                <a:latin typeface="Consolas" panose="020B0609020204030204" pitchFamily="49" charset="0"/>
              </a:rPr>
              <a:t>=</a:t>
            </a:r>
            <a:r>
              <a:rPr lang="en-US" sz="2000" i="1" dirty="0">
                <a:solidFill>
                  <a:srgbClr val="2A00FF"/>
                </a:solidFill>
                <a:latin typeface="Consolas" panose="020B0609020204030204" pitchFamily="49" charset="0"/>
              </a:rPr>
              <a:t>"http://www.w3.org/1999/xhtml"</a:t>
            </a:r>
            <a:r>
              <a:rPr lang="en-US" sz="2000" i="1" dirty="0">
                <a:solidFill>
                  <a:srgbClr val="008080"/>
                </a:solidFill>
                <a:latin typeface="Consolas" panose="020B0609020204030204" pitchFamily="49" charset="0"/>
              </a:rPr>
              <a:t>&gt;</a:t>
            </a:r>
          </a:p>
          <a:p>
            <a:pPr marL="0" indent="0">
              <a:buNone/>
            </a:pPr>
            <a:r>
              <a:rPr lang="en-US" sz="2000" dirty="0">
                <a:solidFill>
                  <a:srgbClr val="008080"/>
                </a:solidFill>
                <a:latin typeface="Consolas" panose="020B0609020204030204" pitchFamily="49" charset="0"/>
              </a:rPr>
              <a:t>&lt;</a:t>
            </a:r>
            <a:r>
              <a:rPr lang="en-US" sz="2000" dirty="0">
                <a:solidFill>
                  <a:srgbClr val="3F7F7F"/>
                </a:solidFill>
                <a:latin typeface="Consolas" panose="020B0609020204030204" pitchFamily="49" charset="0"/>
              </a:rPr>
              <a:t>body</a:t>
            </a:r>
            <a:r>
              <a:rPr lang="en-US" sz="2000" dirty="0">
                <a:solidFill>
                  <a:srgbClr val="008080"/>
                </a:solidFill>
                <a:latin typeface="Consolas" panose="020B0609020204030204" pitchFamily="49" charset="0"/>
              </a:rPr>
              <a:t>&gt;</a:t>
            </a:r>
          </a:p>
          <a:p>
            <a:pPr marL="0" indent="0">
              <a:buNone/>
            </a:pPr>
            <a:r>
              <a:rPr lang="en-US" sz="2000" dirty="0">
                <a:solidFill>
                  <a:srgbClr val="008080"/>
                </a:solidFill>
                <a:latin typeface="Consolas" panose="020B0609020204030204" pitchFamily="49" charset="0"/>
              </a:rPr>
              <a:t>	&lt;</a:t>
            </a:r>
            <a:r>
              <a:rPr lang="en-US" sz="2000" dirty="0">
                <a:solidFill>
                  <a:srgbClr val="3F7F7F"/>
                </a:solidFill>
                <a:latin typeface="Consolas" panose="020B0609020204030204" pitchFamily="49" charset="0"/>
              </a:rPr>
              <a:t>div </a:t>
            </a:r>
            <a:r>
              <a:rPr lang="en-US" sz="2000" dirty="0">
                <a:solidFill>
                  <a:srgbClr val="7F007F"/>
                </a:solidFill>
                <a:latin typeface="Consolas" panose="020B0609020204030204" pitchFamily="49" charset="0"/>
              </a:rPr>
              <a:t>style</a:t>
            </a:r>
            <a:r>
              <a:rPr lang="en-US" sz="2000" dirty="0">
                <a:solidFill>
                  <a:srgbClr val="000000"/>
                </a:solidFill>
                <a:latin typeface="Consolas" panose="020B0609020204030204" pitchFamily="49" charset="0"/>
              </a:rPr>
              <a:t>="</a:t>
            </a:r>
            <a:r>
              <a:rPr lang="en-US" sz="2000" dirty="0">
                <a:solidFill>
                  <a:srgbClr val="7F007F"/>
                </a:solidFill>
                <a:latin typeface="Consolas" panose="020B0609020204030204" pitchFamily="49" charset="0"/>
              </a:rPr>
              <a:t>width</a:t>
            </a:r>
            <a:r>
              <a:rPr lang="en-US" sz="2000" dirty="0">
                <a:solidFill>
                  <a:srgbClr val="000000"/>
                </a:solidFill>
                <a:latin typeface="Consolas" panose="020B0609020204030204" pitchFamily="49" charset="0"/>
              </a:rPr>
              <a:t>:</a:t>
            </a:r>
            <a:r>
              <a:rPr lang="en-US" sz="2000" i="1" dirty="0">
                <a:solidFill>
                  <a:srgbClr val="2A00E1"/>
                </a:solidFill>
                <a:latin typeface="Consolas" panose="020B0609020204030204" pitchFamily="49" charset="0"/>
              </a:rPr>
              <a:t>100%</a:t>
            </a:r>
            <a:r>
              <a:rPr lang="en-US" sz="2000" i="1" dirty="0">
                <a:solidFill>
                  <a:srgbClr val="000000"/>
                </a:solidFill>
                <a:latin typeface="Consolas" panose="020B0609020204030204" pitchFamily="49" charset="0"/>
              </a:rPr>
              <a:t>;</a:t>
            </a:r>
            <a:r>
              <a:rPr lang="en-US" sz="2000" i="1" dirty="0">
                <a:solidFill>
                  <a:srgbClr val="7F007F"/>
                </a:solidFill>
                <a:latin typeface="Consolas" panose="020B0609020204030204" pitchFamily="49" charset="0"/>
              </a:rPr>
              <a:t>font-size</a:t>
            </a:r>
            <a:r>
              <a:rPr lang="en-US" sz="2000" i="1" dirty="0">
                <a:solidFill>
                  <a:srgbClr val="000000"/>
                </a:solidFill>
                <a:latin typeface="Consolas" panose="020B0609020204030204" pitchFamily="49" charset="0"/>
              </a:rPr>
              <a:t>:</a:t>
            </a:r>
            <a:r>
              <a:rPr lang="en-US" sz="2000" i="1" dirty="0">
                <a:solidFill>
                  <a:srgbClr val="2A00E1"/>
                </a:solidFill>
                <a:latin typeface="Consolas" panose="020B0609020204030204" pitchFamily="49" charset="0"/>
              </a:rPr>
              <a:t>36px</a:t>
            </a:r>
            <a:r>
              <a:rPr lang="en-US" sz="2000" i="1" dirty="0">
                <a:solidFill>
                  <a:srgbClr val="000000"/>
                </a:solidFill>
                <a:latin typeface="Consolas" panose="020B0609020204030204" pitchFamily="49" charset="0"/>
              </a:rPr>
              <a:t>;</a:t>
            </a:r>
            <a:r>
              <a:rPr lang="en-US" sz="2000" i="1" dirty="0">
                <a:solidFill>
                  <a:srgbClr val="7F007F"/>
                </a:solidFill>
                <a:latin typeface="Consolas" panose="020B0609020204030204" pitchFamily="49" charset="0"/>
              </a:rPr>
              <a:t>line-height</a:t>
            </a:r>
            <a:r>
              <a:rPr lang="en-US" sz="2000" i="1" dirty="0">
                <a:solidFill>
                  <a:srgbClr val="000000"/>
                </a:solidFill>
                <a:latin typeface="Consolas" panose="020B0609020204030204" pitchFamily="49" charset="0"/>
              </a:rPr>
              <a:t>:</a:t>
            </a:r>
            <a:r>
              <a:rPr lang="en-US" sz="2000" i="1" dirty="0">
                <a:solidFill>
                  <a:srgbClr val="2A00E1"/>
                </a:solidFill>
                <a:latin typeface="Consolas" panose="020B0609020204030204" pitchFamily="49" charset="0"/>
              </a:rPr>
              <a:t>48px</a:t>
            </a:r>
            <a:r>
              <a:rPr lang="en-US" sz="2000" i="1" dirty="0">
                <a:solidFill>
                  <a:srgbClr val="000000"/>
                </a:solidFill>
                <a:latin typeface="Consolas" panose="020B0609020204030204" pitchFamily="49" charset="0"/>
              </a:rPr>
              <a:t>; 			</a:t>
            </a:r>
            <a:r>
              <a:rPr lang="en-US" sz="2000" i="1" dirty="0" err="1">
                <a:solidFill>
                  <a:srgbClr val="7F007F"/>
                </a:solidFill>
                <a:latin typeface="Consolas" panose="020B0609020204030204" pitchFamily="49" charset="0"/>
              </a:rPr>
              <a:t>background-color</a:t>
            </a:r>
            <a:r>
              <a:rPr lang="en-US" sz="2000" i="1" dirty="0" err="1">
                <a:solidFill>
                  <a:srgbClr val="000000"/>
                </a:solidFill>
                <a:latin typeface="Consolas" panose="020B0609020204030204" pitchFamily="49" charset="0"/>
              </a:rPr>
              <a:t>:</a:t>
            </a:r>
            <a:r>
              <a:rPr lang="en-US" sz="2000" i="1" dirty="0" err="1">
                <a:solidFill>
                  <a:srgbClr val="2A00E1"/>
                </a:solidFill>
                <a:latin typeface="Consolas" panose="020B0609020204030204" pitchFamily="49" charset="0"/>
              </a:rPr>
              <a:t>navy</a:t>
            </a:r>
            <a:r>
              <a:rPr lang="en-US" sz="2000" i="1" dirty="0" err="1">
                <a:solidFill>
                  <a:srgbClr val="000000"/>
                </a:solidFill>
                <a:latin typeface="Consolas" panose="020B0609020204030204" pitchFamily="49" charset="0"/>
              </a:rPr>
              <a:t>;</a:t>
            </a:r>
            <a:r>
              <a:rPr lang="en-US" sz="2000" i="1" dirty="0" err="1">
                <a:solidFill>
                  <a:srgbClr val="7F007F"/>
                </a:solidFill>
                <a:latin typeface="Consolas" panose="020B0609020204030204" pitchFamily="49" charset="0"/>
              </a:rPr>
              <a:t>color</a:t>
            </a:r>
            <a:r>
              <a:rPr lang="en-US" sz="2000" i="1" dirty="0" err="1">
                <a:solidFill>
                  <a:srgbClr val="000000"/>
                </a:solidFill>
                <a:latin typeface="Consolas" panose="020B0609020204030204" pitchFamily="49" charset="0"/>
              </a:rPr>
              <a:t>:</a:t>
            </a:r>
            <a:r>
              <a:rPr lang="en-US" sz="2000" i="1" dirty="0" err="1">
                <a:solidFill>
                  <a:srgbClr val="2A00E1"/>
                </a:solidFill>
                <a:latin typeface="Consolas" panose="020B0609020204030204" pitchFamily="49" charset="0"/>
              </a:rPr>
              <a:t>white</a:t>
            </a:r>
            <a:r>
              <a:rPr lang="en-US" sz="2000" i="1" dirty="0">
                <a:solidFill>
                  <a:srgbClr val="000000"/>
                </a:solidFill>
                <a:latin typeface="Consolas" panose="020B0609020204030204" pitchFamily="49" charset="0"/>
              </a:rPr>
              <a:t>"</a:t>
            </a:r>
            <a:r>
              <a:rPr lang="en-US" sz="2000" i="1" dirty="0">
                <a:solidFill>
                  <a:srgbClr val="008080"/>
                </a:solidFill>
                <a:latin typeface="Consolas" panose="020B0609020204030204" pitchFamily="49" charset="0"/>
              </a:rPr>
              <a:t>&gt;</a:t>
            </a:r>
            <a:r>
              <a:rPr lang="en-US" sz="2000" i="1" dirty="0">
                <a:solidFill>
                  <a:srgbClr val="000000"/>
                </a:solidFill>
                <a:latin typeface="Consolas" panose="020B0609020204030204" pitchFamily="49" charset="0"/>
              </a:rPr>
              <a:t>My </a:t>
            </a:r>
            <a:r>
              <a:rPr lang="en-US" sz="2000" i="1" u="sng" dirty="0" err="1">
                <a:solidFill>
                  <a:srgbClr val="000000"/>
                </a:solidFill>
                <a:latin typeface="Consolas" panose="020B0609020204030204" pitchFamily="49" charset="0"/>
              </a:rPr>
              <a:t>Facelet</a:t>
            </a:r>
            <a:r>
              <a:rPr lang="en-US" sz="2000" i="1" u="sng" dirty="0">
                <a:solidFill>
                  <a:srgbClr val="000000"/>
                </a:solidFill>
                <a:latin typeface="Consolas" panose="020B0609020204030204" pitchFamily="49" charset="0"/>
              </a:rPr>
              <a:t> Application</a:t>
            </a:r>
          </a:p>
          <a:p>
            <a:pPr marL="0" indent="0">
              <a:buNone/>
            </a:pPr>
            <a:r>
              <a:rPr lang="en-US" sz="2000" i="1" dirty="0">
                <a:solidFill>
                  <a:srgbClr val="008080"/>
                </a:solidFill>
                <a:latin typeface="Consolas" panose="020B0609020204030204" pitchFamily="49" charset="0"/>
              </a:rPr>
              <a:t>	&lt;/</a:t>
            </a:r>
            <a:r>
              <a:rPr lang="en-US" sz="2000" i="1" dirty="0">
                <a:solidFill>
                  <a:srgbClr val="3F7F7F"/>
                </a:solidFill>
                <a:latin typeface="Consolas" panose="020B0609020204030204" pitchFamily="49" charset="0"/>
              </a:rPr>
              <a:t>div</a:t>
            </a:r>
            <a:r>
              <a:rPr lang="en-US" sz="2000" i="1" dirty="0">
                <a:solidFill>
                  <a:srgbClr val="008080"/>
                </a:solidFill>
                <a:latin typeface="Consolas" panose="020B0609020204030204" pitchFamily="49" charset="0"/>
              </a:rPr>
              <a:t>&gt;</a:t>
            </a:r>
          </a:p>
          <a:p>
            <a:pPr marL="0" indent="0">
              <a:buNone/>
            </a:pPr>
            <a:r>
              <a:rPr lang="en-US" sz="2000" dirty="0">
                <a:solidFill>
                  <a:srgbClr val="008080"/>
                </a:solidFill>
                <a:latin typeface="Consolas" panose="020B0609020204030204" pitchFamily="49" charset="0"/>
              </a:rPr>
              <a:t>&lt;/</a:t>
            </a:r>
            <a:r>
              <a:rPr lang="en-US" sz="2000" dirty="0">
                <a:solidFill>
                  <a:srgbClr val="3F7F7F"/>
                </a:solidFill>
                <a:latin typeface="Consolas" panose="020B0609020204030204" pitchFamily="49" charset="0"/>
              </a:rPr>
              <a:t>body</a:t>
            </a:r>
            <a:r>
              <a:rPr lang="en-US" sz="2000" dirty="0">
                <a:solidFill>
                  <a:srgbClr val="008080"/>
                </a:solidFill>
                <a:latin typeface="Consolas" panose="020B0609020204030204" pitchFamily="49" charset="0"/>
              </a:rPr>
              <a:t>&gt;</a:t>
            </a:r>
          </a:p>
          <a:p>
            <a:pPr marL="0" indent="0">
              <a:buNone/>
            </a:pPr>
            <a:r>
              <a:rPr lang="en-US" sz="2000" dirty="0">
                <a:solidFill>
                  <a:srgbClr val="008080"/>
                </a:solidFill>
                <a:latin typeface="Consolas" panose="020B0609020204030204" pitchFamily="49" charset="0"/>
              </a:rPr>
              <a:t>&lt;/</a:t>
            </a:r>
            <a:r>
              <a:rPr lang="en-US" sz="2000" dirty="0">
                <a:solidFill>
                  <a:srgbClr val="3F7F7F"/>
                </a:solidFill>
                <a:latin typeface="Consolas" panose="020B0609020204030204" pitchFamily="49" charset="0"/>
              </a:rPr>
              <a:t>html</a:t>
            </a:r>
            <a:r>
              <a:rPr lang="en-US" sz="2000" dirty="0">
                <a:solidFill>
                  <a:srgbClr val="008080"/>
                </a:solidFill>
                <a:latin typeface="Consolas" panose="020B0609020204030204" pitchFamily="49" charset="0"/>
              </a:rPr>
              <a:t>&gt;</a:t>
            </a:r>
            <a:endParaRPr lang="vi-VN" sz="2000" dirty="0">
              <a:solidFill>
                <a:schemeClr val="tx1"/>
              </a:solidFill>
            </a:endParaRPr>
          </a:p>
        </p:txBody>
      </p:sp>
    </p:spTree>
    <p:extLst>
      <p:ext uri="{BB962C8B-B14F-4D97-AF65-F5344CB8AC3E}">
        <p14:creationId xmlns:p14="http://schemas.microsoft.com/office/powerpoint/2010/main" val="14145034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54" y="609600"/>
            <a:ext cx="8596668" cy="1320800"/>
          </a:xfrm>
        </p:spPr>
        <p:txBody>
          <a:bodyPr>
            <a:normAutofit/>
          </a:bodyPr>
          <a:lstStyle/>
          <a:p>
            <a:r>
              <a:rPr lang="en-US" sz="4000" b="1" dirty="0" err="1">
                <a:latin typeface="Times New Roman" panose="02020603050405020304" pitchFamily="18" charset="0"/>
                <a:cs typeface="Times New Roman" panose="02020603050405020304" pitchFamily="18" charset="0"/>
              </a:rPr>
              <a:t>Facelet</a:t>
            </a:r>
            <a:r>
              <a:rPr lang="en-US" sz="4000" b="1" dirty="0">
                <a:latin typeface="Times New Roman" panose="02020603050405020304" pitchFamily="18" charset="0"/>
                <a:cs typeface="Times New Roman" panose="02020603050405020304" pitchFamily="18" charset="0"/>
              </a:rPr>
              <a:t> tags</a:t>
            </a:r>
          </a:p>
        </p:txBody>
      </p:sp>
      <p:sp>
        <p:nvSpPr>
          <p:cNvPr id="3" name="Content Placeholder 2"/>
          <p:cNvSpPr>
            <a:spLocks noGrp="1"/>
          </p:cNvSpPr>
          <p:nvPr>
            <p:ph idx="1"/>
          </p:nvPr>
        </p:nvSpPr>
        <p:spPr>
          <a:xfrm>
            <a:off x="183854" y="1643068"/>
            <a:ext cx="9481079" cy="4122737"/>
          </a:xfrm>
        </p:spPr>
        <p:txBody>
          <a:bodyPr>
            <a:noAutofit/>
          </a:bodyPr>
          <a:lstStyle/>
          <a:p>
            <a:pPr marL="0" indent="0" fontAlgn="base">
              <a:buNone/>
            </a:pPr>
            <a:r>
              <a:rPr lang="en-US" b="1" dirty="0" err="1">
                <a:solidFill>
                  <a:schemeClr val="tx1"/>
                </a:solidFill>
              </a:rPr>
              <a:t>footer.xhtml</a:t>
            </a:r>
            <a:endParaRPr lang="en-US" b="1" dirty="0">
              <a:solidFill>
                <a:schemeClr val="tx1"/>
              </a:solidFill>
            </a:endParaRPr>
          </a:p>
          <a:p>
            <a:pPr marL="0"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xml </a:t>
            </a:r>
            <a:r>
              <a:rPr lang="en-US" dirty="0">
                <a:solidFill>
                  <a:srgbClr val="7F007F"/>
                </a:solidFill>
                <a:latin typeface="Consolas" panose="020B0609020204030204" pitchFamily="49" charset="0"/>
              </a:rPr>
              <a:t>version</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"1.0" </a:t>
            </a:r>
            <a:r>
              <a:rPr lang="en-US" i="1" dirty="0">
                <a:solidFill>
                  <a:srgbClr val="7F007F"/>
                </a:solidFill>
                <a:latin typeface="Consolas" panose="020B0609020204030204" pitchFamily="49" charset="0"/>
              </a:rPr>
              <a:t>encoding</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"ISO-8859-1" </a:t>
            </a:r>
            <a:r>
              <a:rPr lang="en-US" i="1" dirty="0">
                <a:solidFill>
                  <a:srgbClr val="008080"/>
                </a:solidFill>
                <a:latin typeface="Consolas" panose="020B0609020204030204" pitchFamily="49" charset="0"/>
              </a:rPr>
              <a:t>?&gt;</a:t>
            </a:r>
          </a:p>
          <a:p>
            <a:pPr marL="0"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DOCTYPE </a:t>
            </a:r>
            <a:r>
              <a:rPr lang="en-US" dirty="0">
                <a:solidFill>
                  <a:srgbClr val="008080"/>
                </a:solidFill>
                <a:latin typeface="Consolas" panose="020B0609020204030204" pitchFamily="49" charset="0"/>
              </a:rPr>
              <a:t>html </a:t>
            </a:r>
            <a:r>
              <a:rPr lang="en-US" dirty="0">
                <a:solidFill>
                  <a:srgbClr val="808080"/>
                </a:solidFill>
                <a:latin typeface="Consolas" panose="020B0609020204030204" pitchFamily="49" charset="0"/>
              </a:rPr>
              <a:t>PUBLIC </a:t>
            </a:r>
            <a:r>
              <a:rPr lang="en-US" dirty="0">
                <a:solidFill>
                  <a:srgbClr val="008080"/>
                </a:solidFill>
                <a:latin typeface="Consolas" panose="020B0609020204030204" pitchFamily="49" charset="0"/>
              </a:rPr>
              <a:t>"-//W3C//DTD XHTML 1.0 Transitional//EN" </a:t>
            </a:r>
            <a:r>
              <a:rPr lang="en-US" dirty="0">
                <a:solidFill>
                  <a:srgbClr val="3F7F5F"/>
                </a:solidFill>
                <a:latin typeface="Consolas" panose="020B0609020204030204" pitchFamily="49" charset="0"/>
              </a:rPr>
              <a:t>"http://www.w3.org/TR/xhtml1/DTD/xhtml1-transitional.dtd"</a:t>
            </a:r>
            <a:r>
              <a:rPr lang="en-US" dirty="0">
                <a:solidFill>
                  <a:srgbClr val="008080"/>
                </a:solidFill>
                <a:latin typeface="Consolas" panose="020B0609020204030204" pitchFamily="49" charset="0"/>
              </a:rPr>
              <a:t>&gt;</a:t>
            </a:r>
          </a:p>
          <a:p>
            <a:pPr marL="0"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html </a:t>
            </a:r>
            <a:r>
              <a:rPr lang="en-US" dirty="0" err="1">
                <a:solidFill>
                  <a:srgbClr val="7F007F"/>
                </a:solidFill>
                <a:latin typeface="Consolas" panose="020B0609020204030204" pitchFamily="49" charset="0"/>
              </a:rPr>
              <a:t>xmlns</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"http://www.w3.org/1999/xhtml"</a:t>
            </a:r>
            <a:r>
              <a:rPr lang="en-US" i="1" dirty="0">
                <a:solidFill>
                  <a:srgbClr val="008080"/>
                </a:solidFill>
                <a:latin typeface="Consolas" panose="020B0609020204030204" pitchFamily="49" charset="0"/>
              </a:rPr>
              <a:t>&gt;</a:t>
            </a:r>
          </a:p>
          <a:p>
            <a:pPr marL="0"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head</a:t>
            </a:r>
            <a:r>
              <a:rPr lang="en-US" dirty="0">
                <a:solidFill>
                  <a:srgbClr val="008080"/>
                </a:solidFill>
                <a:latin typeface="Consolas" panose="020B0609020204030204" pitchFamily="49" charset="0"/>
              </a:rPr>
              <a:t>&gt;</a:t>
            </a:r>
          </a:p>
          <a:p>
            <a:pPr marL="0"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meta </a:t>
            </a:r>
            <a:r>
              <a:rPr lang="en-US" dirty="0">
                <a:solidFill>
                  <a:srgbClr val="7F007F"/>
                </a:solidFill>
                <a:latin typeface="Consolas" panose="020B0609020204030204" pitchFamily="49" charset="0"/>
              </a:rPr>
              <a:t>http-</a:t>
            </a:r>
            <a:r>
              <a:rPr lang="en-US" dirty="0" err="1">
                <a:solidFill>
                  <a:srgbClr val="7F007F"/>
                </a:solidFill>
                <a:latin typeface="Consolas" panose="020B0609020204030204" pitchFamily="49" charset="0"/>
              </a:rPr>
              <a:t>equiv</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"Content-Type" </a:t>
            </a:r>
            <a:r>
              <a:rPr lang="en-US" i="1" dirty="0">
                <a:solidFill>
                  <a:srgbClr val="7F007F"/>
                </a:solidFill>
                <a:latin typeface="Consolas" panose="020B0609020204030204" pitchFamily="49" charset="0"/>
              </a:rPr>
              <a:t>content</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"text/html; charset=ISO-8859-1" </a:t>
            </a:r>
            <a:r>
              <a:rPr lang="en-US" i="1" dirty="0">
                <a:solidFill>
                  <a:srgbClr val="008080"/>
                </a:solidFill>
                <a:latin typeface="Consolas" panose="020B0609020204030204" pitchFamily="49" charset="0"/>
              </a:rPr>
              <a:t>/&gt;</a:t>
            </a:r>
          </a:p>
          <a:p>
            <a:pPr marL="0" indent="0">
              <a:buNone/>
            </a:pPr>
            <a:r>
              <a:rPr lang="en-US" dirty="0">
                <a:solidFill>
                  <a:srgbClr val="008080"/>
                </a:solidFill>
                <a:latin typeface="Consolas" panose="020B0609020204030204" pitchFamily="49" charset="0"/>
              </a:rPr>
              <a:t>&lt;</a:t>
            </a:r>
            <a:r>
              <a:rPr lang="en-US" dirty="0" smtClean="0">
                <a:solidFill>
                  <a:srgbClr val="3F7F7F"/>
                </a:solidFill>
                <a:latin typeface="Consolas" panose="020B0609020204030204" pitchFamily="49" charset="0"/>
              </a:rPr>
              <a:t>title</a:t>
            </a:r>
            <a:r>
              <a:rPr lang="en-US" dirty="0" smtClean="0">
                <a:solidFill>
                  <a:srgbClr val="008080"/>
                </a:solidFill>
                <a:latin typeface="Consolas" panose="020B0609020204030204" pitchFamily="49" charset="0"/>
              </a:rPr>
              <a:t>&gt;</a:t>
            </a:r>
            <a:r>
              <a:rPr lang="en-US" dirty="0" smtClean="0">
                <a:solidFill>
                  <a:srgbClr val="000000"/>
                </a:solidFill>
                <a:latin typeface="Consolas" panose="020B0609020204030204" pitchFamily="49" charset="0"/>
              </a:rPr>
              <a:t>Footer</a:t>
            </a:r>
            <a:r>
              <a:rPr lang="en-US" dirty="0" smtClean="0">
                <a:solidFill>
                  <a:srgbClr val="008080"/>
                </a:solidFill>
                <a:latin typeface="Consolas" panose="020B0609020204030204" pitchFamily="49" charset="0"/>
              </a:rPr>
              <a:t>&lt;/</a:t>
            </a:r>
            <a:r>
              <a:rPr lang="en-US" dirty="0">
                <a:solidFill>
                  <a:srgbClr val="3F7F7F"/>
                </a:solidFill>
                <a:latin typeface="Consolas" panose="020B0609020204030204" pitchFamily="49" charset="0"/>
              </a:rPr>
              <a:t>title</a:t>
            </a:r>
            <a:r>
              <a:rPr lang="en-US" dirty="0">
                <a:solidFill>
                  <a:srgbClr val="008080"/>
                </a:solidFill>
                <a:latin typeface="Consolas" panose="020B0609020204030204" pitchFamily="49" charset="0"/>
              </a:rPr>
              <a:t>&gt;</a:t>
            </a:r>
          </a:p>
          <a:p>
            <a:pPr marL="0"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head</a:t>
            </a:r>
            <a:r>
              <a:rPr lang="en-US" dirty="0">
                <a:solidFill>
                  <a:srgbClr val="008080"/>
                </a:solidFill>
                <a:latin typeface="Consolas" panose="020B0609020204030204" pitchFamily="49" charset="0"/>
              </a:rPr>
              <a:t>&gt;</a:t>
            </a:r>
          </a:p>
          <a:p>
            <a:pPr marL="0"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body</a:t>
            </a:r>
            <a:r>
              <a:rPr lang="en-US" dirty="0">
                <a:solidFill>
                  <a:srgbClr val="008080"/>
                </a:solidFill>
                <a:latin typeface="Consolas" panose="020B0609020204030204" pitchFamily="49" charset="0"/>
              </a:rPr>
              <a:t>&gt;</a:t>
            </a:r>
          </a:p>
          <a:p>
            <a:pPr marL="0" indent="0">
              <a:buNone/>
            </a:pPr>
            <a:r>
              <a:rPr lang="en-US" dirty="0" smtClean="0">
                <a:solidFill>
                  <a:srgbClr val="008080"/>
                </a:solidFill>
                <a:latin typeface="Consolas" panose="020B0609020204030204" pitchFamily="49" charset="0"/>
              </a:rPr>
              <a:t>	&lt;</a:t>
            </a:r>
            <a:r>
              <a:rPr lang="en-US" dirty="0">
                <a:solidFill>
                  <a:srgbClr val="3F7F7F"/>
                </a:solidFill>
                <a:latin typeface="Consolas" panose="020B0609020204030204" pitchFamily="49" charset="0"/>
              </a:rPr>
              <a:t>div </a:t>
            </a:r>
            <a:r>
              <a:rPr lang="en-US" dirty="0">
                <a:solidFill>
                  <a:srgbClr val="7F007F"/>
                </a:solidFill>
                <a:latin typeface="Consolas" panose="020B0609020204030204" pitchFamily="49" charset="0"/>
              </a:rPr>
              <a:t>style</a:t>
            </a:r>
            <a:r>
              <a:rPr lang="en-US" dirty="0">
                <a:solidFill>
                  <a:srgbClr val="000000"/>
                </a:solidFill>
                <a:latin typeface="Consolas" panose="020B0609020204030204" pitchFamily="49" charset="0"/>
              </a:rPr>
              <a:t>="</a:t>
            </a:r>
            <a:r>
              <a:rPr lang="en-US" dirty="0">
                <a:solidFill>
                  <a:srgbClr val="7F007F"/>
                </a:solidFill>
                <a:latin typeface="Consolas" panose="020B0609020204030204" pitchFamily="49" charset="0"/>
              </a:rPr>
              <a:t>background-color</a:t>
            </a:r>
            <a:r>
              <a:rPr lang="en-US" dirty="0">
                <a:solidFill>
                  <a:srgbClr val="000000"/>
                </a:solidFill>
                <a:latin typeface="Consolas" panose="020B0609020204030204" pitchFamily="49" charset="0"/>
              </a:rPr>
              <a:t>:</a:t>
            </a:r>
            <a:r>
              <a:rPr lang="en-US" i="1" dirty="0">
                <a:solidFill>
                  <a:srgbClr val="2A00E1"/>
                </a:solidFill>
                <a:latin typeface="Consolas" panose="020B0609020204030204" pitchFamily="49" charset="0"/>
              </a:rPr>
              <a:t>navy</a:t>
            </a:r>
            <a:r>
              <a:rPr lang="en-US" i="1" dirty="0">
                <a:solidFill>
                  <a:srgbClr val="000000"/>
                </a:solidFill>
                <a:latin typeface="Consolas" panose="020B0609020204030204" pitchFamily="49" charset="0"/>
              </a:rPr>
              <a:t>;</a:t>
            </a:r>
            <a:r>
              <a:rPr lang="en-US" i="1" dirty="0">
                <a:solidFill>
                  <a:srgbClr val="7F007F"/>
                </a:solidFill>
                <a:latin typeface="Consolas" panose="020B0609020204030204" pitchFamily="49" charset="0"/>
              </a:rPr>
              <a:t>width</a:t>
            </a:r>
            <a:r>
              <a:rPr lang="en-US" i="1" dirty="0">
                <a:solidFill>
                  <a:srgbClr val="000000"/>
                </a:solidFill>
                <a:latin typeface="Consolas" panose="020B0609020204030204" pitchFamily="49" charset="0"/>
              </a:rPr>
              <a:t>:</a:t>
            </a:r>
            <a:r>
              <a:rPr lang="en-US" i="1" dirty="0">
                <a:solidFill>
                  <a:srgbClr val="2A00E1"/>
                </a:solidFill>
                <a:latin typeface="Consolas" panose="020B0609020204030204" pitchFamily="49" charset="0"/>
              </a:rPr>
              <a:t>100%</a:t>
            </a:r>
            <a:r>
              <a:rPr lang="en-US" i="1" dirty="0">
                <a:solidFill>
                  <a:srgbClr val="000000"/>
                </a:solidFill>
                <a:latin typeface="Consolas" panose="020B0609020204030204" pitchFamily="49" charset="0"/>
              </a:rPr>
              <a:t>;</a:t>
            </a:r>
            <a:r>
              <a:rPr lang="en-US" i="1" dirty="0" err="1">
                <a:solidFill>
                  <a:srgbClr val="7F007F"/>
                </a:solidFill>
                <a:latin typeface="Consolas" panose="020B0609020204030204" pitchFamily="49" charset="0"/>
              </a:rPr>
              <a:t>color</a:t>
            </a:r>
            <a:r>
              <a:rPr lang="en-US" i="1" dirty="0" err="1">
                <a:solidFill>
                  <a:srgbClr val="000000"/>
                </a:solidFill>
                <a:latin typeface="Consolas" panose="020B0609020204030204" pitchFamily="49" charset="0"/>
              </a:rPr>
              <a:t>:</a:t>
            </a:r>
            <a:r>
              <a:rPr lang="en-US" i="1" dirty="0" err="1">
                <a:solidFill>
                  <a:srgbClr val="2A00E1"/>
                </a:solidFill>
                <a:latin typeface="Consolas" panose="020B0609020204030204" pitchFamily="49" charset="0"/>
              </a:rPr>
              <a:t>white</a:t>
            </a:r>
            <a:r>
              <a:rPr lang="en-US" i="1" dirty="0">
                <a:solidFill>
                  <a:srgbClr val="000000"/>
                </a:solidFill>
                <a:latin typeface="Consolas" panose="020B0609020204030204" pitchFamily="49" charset="0"/>
              </a:rPr>
              <a:t>"</a:t>
            </a:r>
            <a:r>
              <a:rPr lang="en-US" i="1" dirty="0">
                <a:solidFill>
                  <a:srgbClr val="008080"/>
                </a:solidFill>
                <a:latin typeface="Consolas" panose="020B0609020204030204" pitchFamily="49" charset="0"/>
              </a:rPr>
              <a:t>&gt;</a:t>
            </a:r>
            <a:r>
              <a:rPr lang="en-US" i="1" dirty="0">
                <a:solidFill>
                  <a:srgbClr val="000000"/>
                </a:solidFill>
                <a:latin typeface="Consolas" panose="020B0609020204030204" pitchFamily="49" charset="0"/>
              </a:rPr>
              <a:t>footer</a:t>
            </a:r>
            <a:r>
              <a:rPr lang="en-US" i="1" dirty="0">
                <a:solidFill>
                  <a:srgbClr val="008080"/>
                </a:solidFill>
                <a:latin typeface="Consolas" panose="020B0609020204030204" pitchFamily="49" charset="0"/>
              </a:rPr>
              <a:t>&lt;/</a:t>
            </a:r>
            <a:r>
              <a:rPr lang="en-US" i="1" dirty="0">
                <a:solidFill>
                  <a:srgbClr val="3F7F7F"/>
                </a:solidFill>
                <a:latin typeface="Consolas" panose="020B0609020204030204" pitchFamily="49" charset="0"/>
              </a:rPr>
              <a:t>div</a:t>
            </a:r>
            <a:r>
              <a:rPr lang="en-US" i="1" dirty="0">
                <a:solidFill>
                  <a:srgbClr val="008080"/>
                </a:solidFill>
                <a:latin typeface="Consolas" panose="020B0609020204030204" pitchFamily="49" charset="0"/>
              </a:rPr>
              <a:t>&gt;</a:t>
            </a:r>
          </a:p>
          <a:p>
            <a:pPr marL="0"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body</a:t>
            </a:r>
            <a:r>
              <a:rPr lang="en-US" dirty="0">
                <a:solidFill>
                  <a:srgbClr val="008080"/>
                </a:solidFill>
                <a:latin typeface="Consolas" panose="020B0609020204030204" pitchFamily="49" charset="0"/>
              </a:rPr>
              <a:t>&gt;</a:t>
            </a:r>
          </a:p>
          <a:p>
            <a:pPr marL="0" indent="0">
              <a:buNone/>
            </a:pP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html</a:t>
            </a:r>
            <a:r>
              <a:rPr lang="en-US" dirty="0">
                <a:solidFill>
                  <a:srgbClr val="008080"/>
                </a:solidFill>
                <a:latin typeface="Consolas" panose="020B0609020204030204" pitchFamily="49" charset="0"/>
              </a:rPr>
              <a:t>&gt;</a:t>
            </a:r>
            <a:endParaRPr lang="vi-VN" dirty="0">
              <a:solidFill>
                <a:schemeClr val="tx1"/>
              </a:solidFill>
            </a:endParaRPr>
          </a:p>
        </p:txBody>
      </p:sp>
    </p:spTree>
    <p:extLst>
      <p:ext uri="{BB962C8B-B14F-4D97-AF65-F5344CB8AC3E}">
        <p14:creationId xmlns:p14="http://schemas.microsoft.com/office/powerpoint/2010/main" val="5145458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004" y="400054"/>
            <a:ext cx="4380441" cy="6443663"/>
          </a:xfrm>
        </p:spPr>
        <p:style>
          <a:lnRef idx="2">
            <a:schemeClr val="dk1"/>
          </a:lnRef>
          <a:fillRef idx="1">
            <a:schemeClr val="lt1"/>
          </a:fillRef>
          <a:effectRef idx="0">
            <a:schemeClr val="dk1"/>
          </a:effectRef>
          <a:fontRef idx="minor">
            <a:schemeClr val="dk1"/>
          </a:fontRef>
        </p:style>
        <p:txBody>
          <a:bodyPr>
            <a:noAutofit/>
          </a:bodyPr>
          <a:lstStyle/>
          <a:p>
            <a:pPr marL="0" indent="0" fontAlgn="base">
              <a:buNone/>
            </a:pPr>
            <a:r>
              <a:rPr lang="en-US" b="1" dirty="0" err="1">
                <a:solidFill>
                  <a:schemeClr val="tx1"/>
                </a:solidFill>
              </a:rPr>
              <a:t>template.xhtml</a:t>
            </a:r>
            <a:endParaRPr lang="en-US" b="1" dirty="0">
              <a:solidFill>
                <a:schemeClr val="tx1"/>
              </a:solidFill>
            </a:endParaRPr>
          </a:p>
          <a:p>
            <a:pPr marL="0" indent="0">
              <a:buNone/>
            </a:pPr>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body</a:t>
            </a:r>
            <a:r>
              <a:rPr lang="en-US" sz="1600" dirty="0">
                <a:solidFill>
                  <a:srgbClr val="008080"/>
                </a:solidFill>
                <a:latin typeface="Consolas" panose="020B0609020204030204" pitchFamily="49" charset="0"/>
              </a:rPr>
              <a:t>&gt;</a:t>
            </a:r>
          </a:p>
          <a:p>
            <a:pPr marL="0" indent="0">
              <a:buNone/>
            </a:pPr>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div </a:t>
            </a:r>
            <a:r>
              <a:rPr lang="en-US" sz="1600" dirty="0">
                <a:solidFill>
                  <a:srgbClr val="7F007F"/>
                </a:solidFill>
                <a:latin typeface="Consolas" panose="020B0609020204030204" pitchFamily="49" charset="0"/>
              </a:rPr>
              <a:t>id</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"header"</a:t>
            </a:r>
            <a:r>
              <a:rPr lang="en-US" sz="1600" i="1" dirty="0">
                <a:solidFill>
                  <a:srgbClr val="008080"/>
                </a:solidFill>
                <a:latin typeface="Consolas" panose="020B0609020204030204" pitchFamily="49" charset="0"/>
              </a:rPr>
              <a:t>&gt;</a:t>
            </a:r>
          </a:p>
          <a:p>
            <a:pPr marL="0" indent="0">
              <a:buNone/>
            </a:pP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a:t>
            </a:r>
            <a:r>
              <a:rPr lang="en-US" sz="1600" dirty="0" err="1">
                <a:solidFill>
                  <a:srgbClr val="3F7F7F"/>
                </a:solidFill>
                <a:latin typeface="Consolas" panose="020B0609020204030204" pitchFamily="49" charset="0"/>
              </a:rPr>
              <a:t>ui:insert</a:t>
            </a:r>
            <a:r>
              <a:rPr lang="en-US" sz="1600" dirty="0">
                <a:solidFill>
                  <a:srgbClr val="3F7F7F"/>
                </a:solidFill>
                <a:latin typeface="Consolas" panose="020B0609020204030204" pitchFamily="49" charset="0"/>
              </a:rPr>
              <a:t> </a:t>
            </a:r>
            <a:r>
              <a:rPr lang="en-US" sz="1600" dirty="0">
                <a:solidFill>
                  <a:srgbClr val="7F007F"/>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"header"</a:t>
            </a:r>
            <a:r>
              <a:rPr lang="en-US" sz="1600" i="1" dirty="0">
                <a:solidFill>
                  <a:srgbClr val="008080"/>
                </a:solidFill>
                <a:latin typeface="Consolas" panose="020B0609020204030204" pitchFamily="49" charset="0"/>
              </a:rPr>
              <a:t>&gt;</a:t>
            </a:r>
          </a:p>
          <a:p>
            <a:pPr marL="0" indent="0">
              <a:buNone/>
            </a:pP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a:t>
            </a:r>
            <a:r>
              <a:rPr lang="en-US" sz="1600" dirty="0" err="1">
                <a:solidFill>
                  <a:srgbClr val="3F7F7F"/>
                </a:solidFill>
                <a:latin typeface="Consolas" panose="020B0609020204030204" pitchFamily="49" charset="0"/>
              </a:rPr>
              <a:t>ui:include</a:t>
            </a:r>
            <a:r>
              <a:rPr lang="en-US" sz="1600" dirty="0">
                <a:solidFill>
                  <a:srgbClr val="3F7F7F"/>
                </a:solidFill>
                <a:latin typeface="Consolas" panose="020B0609020204030204" pitchFamily="49" charset="0"/>
              </a:rPr>
              <a:t> </a:t>
            </a:r>
            <a:r>
              <a:rPr lang="en-US" sz="1600" dirty="0" err="1">
                <a:solidFill>
                  <a:srgbClr val="7F007F"/>
                </a:solidFill>
                <a:latin typeface="Consolas" panose="020B0609020204030204" pitchFamily="49" charset="0"/>
              </a:rPr>
              <a:t>src</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a:t>
            </a:r>
            <a:r>
              <a:rPr lang="en-US" sz="1600" i="1" dirty="0" err="1">
                <a:solidFill>
                  <a:srgbClr val="2A00FF"/>
                </a:solidFill>
                <a:latin typeface="Consolas" panose="020B0609020204030204" pitchFamily="49" charset="0"/>
              </a:rPr>
              <a:t>header.xhtml</a:t>
            </a:r>
            <a:r>
              <a:rPr lang="en-US" sz="1600" i="1" dirty="0">
                <a:solidFill>
                  <a:srgbClr val="2A00FF"/>
                </a:solidFill>
                <a:latin typeface="Consolas" panose="020B0609020204030204" pitchFamily="49" charset="0"/>
              </a:rPr>
              <a:t>"</a:t>
            </a:r>
            <a:r>
              <a:rPr lang="en-US" sz="1600" i="1" dirty="0">
                <a:solidFill>
                  <a:srgbClr val="008080"/>
                </a:solidFill>
                <a:latin typeface="Consolas" panose="020B0609020204030204" pitchFamily="49" charset="0"/>
              </a:rPr>
              <a:t>/&gt;</a:t>
            </a:r>
          </a:p>
          <a:p>
            <a:pPr marL="0" indent="0">
              <a:buNone/>
            </a:pP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a:t>
            </a:r>
            <a:r>
              <a:rPr lang="en-US" sz="1600" dirty="0" err="1">
                <a:solidFill>
                  <a:srgbClr val="3F7F7F"/>
                </a:solidFill>
                <a:latin typeface="Consolas" panose="020B0609020204030204" pitchFamily="49" charset="0"/>
              </a:rPr>
              <a:t>ui:insert</a:t>
            </a:r>
            <a:r>
              <a:rPr lang="en-US" sz="1600" dirty="0">
                <a:solidFill>
                  <a:srgbClr val="008080"/>
                </a:solidFill>
                <a:latin typeface="Consolas" panose="020B0609020204030204" pitchFamily="49" charset="0"/>
              </a:rPr>
              <a:t>&gt;</a:t>
            </a:r>
          </a:p>
          <a:p>
            <a:pPr marL="0" indent="0">
              <a:buNone/>
            </a:pPr>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div</a:t>
            </a:r>
            <a:r>
              <a:rPr lang="en-US" sz="1600" dirty="0">
                <a:solidFill>
                  <a:srgbClr val="008080"/>
                </a:solidFill>
                <a:latin typeface="Consolas" panose="020B0609020204030204" pitchFamily="49" charset="0"/>
              </a:rPr>
              <a:t>&gt;</a:t>
            </a:r>
            <a:endParaRPr lang="en-US" sz="1600" dirty="0">
              <a:latin typeface="Consolas" panose="020B0609020204030204" pitchFamily="49" charset="0"/>
            </a:endParaRPr>
          </a:p>
          <a:p>
            <a:pPr marL="0" indent="0">
              <a:buNone/>
            </a:pPr>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div </a:t>
            </a:r>
            <a:r>
              <a:rPr lang="en-US" sz="1600" dirty="0">
                <a:solidFill>
                  <a:srgbClr val="7F007F"/>
                </a:solidFill>
                <a:latin typeface="Consolas" panose="020B0609020204030204" pitchFamily="49" charset="0"/>
              </a:rPr>
              <a:t>id</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"content"</a:t>
            </a:r>
            <a:r>
              <a:rPr lang="en-US" sz="1600" i="1" dirty="0">
                <a:solidFill>
                  <a:srgbClr val="008080"/>
                </a:solidFill>
                <a:latin typeface="Consolas" panose="020B0609020204030204" pitchFamily="49" charset="0"/>
              </a:rPr>
              <a:t>&gt;</a:t>
            </a:r>
          </a:p>
          <a:p>
            <a:pPr marL="0" indent="0">
              <a:buNone/>
            </a:pP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a:t>
            </a:r>
            <a:r>
              <a:rPr lang="en-US" sz="1600" dirty="0" err="1">
                <a:solidFill>
                  <a:srgbClr val="3F7F7F"/>
                </a:solidFill>
                <a:latin typeface="Consolas" panose="020B0609020204030204" pitchFamily="49" charset="0"/>
              </a:rPr>
              <a:t>ui:insert</a:t>
            </a:r>
            <a:r>
              <a:rPr lang="en-US" sz="1600" dirty="0">
                <a:solidFill>
                  <a:srgbClr val="3F7F7F"/>
                </a:solidFill>
                <a:latin typeface="Consolas" panose="020B0609020204030204" pitchFamily="49" charset="0"/>
              </a:rPr>
              <a:t> </a:t>
            </a:r>
            <a:r>
              <a:rPr lang="en-US" sz="1600" dirty="0">
                <a:solidFill>
                  <a:srgbClr val="7F007F"/>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"content</a:t>
            </a:r>
            <a:r>
              <a:rPr lang="en-US" sz="1600" i="1" dirty="0">
                <a:solidFill>
                  <a:srgbClr val="2A00FF"/>
                </a:solidFill>
                <a:latin typeface="Consolas" panose="020B0609020204030204" pitchFamily="49" charset="0"/>
              </a:rPr>
              <a:t>"</a:t>
            </a:r>
            <a:r>
              <a:rPr lang="en-US" sz="1600" i="1" dirty="0">
                <a:solidFill>
                  <a:srgbClr val="008080"/>
                </a:solidFill>
                <a:latin typeface="Consolas" panose="020B0609020204030204" pitchFamily="49" charset="0"/>
              </a:rPr>
              <a:t>&gt;</a:t>
            </a:r>
            <a:endParaRPr lang="en-US" sz="1600" dirty="0">
              <a:latin typeface="Consolas" panose="020B0609020204030204" pitchFamily="49" charset="0"/>
            </a:endParaRPr>
          </a:p>
          <a:p>
            <a:pPr marL="0" indent="0">
              <a:buNone/>
            </a:pP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a:t>
            </a:r>
            <a:r>
              <a:rPr lang="en-US" sz="1600" dirty="0" err="1">
                <a:solidFill>
                  <a:srgbClr val="3F7F7F"/>
                </a:solidFill>
                <a:latin typeface="Consolas" panose="020B0609020204030204" pitchFamily="49" charset="0"/>
              </a:rPr>
              <a:t>ui:insert</a:t>
            </a:r>
            <a:r>
              <a:rPr lang="en-US" sz="1600" dirty="0">
                <a:solidFill>
                  <a:srgbClr val="008080"/>
                </a:solidFill>
                <a:latin typeface="Consolas" panose="020B0609020204030204" pitchFamily="49" charset="0"/>
              </a:rPr>
              <a:t>&gt;</a:t>
            </a:r>
          </a:p>
          <a:p>
            <a:pPr marL="0" indent="0">
              <a:buNone/>
            </a:pPr>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div</a:t>
            </a:r>
            <a:r>
              <a:rPr lang="en-US" sz="1600" dirty="0">
                <a:solidFill>
                  <a:srgbClr val="008080"/>
                </a:solidFill>
                <a:latin typeface="Consolas" panose="020B0609020204030204" pitchFamily="49" charset="0"/>
              </a:rPr>
              <a:t>&gt;</a:t>
            </a:r>
            <a:endParaRPr lang="en-US" sz="1600" dirty="0">
              <a:latin typeface="Consolas" panose="020B0609020204030204" pitchFamily="49" charset="0"/>
            </a:endParaRPr>
          </a:p>
          <a:p>
            <a:pPr marL="0" indent="0">
              <a:buNone/>
            </a:pPr>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div </a:t>
            </a:r>
            <a:r>
              <a:rPr lang="en-US" sz="1600" dirty="0">
                <a:solidFill>
                  <a:srgbClr val="7F007F"/>
                </a:solidFill>
                <a:latin typeface="Consolas" panose="020B0609020204030204" pitchFamily="49" charset="0"/>
              </a:rPr>
              <a:t>id</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"footer"</a:t>
            </a:r>
            <a:r>
              <a:rPr lang="en-US" sz="1600" i="1" dirty="0">
                <a:solidFill>
                  <a:srgbClr val="008080"/>
                </a:solidFill>
                <a:latin typeface="Consolas" panose="020B0609020204030204" pitchFamily="49" charset="0"/>
              </a:rPr>
              <a:t>&gt;</a:t>
            </a:r>
          </a:p>
          <a:p>
            <a:pPr marL="0" indent="0">
              <a:buNone/>
            </a:pP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a:t>
            </a:r>
            <a:r>
              <a:rPr lang="en-US" sz="1600" dirty="0" err="1">
                <a:solidFill>
                  <a:srgbClr val="3F7F7F"/>
                </a:solidFill>
                <a:latin typeface="Consolas" panose="020B0609020204030204" pitchFamily="49" charset="0"/>
              </a:rPr>
              <a:t>ui:insert</a:t>
            </a:r>
            <a:r>
              <a:rPr lang="en-US" sz="1600" dirty="0">
                <a:solidFill>
                  <a:srgbClr val="3F7F7F"/>
                </a:solidFill>
                <a:latin typeface="Consolas" panose="020B0609020204030204" pitchFamily="49" charset="0"/>
              </a:rPr>
              <a:t> </a:t>
            </a:r>
            <a:r>
              <a:rPr lang="en-US" sz="1600" dirty="0">
                <a:solidFill>
                  <a:srgbClr val="7F007F"/>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"footer"</a:t>
            </a:r>
            <a:r>
              <a:rPr lang="en-US" sz="1600" i="1" dirty="0">
                <a:solidFill>
                  <a:srgbClr val="008080"/>
                </a:solidFill>
                <a:latin typeface="Consolas" panose="020B0609020204030204" pitchFamily="49" charset="0"/>
              </a:rPr>
              <a:t>&gt;</a:t>
            </a:r>
          </a:p>
          <a:p>
            <a:pPr marL="0" indent="0">
              <a:buNone/>
            </a:pPr>
            <a:r>
              <a:rPr lang="en-US" sz="1600" dirty="0">
                <a:solidFill>
                  <a:srgbClr val="008080"/>
                </a:solidFill>
                <a:latin typeface="Consolas" panose="020B0609020204030204" pitchFamily="49" charset="0"/>
              </a:rPr>
              <a:t>&lt;</a:t>
            </a:r>
            <a:r>
              <a:rPr lang="en-US" sz="1600" dirty="0" err="1">
                <a:solidFill>
                  <a:srgbClr val="3F7F7F"/>
                </a:solidFill>
                <a:latin typeface="Consolas" panose="020B0609020204030204" pitchFamily="49" charset="0"/>
              </a:rPr>
              <a:t>ui:include</a:t>
            </a:r>
            <a:r>
              <a:rPr lang="en-US" sz="1600" dirty="0">
                <a:solidFill>
                  <a:srgbClr val="3F7F7F"/>
                </a:solidFill>
                <a:latin typeface="Consolas" panose="020B0609020204030204" pitchFamily="49" charset="0"/>
              </a:rPr>
              <a:t> </a:t>
            </a:r>
            <a:r>
              <a:rPr lang="en-US" sz="1600" dirty="0" err="1">
                <a:solidFill>
                  <a:srgbClr val="7F007F"/>
                </a:solidFill>
                <a:latin typeface="Consolas" panose="020B0609020204030204" pitchFamily="49" charset="0"/>
              </a:rPr>
              <a:t>src</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a:t>
            </a:r>
            <a:r>
              <a:rPr lang="en-US" sz="1600" i="1" dirty="0" err="1">
                <a:solidFill>
                  <a:srgbClr val="2A00FF"/>
                </a:solidFill>
                <a:latin typeface="Consolas" panose="020B0609020204030204" pitchFamily="49" charset="0"/>
              </a:rPr>
              <a:t>footer.xhtml</a:t>
            </a:r>
            <a:r>
              <a:rPr lang="en-US" sz="1600" i="1" dirty="0">
                <a:solidFill>
                  <a:srgbClr val="2A00FF"/>
                </a:solidFill>
                <a:latin typeface="Consolas" panose="020B0609020204030204" pitchFamily="49" charset="0"/>
              </a:rPr>
              <a:t>"</a:t>
            </a:r>
            <a:r>
              <a:rPr lang="en-US" sz="1600" i="1" dirty="0">
                <a:solidFill>
                  <a:srgbClr val="008080"/>
                </a:solidFill>
                <a:latin typeface="Consolas" panose="020B0609020204030204" pitchFamily="49" charset="0"/>
              </a:rPr>
              <a:t>/&gt;</a:t>
            </a:r>
          </a:p>
          <a:p>
            <a:pPr marL="0" indent="0">
              <a:buNone/>
            </a:pP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a:t>
            </a:r>
            <a:r>
              <a:rPr lang="en-US" sz="1600" dirty="0" err="1">
                <a:solidFill>
                  <a:srgbClr val="3F7F7F"/>
                </a:solidFill>
                <a:latin typeface="Consolas" panose="020B0609020204030204" pitchFamily="49" charset="0"/>
              </a:rPr>
              <a:t>ui:insert</a:t>
            </a:r>
            <a:r>
              <a:rPr lang="en-US" sz="1600" dirty="0">
                <a:solidFill>
                  <a:srgbClr val="008080"/>
                </a:solidFill>
                <a:latin typeface="Consolas" panose="020B0609020204030204" pitchFamily="49" charset="0"/>
              </a:rPr>
              <a:t>&gt;</a:t>
            </a:r>
          </a:p>
          <a:p>
            <a:pPr marL="0" indent="0">
              <a:buNone/>
            </a:pPr>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div</a:t>
            </a:r>
            <a:r>
              <a:rPr lang="en-US" sz="1600" dirty="0">
                <a:solidFill>
                  <a:srgbClr val="008080"/>
                </a:solidFill>
                <a:latin typeface="Consolas" panose="020B0609020204030204" pitchFamily="49" charset="0"/>
              </a:rPr>
              <a:t>&gt;</a:t>
            </a:r>
          </a:p>
          <a:p>
            <a:pPr marL="0" indent="0">
              <a:buNone/>
            </a:pPr>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body</a:t>
            </a:r>
            <a:r>
              <a:rPr lang="en-US" sz="1600" dirty="0">
                <a:solidFill>
                  <a:srgbClr val="008080"/>
                </a:solidFill>
                <a:latin typeface="Consolas" panose="020B0609020204030204" pitchFamily="49" charset="0"/>
              </a:rPr>
              <a:t>&gt;</a:t>
            </a:r>
            <a:endParaRPr lang="en-US" sz="1600" dirty="0">
              <a:latin typeface="Consolas" panose="020B0609020204030204" pitchFamily="49" charset="0"/>
            </a:endParaRPr>
          </a:p>
        </p:txBody>
      </p:sp>
      <p:sp>
        <p:nvSpPr>
          <p:cNvPr id="5" name="Content Placeholder 2"/>
          <p:cNvSpPr txBox="1">
            <a:spLocks/>
          </p:cNvSpPr>
          <p:nvPr/>
        </p:nvSpPr>
        <p:spPr>
          <a:xfrm>
            <a:off x="4890498" y="411621"/>
            <a:ext cx="4119031" cy="27432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fontAlgn="base">
              <a:buNone/>
            </a:pPr>
            <a:r>
              <a:rPr lang="en-US" sz="2400" b="1" dirty="0" err="1">
                <a:solidFill>
                  <a:schemeClr val="tx1"/>
                </a:solidFill>
              </a:rPr>
              <a:t>input.xhtml</a:t>
            </a:r>
            <a:endParaRPr lang="en-US" sz="2400" b="1" dirty="0">
              <a:solidFill>
                <a:schemeClr val="tx1"/>
              </a:solidFill>
            </a:endParaRPr>
          </a:p>
          <a:p>
            <a:pPr marL="0" indent="0">
              <a:buNone/>
            </a:pPr>
            <a:r>
              <a:rPr lang="en-US" sz="1600" dirty="0">
                <a:solidFill>
                  <a:srgbClr val="008080"/>
                </a:solidFill>
                <a:latin typeface="Consolas" panose="020B0609020204030204" pitchFamily="49" charset="0"/>
              </a:rPr>
              <a:t>&lt;</a:t>
            </a:r>
            <a:r>
              <a:rPr lang="en-US" sz="1600" dirty="0" err="1">
                <a:solidFill>
                  <a:srgbClr val="3F7F7F"/>
                </a:solidFill>
                <a:highlight>
                  <a:srgbClr val="D4D4D4"/>
                </a:highlight>
                <a:latin typeface="Consolas" panose="020B0609020204030204" pitchFamily="49" charset="0"/>
              </a:rPr>
              <a:t>ui:composition</a:t>
            </a:r>
            <a:r>
              <a:rPr lang="en-US" sz="1600" dirty="0">
                <a:solidFill>
                  <a:srgbClr val="3F7F7F"/>
                </a:solidFill>
                <a:highlight>
                  <a:srgbClr val="D4D4D4"/>
                </a:highlight>
                <a:latin typeface="Consolas" panose="020B0609020204030204" pitchFamily="49" charset="0"/>
              </a:rPr>
              <a:t> </a:t>
            </a:r>
            <a:r>
              <a:rPr lang="en-US" sz="1600" dirty="0">
                <a:solidFill>
                  <a:srgbClr val="7F007F"/>
                </a:solidFill>
                <a:highlight>
                  <a:srgbClr val="D4D4D4"/>
                </a:highlight>
                <a:latin typeface="Consolas" panose="020B0609020204030204" pitchFamily="49" charset="0"/>
              </a:rPr>
              <a:t>template</a:t>
            </a:r>
            <a:r>
              <a:rPr lang="en-US" sz="1600" dirty="0">
                <a:solidFill>
                  <a:srgbClr val="000000"/>
                </a:solidFill>
                <a:highlight>
                  <a:srgbClr val="D4D4D4"/>
                </a:highlight>
                <a:latin typeface="Consolas" panose="020B0609020204030204" pitchFamily="49" charset="0"/>
              </a:rPr>
              <a:t>=</a:t>
            </a:r>
            <a:r>
              <a:rPr lang="en-US" sz="1600" i="1" dirty="0">
                <a:solidFill>
                  <a:srgbClr val="2A00FF"/>
                </a:solidFill>
                <a:highlight>
                  <a:srgbClr val="D4D4D4"/>
                </a:highlight>
                <a:latin typeface="Consolas" panose="020B0609020204030204" pitchFamily="49" charset="0"/>
              </a:rPr>
              <a:t>"/WEB-INF/templates/</a:t>
            </a:r>
            <a:r>
              <a:rPr lang="en-US" sz="1600" i="1" dirty="0" err="1">
                <a:solidFill>
                  <a:srgbClr val="2A00FF"/>
                </a:solidFill>
                <a:highlight>
                  <a:srgbClr val="D4D4D4"/>
                </a:highlight>
                <a:latin typeface="Consolas" panose="020B0609020204030204" pitchFamily="49" charset="0"/>
              </a:rPr>
              <a:t>template.xhtml</a:t>
            </a:r>
            <a:r>
              <a:rPr lang="en-US" sz="1600" i="1" dirty="0">
                <a:solidFill>
                  <a:srgbClr val="2A00FF"/>
                </a:solidFill>
                <a:highlight>
                  <a:srgbClr val="D4D4D4"/>
                </a:highlight>
                <a:latin typeface="Consolas" panose="020B0609020204030204" pitchFamily="49" charset="0"/>
              </a:rPr>
              <a:t>"</a:t>
            </a:r>
            <a:r>
              <a:rPr lang="en-US" sz="1600" i="1" dirty="0">
                <a:solidFill>
                  <a:srgbClr val="008080"/>
                </a:solidFill>
                <a:highlight>
                  <a:srgbClr val="D4D4D4"/>
                </a:highlight>
                <a:latin typeface="Consolas" panose="020B0609020204030204" pitchFamily="49" charset="0"/>
              </a:rPr>
              <a:t>&gt;</a:t>
            </a:r>
          </a:p>
          <a:p>
            <a:pPr marL="0" indent="0">
              <a:buNone/>
            </a:pPr>
            <a:r>
              <a:rPr lang="en-US" sz="1600" dirty="0">
                <a:solidFill>
                  <a:srgbClr val="008080"/>
                </a:solidFill>
                <a:latin typeface="Consolas" panose="020B0609020204030204" pitchFamily="49" charset="0"/>
              </a:rPr>
              <a:t>	&lt;</a:t>
            </a:r>
            <a:r>
              <a:rPr lang="en-US" sz="1600" dirty="0" err="1">
                <a:solidFill>
                  <a:srgbClr val="3F7F7F"/>
                </a:solidFill>
                <a:latin typeface="Consolas" panose="020B0609020204030204" pitchFamily="49" charset="0"/>
              </a:rPr>
              <a:t>ui:define</a:t>
            </a:r>
            <a:r>
              <a:rPr lang="en-US" sz="1600" dirty="0">
                <a:solidFill>
                  <a:srgbClr val="3F7F7F"/>
                </a:solidFill>
                <a:latin typeface="Consolas" panose="020B0609020204030204" pitchFamily="49" charset="0"/>
              </a:rPr>
              <a:t> </a:t>
            </a:r>
            <a:r>
              <a:rPr lang="en-US" sz="1600" dirty="0">
                <a:solidFill>
                  <a:srgbClr val="7F007F"/>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"content</a:t>
            </a:r>
            <a:r>
              <a:rPr lang="en-US" sz="1600" i="1" dirty="0">
                <a:solidFill>
                  <a:srgbClr val="2A00FF"/>
                </a:solidFill>
                <a:latin typeface="Consolas" panose="020B0609020204030204" pitchFamily="49" charset="0"/>
              </a:rPr>
              <a:t>"</a:t>
            </a:r>
            <a:r>
              <a:rPr lang="en-US" sz="1600" i="1" dirty="0">
                <a:solidFill>
                  <a:srgbClr val="008080"/>
                </a:solidFill>
                <a:latin typeface="Consolas" panose="020B0609020204030204" pitchFamily="49" charset="0"/>
              </a:rPr>
              <a:t>&gt;</a:t>
            </a:r>
          </a:p>
          <a:p>
            <a:pPr marL="0" indent="0">
              <a:buNone/>
            </a:pPr>
            <a:r>
              <a:rPr lang="en-US" sz="1600" i="1" dirty="0">
                <a:solidFill>
                  <a:srgbClr val="008080"/>
                </a:solidFill>
                <a:latin typeface="Consolas" panose="020B0609020204030204" pitchFamily="49" charset="0"/>
              </a:rPr>
              <a:t>	</a:t>
            </a:r>
            <a:r>
              <a:rPr lang="en-US" sz="1600" i="1" dirty="0">
                <a:solidFill>
                  <a:srgbClr val="008080"/>
                </a:solidFill>
                <a:latin typeface="Consolas" panose="020B0609020204030204" pitchFamily="49" charset="0"/>
              </a:rPr>
              <a:t>	…………</a:t>
            </a:r>
          </a:p>
          <a:p>
            <a:pPr marL="0" indent="0">
              <a:buNone/>
            </a:pPr>
            <a:r>
              <a:rPr lang="en-US" sz="1600" dirty="0">
                <a:solidFill>
                  <a:srgbClr val="008080"/>
                </a:solidFill>
                <a:latin typeface="Consolas" panose="020B0609020204030204" pitchFamily="49" charset="0"/>
              </a:rPr>
              <a:t>	&lt;/</a:t>
            </a:r>
            <a:r>
              <a:rPr lang="en-US" sz="1600" dirty="0" err="1">
                <a:solidFill>
                  <a:srgbClr val="3F7F7F"/>
                </a:solidFill>
                <a:highlight>
                  <a:srgbClr val="D4D4D4"/>
                </a:highlight>
                <a:latin typeface="Consolas" panose="020B0609020204030204" pitchFamily="49" charset="0"/>
              </a:rPr>
              <a:t>ui:define</a:t>
            </a:r>
            <a:r>
              <a:rPr lang="en-US" sz="1600" dirty="0">
                <a:solidFill>
                  <a:srgbClr val="008080"/>
                </a:solidFill>
                <a:highlight>
                  <a:srgbClr val="D4D4D4"/>
                </a:highlight>
                <a:latin typeface="Consolas" panose="020B0609020204030204" pitchFamily="49" charset="0"/>
              </a:rPr>
              <a:t>&gt;</a:t>
            </a:r>
          </a:p>
          <a:p>
            <a:pPr marL="0" indent="0">
              <a:buNone/>
            </a:pPr>
            <a:r>
              <a:rPr lang="en-US" sz="1600" dirty="0">
                <a:solidFill>
                  <a:srgbClr val="008080"/>
                </a:solidFill>
                <a:latin typeface="Consolas" panose="020B0609020204030204" pitchFamily="49" charset="0"/>
              </a:rPr>
              <a:t>&lt;/</a:t>
            </a:r>
            <a:r>
              <a:rPr lang="en-US" sz="1600" dirty="0" err="1">
                <a:solidFill>
                  <a:srgbClr val="3F7F7F"/>
                </a:solidFill>
                <a:latin typeface="Consolas" panose="020B0609020204030204" pitchFamily="49" charset="0"/>
              </a:rPr>
              <a:t>ui:composition</a:t>
            </a:r>
            <a:r>
              <a:rPr lang="en-US" sz="1600" dirty="0">
                <a:solidFill>
                  <a:srgbClr val="008080"/>
                </a:solidFill>
                <a:latin typeface="Consolas" panose="020B0609020204030204" pitchFamily="49" charset="0"/>
              </a:rPr>
              <a:t>&gt;</a:t>
            </a:r>
            <a:endParaRPr lang="en-US" sz="1600" dirty="0">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4890498" y="3386817"/>
            <a:ext cx="4905375" cy="3219451"/>
          </a:xfrm>
          <a:prstGeom prst="rect">
            <a:avLst/>
          </a:prstGeom>
        </p:spPr>
      </p:pic>
    </p:spTree>
    <p:extLst>
      <p:ext uri="{BB962C8B-B14F-4D97-AF65-F5344CB8AC3E}">
        <p14:creationId xmlns:p14="http://schemas.microsoft.com/office/powerpoint/2010/main" val="23094826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95" y="609600"/>
            <a:ext cx="8596668" cy="1320800"/>
          </a:xfrm>
        </p:spPr>
        <p:txBody>
          <a:bodyPr>
            <a:normAutofit/>
          </a:bodyPr>
          <a:lstStyle/>
          <a:p>
            <a:r>
              <a:rPr lang="en-US" sz="4000" b="1" dirty="0" err="1">
                <a:latin typeface="Times New Roman" panose="02020603050405020304" pitchFamily="18" charset="0"/>
                <a:cs typeface="Times New Roman" panose="02020603050405020304" pitchFamily="18" charset="0"/>
              </a:rPr>
              <a:t>Facelet</a:t>
            </a:r>
            <a:r>
              <a:rPr lang="en-US" sz="4000" b="1" dirty="0">
                <a:latin typeface="Times New Roman" panose="02020603050405020304" pitchFamily="18" charset="0"/>
                <a:cs typeface="Times New Roman" panose="02020603050405020304" pitchFamily="18" charset="0"/>
              </a:rPr>
              <a:t> tags</a:t>
            </a:r>
          </a:p>
        </p:txBody>
      </p:sp>
      <p:sp>
        <p:nvSpPr>
          <p:cNvPr id="3" name="Content Placeholder 2"/>
          <p:cNvSpPr>
            <a:spLocks noGrp="1"/>
          </p:cNvSpPr>
          <p:nvPr>
            <p:ph idx="1"/>
          </p:nvPr>
        </p:nvSpPr>
        <p:spPr>
          <a:xfrm>
            <a:off x="227397" y="1643068"/>
            <a:ext cx="9279465" cy="4122737"/>
          </a:xfrm>
        </p:spPr>
        <p:txBody>
          <a:bodyPr>
            <a:noAutofit/>
          </a:bodyPr>
          <a:lstStyle/>
          <a:p>
            <a:pPr fontAlgn="base">
              <a:buFont typeface="Times New Roman" panose="02020603050405020304" pitchFamily="18" charset="0"/>
              <a:buChar char="►"/>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 Comment code </a:t>
            </a:r>
            <a:r>
              <a:rPr lang="en-US" dirty="0" err="1">
                <a:solidFill>
                  <a:schemeClr val="tx1"/>
                </a:solidFill>
              </a:rPr>
              <a:t>với</a:t>
            </a:r>
            <a:r>
              <a:rPr lang="en-US" dirty="0">
                <a:solidFill>
                  <a:schemeClr val="tx1"/>
                </a:solidFill>
              </a:rPr>
              <a:t> Remove</a:t>
            </a:r>
          </a:p>
          <a:p>
            <a:pPr marL="0" indent="0" fontAlgn="base">
              <a:buNone/>
            </a:pPr>
            <a:r>
              <a:rPr lang="en-US" altLang="en-US" dirty="0">
                <a:solidFill>
                  <a:srgbClr val="000088"/>
                </a:solidFill>
                <a:latin typeface="Menlo"/>
              </a:rPr>
              <a:t>&lt;</a:t>
            </a:r>
            <a:r>
              <a:rPr lang="en-US" altLang="en-US" dirty="0" err="1">
                <a:solidFill>
                  <a:srgbClr val="000088"/>
                </a:solidFill>
                <a:latin typeface="Menlo"/>
              </a:rPr>
              <a:t>h:commandButton</a:t>
            </a:r>
            <a:r>
              <a:rPr lang="en-US" altLang="en-US" dirty="0">
                <a:solidFill>
                  <a:srgbClr val="313131"/>
                </a:solidFill>
                <a:latin typeface="Menlo"/>
              </a:rPr>
              <a:t> </a:t>
            </a:r>
            <a:r>
              <a:rPr lang="en-US" altLang="en-US" dirty="0">
                <a:solidFill>
                  <a:srgbClr val="7F0055"/>
                </a:solidFill>
                <a:latin typeface="Menlo"/>
              </a:rPr>
              <a:t>value</a:t>
            </a:r>
            <a:r>
              <a:rPr lang="en-US" altLang="en-US" dirty="0">
                <a:solidFill>
                  <a:srgbClr val="666600"/>
                </a:solidFill>
                <a:latin typeface="Menlo"/>
              </a:rPr>
              <a:t>=</a:t>
            </a:r>
            <a:r>
              <a:rPr lang="en-US" altLang="en-US" dirty="0">
                <a:solidFill>
                  <a:srgbClr val="008800"/>
                </a:solidFill>
                <a:latin typeface="Menlo"/>
              </a:rPr>
              <a:t>"Ok"</a:t>
            </a:r>
            <a:r>
              <a:rPr lang="en-US" altLang="en-US" dirty="0">
                <a:solidFill>
                  <a:srgbClr val="313131"/>
                </a:solidFill>
                <a:latin typeface="Menlo"/>
              </a:rPr>
              <a:t> </a:t>
            </a:r>
            <a:r>
              <a:rPr lang="en-US" altLang="en-US" dirty="0">
                <a:solidFill>
                  <a:srgbClr val="000088"/>
                </a:solidFill>
                <a:latin typeface="Menlo"/>
              </a:rPr>
              <a:t>/&gt;</a:t>
            </a:r>
            <a:r>
              <a:rPr lang="en-US" altLang="en-US" dirty="0">
                <a:solidFill>
                  <a:srgbClr val="313131"/>
                </a:solidFill>
                <a:latin typeface="Menlo"/>
              </a:rPr>
              <a:t> </a:t>
            </a:r>
            <a:endParaRPr lang="en-US" altLang="en-US" dirty="0">
              <a:solidFill>
                <a:srgbClr val="313131"/>
              </a:solidFill>
              <a:latin typeface="Menlo"/>
            </a:endParaRPr>
          </a:p>
          <a:p>
            <a:pPr marL="0" indent="0" fontAlgn="base">
              <a:buNone/>
            </a:pPr>
            <a:endParaRPr lang="en-US" altLang="en-US" sz="2000" dirty="0">
              <a:solidFill>
                <a:schemeClr val="tx1"/>
              </a:solidFill>
              <a:latin typeface="Arial" panose="020B0604020202020204" pitchFamily="34" charset="0"/>
            </a:endParaRPr>
          </a:p>
          <a:p>
            <a:pPr marL="0" indent="0" defTabSz="914354" eaLnBrk="0" fontAlgn="base" hangingPunct="0">
              <a:spcBef>
                <a:spcPct val="0"/>
              </a:spcBef>
              <a:spcAft>
                <a:spcPct val="0"/>
              </a:spcAft>
              <a:buClrTx/>
              <a:buSzTx/>
              <a:buNone/>
            </a:pPr>
            <a:r>
              <a:rPr lang="en-US" altLang="en-US" dirty="0">
                <a:solidFill>
                  <a:srgbClr val="880000"/>
                </a:solidFill>
                <a:latin typeface="Menlo"/>
              </a:rPr>
              <a:t>&lt;!-- &lt;</a:t>
            </a:r>
            <a:r>
              <a:rPr lang="en-US" altLang="en-US" dirty="0" err="1">
                <a:solidFill>
                  <a:srgbClr val="880000"/>
                </a:solidFill>
                <a:latin typeface="Menlo"/>
              </a:rPr>
              <a:t>h:commandButton</a:t>
            </a:r>
            <a:r>
              <a:rPr lang="en-US" altLang="en-US" dirty="0">
                <a:solidFill>
                  <a:srgbClr val="880000"/>
                </a:solidFill>
                <a:latin typeface="Menlo"/>
              </a:rPr>
              <a:t> value="Ok" /&gt; --&gt;</a:t>
            </a:r>
            <a:r>
              <a:rPr lang="en-US" altLang="en-US" dirty="0">
                <a:solidFill>
                  <a:prstClr val="black"/>
                </a:solidFill>
                <a:latin typeface="Trebuchet MS" panose="020B0603020202020204"/>
              </a:rPr>
              <a:t> </a:t>
            </a:r>
            <a:endParaRPr lang="en-US" altLang="en-US" dirty="0">
              <a:solidFill>
                <a:prstClr val="black"/>
              </a:solidFill>
              <a:latin typeface="Arial" panose="020B0604020202020204" pitchFamily="34" charset="0"/>
            </a:endParaRPr>
          </a:p>
          <a:p>
            <a:pPr marL="0" indent="0" fontAlgn="base">
              <a:buNone/>
            </a:pPr>
            <a:endParaRPr lang="en-US" dirty="0">
              <a:solidFill>
                <a:schemeClr val="tx1"/>
              </a:solidFill>
            </a:endParaRPr>
          </a:p>
          <a:p>
            <a:pPr marL="0" indent="0" fontAlgn="base">
              <a:buNone/>
            </a:pPr>
            <a:r>
              <a:rPr lang="en-US" altLang="en-US" dirty="0">
                <a:solidFill>
                  <a:srgbClr val="000088"/>
                </a:solidFill>
                <a:latin typeface="Menlo"/>
              </a:rPr>
              <a:t>&lt;</a:t>
            </a:r>
            <a:r>
              <a:rPr lang="en-US" altLang="en-US" dirty="0" err="1">
                <a:solidFill>
                  <a:srgbClr val="000088"/>
                </a:solidFill>
                <a:latin typeface="Menlo"/>
              </a:rPr>
              <a:t>ui:remove</a:t>
            </a:r>
            <a:r>
              <a:rPr lang="en-US" altLang="en-US" dirty="0">
                <a:solidFill>
                  <a:srgbClr val="000088"/>
                </a:solidFill>
                <a:latin typeface="Menlo"/>
              </a:rPr>
              <a:t>&gt;</a:t>
            </a:r>
            <a:endParaRPr lang="en-US" altLang="en-US" dirty="0">
              <a:solidFill>
                <a:srgbClr val="313131"/>
              </a:solidFill>
              <a:latin typeface="Menlo"/>
            </a:endParaRPr>
          </a:p>
          <a:p>
            <a:pPr marL="0" indent="0" fontAlgn="base">
              <a:buNone/>
            </a:pPr>
            <a:r>
              <a:rPr lang="en-US" altLang="en-US" dirty="0">
                <a:solidFill>
                  <a:srgbClr val="000088"/>
                </a:solidFill>
                <a:latin typeface="Menlo"/>
              </a:rPr>
              <a:t>	&lt;</a:t>
            </a:r>
            <a:r>
              <a:rPr lang="en-US" altLang="en-US" dirty="0" err="1">
                <a:solidFill>
                  <a:srgbClr val="000088"/>
                </a:solidFill>
                <a:latin typeface="Menlo"/>
              </a:rPr>
              <a:t>h:commandButton</a:t>
            </a:r>
            <a:r>
              <a:rPr lang="en-US" altLang="en-US" dirty="0">
                <a:solidFill>
                  <a:srgbClr val="313131"/>
                </a:solidFill>
                <a:latin typeface="Menlo"/>
              </a:rPr>
              <a:t> </a:t>
            </a:r>
            <a:r>
              <a:rPr lang="en-US" altLang="en-US" dirty="0">
                <a:solidFill>
                  <a:srgbClr val="7F0055"/>
                </a:solidFill>
                <a:latin typeface="Menlo"/>
              </a:rPr>
              <a:t>value</a:t>
            </a:r>
            <a:r>
              <a:rPr lang="en-US" altLang="en-US" dirty="0">
                <a:solidFill>
                  <a:srgbClr val="666600"/>
                </a:solidFill>
                <a:latin typeface="Menlo"/>
              </a:rPr>
              <a:t>=</a:t>
            </a:r>
            <a:r>
              <a:rPr lang="en-US" altLang="en-US" dirty="0">
                <a:solidFill>
                  <a:srgbClr val="008800"/>
                </a:solidFill>
                <a:latin typeface="Menlo"/>
              </a:rPr>
              <a:t>"Ok"</a:t>
            </a:r>
            <a:r>
              <a:rPr lang="en-US" altLang="en-US" dirty="0">
                <a:solidFill>
                  <a:srgbClr val="313131"/>
                </a:solidFill>
                <a:latin typeface="Menlo"/>
              </a:rPr>
              <a:t> </a:t>
            </a:r>
            <a:r>
              <a:rPr lang="en-US" altLang="en-US" dirty="0">
                <a:solidFill>
                  <a:srgbClr val="000088"/>
                </a:solidFill>
                <a:latin typeface="Menlo"/>
              </a:rPr>
              <a:t>/&gt;</a:t>
            </a:r>
            <a:endParaRPr lang="en-US" altLang="en-US" dirty="0">
              <a:solidFill>
                <a:srgbClr val="313131"/>
              </a:solidFill>
              <a:latin typeface="Menlo"/>
            </a:endParaRPr>
          </a:p>
          <a:p>
            <a:pPr marL="0" indent="0" fontAlgn="base">
              <a:buNone/>
            </a:pPr>
            <a:r>
              <a:rPr lang="en-US" altLang="en-US" dirty="0">
                <a:solidFill>
                  <a:srgbClr val="000088"/>
                </a:solidFill>
                <a:latin typeface="Menlo"/>
              </a:rPr>
              <a:t>&lt;/</a:t>
            </a:r>
            <a:r>
              <a:rPr lang="en-US" altLang="en-US" dirty="0" err="1">
                <a:solidFill>
                  <a:srgbClr val="000088"/>
                </a:solidFill>
                <a:latin typeface="Menlo"/>
              </a:rPr>
              <a:t>ui:remove</a:t>
            </a:r>
            <a:r>
              <a:rPr lang="en-US" altLang="en-US" dirty="0">
                <a:solidFill>
                  <a:srgbClr val="000088"/>
                </a:solidFill>
                <a:latin typeface="Menlo"/>
              </a:rPr>
              <a:t>&gt;</a:t>
            </a:r>
            <a:r>
              <a:rPr lang="en-US" altLang="en-US" sz="3600" dirty="0">
                <a:solidFill>
                  <a:schemeClr val="tx1"/>
                </a:solidFill>
              </a:rPr>
              <a:t> </a:t>
            </a:r>
            <a:endParaRPr lang="en-US" altLang="en-US" sz="5400" dirty="0">
              <a:solidFill>
                <a:schemeClr val="tx1"/>
              </a:solidFill>
              <a:latin typeface="Arial" panose="020B0604020202020204" pitchFamily="34" charset="0"/>
            </a:endParaRPr>
          </a:p>
          <a:p>
            <a:pPr marL="0" indent="0" fontAlgn="base">
              <a:buNone/>
            </a:pPr>
            <a:endParaRPr lang="en-US" dirty="0">
              <a:solidFill>
                <a:schemeClr val="tx1"/>
              </a:solidFill>
            </a:endParaRPr>
          </a:p>
        </p:txBody>
      </p:sp>
    </p:spTree>
    <p:extLst>
      <p:ext uri="{BB962C8B-B14F-4D97-AF65-F5344CB8AC3E}">
        <p14:creationId xmlns:p14="http://schemas.microsoft.com/office/powerpoint/2010/main" val="27653875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55" y="609600"/>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Convertor </a:t>
            </a:r>
            <a:r>
              <a:rPr lang="en-US" sz="4000" b="1" dirty="0">
                <a:latin typeface="Times New Roman" panose="02020603050405020304" pitchFamily="18" charset="0"/>
                <a:cs typeface="Times New Roman" panose="02020603050405020304" pitchFamily="18" charset="0"/>
              </a:rPr>
              <a:t>tags</a:t>
            </a:r>
          </a:p>
        </p:txBody>
      </p:sp>
      <p:sp>
        <p:nvSpPr>
          <p:cNvPr id="3" name="Content Placeholder 2"/>
          <p:cNvSpPr>
            <a:spLocks noGrp="1"/>
          </p:cNvSpPr>
          <p:nvPr>
            <p:ph idx="1"/>
          </p:nvPr>
        </p:nvSpPr>
        <p:spPr>
          <a:xfrm>
            <a:off x="183856" y="2070103"/>
            <a:ext cx="9279465" cy="3695700"/>
          </a:xfrm>
        </p:spPr>
        <p:txBody>
          <a:bodyPr>
            <a:noAutofit/>
          </a:bodyPr>
          <a:lstStyle/>
          <a:p>
            <a:pPr fontAlgn="base">
              <a:buFont typeface="Times New Roman" panose="02020603050405020304" pitchFamily="18" charset="0"/>
              <a:buChar char="►"/>
            </a:pPr>
            <a:r>
              <a:rPr lang="vi-VN" dirty="0">
                <a:solidFill>
                  <a:schemeClr val="tx1"/>
                </a:solidFill>
              </a:rPr>
              <a:t>Được sử dụng để convert dữ liệu</a:t>
            </a:r>
            <a:r>
              <a:rPr lang="vi-VN" dirty="0">
                <a:solidFill>
                  <a:schemeClr val="tx1"/>
                </a:solidFill>
              </a:rPr>
              <a:t>.</a:t>
            </a:r>
            <a:endParaRPr lang="en-US" dirty="0">
              <a:solidFill>
                <a:schemeClr val="tx1"/>
              </a:solidFill>
            </a:endParaRPr>
          </a:p>
          <a:p>
            <a:pPr fontAlgn="base">
              <a:buFont typeface="Times New Roman" panose="02020603050405020304" pitchFamily="18" charset="0"/>
              <a:buChar char="►"/>
            </a:pPr>
            <a:r>
              <a:rPr lang="vi-VN" dirty="0">
                <a:solidFill>
                  <a:schemeClr val="tx1"/>
                </a:solidFill>
              </a:rPr>
              <a:t>Để sử dụng Convertor tags, cần khai báo namespaces</a:t>
            </a:r>
            <a:r>
              <a:rPr lang="vi-VN" dirty="0">
                <a:solidFill>
                  <a:schemeClr val="tx1"/>
                </a:solidFill>
              </a:rPr>
              <a:t>:</a:t>
            </a:r>
            <a:endParaRPr lang="en-US" dirty="0">
              <a:solidFill>
                <a:schemeClr val="tx1"/>
              </a:solidFill>
            </a:endParaRPr>
          </a:p>
          <a:p>
            <a:pPr marL="0" indent="0" fontAlgn="base">
              <a:buNone/>
            </a:pPr>
            <a:r>
              <a:rPr lang="en-US" alt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alt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html</a:t>
            </a:r>
            <a:endPar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endParaRPr>
          </a:p>
          <a:p>
            <a:pPr marL="0" indent="0" fontAlgn="base">
              <a:buNone/>
            </a:pPr>
            <a:r>
              <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err="1">
                <a:solidFill>
                  <a:srgbClr val="7F0055"/>
                </a:solidFill>
                <a:latin typeface="Consolas" panose="020B0609020204030204" pitchFamily="49" charset="0"/>
                <a:ea typeface="Times New Roman" panose="02020603050405020304" pitchFamily="18" charset="0"/>
                <a:cs typeface="Courier New" panose="02070309020205020404" pitchFamily="49" charset="0"/>
              </a:rPr>
              <a:t>xmlns</a:t>
            </a:r>
            <a:r>
              <a:rPr lang="en-US" altLang="en-US"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"http://www.w3.org/1999/xhtml"</a:t>
            </a:r>
            <a:r>
              <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err="1">
                <a:solidFill>
                  <a:srgbClr val="7F0055"/>
                </a:solidFill>
                <a:latin typeface="Consolas" panose="020B0609020204030204" pitchFamily="49" charset="0"/>
                <a:ea typeface="Times New Roman" panose="02020603050405020304" pitchFamily="18" charset="0"/>
                <a:cs typeface="Courier New" panose="02070309020205020404" pitchFamily="49" charset="0"/>
              </a:rPr>
              <a:t>xmlns:f</a:t>
            </a:r>
            <a:r>
              <a:rPr lang="en-US" altLang="en-US"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"http://java.sun.com/</a:t>
            </a:r>
            <a:r>
              <a:rPr lang="en-US" altLang="en-US" dirty="0" err="1">
                <a:solidFill>
                  <a:srgbClr val="008800"/>
                </a:solidFill>
                <a:latin typeface="Consolas" panose="020B0609020204030204" pitchFamily="49" charset="0"/>
                <a:ea typeface="Times New Roman" panose="02020603050405020304" pitchFamily="18" charset="0"/>
                <a:cs typeface="Courier New" panose="02070309020205020404" pitchFamily="49" charset="0"/>
              </a:rPr>
              <a:t>jsf</a:t>
            </a:r>
            <a:r>
              <a:rPr lang="en-US" alt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/core"</a:t>
            </a:r>
            <a:r>
              <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endPar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endParaRPr>
          </a:p>
          <a:p>
            <a:pPr marL="0" indent="0" fontAlgn="base">
              <a:buNone/>
            </a:pPr>
            <a:r>
              <a:rPr lang="en-US" alt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altLang="en-US" sz="5400" dirty="0">
              <a:solidFill>
                <a:schemeClr val="tx1"/>
              </a:solidFill>
              <a:latin typeface="Arial" panose="020B0604020202020204" pitchFamily="34" charset="0"/>
            </a:endParaRPr>
          </a:p>
          <a:p>
            <a:pPr marL="0" indent="0" fontAlgn="base">
              <a:buNone/>
            </a:pPr>
            <a:endParaRPr lang="vi-VN" dirty="0">
              <a:solidFill>
                <a:schemeClr val="tx1"/>
              </a:solidFill>
            </a:endParaRPr>
          </a:p>
        </p:txBody>
      </p:sp>
    </p:spTree>
    <p:extLst>
      <p:ext uri="{BB962C8B-B14F-4D97-AF65-F5344CB8AC3E}">
        <p14:creationId xmlns:p14="http://schemas.microsoft.com/office/powerpoint/2010/main" val="10113535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826" y="609600"/>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Convertor tags</a:t>
            </a:r>
          </a:p>
        </p:txBody>
      </p:sp>
      <p:sp>
        <p:nvSpPr>
          <p:cNvPr id="3" name="Content Placeholder 2"/>
          <p:cNvSpPr>
            <a:spLocks noGrp="1"/>
          </p:cNvSpPr>
          <p:nvPr>
            <p:ph idx="1"/>
          </p:nvPr>
        </p:nvSpPr>
        <p:spPr>
          <a:xfrm>
            <a:off x="154826" y="1582062"/>
            <a:ext cx="9279465" cy="4183743"/>
          </a:xfrm>
        </p:spPr>
        <p:txBody>
          <a:bodyPr>
            <a:noAutofit/>
          </a:bodyPr>
          <a:lstStyle/>
          <a:p>
            <a:pPr fontAlgn="base">
              <a:buFont typeface="Times New Roman" panose="02020603050405020304" pitchFamily="18" charset="0"/>
              <a:buChar char="►"/>
            </a:pPr>
            <a:r>
              <a:rPr lang="en-US" dirty="0" err="1">
                <a:solidFill>
                  <a:schemeClr val="tx1"/>
                </a:solidFill>
              </a:rPr>
              <a:t>Thẻ</a:t>
            </a:r>
            <a:r>
              <a:rPr lang="en-US" dirty="0">
                <a:solidFill>
                  <a:schemeClr val="tx1"/>
                </a:solidFill>
              </a:rPr>
              <a:t>:</a:t>
            </a:r>
          </a:p>
          <a:p>
            <a:pPr marL="0" indent="0" fontAlgn="base">
              <a:buNone/>
            </a:pPr>
            <a:endParaRPr lang="vi-VN"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74376975"/>
              </p:ext>
            </p:extLst>
          </p:nvPr>
        </p:nvGraphicFramePr>
        <p:xfrm>
          <a:off x="261257" y="2293261"/>
          <a:ext cx="8911771" cy="3002643"/>
        </p:xfrm>
        <a:graphic>
          <a:graphicData uri="http://schemas.openxmlformats.org/drawingml/2006/table">
            <a:tbl>
              <a:tblPr firstRow="1" firstCol="1" bandRow="1"/>
              <a:tblGrid>
                <a:gridCol w="2612572"/>
                <a:gridCol w="6299199"/>
              </a:tblGrid>
              <a:tr h="506133">
                <a:tc>
                  <a:txBody>
                    <a:bodyPr/>
                    <a:lstStyle/>
                    <a:p>
                      <a:pPr algn="ctr">
                        <a:lnSpc>
                          <a:spcPct val="107000"/>
                        </a:lnSpc>
                        <a:spcAft>
                          <a:spcPts val="0"/>
                        </a:spcAft>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Tags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2267">
                <a:tc>
                  <a:txBody>
                    <a:bodyPr/>
                    <a:lstStyle/>
                    <a:p>
                      <a:pPr>
                        <a:lnSpc>
                          <a:spcPct val="107000"/>
                        </a:lnSpc>
                        <a:spcAft>
                          <a:spcPts val="0"/>
                        </a:spcAft>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f:convertNumber</a:t>
                      </a:r>
                    </a:p>
                    <a:p>
                      <a:pPr>
                        <a:lnSpc>
                          <a:spcPct val="107000"/>
                        </a:lnSpc>
                        <a:spcAft>
                          <a:spcPts val="0"/>
                        </a:spcAft>
                      </a:pP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Converts a String into a Number of desired format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2267">
                <a:tc>
                  <a:txBody>
                    <a:bodyPr/>
                    <a:lstStyle/>
                    <a:p>
                      <a:pPr>
                        <a:lnSpc>
                          <a:spcPct val="107000"/>
                        </a:lnSpc>
                        <a:spcAft>
                          <a:spcPts val="0"/>
                        </a:spcAft>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f:convertDateTime</a:t>
                      </a:r>
                    </a:p>
                    <a:p>
                      <a:pPr>
                        <a:lnSpc>
                          <a:spcPct val="107000"/>
                        </a:lnSpc>
                        <a:spcAft>
                          <a:spcPts val="0"/>
                        </a:spcAft>
                      </a:pP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Converts a String into a Date of desired format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1976">
                <a:tc>
                  <a:txBody>
                    <a:bodyPr/>
                    <a:lstStyle/>
                    <a:p>
                      <a:pPr>
                        <a:lnSpc>
                          <a:spcPct val="107000"/>
                        </a:lnSpc>
                        <a:spcAft>
                          <a:spcPts val="0"/>
                        </a:spcAft>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Custom Convertor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Creating a custom convertor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568642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98" y="609600"/>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Convertor tags</a:t>
            </a:r>
          </a:p>
        </p:txBody>
      </p:sp>
      <p:sp>
        <p:nvSpPr>
          <p:cNvPr id="3" name="Content Placeholder 2"/>
          <p:cNvSpPr>
            <a:spLocks noGrp="1"/>
          </p:cNvSpPr>
          <p:nvPr>
            <p:ph idx="1"/>
          </p:nvPr>
        </p:nvSpPr>
        <p:spPr>
          <a:xfrm>
            <a:off x="125798" y="1364345"/>
            <a:ext cx="9279465" cy="5050971"/>
          </a:xfrm>
        </p:spPr>
        <p:txBody>
          <a:bodyPr>
            <a:noAutofit/>
          </a:bodyPr>
          <a:lstStyle/>
          <a:p>
            <a:pPr fontAlgn="base">
              <a:buFont typeface="Times New Roman" panose="02020603050405020304" pitchFamily="18" charset="0"/>
              <a:buChar char="►"/>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a:t>
            </a:r>
          </a:p>
          <a:p>
            <a:pPr marL="0" indent="0" fontAlgn="base">
              <a:buNone/>
            </a:pPr>
            <a:endParaRPr lang="vi-VN" dirty="0">
              <a:solidFill>
                <a:schemeClr val="tx1"/>
              </a:solidFill>
            </a:endParaRPr>
          </a:p>
        </p:txBody>
      </p:sp>
      <p:sp>
        <p:nvSpPr>
          <p:cNvPr id="4" name="Content Placeholder 2"/>
          <p:cNvSpPr txBox="1">
            <a:spLocks/>
          </p:cNvSpPr>
          <p:nvPr/>
        </p:nvSpPr>
        <p:spPr>
          <a:xfrm>
            <a:off x="275148" y="1872346"/>
            <a:ext cx="8592459" cy="480423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sz="2000" b="1"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h:outputText</a:t>
            </a:r>
            <a:r>
              <a:rPr lang="en-US" sz="20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sz="2000" b="1" dirty="0">
                <a:solidFill>
                  <a:srgbClr val="7F0055"/>
                </a:solidFill>
                <a:latin typeface="Consolas" panose="020B0609020204030204" pitchFamily="49" charset="0"/>
                <a:ea typeface="Times New Roman" panose="02020603050405020304" pitchFamily="18" charset="0"/>
                <a:cs typeface="Courier New" panose="02070309020205020404" pitchFamily="49" charset="0"/>
              </a:rPr>
              <a:t>value</a:t>
            </a:r>
            <a:r>
              <a:rPr lang="en-US" sz="2000" b="1"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sz="2000" b="1"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"100.12345"</a:t>
            </a:r>
            <a:r>
              <a:rPr lang="en-US" sz="20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	</a:t>
            </a: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sz="2000" b="1"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f:convertNumber</a:t>
            </a:r>
            <a:r>
              <a:rPr lang="en-US" sz="20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sz="2000" b="1" dirty="0" err="1">
                <a:solidFill>
                  <a:srgbClr val="7F0055"/>
                </a:solidFill>
                <a:latin typeface="Consolas" panose="020B0609020204030204" pitchFamily="49" charset="0"/>
                <a:ea typeface="Times New Roman" panose="02020603050405020304" pitchFamily="18" charset="0"/>
                <a:cs typeface="Courier New" panose="02070309020205020404" pitchFamily="49" charset="0"/>
              </a:rPr>
              <a:t>maxFractionDigits</a:t>
            </a:r>
            <a:r>
              <a:rPr lang="en-US" sz="2000" b="1"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sz="2000" b="1"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"3</a:t>
            </a:r>
            <a:r>
              <a:rPr lang="en-US" sz="2000" b="1"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a:t>
            </a: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sz="2000" b="1"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h:outputText</a:t>
            </a: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sz="2000" b="1"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h:outputText</a:t>
            </a:r>
            <a:r>
              <a:rPr lang="en-US" sz="20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sz="2000" b="1" dirty="0">
                <a:solidFill>
                  <a:srgbClr val="7F0055"/>
                </a:solidFill>
                <a:latin typeface="Consolas" panose="020B0609020204030204" pitchFamily="49" charset="0"/>
                <a:ea typeface="Times New Roman" panose="02020603050405020304" pitchFamily="18" charset="0"/>
                <a:cs typeface="Courier New" panose="02070309020205020404" pitchFamily="49" charset="0"/>
              </a:rPr>
              <a:t>value</a:t>
            </a:r>
            <a:r>
              <a:rPr lang="en-US" sz="2000" b="1"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sz="2000" b="1"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"100.12345"</a:t>
            </a:r>
            <a:r>
              <a:rPr lang="en-US" sz="20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	</a:t>
            </a: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sz="2000" b="1"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f:convertNumber</a:t>
            </a:r>
            <a:r>
              <a:rPr lang="en-US" sz="20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sz="2000" b="1" dirty="0">
                <a:solidFill>
                  <a:srgbClr val="7F0055"/>
                </a:solidFill>
                <a:latin typeface="Consolas" panose="020B0609020204030204" pitchFamily="49" charset="0"/>
                <a:ea typeface="Times New Roman" panose="02020603050405020304" pitchFamily="18" charset="0"/>
                <a:cs typeface="Courier New" panose="02070309020205020404" pitchFamily="49" charset="0"/>
              </a:rPr>
              <a:t>pattern</a:t>
            </a:r>
            <a:r>
              <a:rPr lang="en-US" sz="2000" b="1"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sz="2000" b="1"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"#000.000"</a:t>
            </a: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sz="2000" b="1"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h:outputText</a:t>
            </a: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endPar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sz="2000" b="1"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h:outputText</a:t>
            </a:r>
            <a:r>
              <a:rPr lang="en-US" sz="20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sz="2000" b="1" dirty="0">
                <a:solidFill>
                  <a:srgbClr val="7F0055"/>
                </a:solidFill>
                <a:latin typeface="Consolas" panose="020B0609020204030204" pitchFamily="49" charset="0"/>
                <a:ea typeface="Times New Roman" panose="02020603050405020304" pitchFamily="18" charset="0"/>
                <a:cs typeface="Courier New" panose="02070309020205020404" pitchFamily="49" charset="0"/>
              </a:rPr>
              <a:t>value</a:t>
            </a:r>
            <a:r>
              <a:rPr lang="en-US" sz="2000" b="1"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sz="2000" b="1"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"$100"</a:t>
            </a: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	&lt;</a:t>
            </a:r>
            <a:r>
              <a:rPr lang="en-US" sz="2000" b="1"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f:convertNumber</a:t>
            </a:r>
            <a:r>
              <a:rPr lang="en-US" sz="20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sz="2000" b="1" dirty="0" err="1">
                <a:solidFill>
                  <a:srgbClr val="7F0055"/>
                </a:solidFill>
                <a:latin typeface="Consolas" panose="020B0609020204030204" pitchFamily="49" charset="0"/>
                <a:ea typeface="Times New Roman" panose="02020603050405020304" pitchFamily="18" charset="0"/>
                <a:cs typeface="Courier New" panose="02070309020205020404" pitchFamily="49" charset="0"/>
              </a:rPr>
              <a:t>currencySymbol</a:t>
            </a:r>
            <a:r>
              <a:rPr lang="en-US" sz="2000" b="1"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sz="2000" b="1"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a:t>
            </a:r>
            <a:r>
              <a:rPr lang="en-US" sz="20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sz="2000" b="1" dirty="0">
                <a:solidFill>
                  <a:srgbClr val="7F0055"/>
                </a:solidFill>
                <a:latin typeface="Consolas" panose="020B0609020204030204" pitchFamily="49" charset="0"/>
                <a:ea typeface="Times New Roman" panose="02020603050405020304" pitchFamily="18" charset="0"/>
                <a:cs typeface="Courier New" panose="02070309020205020404" pitchFamily="49" charset="0"/>
              </a:rPr>
              <a:t>type</a:t>
            </a:r>
            <a:r>
              <a:rPr lang="en-US" sz="2000" b="1"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sz="2000" b="1"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"currency"</a:t>
            </a:r>
            <a:r>
              <a:rPr lang="en-US" sz="20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sz="2000" b="1"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h:outputText</a:t>
            </a: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sz="2000" b="1"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h:outputText</a:t>
            </a:r>
            <a:r>
              <a:rPr lang="en-US" sz="20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sz="2000" b="1" dirty="0">
                <a:solidFill>
                  <a:srgbClr val="7F0055"/>
                </a:solidFill>
                <a:latin typeface="Consolas" panose="020B0609020204030204" pitchFamily="49" charset="0"/>
                <a:ea typeface="Times New Roman" panose="02020603050405020304" pitchFamily="18" charset="0"/>
                <a:cs typeface="Courier New" panose="02070309020205020404" pitchFamily="49" charset="0"/>
              </a:rPr>
              <a:t>value</a:t>
            </a:r>
            <a:r>
              <a:rPr lang="en-US" sz="2000" b="1"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sz="2000" b="1"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"100.12345%"</a:t>
            </a:r>
            <a:r>
              <a:rPr lang="en-US" sz="20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sz="36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	&lt;</a:t>
            </a:r>
            <a:r>
              <a:rPr lang="en-US" sz="2000" b="1"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f:convertNumber</a:t>
            </a:r>
            <a:r>
              <a:rPr lang="en-US" sz="20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sz="2000" b="1" dirty="0">
                <a:solidFill>
                  <a:srgbClr val="7F0055"/>
                </a:solidFill>
                <a:latin typeface="Consolas" panose="020B0609020204030204" pitchFamily="49" charset="0"/>
                <a:ea typeface="Times New Roman" panose="02020603050405020304" pitchFamily="18" charset="0"/>
                <a:cs typeface="Courier New" panose="02070309020205020404" pitchFamily="49" charset="0"/>
              </a:rPr>
              <a:t>type</a:t>
            </a:r>
            <a:r>
              <a:rPr lang="en-US" sz="2000" b="1"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sz="2000" b="1"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"percent"</a:t>
            </a:r>
            <a:r>
              <a:rPr lang="en-US" sz="2000" b="1"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sz="36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200"/>
              </a:lnSpc>
              <a:spcAft>
                <a:spcPts val="751"/>
              </a:spcAft>
              <a:buNone/>
              <a:tabLst>
                <a:tab pos="581631" algn="l"/>
                <a:tab pos="1163262" algn="l"/>
                <a:tab pos="1744892" algn="l"/>
                <a:tab pos="2326525" algn="l"/>
                <a:tab pos="2908154" algn="l"/>
                <a:tab pos="3489786" algn="l"/>
                <a:tab pos="4071417" algn="l"/>
                <a:tab pos="4653048" algn="l"/>
                <a:tab pos="5234678" algn="l"/>
                <a:tab pos="5816309" algn="l"/>
                <a:tab pos="6397940" algn="l"/>
                <a:tab pos="6979572" algn="l"/>
                <a:tab pos="7561202" algn="l"/>
                <a:tab pos="8142832" algn="l"/>
                <a:tab pos="8724465" algn="l"/>
                <a:tab pos="9306094" algn="l"/>
              </a:tabLst>
            </a:pP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sz="2000" b="1" dirty="0" err="1">
                <a:solidFill>
                  <a:srgbClr val="000088"/>
                </a:solidFill>
                <a:latin typeface="Consolas" panose="020B0609020204030204" pitchFamily="49" charset="0"/>
                <a:ea typeface="Times New Roman" panose="02020603050405020304" pitchFamily="18" charset="0"/>
                <a:cs typeface="Courier New" panose="02070309020205020404" pitchFamily="49" charset="0"/>
              </a:rPr>
              <a:t>h:outputText</a:t>
            </a:r>
            <a:r>
              <a:rPr lang="en-US" sz="2000" b="1"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5900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9" y="464457"/>
            <a:ext cx="8596668" cy="827315"/>
          </a:xfrm>
        </p:spPr>
        <p:txBody>
          <a:bodyPr>
            <a:normAutofit/>
          </a:bodyPr>
          <a:lstStyle/>
          <a:p>
            <a:r>
              <a:rPr lang="en-US" sz="4000" b="1">
                <a:latin typeface="Times New Roman" panose="02020603050405020304" pitchFamily="18" charset="0"/>
                <a:cs typeface="Times New Roman" panose="02020603050405020304" pitchFamily="18" charset="0"/>
              </a:rPr>
              <a:t>2. LỊCH SỬ</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5" y="1286107"/>
            <a:ext cx="7842552" cy="5211760"/>
          </a:xfrm>
        </p:spPr>
        <p:txBody>
          <a:bodyPr>
            <a:noAutofit/>
          </a:bodyPr>
          <a:lstStyle/>
          <a:p>
            <a:r>
              <a:rPr lang="en-US" sz="2200" b="1" dirty="0">
                <a:solidFill>
                  <a:schemeClr val="tx1"/>
                </a:solidFill>
              </a:rPr>
              <a:t>JSF 1.0</a:t>
            </a:r>
            <a:r>
              <a:rPr lang="en-US" sz="2200" dirty="0">
                <a:solidFill>
                  <a:schemeClr val="tx1"/>
                </a:solidFill>
              </a:rPr>
              <a:t> (2004/03/11) </a:t>
            </a:r>
            <a:r>
              <a:rPr lang="en-US" sz="2200" dirty="0">
                <a:solidFill>
                  <a:schemeClr val="tx1"/>
                </a:solidFill>
              </a:rPr>
              <a:t>- Cho </a:t>
            </a:r>
            <a:r>
              <a:rPr lang="en-US" sz="2200" dirty="0" err="1">
                <a:solidFill>
                  <a:schemeClr val="tx1"/>
                </a:solidFill>
              </a:rPr>
              <a:t>ra</a:t>
            </a:r>
            <a:r>
              <a:rPr lang="en-US" sz="2200" dirty="0">
                <a:solidFill>
                  <a:schemeClr val="tx1"/>
                </a:solidFill>
              </a:rPr>
              <a:t> </a:t>
            </a:r>
            <a:r>
              <a:rPr lang="en-US" sz="2200" dirty="0" err="1">
                <a:solidFill>
                  <a:schemeClr val="tx1"/>
                </a:solidFill>
              </a:rPr>
              <a:t>mắt</a:t>
            </a:r>
            <a:r>
              <a:rPr lang="en-US" sz="2200" dirty="0">
                <a:solidFill>
                  <a:schemeClr val="tx1"/>
                </a:solidFill>
              </a:rPr>
              <a:t> </a:t>
            </a:r>
            <a:r>
              <a:rPr lang="en-US" sz="2200" dirty="0" err="1">
                <a:solidFill>
                  <a:schemeClr val="tx1"/>
                </a:solidFill>
              </a:rPr>
              <a:t>lần</a:t>
            </a:r>
            <a:r>
              <a:rPr lang="en-US" sz="2200" dirty="0">
                <a:solidFill>
                  <a:schemeClr val="tx1"/>
                </a:solidFill>
              </a:rPr>
              <a:t> </a:t>
            </a:r>
            <a:r>
              <a:rPr lang="en-US" sz="2200" dirty="0" err="1">
                <a:solidFill>
                  <a:schemeClr val="tx1"/>
                </a:solidFill>
              </a:rPr>
              <a:t>đầu</a:t>
            </a:r>
            <a:r>
              <a:rPr lang="en-US" sz="2200" dirty="0">
                <a:solidFill>
                  <a:schemeClr val="tx1"/>
                </a:solidFill>
              </a:rPr>
              <a:t> </a:t>
            </a:r>
            <a:r>
              <a:rPr lang="en-US" sz="2200" dirty="0" err="1">
                <a:solidFill>
                  <a:schemeClr val="tx1"/>
                </a:solidFill>
              </a:rPr>
              <a:t>tiên</a:t>
            </a:r>
            <a:endParaRPr lang="en-US" sz="2200" dirty="0">
              <a:solidFill>
                <a:schemeClr val="tx1"/>
              </a:solidFill>
            </a:endParaRPr>
          </a:p>
          <a:p>
            <a:r>
              <a:rPr lang="en-US" sz="2200" dirty="0">
                <a:solidFill>
                  <a:schemeClr val="tx1"/>
                </a:solidFill>
              </a:rPr>
              <a:t>JSF 1.1 (2004/05/27)  - Bug-</a:t>
            </a:r>
            <a:r>
              <a:rPr lang="en-US" sz="2200" dirty="0" err="1">
                <a:solidFill>
                  <a:schemeClr val="tx1"/>
                </a:solidFill>
              </a:rPr>
              <a:t>sửa</a:t>
            </a:r>
            <a:r>
              <a:rPr lang="en-US" sz="2200" dirty="0">
                <a:solidFill>
                  <a:schemeClr val="tx1"/>
                </a:solidFill>
              </a:rPr>
              <a:t> </a:t>
            </a:r>
            <a:r>
              <a:rPr lang="en-US" sz="2200" dirty="0" err="1">
                <a:solidFill>
                  <a:schemeClr val="tx1"/>
                </a:solidFill>
              </a:rPr>
              <a:t>chữa</a:t>
            </a:r>
            <a:r>
              <a:rPr lang="en-US" sz="2200" dirty="0">
                <a:solidFill>
                  <a:schemeClr val="tx1"/>
                </a:solidFill>
              </a:rPr>
              <a:t> </a:t>
            </a:r>
            <a:r>
              <a:rPr lang="en-US" sz="2200" dirty="0" err="1">
                <a:solidFill>
                  <a:schemeClr val="tx1"/>
                </a:solidFill>
              </a:rPr>
              <a:t>phát</a:t>
            </a:r>
            <a:r>
              <a:rPr lang="en-US" sz="2200" dirty="0">
                <a:solidFill>
                  <a:schemeClr val="tx1"/>
                </a:solidFill>
              </a:rPr>
              <a:t> </a:t>
            </a:r>
            <a:r>
              <a:rPr lang="en-US" sz="2200" dirty="0" err="1">
                <a:solidFill>
                  <a:schemeClr val="tx1"/>
                </a:solidFill>
              </a:rPr>
              <a:t>hành</a:t>
            </a:r>
            <a:r>
              <a:rPr lang="en-US" sz="2200" dirty="0">
                <a:solidFill>
                  <a:schemeClr val="tx1"/>
                </a:solidFill>
              </a:rPr>
              <a:t>. </a:t>
            </a:r>
            <a:r>
              <a:rPr lang="en-US" sz="2200" dirty="0" err="1">
                <a:solidFill>
                  <a:schemeClr val="tx1"/>
                </a:solidFill>
              </a:rPr>
              <a:t>Không</a:t>
            </a:r>
            <a:r>
              <a:rPr lang="en-US" sz="2200" dirty="0">
                <a:solidFill>
                  <a:schemeClr val="tx1"/>
                </a:solidFill>
              </a:rPr>
              <a:t> </a:t>
            </a:r>
            <a:r>
              <a:rPr lang="en-US" sz="2200" dirty="0" err="1">
                <a:solidFill>
                  <a:schemeClr val="tx1"/>
                </a:solidFill>
              </a:rPr>
              <a:t>có</a:t>
            </a:r>
            <a:r>
              <a:rPr lang="en-US" sz="2200" dirty="0">
                <a:solidFill>
                  <a:schemeClr val="tx1"/>
                </a:solidFill>
              </a:rPr>
              <a:t> </a:t>
            </a:r>
            <a:r>
              <a:rPr lang="en-US" sz="2200" dirty="0" err="1">
                <a:solidFill>
                  <a:schemeClr val="tx1"/>
                </a:solidFill>
              </a:rPr>
              <a:t>đặc</a:t>
            </a:r>
            <a:r>
              <a:rPr lang="en-US" sz="2200" dirty="0">
                <a:solidFill>
                  <a:schemeClr val="tx1"/>
                </a:solidFill>
              </a:rPr>
              <a:t> </a:t>
            </a:r>
            <a:r>
              <a:rPr lang="en-US" sz="2200" dirty="0" err="1">
                <a:solidFill>
                  <a:schemeClr val="tx1"/>
                </a:solidFill>
              </a:rPr>
              <a:t>điểm</a:t>
            </a:r>
            <a:r>
              <a:rPr lang="en-US" sz="2200" dirty="0">
                <a:solidFill>
                  <a:schemeClr val="tx1"/>
                </a:solidFill>
              </a:rPr>
              <a:t> </a:t>
            </a:r>
            <a:r>
              <a:rPr lang="en-US" sz="2200" dirty="0" err="1">
                <a:solidFill>
                  <a:schemeClr val="tx1"/>
                </a:solidFill>
              </a:rPr>
              <a:t>kỹ</a:t>
            </a:r>
            <a:r>
              <a:rPr lang="en-US" sz="2200" dirty="0">
                <a:solidFill>
                  <a:schemeClr val="tx1"/>
                </a:solidFill>
              </a:rPr>
              <a:t> </a:t>
            </a:r>
            <a:r>
              <a:rPr lang="en-US" sz="2200" dirty="0" err="1">
                <a:solidFill>
                  <a:schemeClr val="tx1"/>
                </a:solidFill>
              </a:rPr>
              <a:t>thuật</a:t>
            </a:r>
            <a:r>
              <a:rPr lang="en-US" sz="2200" dirty="0">
                <a:solidFill>
                  <a:schemeClr val="tx1"/>
                </a:solidFill>
              </a:rPr>
              <a:t> </a:t>
            </a:r>
            <a:r>
              <a:rPr lang="en-US" sz="2200" dirty="0" err="1">
                <a:solidFill>
                  <a:schemeClr val="tx1"/>
                </a:solidFill>
              </a:rPr>
              <a:t>thay</a:t>
            </a:r>
            <a:r>
              <a:rPr lang="en-US" sz="2200" dirty="0">
                <a:solidFill>
                  <a:schemeClr val="tx1"/>
                </a:solidFill>
              </a:rPr>
              <a:t> </a:t>
            </a:r>
            <a:r>
              <a:rPr lang="en-US" sz="2200" dirty="0" err="1">
                <a:solidFill>
                  <a:schemeClr val="tx1"/>
                </a:solidFill>
              </a:rPr>
              <a:t>đổi</a:t>
            </a:r>
            <a:r>
              <a:rPr lang="en-US" sz="2200" dirty="0">
                <a:solidFill>
                  <a:schemeClr val="tx1"/>
                </a:solidFill>
              </a:rPr>
              <a:t>.</a:t>
            </a:r>
            <a:endParaRPr lang="en-US" sz="2200" dirty="0">
              <a:solidFill>
                <a:schemeClr val="tx1"/>
              </a:solidFill>
            </a:endParaRPr>
          </a:p>
          <a:p>
            <a:r>
              <a:rPr lang="en-US" sz="2200" b="1" dirty="0">
                <a:solidFill>
                  <a:schemeClr val="tx1"/>
                </a:solidFill>
              </a:rPr>
              <a:t>JSF 1.2 </a:t>
            </a:r>
            <a:r>
              <a:rPr lang="en-US" sz="2200" dirty="0">
                <a:solidFill>
                  <a:schemeClr val="tx1"/>
                </a:solidFill>
              </a:rPr>
              <a:t>(2006/05/11</a:t>
            </a:r>
            <a:r>
              <a:rPr lang="en-US" sz="2200" dirty="0">
                <a:solidFill>
                  <a:schemeClr val="tx1"/>
                </a:solidFill>
              </a:rPr>
              <a:t>) -</a:t>
            </a:r>
            <a:r>
              <a:rPr lang="en-US" sz="2200" dirty="0">
                <a:solidFill>
                  <a:schemeClr val="tx1"/>
                </a:solidFill>
              </a:rPr>
              <a:t> </a:t>
            </a:r>
            <a:r>
              <a:rPr lang="en-US" sz="2200" dirty="0" err="1">
                <a:solidFill>
                  <a:schemeClr val="tx1"/>
                </a:solidFill>
              </a:rPr>
              <a:t>Nhiều</a:t>
            </a:r>
            <a:r>
              <a:rPr lang="en-US" sz="2200" dirty="0">
                <a:solidFill>
                  <a:schemeClr val="tx1"/>
                </a:solidFill>
              </a:rPr>
              <a:t> </a:t>
            </a:r>
            <a:r>
              <a:rPr lang="en-US" sz="2200" dirty="0" err="1">
                <a:solidFill>
                  <a:schemeClr val="tx1"/>
                </a:solidFill>
              </a:rPr>
              <a:t>cải</a:t>
            </a:r>
            <a:r>
              <a:rPr lang="en-US" sz="2200" dirty="0">
                <a:solidFill>
                  <a:schemeClr val="tx1"/>
                </a:solidFill>
              </a:rPr>
              <a:t> </a:t>
            </a:r>
            <a:r>
              <a:rPr lang="en-US" sz="2200" dirty="0" err="1">
                <a:solidFill>
                  <a:schemeClr val="tx1"/>
                </a:solidFill>
              </a:rPr>
              <a:t>tiến</a:t>
            </a:r>
            <a:r>
              <a:rPr lang="en-US" sz="2200" dirty="0">
                <a:solidFill>
                  <a:schemeClr val="tx1"/>
                </a:solidFill>
              </a:rPr>
              <a:t> </a:t>
            </a:r>
            <a:r>
              <a:rPr lang="en-US" sz="2200" dirty="0" err="1">
                <a:solidFill>
                  <a:schemeClr val="tx1"/>
                </a:solidFill>
              </a:rPr>
              <a:t>các</a:t>
            </a:r>
            <a:r>
              <a:rPr lang="en-US" sz="2200" dirty="0">
                <a:solidFill>
                  <a:schemeClr val="tx1"/>
                </a:solidFill>
              </a:rPr>
              <a:t> </a:t>
            </a:r>
            <a:r>
              <a:rPr lang="en-US" sz="2200" dirty="0" err="1">
                <a:solidFill>
                  <a:schemeClr val="tx1"/>
                </a:solidFill>
              </a:rPr>
              <a:t>hệ</a:t>
            </a:r>
            <a:r>
              <a:rPr lang="en-US" sz="2200" dirty="0">
                <a:solidFill>
                  <a:schemeClr val="tx1"/>
                </a:solidFill>
              </a:rPr>
              <a:t> </a:t>
            </a:r>
            <a:r>
              <a:rPr lang="en-US" sz="2200" dirty="0" err="1">
                <a:solidFill>
                  <a:schemeClr val="tx1"/>
                </a:solidFill>
              </a:rPr>
              <a:t>thống</a:t>
            </a:r>
            <a:r>
              <a:rPr lang="en-US" sz="2200" dirty="0">
                <a:solidFill>
                  <a:schemeClr val="tx1"/>
                </a:solidFill>
              </a:rPr>
              <a:t> </a:t>
            </a:r>
            <a:r>
              <a:rPr lang="en-US" sz="2200" dirty="0" err="1">
                <a:solidFill>
                  <a:schemeClr val="tx1"/>
                </a:solidFill>
              </a:rPr>
              <a:t>cốt</a:t>
            </a:r>
            <a:r>
              <a:rPr lang="en-US" sz="2200" dirty="0">
                <a:solidFill>
                  <a:schemeClr val="tx1"/>
                </a:solidFill>
              </a:rPr>
              <a:t> </a:t>
            </a:r>
            <a:r>
              <a:rPr lang="en-US" sz="2200" dirty="0" err="1">
                <a:solidFill>
                  <a:schemeClr val="tx1"/>
                </a:solidFill>
              </a:rPr>
              <a:t>lõi</a:t>
            </a:r>
            <a:r>
              <a:rPr lang="en-US" sz="2200" dirty="0">
                <a:solidFill>
                  <a:schemeClr val="tx1"/>
                </a:solidFill>
              </a:rPr>
              <a:t> </a:t>
            </a:r>
            <a:r>
              <a:rPr lang="en-US" sz="2200" dirty="0" err="1">
                <a:solidFill>
                  <a:schemeClr val="tx1"/>
                </a:solidFill>
              </a:rPr>
              <a:t>và</a:t>
            </a:r>
            <a:r>
              <a:rPr lang="en-US" sz="2200" dirty="0">
                <a:solidFill>
                  <a:schemeClr val="tx1"/>
                </a:solidFill>
              </a:rPr>
              <a:t> </a:t>
            </a:r>
            <a:r>
              <a:rPr lang="en-US" sz="2200" dirty="0" err="1">
                <a:solidFill>
                  <a:schemeClr val="tx1"/>
                </a:solidFill>
              </a:rPr>
              <a:t>các</a:t>
            </a:r>
            <a:r>
              <a:rPr lang="en-US" sz="2200" dirty="0">
                <a:solidFill>
                  <a:schemeClr val="tx1"/>
                </a:solidFill>
              </a:rPr>
              <a:t> API. </a:t>
            </a:r>
            <a:r>
              <a:rPr lang="en-US" sz="2200" dirty="0" err="1">
                <a:solidFill>
                  <a:schemeClr val="tx1"/>
                </a:solidFill>
              </a:rPr>
              <a:t>Trùng</a:t>
            </a:r>
            <a:r>
              <a:rPr lang="en-US" sz="2200" dirty="0">
                <a:solidFill>
                  <a:schemeClr val="tx1"/>
                </a:solidFill>
              </a:rPr>
              <a:t> </a:t>
            </a:r>
            <a:r>
              <a:rPr lang="en-US" sz="2200" dirty="0" err="1">
                <a:solidFill>
                  <a:schemeClr val="tx1"/>
                </a:solidFill>
              </a:rPr>
              <a:t>với</a:t>
            </a:r>
            <a:r>
              <a:rPr lang="en-US" sz="2200" dirty="0">
                <a:solidFill>
                  <a:schemeClr val="tx1"/>
                </a:solidFill>
              </a:rPr>
              <a:t> Java EE 5. </a:t>
            </a:r>
            <a:r>
              <a:rPr lang="en-US" sz="2200" dirty="0" err="1">
                <a:solidFill>
                  <a:schemeClr val="tx1"/>
                </a:solidFill>
              </a:rPr>
              <a:t>Áp</a:t>
            </a:r>
            <a:r>
              <a:rPr lang="en-US" sz="2200" dirty="0">
                <a:solidFill>
                  <a:schemeClr val="tx1"/>
                </a:solidFill>
              </a:rPr>
              <a:t> </a:t>
            </a:r>
            <a:r>
              <a:rPr lang="en-US" sz="2200" dirty="0" err="1">
                <a:solidFill>
                  <a:schemeClr val="tx1"/>
                </a:solidFill>
              </a:rPr>
              <a:t>dụng</a:t>
            </a:r>
            <a:r>
              <a:rPr lang="en-US" sz="2200" dirty="0">
                <a:solidFill>
                  <a:schemeClr val="tx1"/>
                </a:solidFill>
              </a:rPr>
              <a:t> ban </a:t>
            </a:r>
            <a:r>
              <a:rPr lang="en-US" sz="2200" dirty="0" err="1">
                <a:solidFill>
                  <a:schemeClr val="tx1"/>
                </a:solidFill>
              </a:rPr>
              <a:t>đầu</a:t>
            </a:r>
            <a:r>
              <a:rPr lang="en-US" sz="2200" dirty="0">
                <a:solidFill>
                  <a:schemeClr val="tx1"/>
                </a:solidFill>
              </a:rPr>
              <a:t> </a:t>
            </a:r>
            <a:r>
              <a:rPr lang="en-US" sz="2200" dirty="0" err="1">
                <a:solidFill>
                  <a:schemeClr val="tx1"/>
                </a:solidFill>
              </a:rPr>
              <a:t>vào</a:t>
            </a:r>
            <a:r>
              <a:rPr lang="en-US" sz="2200" dirty="0">
                <a:solidFill>
                  <a:schemeClr val="tx1"/>
                </a:solidFill>
              </a:rPr>
              <a:t> Java EE.</a:t>
            </a:r>
            <a:endParaRPr lang="en-US" sz="2200" dirty="0">
              <a:solidFill>
                <a:schemeClr val="tx1"/>
              </a:solidFill>
            </a:endParaRPr>
          </a:p>
          <a:p>
            <a:r>
              <a:rPr lang="en-US" sz="2200" dirty="0">
                <a:solidFill>
                  <a:schemeClr val="tx1"/>
                </a:solidFill>
              </a:rPr>
              <a:t>JSF 2.0 (</a:t>
            </a:r>
            <a:r>
              <a:rPr lang="en-US" sz="2200" dirty="0">
                <a:solidFill>
                  <a:schemeClr val="tx1"/>
                </a:solidFill>
              </a:rPr>
              <a:t>2009/07/01</a:t>
            </a:r>
            <a:r>
              <a:rPr lang="en-US" sz="2200" dirty="0">
                <a:solidFill>
                  <a:schemeClr val="tx1"/>
                </a:solidFill>
              </a:rPr>
              <a:t>) - </a:t>
            </a:r>
            <a:r>
              <a:rPr lang="en-US" sz="2200" dirty="0" err="1">
                <a:solidFill>
                  <a:schemeClr val="tx1"/>
                </a:solidFill>
              </a:rPr>
              <a:t>phát</a:t>
            </a:r>
            <a:r>
              <a:rPr lang="en-US" sz="2200" dirty="0">
                <a:solidFill>
                  <a:schemeClr val="tx1"/>
                </a:solidFill>
              </a:rPr>
              <a:t> </a:t>
            </a:r>
            <a:r>
              <a:rPr lang="en-US" sz="2200" dirty="0" err="1">
                <a:solidFill>
                  <a:schemeClr val="tx1"/>
                </a:solidFill>
              </a:rPr>
              <a:t>hành</a:t>
            </a:r>
            <a:r>
              <a:rPr lang="en-US" sz="2200" dirty="0">
                <a:solidFill>
                  <a:schemeClr val="tx1"/>
                </a:solidFill>
              </a:rPr>
              <a:t> </a:t>
            </a:r>
            <a:r>
              <a:rPr lang="en-US" sz="2200" dirty="0" err="1">
                <a:solidFill>
                  <a:schemeClr val="tx1"/>
                </a:solidFill>
              </a:rPr>
              <a:t>chính</a:t>
            </a:r>
            <a:r>
              <a:rPr lang="en-US" sz="2200" dirty="0">
                <a:solidFill>
                  <a:schemeClr val="tx1"/>
                </a:solidFill>
              </a:rPr>
              <a:t> </a:t>
            </a:r>
            <a:r>
              <a:rPr lang="en-US" sz="2200" dirty="0" err="1">
                <a:solidFill>
                  <a:schemeClr val="tx1"/>
                </a:solidFill>
              </a:rPr>
              <a:t>để</a:t>
            </a:r>
            <a:r>
              <a:rPr lang="en-US" sz="2200" dirty="0">
                <a:solidFill>
                  <a:schemeClr val="tx1"/>
                </a:solidFill>
              </a:rPr>
              <a:t> </a:t>
            </a:r>
            <a:r>
              <a:rPr lang="en-US" sz="2200" dirty="0" err="1">
                <a:solidFill>
                  <a:schemeClr val="tx1"/>
                </a:solidFill>
              </a:rPr>
              <a:t>dễ</a:t>
            </a:r>
            <a:r>
              <a:rPr lang="en-US" sz="2200" dirty="0">
                <a:solidFill>
                  <a:schemeClr val="tx1"/>
                </a:solidFill>
              </a:rPr>
              <a:t> </a:t>
            </a:r>
            <a:r>
              <a:rPr lang="en-US" sz="2200" dirty="0" err="1">
                <a:solidFill>
                  <a:schemeClr val="tx1"/>
                </a:solidFill>
              </a:rPr>
              <a:t>sử</a:t>
            </a:r>
            <a:r>
              <a:rPr lang="en-US" sz="2200" dirty="0">
                <a:solidFill>
                  <a:schemeClr val="tx1"/>
                </a:solidFill>
              </a:rPr>
              <a:t> </a:t>
            </a:r>
            <a:r>
              <a:rPr lang="en-US" sz="2200" dirty="0" err="1">
                <a:solidFill>
                  <a:schemeClr val="tx1"/>
                </a:solidFill>
              </a:rPr>
              <a:t>dụng</a:t>
            </a:r>
            <a:r>
              <a:rPr lang="en-US" sz="2200" dirty="0">
                <a:solidFill>
                  <a:schemeClr val="tx1"/>
                </a:solidFill>
              </a:rPr>
              <a:t>, </a:t>
            </a:r>
            <a:r>
              <a:rPr lang="en-US" sz="2200" dirty="0" err="1">
                <a:solidFill>
                  <a:schemeClr val="tx1"/>
                </a:solidFill>
              </a:rPr>
              <a:t>chức</a:t>
            </a:r>
            <a:r>
              <a:rPr lang="en-US" sz="2200" dirty="0">
                <a:solidFill>
                  <a:schemeClr val="tx1"/>
                </a:solidFill>
              </a:rPr>
              <a:t> </a:t>
            </a:r>
            <a:r>
              <a:rPr lang="en-US" sz="2200" dirty="0" err="1">
                <a:solidFill>
                  <a:schemeClr val="tx1"/>
                </a:solidFill>
              </a:rPr>
              <a:t>năng</a:t>
            </a:r>
            <a:r>
              <a:rPr lang="en-US" sz="2200" dirty="0">
                <a:solidFill>
                  <a:schemeClr val="tx1"/>
                </a:solidFill>
              </a:rPr>
              <a:t> </a:t>
            </a:r>
            <a:r>
              <a:rPr lang="en-US" sz="2200" dirty="0" err="1">
                <a:solidFill>
                  <a:schemeClr val="tx1"/>
                </a:solidFill>
              </a:rPr>
              <a:t>nâng</a:t>
            </a:r>
            <a:r>
              <a:rPr lang="en-US" sz="2200" dirty="0">
                <a:solidFill>
                  <a:schemeClr val="tx1"/>
                </a:solidFill>
              </a:rPr>
              <a:t> </a:t>
            </a:r>
            <a:r>
              <a:rPr lang="en-US" sz="2200" dirty="0" err="1">
                <a:solidFill>
                  <a:schemeClr val="tx1"/>
                </a:solidFill>
              </a:rPr>
              <a:t>cao</a:t>
            </a:r>
            <a:r>
              <a:rPr lang="en-US" sz="2200" dirty="0">
                <a:solidFill>
                  <a:schemeClr val="tx1"/>
                </a:solidFill>
              </a:rPr>
              <a:t>, </a:t>
            </a:r>
            <a:r>
              <a:rPr lang="en-US" sz="2200" dirty="0" err="1">
                <a:solidFill>
                  <a:schemeClr val="tx1"/>
                </a:solidFill>
              </a:rPr>
              <a:t>và</a:t>
            </a:r>
            <a:r>
              <a:rPr lang="en-US" sz="2200" dirty="0">
                <a:solidFill>
                  <a:schemeClr val="tx1"/>
                </a:solidFill>
              </a:rPr>
              <a:t> </a:t>
            </a:r>
            <a:r>
              <a:rPr lang="en-US" sz="2200" dirty="0" err="1">
                <a:solidFill>
                  <a:schemeClr val="tx1"/>
                </a:solidFill>
              </a:rPr>
              <a:t>hiệu</a:t>
            </a:r>
            <a:r>
              <a:rPr lang="en-US" sz="2200" dirty="0">
                <a:solidFill>
                  <a:schemeClr val="tx1"/>
                </a:solidFill>
              </a:rPr>
              <a:t> </a:t>
            </a:r>
            <a:r>
              <a:rPr lang="en-US" sz="2200" dirty="0" err="1">
                <a:solidFill>
                  <a:schemeClr val="tx1"/>
                </a:solidFill>
              </a:rPr>
              <a:t>suất</a:t>
            </a:r>
            <a:r>
              <a:rPr lang="en-US" sz="2200" dirty="0">
                <a:solidFill>
                  <a:schemeClr val="tx1"/>
                </a:solidFill>
              </a:rPr>
              <a:t>. </a:t>
            </a:r>
            <a:r>
              <a:rPr lang="en-US" sz="2200" dirty="0" err="1">
                <a:solidFill>
                  <a:schemeClr val="tx1"/>
                </a:solidFill>
              </a:rPr>
              <a:t>Trùng</a:t>
            </a:r>
            <a:r>
              <a:rPr lang="en-US" sz="2200" dirty="0">
                <a:solidFill>
                  <a:schemeClr val="tx1"/>
                </a:solidFill>
              </a:rPr>
              <a:t> </a:t>
            </a:r>
            <a:r>
              <a:rPr lang="en-US" sz="2200" dirty="0" err="1">
                <a:solidFill>
                  <a:schemeClr val="tx1"/>
                </a:solidFill>
              </a:rPr>
              <a:t>với</a:t>
            </a:r>
            <a:r>
              <a:rPr lang="en-US" sz="2200" dirty="0">
                <a:solidFill>
                  <a:schemeClr val="tx1"/>
                </a:solidFill>
              </a:rPr>
              <a:t> Java EE 6.</a:t>
            </a:r>
          </a:p>
          <a:p>
            <a:r>
              <a:rPr lang="vi-VN" sz="2200" dirty="0">
                <a:solidFill>
                  <a:schemeClr val="tx1"/>
                </a:solidFill>
              </a:rPr>
              <a:t>JSF 2.1 (</a:t>
            </a:r>
            <a:r>
              <a:rPr lang="vi-VN" sz="2200" dirty="0">
                <a:solidFill>
                  <a:schemeClr val="tx1"/>
                </a:solidFill>
              </a:rPr>
              <a:t>2010</a:t>
            </a:r>
            <a:r>
              <a:rPr lang="en-US" sz="2200" dirty="0">
                <a:solidFill>
                  <a:schemeClr val="tx1"/>
                </a:solidFill>
              </a:rPr>
              <a:t>/</a:t>
            </a:r>
            <a:r>
              <a:rPr lang="vi-VN" sz="2200" dirty="0">
                <a:solidFill>
                  <a:schemeClr val="tx1"/>
                </a:solidFill>
              </a:rPr>
              <a:t>11</a:t>
            </a:r>
            <a:r>
              <a:rPr lang="en-US" sz="2200" dirty="0">
                <a:solidFill>
                  <a:schemeClr val="tx1"/>
                </a:solidFill>
              </a:rPr>
              <a:t>/</a:t>
            </a:r>
            <a:r>
              <a:rPr lang="vi-VN" sz="2200" dirty="0">
                <a:solidFill>
                  <a:schemeClr val="tx1"/>
                </a:solidFill>
              </a:rPr>
              <a:t>22</a:t>
            </a:r>
            <a:r>
              <a:rPr lang="vi-VN" sz="2200" dirty="0">
                <a:solidFill>
                  <a:schemeClr val="tx1"/>
                </a:solidFill>
              </a:rPr>
              <a:t>) - Bảo trì phát hành 2 của JSF 2.0. Chỉ có số lượng rất nhỏ </a:t>
            </a:r>
            <a:r>
              <a:rPr lang="vi-VN" sz="2200" dirty="0">
                <a:solidFill>
                  <a:schemeClr val="tx1"/>
                </a:solidFill>
              </a:rPr>
              <a:t>của</a:t>
            </a:r>
            <a:endParaRPr lang="en-US" sz="2200" dirty="0">
              <a:solidFill>
                <a:schemeClr val="tx1"/>
              </a:solidFill>
            </a:endParaRPr>
          </a:p>
          <a:p>
            <a:r>
              <a:rPr lang="vi-VN" sz="2200" b="1" dirty="0">
                <a:solidFill>
                  <a:schemeClr val="tx1"/>
                </a:solidFill>
              </a:rPr>
              <a:t>JSF 2.2 </a:t>
            </a:r>
            <a:r>
              <a:rPr lang="vi-VN" sz="2200" dirty="0">
                <a:solidFill>
                  <a:schemeClr val="tx1"/>
                </a:solidFill>
              </a:rPr>
              <a:t>(2013/05/21) -. Giới thiệu khái niệm mới như </a:t>
            </a:r>
            <a:r>
              <a:rPr lang="en-US" sz="2200" dirty="0" err="1">
                <a:solidFill>
                  <a:schemeClr val="tx1"/>
                </a:solidFill>
              </a:rPr>
              <a:t>kiểm</a:t>
            </a:r>
            <a:r>
              <a:rPr lang="en-US" sz="2200" dirty="0">
                <a:solidFill>
                  <a:schemeClr val="tx1"/>
                </a:solidFill>
              </a:rPr>
              <a:t> </a:t>
            </a:r>
            <a:r>
              <a:rPr lang="en-US" sz="2200" dirty="0" err="1">
                <a:solidFill>
                  <a:schemeClr val="tx1"/>
                </a:solidFill>
              </a:rPr>
              <a:t>soát</a:t>
            </a:r>
            <a:r>
              <a:rPr lang="en-US" sz="2200" dirty="0">
                <a:solidFill>
                  <a:schemeClr val="tx1"/>
                </a:solidFill>
              </a:rPr>
              <a:t> </a:t>
            </a:r>
            <a:r>
              <a:rPr lang="en-US" sz="2200" dirty="0" err="1">
                <a:solidFill>
                  <a:schemeClr val="tx1"/>
                </a:solidFill>
              </a:rPr>
              <a:t>có</a:t>
            </a:r>
            <a:r>
              <a:rPr lang="en-US" sz="2200" dirty="0">
                <a:solidFill>
                  <a:schemeClr val="tx1"/>
                </a:solidFill>
              </a:rPr>
              <a:t> </a:t>
            </a:r>
            <a:r>
              <a:rPr lang="en-US" sz="2200" dirty="0" err="1">
                <a:solidFill>
                  <a:schemeClr val="tx1"/>
                </a:solidFill>
              </a:rPr>
              <a:t>trạng</a:t>
            </a:r>
            <a:r>
              <a:rPr lang="en-US" sz="2200" dirty="0">
                <a:solidFill>
                  <a:schemeClr val="tx1"/>
                </a:solidFill>
              </a:rPr>
              <a:t> </a:t>
            </a:r>
            <a:r>
              <a:rPr lang="en-US" sz="2200" dirty="0" err="1">
                <a:solidFill>
                  <a:schemeClr val="tx1"/>
                </a:solidFill>
              </a:rPr>
              <a:t>thái</a:t>
            </a:r>
            <a:r>
              <a:rPr lang="en-US" sz="2200" dirty="0">
                <a:solidFill>
                  <a:schemeClr val="tx1"/>
                </a:solidFill>
              </a:rPr>
              <a:t> </a:t>
            </a:r>
            <a:r>
              <a:rPr lang="en-US" sz="2200" dirty="0" err="1">
                <a:solidFill>
                  <a:schemeClr val="tx1"/>
                </a:solidFill>
              </a:rPr>
              <a:t>và</a:t>
            </a:r>
            <a:r>
              <a:rPr lang="en-US" sz="2200" dirty="0">
                <a:solidFill>
                  <a:schemeClr val="tx1"/>
                </a:solidFill>
              </a:rPr>
              <a:t> </a:t>
            </a:r>
            <a:r>
              <a:rPr lang="en-US" sz="2200" dirty="0" err="1">
                <a:solidFill>
                  <a:schemeClr val="tx1"/>
                </a:solidFill>
              </a:rPr>
              <a:t>luồng</a:t>
            </a:r>
            <a:r>
              <a:rPr lang="en-US" sz="2200" dirty="0">
                <a:solidFill>
                  <a:schemeClr val="tx1"/>
                </a:solidFill>
              </a:rPr>
              <a:t> </a:t>
            </a:r>
            <a:r>
              <a:rPr lang="vi-VN" sz="2200" dirty="0">
                <a:solidFill>
                  <a:schemeClr val="tx1"/>
                </a:solidFill>
              </a:rPr>
              <a:t>trang </a:t>
            </a:r>
            <a:endParaRPr lang="en-US" sz="2200" dirty="0">
              <a:solidFill>
                <a:schemeClr val="tx1"/>
              </a:solidFill>
            </a:endParaRPr>
          </a:p>
          <a:p>
            <a:r>
              <a:rPr lang="vi-VN" sz="2200" i="1" dirty="0">
                <a:solidFill>
                  <a:schemeClr val="tx1"/>
                </a:solidFill>
              </a:rPr>
              <a:t>JSF </a:t>
            </a:r>
            <a:r>
              <a:rPr lang="vi-VN" sz="2200" i="1" dirty="0">
                <a:solidFill>
                  <a:schemeClr val="tx1"/>
                </a:solidFill>
              </a:rPr>
              <a:t>2.3 (dự kiến phát hành vào năm 2017</a:t>
            </a:r>
            <a:r>
              <a:rPr lang="vi-VN" sz="2200" dirty="0">
                <a:solidFill>
                  <a:schemeClr val="tx1"/>
                </a:solidFill>
              </a:rPr>
              <a:t> ) - Các tính năng chính: xác nhận Bean cho các </a:t>
            </a:r>
            <a:r>
              <a:rPr lang="en-US" sz="2200" dirty="0">
                <a:solidFill>
                  <a:schemeClr val="tx1"/>
                </a:solidFill>
              </a:rPr>
              <a:t>class </a:t>
            </a:r>
            <a:r>
              <a:rPr lang="vi-VN" sz="2200" dirty="0">
                <a:solidFill>
                  <a:schemeClr val="tx1"/>
                </a:solidFill>
              </a:rPr>
              <a:t>hoàn </a:t>
            </a:r>
            <a:r>
              <a:rPr lang="vi-VN" sz="2200" dirty="0">
                <a:solidFill>
                  <a:schemeClr val="tx1"/>
                </a:solidFill>
              </a:rPr>
              <a:t>chỉnh, thúc đẩy truyền thông sử </a:t>
            </a:r>
            <a:r>
              <a:rPr lang="vi-VN" sz="2200" dirty="0">
                <a:solidFill>
                  <a:schemeClr val="tx1"/>
                </a:solidFill>
              </a:rPr>
              <a:t>dụng</a:t>
            </a:r>
            <a:r>
              <a:rPr lang="en-US" sz="2200" dirty="0">
                <a:solidFill>
                  <a:schemeClr val="tx1"/>
                </a:solidFill>
              </a:rPr>
              <a:t> </a:t>
            </a:r>
            <a:r>
              <a:rPr lang="vi-VN" sz="2200" dirty="0">
                <a:solidFill>
                  <a:schemeClr val="tx1"/>
                </a:solidFill>
              </a:rPr>
              <a:t>WebSocket</a:t>
            </a:r>
            <a:r>
              <a:rPr lang="vi-VN" sz="2200" dirty="0">
                <a:solidFill>
                  <a:schemeClr val="tx1"/>
                </a:solidFill>
              </a:rPr>
              <a:t> , tăng cường </a:t>
            </a:r>
            <a:r>
              <a:rPr lang="en-US" sz="2200" dirty="0" err="1">
                <a:solidFill>
                  <a:schemeClr val="tx1"/>
                </a:solidFill>
              </a:rPr>
              <a:t>nâng</a:t>
            </a:r>
            <a:r>
              <a:rPr lang="en-US" sz="2200" dirty="0">
                <a:solidFill>
                  <a:schemeClr val="tx1"/>
                </a:solidFill>
              </a:rPr>
              <a:t> </a:t>
            </a:r>
            <a:r>
              <a:rPr lang="en-US" sz="2200" dirty="0" err="1">
                <a:solidFill>
                  <a:schemeClr val="tx1"/>
                </a:solidFill>
              </a:rPr>
              <a:t>cao</a:t>
            </a:r>
            <a:r>
              <a:rPr lang="en-US" sz="2200" dirty="0">
                <a:solidFill>
                  <a:schemeClr val="tx1"/>
                </a:solidFill>
              </a:rPr>
              <a:t> </a:t>
            </a:r>
            <a:r>
              <a:rPr lang="vi-VN" sz="2200" dirty="0">
                <a:solidFill>
                  <a:schemeClr val="tx1"/>
                </a:solidFill>
              </a:rPr>
              <a:t>với </a:t>
            </a:r>
            <a:r>
              <a:rPr lang="vi-VN" sz="2200" dirty="0">
                <a:solidFill>
                  <a:schemeClr val="tx1"/>
                </a:solidFill>
              </a:rPr>
              <a:t>CDI.</a:t>
            </a:r>
          </a:p>
          <a:p>
            <a:endParaRPr lang="en-US" sz="2200" dirty="0">
              <a:solidFill>
                <a:schemeClr val="tx1"/>
              </a:solidFill>
            </a:endParaRPr>
          </a:p>
        </p:txBody>
      </p:sp>
    </p:spTree>
    <p:extLst>
      <p:ext uri="{BB962C8B-B14F-4D97-AF65-F5344CB8AC3E}">
        <p14:creationId xmlns:p14="http://schemas.microsoft.com/office/powerpoint/2010/main" val="13182133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3428" y="626387"/>
            <a:ext cx="8104781" cy="5759903"/>
          </a:xfrm>
          <a:prstGeom prst="rect">
            <a:avLst/>
          </a:prstGeom>
        </p:spPr>
      </p:pic>
    </p:spTree>
    <p:extLst>
      <p:ext uri="{BB962C8B-B14F-4D97-AF65-F5344CB8AC3E}">
        <p14:creationId xmlns:p14="http://schemas.microsoft.com/office/powerpoint/2010/main" val="26379523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39" y="609600"/>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Validator </a:t>
            </a:r>
            <a:r>
              <a:rPr lang="en-US" sz="4000" b="1" dirty="0">
                <a:latin typeface="Times New Roman" panose="02020603050405020304" pitchFamily="18" charset="0"/>
                <a:cs typeface="Times New Roman" panose="02020603050405020304" pitchFamily="18" charset="0"/>
              </a:rPr>
              <a:t>tags</a:t>
            </a:r>
          </a:p>
        </p:txBody>
      </p:sp>
      <p:sp>
        <p:nvSpPr>
          <p:cNvPr id="6" name="Content Placeholder 2"/>
          <p:cNvSpPr>
            <a:spLocks noGrp="1"/>
          </p:cNvSpPr>
          <p:nvPr>
            <p:ph idx="1"/>
          </p:nvPr>
        </p:nvSpPr>
        <p:spPr>
          <a:xfrm>
            <a:off x="169341" y="2070103"/>
            <a:ext cx="9279465" cy="3695700"/>
          </a:xfrm>
        </p:spPr>
        <p:txBody>
          <a:bodyPr>
            <a:noAutofit/>
          </a:bodyPr>
          <a:lstStyle/>
          <a:p>
            <a:pPr fontAlgn="base">
              <a:buFont typeface="Times New Roman" panose="02020603050405020304" pitchFamily="18" charset="0"/>
              <a:buChar char="►"/>
            </a:pPr>
            <a:r>
              <a:rPr lang="vi-VN" dirty="0">
                <a:solidFill>
                  <a:schemeClr val="tx1"/>
                </a:solidFill>
              </a:rPr>
              <a:t>Được sử dụng để validate các UI components, validate độ dài field, format field</a:t>
            </a:r>
            <a:r>
              <a:rPr lang="vi-VN" dirty="0">
                <a:solidFill>
                  <a:schemeClr val="tx1"/>
                </a:solidFill>
              </a:rPr>
              <a:t>…</a:t>
            </a:r>
            <a:endParaRPr lang="en-US" dirty="0">
              <a:solidFill>
                <a:schemeClr val="tx1"/>
              </a:solidFill>
            </a:endParaRPr>
          </a:p>
          <a:p>
            <a:pPr fontAlgn="base">
              <a:buFont typeface="Times New Roman" panose="02020603050405020304" pitchFamily="18" charset="0"/>
              <a:buChar char="►"/>
            </a:pPr>
            <a:r>
              <a:rPr lang="vi-VN" dirty="0">
                <a:solidFill>
                  <a:schemeClr val="tx1"/>
                </a:solidFill>
              </a:rPr>
              <a:t>Để sử dụng Validation tags, cần khai báo references</a:t>
            </a:r>
            <a:r>
              <a:rPr lang="vi-VN" dirty="0">
                <a:solidFill>
                  <a:schemeClr val="tx1"/>
                </a:solidFill>
              </a:rPr>
              <a:t>:</a:t>
            </a:r>
            <a:endParaRPr lang="en-US" dirty="0">
              <a:solidFill>
                <a:schemeClr val="tx1"/>
              </a:solidFill>
            </a:endParaRPr>
          </a:p>
          <a:p>
            <a:pPr marL="0" indent="0" fontAlgn="base">
              <a:buNone/>
            </a:pPr>
            <a:r>
              <a:rPr lang="en-US" alt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&lt;</a:t>
            </a:r>
            <a:r>
              <a:rPr lang="en-US" alt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html</a:t>
            </a:r>
            <a:endPar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endParaRPr>
          </a:p>
          <a:p>
            <a:pPr marL="0" indent="0" fontAlgn="base">
              <a:buNone/>
            </a:pPr>
            <a:r>
              <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err="1">
                <a:solidFill>
                  <a:srgbClr val="7F0055"/>
                </a:solidFill>
                <a:latin typeface="Consolas" panose="020B0609020204030204" pitchFamily="49" charset="0"/>
                <a:ea typeface="Times New Roman" panose="02020603050405020304" pitchFamily="18" charset="0"/>
                <a:cs typeface="Courier New" panose="02070309020205020404" pitchFamily="49" charset="0"/>
              </a:rPr>
              <a:t>xmlns</a:t>
            </a:r>
            <a:r>
              <a:rPr lang="en-US" altLang="en-US"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"http://www.w3.org/1999/xhtml"</a:t>
            </a:r>
            <a:r>
              <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err="1">
                <a:solidFill>
                  <a:srgbClr val="7F0055"/>
                </a:solidFill>
                <a:latin typeface="Consolas" panose="020B0609020204030204" pitchFamily="49" charset="0"/>
                <a:ea typeface="Times New Roman" panose="02020603050405020304" pitchFamily="18" charset="0"/>
                <a:cs typeface="Courier New" panose="02070309020205020404" pitchFamily="49" charset="0"/>
              </a:rPr>
              <a:t>xmlns:f</a:t>
            </a:r>
            <a:r>
              <a:rPr lang="en-US" altLang="en-US" dirty="0">
                <a:solidFill>
                  <a:srgbClr val="6666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"http://java.sun.com/</a:t>
            </a:r>
            <a:r>
              <a:rPr lang="en-US" altLang="en-US" dirty="0" err="1">
                <a:solidFill>
                  <a:srgbClr val="008800"/>
                </a:solidFill>
                <a:latin typeface="Consolas" panose="020B0609020204030204" pitchFamily="49" charset="0"/>
                <a:ea typeface="Times New Roman" panose="02020603050405020304" pitchFamily="18" charset="0"/>
                <a:cs typeface="Courier New" panose="02070309020205020404" pitchFamily="49" charset="0"/>
              </a:rPr>
              <a:t>jsf</a:t>
            </a:r>
            <a:r>
              <a:rPr lang="en-US" altLang="en-US" dirty="0">
                <a:solidFill>
                  <a:srgbClr val="008800"/>
                </a:solidFill>
                <a:latin typeface="Consolas" panose="020B0609020204030204" pitchFamily="49" charset="0"/>
                <a:ea typeface="Times New Roman" panose="02020603050405020304" pitchFamily="18" charset="0"/>
                <a:cs typeface="Courier New" panose="02070309020205020404" pitchFamily="49" charset="0"/>
              </a:rPr>
              <a:t>/core"</a:t>
            </a:r>
            <a:r>
              <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rPr>
              <a:t>  </a:t>
            </a:r>
            <a:endParaRPr lang="en-US" altLang="en-US" dirty="0">
              <a:solidFill>
                <a:srgbClr val="313131"/>
              </a:solidFill>
              <a:latin typeface="Consolas" panose="020B0609020204030204" pitchFamily="49" charset="0"/>
              <a:ea typeface="Times New Roman" panose="02020603050405020304" pitchFamily="18" charset="0"/>
              <a:cs typeface="Courier New" panose="02070309020205020404" pitchFamily="49" charset="0"/>
            </a:endParaRPr>
          </a:p>
          <a:p>
            <a:pPr marL="0" indent="0" fontAlgn="base">
              <a:buNone/>
            </a:pPr>
            <a:r>
              <a:rPr lang="en-US" altLang="en-US" dirty="0">
                <a:solidFill>
                  <a:srgbClr val="000088"/>
                </a:solidFill>
                <a:latin typeface="Consolas" panose="020B0609020204030204" pitchFamily="49" charset="0"/>
                <a:ea typeface="Times New Roman" panose="02020603050405020304" pitchFamily="18" charset="0"/>
                <a:cs typeface="Courier New" panose="02070309020205020404" pitchFamily="49" charset="0"/>
              </a:rPr>
              <a:t>&gt;</a:t>
            </a:r>
            <a:endParaRPr lang="en-US" altLang="en-US" sz="5400" dirty="0">
              <a:solidFill>
                <a:schemeClr val="tx1"/>
              </a:solidFill>
              <a:latin typeface="Arial" panose="020B0604020202020204" pitchFamily="34" charset="0"/>
            </a:endParaRPr>
          </a:p>
          <a:p>
            <a:pPr marL="0" indent="0" fontAlgn="base">
              <a:buNone/>
            </a:pPr>
            <a:endParaRPr lang="vi-VN" dirty="0">
              <a:solidFill>
                <a:schemeClr val="tx1"/>
              </a:solidFill>
            </a:endParaRPr>
          </a:p>
        </p:txBody>
      </p:sp>
    </p:spTree>
    <p:extLst>
      <p:ext uri="{BB962C8B-B14F-4D97-AF65-F5344CB8AC3E}">
        <p14:creationId xmlns:p14="http://schemas.microsoft.com/office/powerpoint/2010/main" val="40142212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483" y="609600"/>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Validator tags</a:t>
            </a:r>
          </a:p>
        </p:txBody>
      </p:sp>
      <p:sp>
        <p:nvSpPr>
          <p:cNvPr id="3" name="Content Placeholder 2"/>
          <p:cNvSpPr>
            <a:spLocks noGrp="1"/>
          </p:cNvSpPr>
          <p:nvPr>
            <p:ph idx="1"/>
          </p:nvPr>
        </p:nvSpPr>
        <p:spPr>
          <a:xfrm>
            <a:off x="314485" y="1422400"/>
            <a:ext cx="9279465" cy="4343400"/>
          </a:xfrm>
        </p:spPr>
        <p:txBody>
          <a:bodyPr>
            <a:noAutofit/>
          </a:bodyPr>
          <a:lstStyle/>
          <a:p>
            <a:pPr fontAlgn="base">
              <a:buFont typeface="Times New Roman" panose="02020603050405020304" pitchFamily="18" charset="0"/>
              <a:buChar char="►"/>
            </a:pPr>
            <a:r>
              <a:rPr lang="en-US" dirty="0" err="1">
                <a:solidFill>
                  <a:schemeClr val="tx1"/>
                </a:solidFill>
              </a:rPr>
              <a:t>Thẻ</a:t>
            </a:r>
            <a:r>
              <a:rPr lang="en-US" dirty="0">
                <a:solidFill>
                  <a:schemeClr val="tx1"/>
                </a:solidFill>
              </a:rPr>
              <a:t>:</a:t>
            </a:r>
          </a:p>
          <a:p>
            <a:pPr marL="0" indent="0" fontAlgn="base">
              <a:buNone/>
            </a:pPr>
            <a:endParaRPr lang="vi-VN"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149113360"/>
              </p:ext>
            </p:extLst>
          </p:nvPr>
        </p:nvGraphicFramePr>
        <p:xfrm>
          <a:off x="217719" y="1988458"/>
          <a:ext cx="9042397" cy="3162303"/>
        </p:xfrm>
        <a:graphic>
          <a:graphicData uri="http://schemas.openxmlformats.org/drawingml/2006/table">
            <a:tbl>
              <a:tblPr firstRow="1" firstCol="1" bandRow="1"/>
              <a:tblGrid>
                <a:gridCol w="3352799"/>
                <a:gridCol w="5689599"/>
              </a:tblGrid>
              <a:tr h="451759">
                <a:tc>
                  <a:txBody>
                    <a:bodyPr/>
                    <a:lstStyle/>
                    <a:p>
                      <a:pPr algn="ctr">
                        <a:lnSpc>
                          <a:spcPct val="107000"/>
                        </a:lnSpc>
                        <a:spcAft>
                          <a:spcPts val="0"/>
                        </a:spcAft>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Tags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759">
                <a:tc>
                  <a:txBody>
                    <a:bodyPr/>
                    <a:lstStyle/>
                    <a:p>
                      <a:pPr>
                        <a:lnSpc>
                          <a:spcPct val="107000"/>
                        </a:lnSpc>
                        <a:spcAft>
                          <a:spcPts val="0"/>
                        </a:spcAft>
                      </a:pPr>
                      <a:r>
                        <a:rPr lang="en-US" sz="2400" b="1" strike="noStrike" dirty="0" smtClean="0">
                          <a:effectLst/>
                          <a:latin typeface="Times New Roman" panose="02020603050405020304" pitchFamily="18" charset="0"/>
                          <a:ea typeface="Calibri" panose="020F0502020204030204" pitchFamily="34" charset="0"/>
                          <a:cs typeface="Times New Roman" panose="02020603050405020304" pitchFamily="18" charset="0"/>
                        </a:rPr>
                        <a:t>f:validateLength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Validates length of a string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759">
                <a:tc>
                  <a:txBody>
                    <a:bodyPr/>
                    <a:lstStyle/>
                    <a:p>
                      <a:pPr>
                        <a:lnSpc>
                          <a:spcPct val="107000"/>
                        </a:lnSpc>
                        <a:spcAft>
                          <a:spcPts val="0"/>
                        </a:spcAft>
                      </a:pPr>
                      <a:r>
                        <a:rPr lang="en-US" sz="2400" b="1" strike="noStrike" dirty="0" smtClean="0">
                          <a:effectLst/>
                          <a:latin typeface="Times New Roman" panose="02020603050405020304" pitchFamily="18" charset="0"/>
                          <a:ea typeface="Calibri" panose="020F0502020204030204" pitchFamily="34" charset="0"/>
                          <a:cs typeface="Times New Roman" panose="02020603050405020304" pitchFamily="18" charset="0"/>
                        </a:rPr>
                        <a:t>f:validateLongRange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Validates range of numeric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759">
                <a:tc>
                  <a:txBody>
                    <a:bodyPr/>
                    <a:lstStyle/>
                    <a:p>
                      <a:pPr>
                        <a:lnSpc>
                          <a:spcPct val="107000"/>
                        </a:lnSpc>
                        <a:spcAft>
                          <a:spcPts val="0"/>
                        </a:spcAft>
                      </a:pPr>
                      <a:r>
                        <a:rPr lang="en-US" sz="2400" b="1" strike="noStrike" dirty="0" smtClean="0">
                          <a:effectLst/>
                          <a:latin typeface="Times New Roman" panose="02020603050405020304" pitchFamily="18" charset="0"/>
                          <a:ea typeface="Calibri" panose="020F0502020204030204" pitchFamily="34" charset="0"/>
                          <a:cs typeface="Times New Roman" panose="02020603050405020304" pitchFamily="18" charset="0"/>
                        </a:rPr>
                        <a:t>f:validateDoubleRange</a:t>
                      </a:r>
                      <a:endParaRPr lang="en-US" sz="2400" b="1" strike="noStrik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Validates range of float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3513">
                <a:tc>
                  <a:txBody>
                    <a:bodyPr/>
                    <a:lstStyle/>
                    <a:p>
                      <a:pPr>
                        <a:lnSpc>
                          <a:spcPct val="107000"/>
                        </a:lnSpc>
                        <a:spcAft>
                          <a:spcPts val="0"/>
                        </a:spcAft>
                      </a:pPr>
                      <a:r>
                        <a:rPr lang="en-US" sz="2400" b="1" strike="noStrike" dirty="0" smtClean="0">
                          <a:effectLst/>
                          <a:latin typeface="Times New Roman" panose="02020603050405020304" pitchFamily="18" charset="0"/>
                          <a:ea typeface="Calibri" panose="020F0502020204030204" pitchFamily="34" charset="0"/>
                          <a:cs typeface="Times New Roman" panose="02020603050405020304" pitchFamily="18" charset="0"/>
                        </a:rPr>
                        <a:t>f:validateRegex</a:t>
                      </a:r>
                      <a:endParaRPr lang="en-US" sz="2400" b="1" strike="noStrik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Validate JSF component with a given regular expression.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759">
                <a:tc>
                  <a:txBody>
                    <a:bodyPr/>
                    <a:lstStyle/>
                    <a:p>
                      <a:pPr>
                        <a:lnSpc>
                          <a:spcPct val="107000"/>
                        </a:lnSpc>
                        <a:spcAft>
                          <a:spcPts val="0"/>
                        </a:spcAft>
                      </a:pPr>
                      <a:r>
                        <a:rPr lang="en-US" sz="2400" b="1" strike="noStrike" dirty="0" smtClean="0">
                          <a:effectLst/>
                          <a:latin typeface="Times New Roman" panose="02020603050405020304" pitchFamily="18" charset="0"/>
                          <a:ea typeface="Calibri" panose="020F0502020204030204" pitchFamily="34" charset="0"/>
                          <a:cs typeface="Times New Roman" panose="02020603050405020304" pitchFamily="18" charset="0"/>
                        </a:rPr>
                        <a:t>Custom Validator</a:t>
                      </a:r>
                      <a:endParaRPr lang="en-US" sz="2400" b="1" strike="noStrik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Creating a custom validator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527114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11" y="609600"/>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Validator tags</a:t>
            </a:r>
          </a:p>
        </p:txBody>
      </p:sp>
      <p:sp>
        <p:nvSpPr>
          <p:cNvPr id="3" name="Content Placeholder 2"/>
          <p:cNvSpPr>
            <a:spLocks noGrp="1"/>
          </p:cNvSpPr>
          <p:nvPr>
            <p:ph idx="1"/>
          </p:nvPr>
        </p:nvSpPr>
        <p:spPr>
          <a:xfrm>
            <a:off x="140313" y="2070103"/>
            <a:ext cx="9279465" cy="3695700"/>
          </a:xfrm>
        </p:spPr>
        <p:txBody>
          <a:bodyPr>
            <a:noAutofit/>
          </a:bodyPr>
          <a:lstStyle/>
          <a:p>
            <a:pPr fontAlgn="base">
              <a:buFont typeface="Times New Roman" panose="02020603050405020304" pitchFamily="18" charset="0"/>
              <a:buChar char="►"/>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a:t>
            </a:r>
          </a:p>
          <a:p>
            <a:pPr marL="0" indent="0" fontAlgn="base">
              <a:buNone/>
            </a:pPr>
            <a:endParaRPr lang="vi-VN" dirty="0">
              <a:solidFill>
                <a:schemeClr val="tx1"/>
              </a:solidFill>
            </a:endParaRPr>
          </a:p>
        </p:txBody>
      </p:sp>
      <p:pic>
        <p:nvPicPr>
          <p:cNvPr id="5" name="Picture 4"/>
          <p:cNvPicPr>
            <a:picLocks noChangeAspect="1"/>
          </p:cNvPicPr>
          <p:nvPr/>
        </p:nvPicPr>
        <p:blipFill>
          <a:blip r:embed="rId3"/>
          <a:stretch>
            <a:fillRect/>
          </a:stretch>
        </p:blipFill>
        <p:spPr>
          <a:xfrm>
            <a:off x="140309" y="2616729"/>
            <a:ext cx="9753083" cy="3755043"/>
          </a:xfrm>
          <a:prstGeom prst="rect">
            <a:avLst/>
          </a:prstGeom>
        </p:spPr>
      </p:pic>
    </p:spTree>
    <p:extLst>
      <p:ext uri="{BB962C8B-B14F-4D97-AF65-F5344CB8AC3E}">
        <p14:creationId xmlns:p14="http://schemas.microsoft.com/office/powerpoint/2010/main" val="39041801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7800" y="436789"/>
            <a:ext cx="8487229" cy="2740163"/>
          </a:xfrm>
          <a:prstGeom prst="rect">
            <a:avLst/>
          </a:prstGeom>
        </p:spPr>
      </p:pic>
      <p:pic>
        <p:nvPicPr>
          <p:cNvPr id="3" name="Picture 2"/>
          <p:cNvPicPr>
            <a:picLocks noChangeAspect="1"/>
          </p:cNvPicPr>
          <p:nvPr/>
        </p:nvPicPr>
        <p:blipFill>
          <a:blip r:embed="rId4"/>
          <a:stretch>
            <a:fillRect/>
          </a:stretch>
        </p:blipFill>
        <p:spPr>
          <a:xfrm>
            <a:off x="177800" y="3528332"/>
            <a:ext cx="8447467" cy="2727325"/>
          </a:xfrm>
          <a:prstGeom prst="rect">
            <a:avLst/>
          </a:prstGeom>
        </p:spPr>
      </p:pic>
    </p:spTree>
    <p:extLst>
      <p:ext uri="{BB962C8B-B14F-4D97-AF65-F5344CB8AC3E}">
        <p14:creationId xmlns:p14="http://schemas.microsoft.com/office/powerpoint/2010/main" val="20285262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6690" y="2092333"/>
            <a:ext cx="7653151" cy="2387600"/>
          </a:xfrm>
        </p:spPr>
        <p:txBody>
          <a:bodyPr/>
          <a:lstStyle/>
          <a:p>
            <a:pPr algn="ctr"/>
            <a:r>
              <a:rPr lang="en-US" dirty="0" smtClean="0"/>
              <a:t>JSF - AJAX</a:t>
            </a:r>
            <a:br>
              <a:rPr lang="en-US" dirty="0" smtClean="0"/>
            </a:br>
            <a:endParaRPr lang="en-US" dirty="0"/>
          </a:p>
        </p:txBody>
      </p:sp>
    </p:spTree>
    <p:extLst>
      <p:ext uri="{BB962C8B-B14F-4D97-AF65-F5344CB8AC3E}">
        <p14:creationId xmlns:p14="http://schemas.microsoft.com/office/powerpoint/2010/main" val="3460939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4" y="609600"/>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Ajax</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34" y="2070100"/>
            <a:ext cx="7566777" cy="3695700"/>
          </a:xfrm>
        </p:spPr>
        <p:txBody>
          <a:bodyPr>
            <a:noAutofit/>
          </a:bodyPr>
          <a:lstStyle/>
          <a:p>
            <a:pPr fontAlgn="base">
              <a:buFont typeface="Times New Roman" panose="02020603050405020304" pitchFamily="18" charset="0"/>
              <a:buChar char="►"/>
            </a:pP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code </a:t>
            </a:r>
            <a:r>
              <a:rPr lang="en-US" dirty="0" err="1">
                <a:solidFill>
                  <a:schemeClr val="tx1"/>
                </a:solidFill>
              </a:rPr>
              <a:t>javascript</a:t>
            </a:r>
            <a:r>
              <a:rPr lang="en-US" dirty="0">
                <a:solidFill>
                  <a:schemeClr val="tx1"/>
                </a:solidFill>
              </a:rPr>
              <a:t> </a:t>
            </a:r>
            <a:r>
              <a:rPr lang="en-US" dirty="0" err="1">
                <a:solidFill>
                  <a:schemeClr val="tx1"/>
                </a:solidFill>
              </a:rPr>
              <a:t>gọi</a:t>
            </a:r>
            <a:r>
              <a:rPr lang="en-US" dirty="0">
                <a:solidFill>
                  <a:schemeClr val="tx1"/>
                </a:solidFill>
              </a:rPr>
              <a:t> </a:t>
            </a:r>
            <a:r>
              <a:rPr lang="en-US" dirty="0" err="1">
                <a:solidFill>
                  <a:schemeClr val="tx1"/>
                </a:solidFill>
              </a:rPr>
              <a:t>đến</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phương</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khác</a:t>
            </a:r>
            <a:r>
              <a:rPr lang="en-US" dirty="0">
                <a:solidFill>
                  <a:schemeClr val="tx1"/>
                </a:solidFill>
              </a:rPr>
              <a:t>, update </a:t>
            </a:r>
            <a:r>
              <a:rPr lang="en-US" dirty="0" err="1">
                <a:solidFill>
                  <a:schemeClr val="tx1"/>
                </a:solidFill>
              </a:rPr>
              <a:t>lại</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phần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trang</a:t>
            </a:r>
            <a:r>
              <a:rPr lang="en-US" dirty="0">
                <a:solidFill>
                  <a:schemeClr val="tx1"/>
                </a:solidFill>
              </a:rPr>
              <a:t> </a:t>
            </a:r>
            <a:r>
              <a:rPr lang="en-US" dirty="0" err="1">
                <a:solidFill>
                  <a:schemeClr val="tx1"/>
                </a:solidFill>
              </a:rPr>
              <a:t>mà</a:t>
            </a:r>
            <a:r>
              <a:rPr lang="en-US" dirty="0">
                <a:solidFill>
                  <a:schemeClr val="tx1"/>
                </a:solidFill>
              </a:rPr>
              <a:t> </a:t>
            </a:r>
            <a:r>
              <a:rPr lang="en-US" dirty="0" err="1">
                <a:solidFill>
                  <a:schemeClr val="tx1"/>
                </a:solidFill>
              </a:rPr>
              <a:t>không</a:t>
            </a:r>
            <a:r>
              <a:rPr lang="en-US" dirty="0">
                <a:solidFill>
                  <a:schemeClr val="tx1"/>
                </a:solidFill>
              </a:rPr>
              <a:t> load </a:t>
            </a:r>
            <a:r>
              <a:rPr lang="en-US" dirty="0" err="1">
                <a:solidFill>
                  <a:schemeClr val="tx1"/>
                </a:solidFill>
              </a:rPr>
              <a:t>lại</a:t>
            </a:r>
            <a:r>
              <a:rPr lang="en-US" dirty="0">
                <a:solidFill>
                  <a:schemeClr val="tx1"/>
                </a:solidFill>
              </a:rPr>
              <a:t> </a:t>
            </a:r>
            <a:r>
              <a:rPr lang="en-US" dirty="0" err="1">
                <a:solidFill>
                  <a:schemeClr val="tx1"/>
                </a:solidFill>
              </a:rPr>
              <a:t>trang</a:t>
            </a:r>
            <a:endParaRPr lang="en-US" dirty="0">
              <a:solidFill>
                <a:schemeClr val="tx1"/>
              </a:solidFill>
            </a:endParaRPr>
          </a:p>
          <a:p>
            <a:pPr marL="0" indent="0" fontAlgn="base">
              <a:buNone/>
            </a:pPr>
            <a:endParaRPr lang="vi-VN" dirty="0">
              <a:solidFill>
                <a:schemeClr val="tx1"/>
              </a:solidFill>
            </a:endParaRPr>
          </a:p>
        </p:txBody>
      </p:sp>
      <p:pic>
        <p:nvPicPr>
          <p:cNvPr id="4" name="Picture 3"/>
          <p:cNvPicPr>
            <a:picLocks noChangeAspect="1"/>
          </p:cNvPicPr>
          <p:nvPr/>
        </p:nvPicPr>
        <p:blipFill>
          <a:blip r:embed="rId3"/>
          <a:stretch>
            <a:fillRect/>
          </a:stretch>
        </p:blipFill>
        <p:spPr>
          <a:xfrm>
            <a:off x="399478" y="2927942"/>
            <a:ext cx="8498775" cy="3618007"/>
          </a:xfrm>
          <a:prstGeom prst="rect">
            <a:avLst/>
          </a:prstGeom>
        </p:spPr>
      </p:pic>
    </p:spTree>
    <p:extLst>
      <p:ext uri="{BB962C8B-B14F-4D97-AF65-F5344CB8AC3E}">
        <p14:creationId xmlns:p14="http://schemas.microsoft.com/office/powerpoint/2010/main" val="32540169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31238" y="238125"/>
            <a:ext cx="7961903" cy="6619875"/>
          </a:xfrm>
          <a:prstGeom prst="rect">
            <a:avLst/>
          </a:prstGeom>
        </p:spPr>
      </p:pic>
    </p:spTree>
    <p:extLst>
      <p:ext uri="{BB962C8B-B14F-4D97-AF65-F5344CB8AC3E}">
        <p14:creationId xmlns:p14="http://schemas.microsoft.com/office/powerpoint/2010/main" val="8174953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9800" y="1917025"/>
            <a:ext cx="8182293" cy="3946753"/>
          </a:xfrm>
          <a:prstGeom prst="rect">
            <a:avLst/>
          </a:prstGeom>
        </p:spPr>
      </p:pic>
    </p:spTree>
    <p:extLst>
      <p:ext uri="{BB962C8B-B14F-4D97-AF65-F5344CB8AC3E}">
        <p14:creationId xmlns:p14="http://schemas.microsoft.com/office/powerpoint/2010/main" val="15659839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118" y="2092333"/>
            <a:ext cx="7914409" cy="2387600"/>
          </a:xfrm>
        </p:spPr>
        <p:txBody>
          <a:bodyPr/>
          <a:lstStyle/>
          <a:p>
            <a:pPr algn="ctr"/>
            <a:r>
              <a:rPr lang="en-US" dirty="0" smtClean="0"/>
              <a:t>JSF </a:t>
            </a:r>
            <a:r>
              <a:rPr lang="en-US" dirty="0"/>
              <a:t>- Event handling</a:t>
            </a:r>
            <a:r>
              <a:rPr lang="en-US" dirty="0" smtClean="0"/>
              <a:t/>
            </a:r>
            <a:br>
              <a:rPr lang="en-US" dirty="0" smtClean="0"/>
            </a:br>
            <a:endParaRPr lang="en-US" dirty="0"/>
          </a:p>
        </p:txBody>
      </p:sp>
    </p:spTree>
    <p:extLst>
      <p:ext uri="{BB962C8B-B14F-4D97-AF65-F5344CB8AC3E}">
        <p14:creationId xmlns:p14="http://schemas.microsoft.com/office/powerpoint/2010/main" val="2646188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latin typeface="Times New Roman" panose="02020603050405020304" pitchFamily="18" charset="0"/>
                <a:cs typeface="Times New Roman" panose="02020603050405020304" pitchFamily="18" charset="0"/>
              </a:rPr>
              <a:t>3. THÀNH PHẦN JSF</a:t>
            </a:r>
            <a:endParaRPr 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5" y="2160589"/>
            <a:ext cx="6318552" cy="4164011"/>
          </a:xfrm>
        </p:spPr>
        <p:txBody>
          <a:bodyPr>
            <a:noAutofit/>
          </a:bodyPr>
          <a:lstStyle/>
          <a:p>
            <a:r>
              <a:rPr lang="vi-VN" sz="2000" dirty="0">
                <a:solidFill>
                  <a:schemeClr val="tx1"/>
                </a:solidFill>
              </a:rPr>
              <a:t>Một tập các hàm API để biểu diễn các thành phần UI và quản lí thạng thái của chúng, xử lí các sự kiện</a:t>
            </a:r>
            <a:r>
              <a:rPr lang="en-US" sz="2000" dirty="0">
                <a:solidFill>
                  <a:schemeClr val="tx1"/>
                </a:solidFill>
              </a:rPr>
              <a:t>, </a:t>
            </a:r>
            <a:r>
              <a:rPr lang="vi-VN" sz="2000" dirty="0">
                <a:solidFill>
                  <a:schemeClr val="tx1"/>
                </a:solidFill>
              </a:rPr>
              <a:t>hỗ trợ tính đa ngôn </a:t>
            </a:r>
            <a:r>
              <a:rPr lang="en-US" sz="2000" dirty="0">
                <a:solidFill>
                  <a:schemeClr val="tx1"/>
                </a:solidFill>
              </a:rPr>
              <a:t>…</a:t>
            </a:r>
            <a:endParaRPr lang="vi-VN" sz="2000" dirty="0">
              <a:solidFill>
                <a:schemeClr val="tx1"/>
              </a:solidFill>
            </a:endParaRPr>
          </a:p>
          <a:p>
            <a:r>
              <a:rPr lang="vi-VN" sz="2000" dirty="0">
                <a:solidFill>
                  <a:schemeClr val="tx1"/>
                </a:solidFill>
              </a:rPr>
              <a:t>Một số thành phần (component) có sẵn</a:t>
            </a:r>
          </a:p>
          <a:p>
            <a:r>
              <a:rPr lang="vi-VN" sz="2000" dirty="0">
                <a:solidFill>
                  <a:schemeClr val="tx1"/>
                </a:solidFill>
              </a:rPr>
              <a:t>Hai thư viện chứa các thẻ tùy biến JSP để có thể biểu diễn một </a:t>
            </a:r>
            <a:r>
              <a:rPr lang="vi-VN" sz="2000" b="1" dirty="0">
                <a:solidFill>
                  <a:schemeClr val="tx1"/>
                </a:solidFill>
              </a:rPr>
              <a:t>JavaServer Faces interface</a:t>
            </a:r>
            <a:r>
              <a:rPr lang="vi-VN" sz="2000" dirty="0">
                <a:solidFill>
                  <a:schemeClr val="tx1"/>
                </a:solidFill>
              </a:rPr>
              <a:t> bên trong một trang JSP.</a:t>
            </a:r>
          </a:p>
          <a:p>
            <a:r>
              <a:rPr lang="vi-VN" sz="2000" dirty="0">
                <a:solidFill>
                  <a:schemeClr val="tx1"/>
                </a:solidFill>
              </a:rPr>
              <a:t>Mô hình sự kiện ở phía máy chủ (server-side event model)</a:t>
            </a:r>
          </a:p>
          <a:p>
            <a:r>
              <a:rPr lang="vi-VN" sz="2000" dirty="0">
                <a:solidFill>
                  <a:schemeClr val="tx1"/>
                </a:solidFill>
              </a:rPr>
              <a:t>Khả năng quản lí trạng thái</a:t>
            </a:r>
          </a:p>
          <a:p>
            <a:pPr fontAlgn="base"/>
            <a:r>
              <a:rPr lang="en-US" sz="2000" dirty="0">
                <a:solidFill>
                  <a:schemeClr val="tx1"/>
                </a:solidFill>
              </a:rPr>
              <a:t>JavaBeans </a:t>
            </a:r>
            <a:r>
              <a:rPr lang="en-US" sz="2000" dirty="0" err="1">
                <a:solidFill>
                  <a:schemeClr val="tx1"/>
                </a:solidFill>
              </a:rPr>
              <a:t>để</a:t>
            </a:r>
            <a:r>
              <a:rPr lang="en-US" sz="2000" dirty="0">
                <a:solidFill>
                  <a:schemeClr val="tx1"/>
                </a:solidFill>
              </a:rPr>
              <a:t> </a:t>
            </a:r>
            <a:r>
              <a:rPr lang="en-US" sz="2000" dirty="0" err="1">
                <a:solidFill>
                  <a:schemeClr val="tx1"/>
                </a:solidFill>
              </a:rPr>
              <a:t>quản</a:t>
            </a:r>
            <a:r>
              <a:rPr lang="en-US" sz="2000" dirty="0">
                <a:solidFill>
                  <a:schemeClr val="tx1"/>
                </a:solidFill>
              </a:rPr>
              <a:t> </a:t>
            </a:r>
            <a:r>
              <a:rPr lang="en-US" sz="2000" dirty="0" err="1">
                <a:solidFill>
                  <a:schemeClr val="tx1"/>
                </a:solidFill>
              </a:rPr>
              <a:t>lý</a:t>
            </a:r>
            <a:r>
              <a:rPr lang="en-US" sz="2000" dirty="0">
                <a:solidFill>
                  <a:schemeClr val="tx1"/>
                </a:solidFill>
              </a:rPr>
              <a:t> </a:t>
            </a:r>
            <a:r>
              <a:rPr lang="en-US" sz="2000" dirty="0" err="1">
                <a:solidFill>
                  <a:schemeClr val="tx1"/>
                </a:solidFill>
              </a:rPr>
              <a:t>trạng</a:t>
            </a:r>
            <a:r>
              <a:rPr lang="en-US" sz="2000" dirty="0">
                <a:solidFill>
                  <a:schemeClr val="tx1"/>
                </a:solidFill>
              </a:rPr>
              <a:t> </a:t>
            </a:r>
            <a:r>
              <a:rPr lang="en-US" sz="2000" dirty="0" err="1">
                <a:solidFill>
                  <a:schemeClr val="tx1"/>
                </a:solidFill>
              </a:rPr>
              <a:t>thái</a:t>
            </a:r>
            <a:r>
              <a:rPr lang="en-US" sz="2000" dirty="0">
                <a:solidFill>
                  <a:schemeClr val="tx1"/>
                </a:solidFill>
              </a:rPr>
              <a:t> </a:t>
            </a:r>
            <a:r>
              <a:rPr lang="en-US" sz="2000" dirty="0" err="1">
                <a:solidFill>
                  <a:schemeClr val="tx1"/>
                </a:solidFill>
              </a:rPr>
              <a:t>và</a:t>
            </a:r>
            <a:r>
              <a:rPr lang="en-US" sz="2000" dirty="0">
                <a:solidFill>
                  <a:schemeClr val="tx1"/>
                </a:solidFill>
              </a:rPr>
              <a:t> </a:t>
            </a:r>
            <a:r>
              <a:rPr lang="en-US" sz="2000" dirty="0" err="1">
                <a:solidFill>
                  <a:schemeClr val="tx1"/>
                </a:solidFill>
              </a:rPr>
              <a:t>hành</a:t>
            </a:r>
            <a:r>
              <a:rPr lang="en-US" sz="2000" dirty="0">
                <a:solidFill>
                  <a:schemeClr val="tx1"/>
                </a:solidFill>
              </a:rPr>
              <a:t> vi </a:t>
            </a:r>
            <a:r>
              <a:rPr lang="en-US" sz="2000" dirty="0" err="1">
                <a:solidFill>
                  <a:schemeClr val="tx1"/>
                </a:solidFill>
              </a:rPr>
              <a:t>của</a:t>
            </a:r>
            <a:r>
              <a:rPr lang="en-US" sz="2000" dirty="0">
                <a:solidFill>
                  <a:schemeClr val="tx1"/>
                </a:solidFill>
              </a:rPr>
              <a:t> </a:t>
            </a:r>
            <a:r>
              <a:rPr lang="en-US" sz="2000" dirty="0" err="1">
                <a:solidFill>
                  <a:schemeClr val="tx1"/>
                </a:solidFill>
              </a:rPr>
              <a:t>ứng</a:t>
            </a:r>
            <a:r>
              <a:rPr lang="en-US" sz="2000" dirty="0">
                <a:solidFill>
                  <a:schemeClr val="tx1"/>
                </a:solidFill>
              </a:rPr>
              <a:t> </a:t>
            </a:r>
            <a:r>
              <a:rPr lang="en-US" sz="2000" dirty="0" err="1">
                <a:solidFill>
                  <a:schemeClr val="tx1"/>
                </a:solidFill>
              </a:rPr>
              <a:t>dụng</a:t>
            </a:r>
            <a:endParaRPr lang="en-US" sz="2000" dirty="0">
              <a:solidFill>
                <a:schemeClr val="tx1"/>
              </a:solidFill>
            </a:endParaRPr>
          </a:p>
        </p:txBody>
      </p:sp>
    </p:spTree>
    <p:extLst>
      <p:ext uri="{BB962C8B-B14F-4D97-AF65-F5344CB8AC3E}">
        <p14:creationId xmlns:p14="http://schemas.microsoft.com/office/powerpoint/2010/main" val="26362355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83" y="609600"/>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Event </a:t>
            </a:r>
            <a:r>
              <a:rPr lang="en-US" sz="4000" b="1" dirty="0">
                <a:latin typeface="Times New Roman" panose="02020603050405020304" pitchFamily="18" charset="0"/>
                <a:cs typeface="Times New Roman" panose="02020603050405020304" pitchFamily="18" charset="0"/>
              </a:rPr>
              <a:t>handling</a:t>
            </a:r>
          </a:p>
        </p:txBody>
      </p:sp>
      <p:sp>
        <p:nvSpPr>
          <p:cNvPr id="3" name="Content Placeholder 2"/>
          <p:cNvSpPr>
            <a:spLocks noGrp="1"/>
          </p:cNvSpPr>
          <p:nvPr>
            <p:ph idx="1"/>
          </p:nvPr>
        </p:nvSpPr>
        <p:spPr>
          <a:xfrm>
            <a:off x="111285" y="1727205"/>
            <a:ext cx="9279465" cy="4963887"/>
          </a:xfrm>
        </p:spPr>
        <p:txBody>
          <a:bodyPr>
            <a:noAutofit/>
          </a:bodyPr>
          <a:lstStyle/>
          <a:p>
            <a:pPr fontAlgn="base">
              <a:buFont typeface="Times New Roman" panose="02020603050405020304" pitchFamily="18" charset="0"/>
              <a:buChar char="►"/>
            </a:pPr>
            <a:r>
              <a:rPr lang="en-US" dirty="0" err="1">
                <a:solidFill>
                  <a:schemeClr val="tx1"/>
                </a:solidFill>
              </a:rPr>
              <a:t>Khi</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dùng</a:t>
            </a:r>
            <a:r>
              <a:rPr lang="en-US" dirty="0">
                <a:solidFill>
                  <a:schemeClr val="tx1"/>
                </a:solidFill>
              </a:rPr>
              <a:t> click JSF </a:t>
            </a:r>
            <a:r>
              <a:rPr lang="en-US" dirty="0">
                <a:solidFill>
                  <a:schemeClr val="tx1"/>
                </a:solidFill>
              </a:rPr>
              <a:t>button </a:t>
            </a:r>
            <a:r>
              <a:rPr lang="en-US" dirty="0" err="1">
                <a:solidFill>
                  <a:schemeClr val="tx1"/>
                </a:solidFill>
              </a:rPr>
              <a:t>hoặc</a:t>
            </a:r>
            <a:r>
              <a:rPr lang="en-US" dirty="0">
                <a:solidFill>
                  <a:schemeClr val="tx1"/>
                </a:solidFill>
              </a:rPr>
              <a:t> </a:t>
            </a:r>
            <a:r>
              <a:rPr lang="en-US" dirty="0">
                <a:solidFill>
                  <a:schemeClr val="tx1"/>
                </a:solidFill>
              </a:rPr>
              <a:t>link </a:t>
            </a:r>
            <a:r>
              <a:rPr lang="en-US" dirty="0" err="1">
                <a:solidFill>
                  <a:schemeClr val="tx1"/>
                </a:solidFill>
              </a:rPr>
              <a:t>hoặc</a:t>
            </a:r>
            <a:r>
              <a:rPr lang="en-US" dirty="0">
                <a:solidFill>
                  <a:schemeClr val="tx1"/>
                </a:solidFill>
              </a:rPr>
              <a:t> </a:t>
            </a:r>
            <a:r>
              <a:rPr lang="en-US" dirty="0" err="1">
                <a:solidFill>
                  <a:schemeClr val="tx1"/>
                </a:solidFill>
              </a:rPr>
              <a:t>thay</a:t>
            </a:r>
            <a:r>
              <a:rPr lang="en-US" dirty="0">
                <a:solidFill>
                  <a:schemeClr val="tx1"/>
                </a:solidFill>
              </a:rPr>
              <a:t> </a:t>
            </a:r>
            <a:r>
              <a:rPr lang="en-US" dirty="0" err="1">
                <a:solidFill>
                  <a:schemeClr val="tx1"/>
                </a:solidFill>
              </a:rPr>
              <a:t>đổi</a:t>
            </a:r>
            <a:r>
              <a:rPr lang="en-US" dirty="0">
                <a:solidFill>
                  <a:schemeClr val="tx1"/>
                </a:solidFill>
              </a:rPr>
              <a:t> </a:t>
            </a:r>
            <a:r>
              <a:rPr lang="en-US" dirty="0" err="1">
                <a:solidFill>
                  <a:schemeClr val="tx1"/>
                </a:solidFill>
              </a:rPr>
              <a:t>gia</a:t>
            </a:r>
            <a:r>
              <a:rPr lang="en-US" dirty="0">
                <a:solidFill>
                  <a:schemeClr val="tx1"/>
                </a:solidFill>
              </a:rPr>
              <a:t> </a:t>
            </a:r>
            <a:r>
              <a:rPr lang="en-US" dirty="0" err="1">
                <a:solidFill>
                  <a:schemeClr val="tx1"/>
                </a:solidFill>
              </a:rPr>
              <a:t>trị</a:t>
            </a:r>
            <a:r>
              <a:rPr lang="en-US" dirty="0">
                <a:solidFill>
                  <a:schemeClr val="tx1"/>
                </a:solidFill>
              </a:rPr>
              <a:t> </a:t>
            </a:r>
            <a:r>
              <a:rPr lang="en-US" dirty="0">
                <a:solidFill>
                  <a:schemeClr val="tx1"/>
                </a:solidFill>
              </a:rPr>
              <a:t>text field, JSF UI component </a:t>
            </a:r>
            <a:r>
              <a:rPr lang="en-US" dirty="0" err="1">
                <a:solidFill>
                  <a:schemeClr val="tx1"/>
                </a:solidFill>
              </a:rPr>
              <a:t>ném</a:t>
            </a:r>
            <a:r>
              <a:rPr lang="en-US" dirty="0">
                <a:solidFill>
                  <a:schemeClr val="tx1"/>
                </a:solidFill>
              </a:rPr>
              <a:t> </a:t>
            </a:r>
            <a:r>
              <a:rPr lang="en-US" dirty="0" err="1">
                <a:solidFill>
                  <a:schemeClr val="tx1"/>
                </a:solidFill>
              </a:rPr>
              <a:t>ra</a:t>
            </a:r>
            <a:r>
              <a:rPr lang="en-US" dirty="0">
                <a:solidFill>
                  <a:schemeClr val="tx1"/>
                </a:solidFill>
              </a:rPr>
              <a:t> </a:t>
            </a:r>
            <a:r>
              <a:rPr lang="en-US" dirty="0" err="1">
                <a:solidFill>
                  <a:schemeClr val="tx1"/>
                </a:solidFill>
              </a:rPr>
              <a:t>sự</a:t>
            </a:r>
            <a:r>
              <a:rPr lang="en-US" dirty="0">
                <a:solidFill>
                  <a:schemeClr val="tx1"/>
                </a:solidFill>
              </a:rPr>
              <a:t> </a:t>
            </a:r>
            <a:r>
              <a:rPr lang="en-US" dirty="0" err="1">
                <a:solidFill>
                  <a:schemeClr val="tx1"/>
                </a:solidFill>
              </a:rPr>
              <a:t>kiện</a:t>
            </a:r>
            <a:r>
              <a:rPr lang="en-US" dirty="0">
                <a:solidFill>
                  <a:schemeClr val="tx1"/>
                </a:solidFill>
              </a:rPr>
              <a:t>,  </a:t>
            </a:r>
            <a:r>
              <a:rPr lang="en-US" dirty="0" err="1">
                <a:solidFill>
                  <a:schemeClr val="tx1"/>
                </a:solidFill>
              </a:rPr>
              <a:t>sự</a:t>
            </a:r>
            <a:r>
              <a:rPr lang="en-US" dirty="0">
                <a:solidFill>
                  <a:schemeClr val="tx1"/>
                </a:solidFill>
              </a:rPr>
              <a:t> </a:t>
            </a:r>
            <a:r>
              <a:rPr lang="en-US" dirty="0" err="1">
                <a:solidFill>
                  <a:schemeClr val="tx1"/>
                </a:solidFill>
              </a:rPr>
              <a:t>kiện</a:t>
            </a:r>
            <a:r>
              <a:rPr lang="en-US" dirty="0">
                <a:solidFill>
                  <a:schemeClr val="tx1"/>
                </a:solidFill>
              </a:rPr>
              <a:t> </a:t>
            </a:r>
            <a:r>
              <a:rPr lang="en-US" dirty="0" err="1">
                <a:solidFill>
                  <a:schemeClr val="tx1"/>
                </a:solidFill>
              </a:rPr>
              <a:t>này</a:t>
            </a:r>
            <a:r>
              <a:rPr lang="en-US" dirty="0">
                <a:solidFill>
                  <a:schemeClr val="tx1"/>
                </a:solidFill>
              </a:rPr>
              <a:t> </a:t>
            </a:r>
            <a:r>
              <a:rPr lang="en-US" dirty="0" err="1">
                <a:solidFill>
                  <a:schemeClr val="tx1"/>
                </a:solidFill>
              </a:rPr>
              <a:t>sẽ</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xử</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bởi</a:t>
            </a:r>
            <a:r>
              <a:rPr lang="en-US" dirty="0">
                <a:solidFill>
                  <a:schemeClr val="tx1"/>
                </a:solidFill>
              </a:rPr>
              <a:t> application code.</a:t>
            </a:r>
            <a:endParaRPr lang="en-US" dirty="0">
              <a:solidFill>
                <a:schemeClr val="tx1"/>
              </a:solidFill>
            </a:endParaRPr>
          </a:p>
          <a:p>
            <a:pPr fontAlgn="base">
              <a:buFont typeface="Times New Roman" panose="02020603050405020304" pitchFamily="18" charset="0"/>
              <a:buChar char="►"/>
            </a:pPr>
            <a:r>
              <a:rPr lang="en-US" dirty="0" err="1">
                <a:solidFill>
                  <a:schemeClr val="tx1"/>
                </a:solidFill>
              </a:rPr>
              <a:t>Để</a:t>
            </a:r>
            <a:r>
              <a:rPr lang="en-US" dirty="0">
                <a:solidFill>
                  <a:schemeClr val="tx1"/>
                </a:solidFill>
              </a:rPr>
              <a:t> </a:t>
            </a:r>
            <a:r>
              <a:rPr lang="en-US" dirty="0" err="1">
                <a:solidFill>
                  <a:schemeClr val="tx1"/>
                </a:solidFill>
              </a:rPr>
              <a:t>xử</a:t>
            </a:r>
            <a:r>
              <a:rPr lang="en-US" dirty="0">
                <a:solidFill>
                  <a:schemeClr val="tx1"/>
                </a:solidFill>
              </a:rPr>
              <a:t> </a:t>
            </a:r>
            <a:r>
              <a:rPr lang="en-US" dirty="0" err="1">
                <a:solidFill>
                  <a:schemeClr val="tx1"/>
                </a:solidFill>
              </a:rPr>
              <a:t>lý</a:t>
            </a:r>
            <a:r>
              <a:rPr lang="en-US" dirty="0">
                <a:solidFill>
                  <a:schemeClr val="tx1"/>
                </a:solidFill>
              </a:rPr>
              <a:t> event, </a:t>
            </a:r>
            <a:r>
              <a:rPr lang="en-US" dirty="0">
                <a:solidFill>
                  <a:schemeClr val="tx1"/>
                </a:solidFill>
              </a:rPr>
              <a:t>event handler </a:t>
            </a:r>
            <a:r>
              <a:rPr lang="en-US" dirty="0" err="1">
                <a:solidFill>
                  <a:schemeClr val="tx1"/>
                </a:solidFill>
              </a:rPr>
              <a:t>phải</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đăng</a:t>
            </a:r>
            <a:r>
              <a:rPr lang="en-US" dirty="0">
                <a:solidFill>
                  <a:schemeClr val="tx1"/>
                </a:solidFill>
              </a:rPr>
              <a:t> </a:t>
            </a:r>
            <a:r>
              <a:rPr lang="en-US" dirty="0" err="1">
                <a:solidFill>
                  <a:schemeClr val="tx1"/>
                </a:solidFill>
              </a:rPr>
              <a:t>ký</a:t>
            </a:r>
            <a:r>
              <a:rPr lang="en-US" dirty="0">
                <a:solidFill>
                  <a:schemeClr val="tx1"/>
                </a:solidFill>
              </a:rPr>
              <a:t> ở </a:t>
            </a:r>
            <a:r>
              <a:rPr lang="en-US" dirty="0">
                <a:solidFill>
                  <a:schemeClr val="tx1"/>
                </a:solidFill>
              </a:rPr>
              <a:t>application </a:t>
            </a:r>
            <a:r>
              <a:rPr lang="en-US" dirty="0">
                <a:solidFill>
                  <a:schemeClr val="tx1"/>
                </a:solidFill>
              </a:rPr>
              <a:t>code.</a:t>
            </a:r>
            <a:endParaRPr lang="en-US" dirty="0">
              <a:solidFill>
                <a:schemeClr val="tx1"/>
              </a:solidFill>
            </a:endParaRPr>
          </a:p>
          <a:p>
            <a:pPr fontAlgn="base">
              <a:buFont typeface="Times New Roman" panose="02020603050405020304" pitchFamily="18" charset="0"/>
              <a:buChar char="►"/>
            </a:pPr>
            <a:r>
              <a:rPr lang="en-US" dirty="0" err="1">
                <a:solidFill>
                  <a:schemeClr val="tx1"/>
                </a:solidFill>
              </a:rPr>
              <a:t>Khi</a:t>
            </a:r>
            <a:r>
              <a:rPr lang="en-US" dirty="0">
                <a:solidFill>
                  <a:schemeClr val="tx1"/>
                </a:solidFill>
              </a:rPr>
              <a:t> </a:t>
            </a:r>
            <a:r>
              <a:rPr lang="en-US" dirty="0" err="1">
                <a:solidFill>
                  <a:schemeClr val="tx1"/>
                </a:solidFill>
              </a:rPr>
              <a:t>một</a:t>
            </a:r>
            <a:r>
              <a:rPr lang="en-US" dirty="0">
                <a:solidFill>
                  <a:schemeClr val="tx1"/>
                </a:solidFill>
              </a:rPr>
              <a:t> </a:t>
            </a:r>
            <a:r>
              <a:rPr lang="en-US" dirty="0">
                <a:solidFill>
                  <a:schemeClr val="tx1"/>
                </a:solidFill>
              </a:rPr>
              <a:t>UI component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thấy</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một</a:t>
            </a:r>
            <a:r>
              <a:rPr lang="en-US" dirty="0">
                <a:solidFill>
                  <a:schemeClr val="tx1"/>
                </a:solidFill>
              </a:rPr>
              <a:t> event </a:t>
            </a:r>
            <a:r>
              <a:rPr lang="en-US" dirty="0" err="1">
                <a:solidFill>
                  <a:schemeClr val="tx1"/>
                </a:solidFill>
              </a:rPr>
              <a:t>xảy</a:t>
            </a:r>
            <a:r>
              <a:rPr lang="en-US" dirty="0">
                <a:solidFill>
                  <a:schemeClr val="tx1"/>
                </a:solidFill>
              </a:rPr>
              <a:t> </a:t>
            </a:r>
            <a:r>
              <a:rPr lang="en-US" dirty="0" err="1">
                <a:solidFill>
                  <a:schemeClr val="tx1"/>
                </a:solidFill>
              </a:rPr>
              <a:t>ra</a:t>
            </a:r>
            <a:r>
              <a:rPr lang="en-US" dirty="0">
                <a:solidFill>
                  <a:schemeClr val="tx1"/>
                </a:solidFill>
              </a:rPr>
              <a:t>, </a:t>
            </a:r>
            <a:r>
              <a:rPr lang="en-US" dirty="0" err="1">
                <a:solidFill>
                  <a:schemeClr val="tx1"/>
                </a:solidFill>
              </a:rPr>
              <a:t>nó</a:t>
            </a:r>
            <a:r>
              <a:rPr lang="en-US" dirty="0">
                <a:solidFill>
                  <a:schemeClr val="tx1"/>
                </a:solidFill>
              </a:rPr>
              <a:t> </a:t>
            </a:r>
            <a:r>
              <a:rPr lang="en-US" dirty="0" err="1">
                <a:solidFill>
                  <a:schemeClr val="tx1"/>
                </a:solidFill>
              </a:rPr>
              <a:t>tạo</a:t>
            </a:r>
            <a:r>
              <a:rPr lang="en-US" dirty="0">
                <a:solidFill>
                  <a:schemeClr val="tx1"/>
                </a:solidFill>
              </a:rPr>
              <a:t> </a:t>
            </a:r>
            <a:r>
              <a:rPr lang="en-US" dirty="0" err="1">
                <a:solidFill>
                  <a:schemeClr val="tx1"/>
                </a:solidFill>
              </a:rPr>
              <a:t>một</a:t>
            </a:r>
            <a:r>
              <a:rPr lang="en-US" dirty="0">
                <a:solidFill>
                  <a:schemeClr val="tx1"/>
                </a:solidFill>
              </a:rPr>
              <a:t> instance </a:t>
            </a:r>
            <a:r>
              <a:rPr lang="en-US" dirty="0" err="1">
                <a:solidFill>
                  <a:schemeClr val="tx1"/>
                </a:solidFill>
              </a:rPr>
              <a:t>của</a:t>
            </a:r>
            <a:r>
              <a:rPr lang="en-US" dirty="0">
                <a:solidFill>
                  <a:schemeClr val="tx1"/>
                </a:solidFill>
              </a:rPr>
              <a:t> event </a:t>
            </a:r>
            <a:r>
              <a:rPr lang="en-US" dirty="0" err="1">
                <a:solidFill>
                  <a:schemeClr val="tx1"/>
                </a:solidFill>
              </a:rPr>
              <a:t>đó</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thêm</a:t>
            </a:r>
            <a:r>
              <a:rPr lang="en-US" dirty="0">
                <a:solidFill>
                  <a:schemeClr val="tx1"/>
                </a:solidFill>
              </a:rPr>
              <a:t> </a:t>
            </a:r>
            <a:r>
              <a:rPr lang="en-US" dirty="0" err="1">
                <a:solidFill>
                  <a:schemeClr val="tx1"/>
                </a:solidFill>
              </a:rPr>
              <a:t>vào</a:t>
            </a:r>
            <a:r>
              <a:rPr lang="en-US" dirty="0">
                <a:solidFill>
                  <a:schemeClr val="tx1"/>
                </a:solidFill>
              </a:rPr>
              <a:t> </a:t>
            </a:r>
            <a:r>
              <a:rPr lang="en-US" dirty="0">
                <a:solidFill>
                  <a:schemeClr val="tx1"/>
                </a:solidFill>
              </a:rPr>
              <a:t>event list.</a:t>
            </a:r>
          </a:p>
          <a:p>
            <a:pPr fontAlgn="base">
              <a:buFont typeface="Times New Roman" panose="02020603050405020304" pitchFamily="18" charset="0"/>
              <a:buChar char="►"/>
            </a:pPr>
            <a:r>
              <a:rPr lang="en-US" dirty="0" err="1">
                <a:solidFill>
                  <a:schemeClr val="tx1"/>
                </a:solidFill>
              </a:rPr>
              <a:t>Sau</a:t>
            </a:r>
            <a:r>
              <a:rPr lang="en-US" dirty="0">
                <a:solidFill>
                  <a:schemeClr val="tx1"/>
                </a:solidFill>
              </a:rPr>
              <a:t> </a:t>
            </a:r>
            <a:r>
              <a:rPr lang="en-US" dirty="0" err="1">
                <a:solidFill>
                  <a:schemeClr val="tx1"/>
                </a:solidFill>
              </a:rPr>
              <a:t>đó</a:t>
            </a:r>
            <a:r>
              <a:rPr lang="en-US" dirty="0">
                <a:solidFill>
                  <a:schemeClr val="tx1"/>
                </a:solidFill>
              </a:rPr>
              <a:t>, UI component </a:t>
            </a:r>
            <a:r>
              <a:rPr lang="en-US" dirty="0" err="1">
                <a:solidFill>
                  <a:schemeClr val="tx1"/>
                </a:solidFill>
              </a:rPr>
              <a:t>ném</a:t>
            </a:r>
            <a:r>
              <a:rPr lang="en-US" dirty="0">
                <a:solidFill>
                  <a:schemeClr val="tx1"/>
                </a:solidFill>
              </a:rPr>
              <a:t> </a:t>
            </a:r>
            <a:r>
              <a:rPr lang="en-US" dirty="0" err="1">
                <a:solidFill>
                  <a:schemeClr val="tx1"/>
                </a:solidFill>
              </a:rPr>
              <a:t>ra</a:t>
            </a:r>
            <a:r>
              <a:rPr lang="en-US" dirty="0">
                <a:solidFill>
                  <a:schemeClr val="tx1"/>
                </a:solidFill>
              </a:rPr>
              <a:t> </a:t>
            </a:r>
            <a:r>
              <a:rPr lang="en-US" dirty="0">
                <a:solidFill>
                  <a:schemeClr val="tx1"/>
                </a:solidFill>
              </a:rPr>
              <a:t>event</a:t>
            </a:r>
            <a:r>
              <a:rPr lang="en-US" dirty="0">
                <a:solidFill>
                  <a:schemeClr val="tx1"/>
                </a:solidFill>
              </a:rPr>
              <a:t>, </a:t>
            </a:r>
            <a:r>
              <a:rPr lang="en-US" dirty="0" err="1">
                <a:solidFill>
                  <a:schemeClr val="tx1"/>
                </a:solidFill>
              </a:rPr>
              <a:t>nó</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xử</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cho</a:t>
            </a:r>
            <a:r>
              <a:rPr lang="en-US" dirty="0">
                <a:solidFill>
                  <a:schemeClr val="tx1"/>
                </a:solidFill>
              </a:rPr>
              <a:t> event </a:t>
            </a:r>
            <a:r>
              <a:rPr lang="en-US" dirty="0" err="1">
                <a:solidFill>
                  <a:schemeClr val="tx1"/>
                </a:solidFill>
              </a:rPr>
              <a:t>và</a:t>
            </a:r>
            <a:r>
              <a:rPr lang="en-US" dirty="0">
                <a:solidFill>
                  <a:schemeClr val="tx1"/>
                </a:solidFill>
              </a:rPr>
              <a:t> </a:t>
            </a:r>
            <a:r>
              <a:rPr lang="en-US" dirty="0" err="1">
                <a:solidFill>
                  <a:schemeClr val="tx1"/>
                </a:solidFill>
              </a:rPr>
              <a:t>gọi</a:t>
            </a:r>
            <a:r>
              <a:rPr lang="en-US" dirty="0">
                <a:solidFill>
                  <a:schemeClr val="tx1"/>
                </a:solidFill>
              </a:rPr>
              <a:t> </a:t>
            </a:r>
            <a:r>
              <a:rPr lang="en-US" dirty="0" err="1">
                <a:solidFill>
                  <a:schemeClr val="tx1"/>
                </a:solidFill>
              </a:rPr>
              <a:t>đến</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a:t>
            </a:r>
          </a:p>
          <a:p>
            <a:pPr fontAlgn="base">
              <a:buFont typeface="Times New Roman" panose="02020603050405020304" pitchFamily="18" charset="0"/>
              <a:buChar char="►"/>
            </a:pPr>
            <a:r>
              <a:rPr lang="en-US" dirty="0">
                <a:solidFill>
                  <a:schemeClr val="tx1"/>
                </a:solidFill>
              </a:rPr>
              <a:t>JSF </a:t>
            </a:r>
            <a:r>
              <a:rPr lang="en-US" dirty="0" err="1">
                <a:solidFill>
                  <a:schemeClr val="tx1"/>
                </a:solidFill>
              </a:rPr>
              <a:t>cũng</a:t>
            </a:r>
            <a:r>
              <a:rPr lang="en-US" dirty="0">
                <a:solidFill>
                  <a:schemeClr val="tx1"/>
                </a:solidFill>
              </a:rPr>
              <a:t> </a:t>
            </a:r>
            <a:r>
              <a:rPr lang="en-US" dirty="0" err="1">
                <a:solidFill>
                  <a:schemeClr val="tx1"/>
                </a:solidFill>
              </a:rPr>
              <a:t>cung</a:t>
            </a:r>
            <a:r>
              <a:rPr lang="en-US" dirty="0">
                <a:solidFill>
                  <a:schemeClr val="tx1"/>
                </a:solidFill>
              </a:rPr>
              <a:t> </a:t>
            </a:r>
            <a:r>
              <a:rPr lang="en-US" dirty="0" err="1">
                <a:solidFill>
                  <a:schemeClr val="tx1"/>
                </a:solidFill>
              </a:rPr>
              <a:t>cấp</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số</a:t>
            </a:r>
            <a:r>
              <a:rPr lang="en-US" dirty="0">
                <a:solidFill>
                  <a:schemeClr val="tx1"/>
                </a:solidFill>
              </a:rPr>
              <a:t> </a:t>
            </a:r>
            <a:r>
              <a:rPr lang="en-US" dirty="0">
                <a:solidFill>
                  <a:schemeClr val="tx1"/>
                </a:solidFill>
              </a:rPr>
              <a:t>event </a:t>
            </a:r>
            <a:r>
              <a:rPr lang="en-US" dirty="0">
                <a:solidFill>
                  <a:schemeClr val="tx1"/>
                </a:solidFill>
              </a:rPr>
              <a:t>handler ở </a:t>
            </a:r>
            <a:r>
              <a:rPr lang="en-US" dirty="0" err="1">
                <a:solidFill>
                  <a:schemeClr val="tx1"/>
                </a:solidFill>
              </a:rPr>
              <a:t>mức</a:t>
            </a:r>
            <a:r>
              <a:rPr lang="en-US" dirty="0">
                <a:solidFill>
                  <a:schemeClr val="tx1"/>
                </a:solidFill>
              </a:rPr>
              <a:t> </a:t>
            </a:r>
            <a:r>
              <a:rPr lang="en-US" dirty="0" err="1">
                <a:solidFill>
                  <a:schemeClr val="tx1"/>
                </a:solidFill>
              </a:rPr>
              <a:t>độ</a:t>
            </a:r>
            <a:r>
              <a:rPr lang="en-US" dirty="0">
                <a:solidFill>
                  <a:schemeClr val="tx1"/>
                </a:solidFill>
              </a:rPr>
              <a:t> system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dùng</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 </a:t>
            </a:r>
            <a:r>
              <a:rPr lang="en-US" dirty="0" err="1">
                <a:solidFill>
                  <a:schemeClr val="tx1"/>
                </a:solidFill>
              </a:rPr>
              <a:t>một</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tác</a:t>
            </a:r>
            <a:r>
              <a:rPr lang="en-US" dirty="0">
                <a:solidFill>
                  <a:schemeClr val="tx1"/>
                </a:solidFill>
              </a:rPr>
              <a:t> </a:t>
            </a:r>
            <a:r>
              <a:rPr lang="en-US" dirty="0" err="1">
                <a:solidFill>
                  <a:schemeClr val="tx1"/>
                </a:solidFill>
              </a:rPr>
              <a:t>vụ</a:t>
            </a:r>
            <a:r>
              <a:rPr lang="en-US" dirty="0">
                <a:solidFill>
                  <a:schemeClr val="tx1"/>
                </a:solidFill>
              </a:rPr>
              <a:t> </a:t>
            </a:r>
            <a:r>
              <a:rPr lang="en-US" dirty="0" err="1">
                <a:solidFill>
                  <a:schemeClr val="tx1"/>
                </a:solidFill>
              </a:rPr>
              <a:t>khi</a:t>
            </a:r>
            <a:r>
              <a:rPr lang="en-US" dirty="0">
                <a:solidFill>
                  <a:schemeClr val="tx1"/>
                </a:solidFill>
              </a:rPr>
              <a:t> </a:t>
            </a:r>
            <a:r>
              <a:rPr lang="en-US" dirty="0" err="1">
                <a:solidFill>
                  <a:schemeClr val="tx1"/>
                </a:solidFill>
              </a:rPr>
              <a:t>ứng</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bắt</a:t>
            </a:r>
            <a:r>
              <a:rPr lang="en-US" dirty="0">
                <a:solidFill>
                  <a:schemeClr val="tx1"/>
                </a:solidFill>
              </a:rPr>
              <a:t> </a:t>
            </a:r>
            <a:r>
              <a:rPr lang="en-US" dirty="0" err="1">
                <a:solidFill>
                  <a:schemeClr val="tx1"/>
                </a:solidFill>
              </a:rPr>
              <a:t>đầu</a:t>
            </a:r>
            <a:r>
              <a:rPr lang="en-US" dirty="0">
                <a:solidFill>
                  <a:schemeClr val="tx1"/>
                </a:solidFill>
              </a:rPr>
              <a:t> </a:t>
            </a:r>
            <a:r>
              <a:rPr lang="en-US" dirty="0" err="1">
                <a:solidFill>
                  <a:schemeClr val="tx1"/>
                </a:solidFill>
              </a:rPr>
              <a:t>hoặc</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thúc</a:t>
            </a:r>
            <a:r>
              <a:rPr lang="en-US" dirty="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7033875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67" y="609600"/>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Event handling</a:t>
            </a:r>
          </a:p>
        </p:txBody>
      </p:sp>
      <p:sp>
        <p:nvSpPr>
          <p:cNvPr id="3" name="Content Placeholder 2"/>
          <p:cNvSpPr>
            <a:spLocks noGrp="1"/>
          </p:cNvSpPr>
          <p:nvPr>
            <p:ph idx="1"/>
          </p:nvPr>
        </p:nvSpPr>
        <p:spPr>
          <a:xfrm>
            <a:off x="198369" y="1494972"/>
            <a:ext cx="9279465" cy="4270829"/>
          </a:xfrm>
        </p:spPr>
        <p:txBody>
          <a:bodyPr>
            <a:noAutofit/>
          </a:bodyPr>
          <a:lstStyle/>
          <a:p>
            <a:pPr fontAlgn="base">
              <a:buFont typeface="Times New Roman" panose="02020603050405020304" pitchFamily="18" charset="0"/>
              <a:buChar char="►"/>
            </a:pPr>
            <a:r>
              <a:rPr lang="en-US" dirty="0" err="1">
                <a:solidFill>
                  <a:schemeClr val="tx1"/>
                </a:solidFill>
              </a:rPr>
              <a:t>Một</a:t>
            </a:r>
            <a:r>
              <a:rPr lang="en-US" dirty="0">
                <a:solidFill>
                  <a:schemeClr val="tx1"/>
                </a:solidFill>
              </a:rPr>
              <a:t> </a:t>
            </a:r>
            <a:r>
              <a:rPr lang="en-US" dirty="0" err="1">
                <a:solidFill>
                  <a:schemeClr val="tx1"/>
                </a:solidFill>
              </a:rPr>
              <a:t>số</a:t>
            </a:r>
            <a:r>
              <a:rPr lang="en-US" dirty="0">
                <a:solidFill>
                  <a:schemeClr val="tx1"/>
                </a:solidFill>
              </a:rPr>
              <a:t> event </a:t>
            </a:r>
            <a:r>
              <a:rPr lang="en-US" dirty="0" err="1">
                <a:solidFill>
                  <a:schemeClr val="tx1"/>
                </a:solidFill>
              </a:rPr>
              <a:t>quan</a:t>
            </a:r>
            <a:r>
              <a:rPr lang="en-US" dirty="0">
                <a:solidFill>
                  <a:schemeClr val="tx1"/>
                </a:solidFill>
              </a:rPr>
              <a:t> </a:t>
            </a:r>
            <a:r>
              <a:rPr lang="en-US" dirty="0" err="1">
                <a:solidFill>
                  <a:schemeClr val="tx1"/>
                </a:solidFill>
              </a:rPr>
              <a:t>trọng</a:t>
            </a:r>
            <a:r>
              <a:rPr lang="vi-VN" dirty="0">
                <a:solidFill>
                  <a:schemeClr val="tx1"/>
                </a:solidFill>
              </a:rPr>
              <a:t>:</a:t>
            </a:r>
            <a:endParaRPr lang="en-US" dirty="0">
              <a:solidFill>
                <a:schemeClr val="tx1"/>
              </a:solidFill>
            </a:endParaRPr>
          </a:p>
          <a:p>
            <a:pPr marL="0" indent="0" fontAlgn="base">
              <a:buNone/>
            </a:pPr>
            <a:endParaRPr lang="vi-VN"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79460393"/>
              </p:ext>
            </p:extLst>
          </p:nvPr>
        </p:nvGraphicFramePr>
        <p:xfrm>
          <a:off x="120539" y="2144753"/>
          <a:ext cx="9357295" cy="3522155"/>
        </p:xfrm>
        <a:graphic>
          <a:graphicData uri="http://schemas.openxmlformats.org/drawingml/2006/table">
            <a:tbl>
              <a:tblPr firstRow="1" firstCol="1" bandRow="1"/>
              <a:tblGrid>
                <a:gridCol w="3014551"/>
                <a:gridCol w="6342743"/>
              </a:tblGrid>
              <a:tr h="391351">
                <a:tc>
                  <a:txBody>
                    <a:bodyPr/>
                    <a:lstStyle/>
                    <a:p>
                      <a:pPr algn="ctr">
                        <a:lnSpc>
                          <a:spcPct val="107000"/>
                        </a:lnSpc>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Event Handlers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2701">
                <a:tc>
                  <a:txBody>
                    <a:bodyPr/>
                    <a:lstStyle/>
                    <a:p>
                      <a:pPr>
                        <a:lnSpc>
                          <a:spcPct val="107000"/>
                        </a:lnSpc>
                        <a:spcAft>
                          <a:spcPts val="0"/>
                        </a:spcAft>
                      </a:pPr>
                      <a:r>
                        <a:rPr lang="en-US" sz="2400" b="1" dirty="0" err="1" smtClean="0">
                          <a:effectLst/>
                          <a:latin typeface="Times New Roman" panose="02020603050405020304" pitchFamily="18" charset="0"/>
                          <a:ea typeface="Calibri" panose="020F0502020204030204" pitchFamily="34" charset="0"/>
                          <a:cs typeface="Times New Roman" panose="02020603050405020304" pitchFamily="18" charset="0"/>
                        </a:rPr>
                        <a:t>valueChangeListener</a:t>
                      </a:r>
                      <a:endPar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Value change events get fired when user make changes in input components.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2701">
                <a:tc>
                  <a:txBody>
                    <a:bodyPr/>
                    <a:lstStyle/>
                    <a:p>
                      <a:pPr>
                        <a:lnSpc>
                          <a:spcPct val="107000"/>
                        </a:lnSpc>
                        <a:spcAft>
                          <a:spcPts val="0"/>
                        </a:spcAft>
                      </a:pPr>
                      <a:r>
                        <a:rPr lang="en-US" sz="2400" b="1" dirty="0" err="1" smtClean="0">
                          <a:effectLst/>
                          <a:latin typeface="Times New Roman" panose="02020603050405020304" pitchFamily="18" charset="0"/>
                          <a:ea typeface="Calibri" panose="020F0502020204030204" pitchFamily="34" charset="0"/>
                          <a:cs typeface="Times New Roman" panose="02020603050405020304" pitchFamily="18" charset="0"/>
                        </a:rPr>
                        <a:t>actionListener</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Action events get fired when user clicks on a button or link component.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5403">
                <a:tc>
                  <a:txBody>
                    <a:bodyPr/>
                    <a:lstStyle/>
                    <a:p>
                      <a:pPr>
                        <a:lnSpc>
                          <a:spcPct val="107000"/>
                        </a:lnSpc>
                        <a:spcAft>
                          <a:spcPts val="0"/>
                        </a:spcAft>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Application Events</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Events firing during JSF lifecycle: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PostConstructApplicationEvent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PreDestroyApplicationEvent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PreRenderViewEvent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660345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72372" y="1597708"/>
            <a:ext cx="8122109" cy="3917723"/>
          </a:xfrm>
          <a:prstGeom prst="rect">
            <a:avLst/>
          </a:prstGeom>
        </p:spPr>
      </p:pic>
    </p:spTree>
    <p:extLst>
      <p:ext uri="{BB962C8B-B14F-4D97-AF65-F5344CB8AC3E}">
        <p14:creationId xmlns:p14="http://schemas.microsoft.com/office/powerpoint/2010/main" val="34323886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9" y="609600"/>
            <a:ext cx="8596668" cy="1320800"/>
          </a:xfrm>
        </p:spPr>
        <p:txBody>
          <a:bodyPr>
            <a:normAutofit/>
          </a:bodyPr>
          <a:lstStyle/>
          <a:p>
            <a:r>
              <a:rPr lang="en-US" sz="4000" dirty="0"/>
              <a:t>JSF </a:t>
            </a:r>
            <a:r>
              <a:rPr lang="en-US" sz="4000" dirty="0" err="1"/>
              <a:t>DataTable</a:t>
            </a:r>
            <a:endParaRPr lang="en-US" sz="4000" dirty="0"/>
          </a:p>
        </p:txBody>
      </p:sp>
      <p:sp>
        <p:nvSpPr>
          <p:cNvPr id="3" name="Content Placeholder 2"/>
          <p:cNvSpPr>
            <a:spLocks noGrp="1"/>
          </p:cNvSpPr>
          <p:nvPr>
            <p:ph idx="1"/>
          </p:nvPr>
        </p:nvSpPr>
        <p:spPr>
          <a:xfrm>
            <a:off x="67741" y="1494975"/>
            <a:ext cx="5266265" cy="4448628"/>
          </a:xfrm>
        </p:spPr>
        <p:txBody>
          <a:bodyPr>
            <a:noAutofit/>
          </a:bodyPr>
          <a:lstStyle/>
          <a:p>
            <a:pPr fontAlgn="base">
              <a:buFont typeface="Times New Roman" panose="02020603050405020304" pitchFamily="18" charset="0"/>
              <a:buChar char="►"/>
            </a:pPr>
            <a:r>
              <a:rPr lang="en-US" dirty="0">
                <a:solidFill>
                  <a:schemeClr val="tx1"/>
                </a:solidFill>
              </a:rPr>
              <a:t>JSF </a:t>
            </a:r>
            <a:r>
              <a:rPr lang="en-US" dirty="0" err="1">
                <a:solidFill>
                  <a:schemeClr val="tx1"/>
                </a:solidFill>
              </a:rPr>
              <a:t>cung</a:t>
            </a:r>
            <a:r>
              <a:rPr lang="en-US" dirty="0">
                <a:solidFill>
                  <a:schemeClr val="tx1"/>
                </a:solidFill>
              </a:rPr>
              <a:t> </a:t>
            </a:r>
            <a:r>
              <a:rPr lang="en-US" dirty="0" err="1">
                <a:solidFill>
                  <a:schemeClr val="tx1"/>
                </a:solidFill>
              </a:rPr>
              <a:t>cấp</a:t>
            </a:r>
            <a:r>
              <a:rPr lang="en-US" dirty="0">
                <a:solidFill>
                  <a:schemeClr val="tx1"/>
                </a:solidFill>
              </a:rPr>
              <a:t> </a:t>
            </a:r>
            <a:r>
              <a:rPr lang="en-US" dirty="0" err="1">
                <a:solidFill>
                  <a:schemeClr val="tx1"/>
                </a:solidFill>
              </a:rPr>
              <a:t>một</a:t>
            </a:r>
            <a:r>
              <a:rPr lang="en-US" dirty="0">
                <a:solidFill>
                  <a:schemeClr val="tx1"/>
                </a:solidFill>
              </a:rPr>
              <a:t> </a:t>
            </a:r>
            <a:r>
              <a:rPr lang="vi-VN" dirty="0">
                <a:solidFill>
                  <a:schemeClr val="tx1"/>
                </a:solidFill>
              </a:rPr>
              <a:t>rich control </a:t>
            </a:r>
            <a:r>
              <a:rPr lang="en-US" dirty="0" err="1">
                <a:solidFill>
                  <a:schemeClr val="tx1"/>
                </a:solidFill>
              </a:rPr>
              <a:t>có</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DataTable</a:t>
            </a:r>
            <a:r>
              <a:rPr lang="en-US" dirty="0">
                <a:solidFill>
                  <a:schemeClr val="tx1"/>
                </a:solidFill>
              </a:rPr>
              <a:t> </a:t>
            </a:r>
            <a:r>
              <a:rPr lang="en-US" dirty="0" err="1">
                <a:solidFill>
                  <a:schemeClr val="tx1"/>
                </a:solidFill>
              </a:rPr>
              <a:t>để</a:t>
            </a:r>
            <a:r>
              <a:rPr lang="en-US" dirty="0">
                <a:solidFill>
                  <a:schemeClr val="tx1"/>
                </a:solidFill>
              </a:rPr>
              <a:t> </a:t>
            </a:r>
            <a:r>
              <a:rPr lang="vi-VN" dirty="0">
                <a:solidFill>
                  <a:schemeClr val="tx1"/>
                </a:solidFill>
              </a:rPr>
              <a:t>hiển thị</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dạng</a:t>
            </a:r>
            <a:r>
              <a:rPr lang="vi-VN" dirty="0">
                <a:solidFill>
                  <a:schemeClr val="tx1"/>
                </a:solidFill>
              </a:rPr>
              <a:t> </a:t>
            </a:r>
            <a:r>
              <a:rPr lang="en-US" dirty="0">
                <a:solidFill>
                  <a:schemeClr val="tx1"/>
                </a:solidFill>
              </a:rPr>
              <a:t>html</a:t>
            </a:r>
            <a:r>
              <a:rPr lang="vi-VN" dirty="0">
                <a:solidFill>
                  <a:schemeClr val="tx1"/>
                </a:solidFill>
              </a:rPr>
              <a:t> table</a:t>
            </a:r>
            <a:r>
              <a:rPr lang="en-US" dirty="0">
                <a:solidFill>
                  <a:schemeClr val="tx1"/>
                </a:solidFill>
              </a:rPr>
              <a:t>.</a:t>
            </a:r>
            <a:endParaRPr lang="vi-VN" dirty="0">
              <a:solidFill>
                <a:schemeClr val="tx1"/>
              </a:solidFill>
            </a:endParaRPr>
          </a:p>
          <a:p>
            <a:pPr lvl="1" fontAlgn="base">
              <a:buFont typeface="Times New Roman" panose="02020603050405020304" pitchFamily="18" charset="0"/>
              <a:buChar char="►"/>
            </a:pPr>
            <a:r>
              <a:rPr lang="vi-VN" sz="2200" dirty="0">
                <a:solidFill>
                  <a:schemeClr val="tx1"/>
                </a:solidFill>
              </a:rPr>
              <a:t>DataTable có thể iterate </a:t>
            </a:r>
            <a:r>
              <a:rPr lang="vi-VN" sz="2200" dirty="0">
                <a:solidFill>
                  <a:schemeClr val="tx1"/>
                </a:solidFill>
              </a:rPr>
              <a:t>qua một collection hoặc </a:t>
            </a:r>
            <a:r>
              <a:rPr lang="vi-VN" sz="2200" dirty="0">
                <a:solidFill>
                  <a:schemeClr val="tx1"/>
                </a:solidFill>
              </a:rPr>
              <a:t>mảng các giá trị để hiển thị dữ liệu</a:t>
            </a:r>
            <a:r>
              <a:rPr lang="vi-VN" sz="2200" dirty="0">
                <a:solidFill>
                  <a:schemeClr val="tx1"/>
                </a:solidFill>
              </a:rPr>
              <a:t>.</a:t>
            </a:r>
          </a:p>
          <a:p>
            <a:pPr lvl="1" fontAlgn="base">
              <a:buFont typeface="Times New Roman" panose="02020603050405020304" pitchFamily="18" charset="0"/>
              <a:buChar char="►"/>
            </a:pPr>
            <a:r>
              <a:rPr lang="vi-VN" sz="2200" dirty="0">
                <a:solidFill>
                  <a:schemeClr val="tx1"/>
                </a:solidFill>
              </a:rPr>
              <a:t>DataTable cung cấp các thuộc tính để thay đổi dữ liệu của nó </a:t>
            </a:r>
            <a:r>
              <a:rPr lang="vi-VN" sz="2200" dirty="0">
                <a:solidFill>
                  <a:schemeClr val="tx1"/>
                </a:solidFill>
              </a:rPr>
              <a:t>một cách </a:t>
            </a:r>
            <a:r>
              <a:rPr lang="vi-VN" sz="2200" dirty="0">
                <a:solidFill>
                  <a:schemeClr val="tx1"/>
                </a:solidFill>
              </a:rPr>
              <a:t>dễ dàng.</a:t>
            </a:r>
          </a:p>
          <a:p>
            <a:pPr lvl="1" fontAlgn="base">
              <a:buFont typeface="Times New Roman" panose="02020603050405020304" pitchFamily="18" charset="0"/>
              <a:buChar char="►"/>
            </a:pPr>
            <a:endParaRPr lang="vi-VN" sz="2200" dirty="0">
              <a:solidFill>
                <a:schemeClr val="tx1"/>
              </a:solidFill>
            </a:endParaRPr>
          </a:p>
        </p:txBody>
      </p:sp>
      <p:pic>
        <p:nvPicPr>
          <p:cNvPr id="5" name="Picture 4"/>
          <p:cNvPicPr>
            <a:picLocks noChangeAspect="1"/>
          </p:cNvPicPr>
          <p:nvPr/>
        </p:nvPicPr>
        <p:blipFill>
          <a:blip r:embed="rId3"/>
          <a:stretch>
            <a:fillRect/>
          </a:stretch>
        </p:blipFill>
        <p:spPr>
          <a:xfrm>
            <a:off x="5507040" y="1494973"/>
            <a:ext cx="5038725" cy="3800475"/>
          </a:xfrm>
          <a:prstGeom prst="rect">
            <a:avLst/>
          </a:prstGeom>
        </p:spPr>
      </p:pic>
    </p:spTree>
    <p:extLst>
      <p:ext uri="{BB962C8B-B14F-4D97-AF65-F5344CB8AC3E}">
        <p14:creationId xmlns:p14="http://schemas.microsoft.com/office/powerpoint/2010/main" val="29339849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11" y="2438400"/>
            <a:ext cx="8596668" cy="1320800"/>
          </a:xfrm>
        </p:spPr>
        <p:txBody>
          <a:bodyPr>
            <a:normAutofit/>
          </a:bodyPr>
          <a:lstStyle/>
          <a:p>
            <a:pPr algn="ctr"/>
            <a:r>
              <a:rPr lang="en-US" sz="6600" b="1" dirty="0">
                <a:solidFill>
                  <a:srgbClr val="FF0000"/>
                </a:solidFill>
                <a:latin typeface="Times New Roman" panose="02020603050405020304" pitchFamily="18" charset="0"/>
                <a:cs typeface="Times New Roman" panose="02020603050405020304" pitchFamily="18" charset="0"/>
              </a:rPr>
              <a:t>DEMO</a:t>
            </a:r>
            <a:endParaRPr lang="en-US" sz="6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145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592" y="324849"/>
            <a:ext cx="8144045" cy="6108035"/>
          </a:xfrm>
          <a:prstGeom prst="rect">
            <a:avLst/>
          </a:prstGeom>
        </p:spPr>
      </p:pic>
    </p:spTree>
    <p:extLst>
      <p:ext uri="{BB962C8B-B14F-4D97-AF65-F5344CB8AC3E}">
        <p14:creationId xmlns:p14="http://schemas.microsoft.com/office/powerpoint/2010/main" val="352847066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309" y="368973"/>
            <a:ext cx="2967791" cy="2967791"/>
          </a:xfrm>
          <a:prstGeom prst="rect">
            <a:avLst/>
          </a:prstGeom>
        </p:spPr>
      </p:pic>
      <p:sp>
        <p:nvSpPr>
          <p:cNvPr id="5" name="Title 1"/>
          <p:cNvSpPr>
            <a:spLocks noGrp="1"/>
          </p:cNvSpPr>
          <p:nvPr>
            <p:ph idx="1"/>
          </p:nvPr>
        </p:nvSpPr>
        <p:spPr>
          <a:xfrm>
            <a:off x="-349764" y="3890509"/>
            <a:ext cx="8289925" cy="142081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2000" b="1" dirty="0">
                <a:solidFill>
                  <a:srgbClr val="FF0000"/>
                </a:solidFill>
                <a:latin typeface="Palace Script MT" panose="030303020206070C0B05" pitchFamily="66" charset="0"/>
                <a:cs typeface="Adobe Arabic" panose="02040503050201020203" pitchFamily="18" charset="-78"/>
              </a:rPr>
              <a:t>The End</a:t>
            </a:r>
            <a:endParaRPr lang="en-US" sz="12000" b="1" dirty="0">
              <a:solidFill>
                <a:srgbClr val="FF0000"/>
              </a:solidFill>
              <a:latin typeface="Palace Script MT" panose="030303020206070C0B05" pitchFamily="66" charset="0"/>
              <a:cs typeface="Adobe Arabic" panose="02040503050201020203" pitchFamily="18" charset="-78"/>
            </a:endParaRPr>
          </a:p>
        </p:txBody>
      </p:sp>
    </p:spTree>
    <p:extLst>
      <p:ext uri="{BB962C8B-B14F-4D97-AF65-F5344CB8AC3E}">
        <p14:creationId xmlns:p14="http://schemas.microsoft.com/office/powerpoint/2010/main" val="461055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latin typeface="Times New Roman" panose="02020603050405020304" pitchFamily="18" charset="0"/>
                <a:cs typeface="Times New Roman" panose="02020603050405020304" pitchFamily="18" charset="0"/>
              </a:rPr>
              <a:t>4. VÒNG </a:t>
            </a:r>
            <a:r>
              <a:rPr lang="en-US" sz="4000" b="1">
                <a:latin typeface="Times New Roman" panose="02020603050405020304" pitchFamily="18" charset="0"/>
                <a:cs typeface="Times New Roman" panose="02020603050405020304" pitchFamily="18" charset="0"/>
              </a:rPr>
              <a:t>ĐỜI JSF</a:t>
            </a:r>
          </a:p>
        </p:txBody>
      </p:sp>
      <p:pic>
        <p:nvPicPr>
          <p:cNvPr id="12" name="Picture 11"/>
          <p:cNvPicPr/>
          <p:nvPr/>
        </p:nvPicPr>
        <p:blipFill>
          <a:blip r:embed="rId3"/>
          <a:srcRect/>
          <a:stretch>
            <a:fillRect/>
          </a:stretch>
        </p:blipFill>
        <p:spPr bwMode="auto">
          <a:xfrm>
            <a:off x="180729" y="1407885"/>
            <a:ext cx="6945787" cy="4119387"/>
          </a:xfrm>
          <a:prstGeom prst="rect">
            <a:avLst/>
          </a:prstGeom>
          <a:noFill/>
          <a:ln w="9525">
            <a:noFill/>
            <a:miter lim="800000"/>
            <a:headEnd/>
            <a:tailEnd/>
          </a:ln>
        </p:spPr>
      </p:pic>
      <p:sp>
        <p:nvSpPr>
          <p:cNvPr id="4" name="Content Placeholder 2"/>
          <p:cNvSpPr>
            <a:spLocks noGrp="1"/>
          </p:cNvSpPr>
          <p:nvPr>
            <p:ph idx="1"/>
          </p:nvPr>
        </p:nvSpPr>
        <p:spPr>
          <a:xfrm>
            <a:off x="7126520" y="1646500"/>
            <a:ext cx="3386665" cy="3880773"/>
          </a:xfrm>
        </p:spPr>
        <p:txBody>
          <a:bodyPr>
            <a:normAutofit/>
          </a:bodyPr>
          <a:lstStyle/>
          <a:p>
            <a:pPr fontAlgn="base">
              <a:buClr>
                <a:srgbClr val="0000FF"/>
              </a:buClr>
              <a:buSzPct val="100000"/>
              <a:buFont typeface="+mj-lt"/>
              <a:buAutoNum type="arabicPeriod"/>
            </a:pPr>
            <a:r>
              <a:rPr lang="en-US" sz="2000" b="1" dirty="0" err="1">
                <a:solidFill>
                  <a:srgbClr val="0000FF"/>
                </a:solidFill>
              </a:rPr>
              <a:t>Khôi</a:t>
            </a:r>
            <a:r>
              <a:rPr lang="en-US" sz="2000" b="1" dirty="0">
                <a:solidFill>
                  <a:srgbClr val="0000FF"/>
                </a:solidFill>
              </a:rPr>
              <a:t> </a:t>
            </a:r>
            <a:r>
              <a:rPr lang="en-US" sz="2000" b="1" dirty="0" err="1">
                <a:solidFill>
                  <a:srgbClr val="0000FF"/>
                </a:solidFill>
              </a:rPr>
              <a:t>phục</a:t>
            </a:r>
            <a:r>
              <a:rPr lang="en-US" sz="2000" b="1" dirty="0">
                <a:solidFill>
                  <a:srgbClr val="0000FF"/>
                </a:solidFill>
              </a:rPr>
              <a:t> </a:t>
            </a:r>
            <a:r>
              <a:rPr lang="en-US" sz="2000" b="1" dirty="0" err="1">
                <a:solidFill>
                  <a:srgbClr val="0000FF"/>
                </a:solidFill>
              </a:rPr>
              <a:t>khung</a:t>
            </a:r>
            <a:r>
              <a:rPr lang="en-US" sz="2000" b="1" dirty="0">
                <a:solidFill>
                  <a:srgbClr val="0000FF"/>
                </a:solidFill>
              </a:rPr>
              <a:t> </a:t>
            </a:r>
            <a:r>
              <a:rPr lang="en-US" sz="2000" b="1" dirty="0" err="1">
                <a:solidFill>
                  <a:srgbClr val="0000FF"/>
                </a:solidFill>
              </a:rPr>
              <a:t>nhìn</a:t>
            </a:r>
            <a:endParaRPr lang="en-US" sz="2000" b="1" dirty="0">
              <a:solidFill>
                <a:srgbClr val="0000FF"/>
              </a:solidFill>
            </a:endParaRPr>
          </a:p>
          <a:p>
            <a:pPr fontAlgn="base">
              <a:buClr>
                <a:srgbClr val="0000FF"/>
              </a:buClr>
              <a:buSzPct val="100000"/>
              <a:buFont typeface="+mj-lt"/>
              <a:buAutoNum type="arabicPeriod"/>
            </a:pPr>
            <a:r>
              <a:rPr lang="en-US" sz="2000" b="1" dirty="0" err="1">
                <a:solidFill>
                  <a:srgbClr val="0000FF"/>
                </a:solidFill>
              </a:rPr>
              <a:t>Áp</a:t>
            </a:r>
            <a:r>
              <a:rPr lang="en-US" sz="2000" b="1" dirty="0">
                <a:solidFill>
                  <a:srgbClr val="0000FF"/>
                </a:solidFill>
              </a:rPr>
              <a:t> </a:t>
            </a:r>
            <a:r>
              <a:rPr lang="en-US" sz="2000" b="1" dirty="0" err="1">
                <a:solidFill>
                  <a:srgbClr val="0000FF"/>
                </a:solidFill>
              </a:rPr>
              <a:t>dụng</a:t>
            </a:r>
            <a:r>
              <a:rPr lang="en-US" sz="2000" b="1" dirty="0">
                <a:solidFill>
                  <a:srgbClr val="0000FF"/>
                </a:solidFill>
              </a:rPr>
              <a:t> </a:t>
            </a:r>
            <a:r>
              <a:rPr lang="en-US" sz="2000" b="1" dirty="0" err="1">
                <a:solidFill>
                  <a:srgbClr val="0000FF"/>
                </a:solidFill>
              </a:rPr>
              <a:t>các</a:t>
            </a:r>
            <a:r>
              <a:rPr lang="en-US" sz="2000" b="1" dirty="0">
                <a:solidFill>
                  <a:srgbClr val="0000FF"/>
                </a:solidFill>
              </a:rPr>
              <a:t> </a:t>
            </a:r>
            <a:r>
              <a:rPr lang="en-US" sz="2000" b="1" dirty="0" err="1">
                <a:solidFill>
                  <a:srgbClr val="0000FF"/>
                </a:solidFill>
              </a:rPr>
              <a:t>giá</a:t>
            </a:r>
            <a:r>
              <a:rPr lang="en-US" sz="2000" b="1" dirty="0">
                <a:solidFill>
                  <a:srgbClr val="0000FF"/>
                </a:solidFill>
              </a:rPr>
              <a:t> </a:t>
            </a:r>
            <a:r>
              <a:rPr lang="en-US" sz="2000" b="1" dirty="0" err="1">
                <a:solidFill>
                  <a:srgbClr val="0000FF"/>
                </a:solidFill>
              </a:rPr>
              <a:t>trị</a:t>
            </a:r>
            <a:r>
              <a:rPr lang="en-US" sz="2000" b="1" dirty="0">
                <a:solidFill>
                  <a:srgbClr val="0000FF"/>
                </a:solidFill>
              </a:rPr>
              <a:t> </a:t>
            </a:r>
            <a:r>
              <a:rPr lang="en-US" sz="2000" b="1" dirty="0" err="1">
                <a:solidFill>
                  <a:srgbClr val="0000FF"/>
                </a:solidFill>
              </a:rPr>
              <a:t>yêu</a:t>
            </a:r>
            <a:r>
              <a:rPr lang="en-US" sz="2000" b="1" dirty="0">
                <a:solidFill>
                  <a:srgbClr val="0000FF"/>
                </a:solidFill>
              </a:rPr>
              <a:t> </a:t>
            </a:r>
            <a:r>
              <a:rPr lang="en-US" sz="2000" b="1" dirty="0" err="1">
                <a:solidFill>
                  <a:srgbClr val="0000FF"/>
                </a:solidFill>
              </a:rPr>
              <a:t>cầu</a:t>
            </a:r>
            <a:r>
              <a:rPr lang="en-US" sz="2000" b="1" dirty="0">
                <a:solidFill>
                  <a:srgbClr val="0000FF"/>
                </a:solidFill>
              </a:rPr>
              <a:t>; </a:t>
            </a:r>
            <a:r>
              <a:rPr lang="en-US" sz="2000" b="1" dirty="0" err="1">
                <a:solidFill>
                  <a:srgbClr val="0000FF"/>
                </a:solidFill>
              </a:rPr>
              <a:t>xử</a:t>
            </a:r>
            <a:r>
              <a:rPr lang="en-US" sz="2000" b="1" dirty="0">
                <a:solidFill>
                  <a:srgbClr val="0000FF"/>
                </a:solidFill>
              </a:rPr>
              <a:t> </a:t>
            </a:r>
            <a:r>
              <a:rPr lang="en-US" sz="2000" b="1" dirty="0" err="1">
                <a:solidFill>
                  <a:srgbClr val="0000FF"/>
                </a:solidFill>
              </a:rPr>
              <a:t>lý</a:t>
            </a:r>
            <a:r>
              <a:rPr lang="en-US" sz="2000" b="1" dirty="0">
                <a:solidFill>
                  <a:srgbClr val="0000FF"/>
                </a:solidFill>
              </a:rPr>
              <a:t> </a:t>
            </a:r>
            <a:r>
              <a:rPr lang="en-US" sz="2000" b="1" dirty="0" err="1">
                <a:solidFill>
                  <a:srgbClr val="0000FF"/>
                </a:solidFill>
              </a:rPr>
              <a:t>các</a:t>
            </a:r>
            <a:r>
              <a:rPr lang="en-US" sz="2000" b="1" dirty="0">
                <a:solidFill>
                  <a:srgbClr val="0000FF"/>
                </a:solidFill>
              </a:rPr>
              <a:t> </a:t>
            </a:r>
            <a:r>
              <a:rPr lang="en-US" sz="2000" b="1" dirty="0" err="1">
                <a:solidFill>
                  <a:srgbClr val="0000FF"/>
                </a:solidFill>
              </a:rPr>
              <a:t>sự</a:t>
            </a:r>
            <a:r>
              <a:rPr lang="en-US" sz="2000" b="1" dirty="0">
                <a:solidFill>
                  <a:srgbClr val="0000FF"/>
                </a:solidFill>
              </a:rPr>
              <a:t> </a:t>
            </a:r>
            <a:r>
              <a:rPr lang="en-US" sz="2000" b="1" dirty="0" err="1">
                <a:solidFill>
                  <a:srgbClr val="0000FF"/>
                </a:solidFill>
              </a:rPr>
              <a:t>kiện</a:t>
            </a:r>
            <a:endParaRPr lang="en-US" sz="2000" b="1" dirty="0">
              <a:solidFill>
                <a:srgbClr val="0000FF"/>
              </a:solidFill>
            </a:endParaRPr>
          </a:p>
          <a:p>
            <a:pPr fontAlgn="base">
              <a:buClr>
                <a:srgbClr val="0000FF"/>
              </a:buClr>
              <a:buSzPct val="100000"/>
              <a:buFont typeface="+mj-lt"/>
              <a:buAutoNum type="arabicPeriod"/>
            </a:pPr>
            <a:r>
              <a:rPr lang="en-US" sz="2000" b="1" dirty="0" err="1">
                <a:solidFill>
                  <a:srgbClr val="0000FF"/>
                </a:solidFill>
              </a:rPr>
              <a:t>Xử</a:t>
            </a:r>
            <a:r>
              <a:rPr lang="en-US" sz="2000" b="1" dirty="0">
                <a:solidFill>
                  <a:srgbClr val="0000FF"/>
                </a:solidFill>
              </a:rPr>
              <a:t> </a:t>
            </a:r>
            <a:r>
              <a:rPr lang="en-US" sz="2000" b="1" dirty="0" err="1">
                <a:solidFill>
                  <a:srgbClr val="0000FF"/>
                </a:solidFill>
              </a:rPr>
              <a:t>lý</a:t>
            </a:r>
            <a:r>
              <a:rPr lang="en-US" sz="2000" b="1" dirty="0">
                <a:solidFill>
                  <a:srgbClr val="0000FF"/>
                </a:solidFill>
              </a:rPr>
              <a:t> </a:t>
            </a:r>
            <a:r>
              <a:rPr lang="en-US" sz="2000" b="1" dirty="0" err="1">
                <a:solidFill>
                  <a:srgbClr val="0000FF"/>
                </a:solidFill>
              </a:rPr>
              <a:t>duyệt</a:t>
            </a:r>
            <a:r>
              <a:rPr lang="en-US" sz="2000" b="1" dirty="0">
                <a:solidFill>
                  <a:srgbClr val="0000FF"/>
                </a:solidFill>
              </a:rPr>
              <a:t> </a:t>
            </a:r>
            <a:r>
              <a:rPr lang="en-US" sz="2000" b="1" dirty="0" err="1">
                <a:solidFill>
                  <a:srgbClr val="0000FF"/>
                </a:solidFill>
              </a:rPr>
              <a:t>tính</a:t>
            </a:r>
            <a:r>
              <a:rPr lang="en-US" sz="2000" b="1" dirty="0">
                <a:solidFill>
                  <a:srgbClr val="0000FF"/>
                </a:solidFill>
              </a:rPr>
              <a:t> </a:t>
            </a:r>
            <a:r>
              <a:rPr lang="en-US" sz="2000" b="1" dirty="0" err="1">
                <a:solidFill>
                  <a:srgbClr val="0000FF"/>
                </a:solidFill>
              </a:rPr>
              <a:t>hợp</a:t>
            </a:r>
            <a:r>
              <a:rPr lang="en-US" sz="2000" b="1" dirty="0">
                <a:solidFill>
                  <a:srgbClr val="0000FF"/>
                </a:solidFill>
              </a:rPr>
              <a:t> </a:t>
            </a:r>
            <a:r>
              <a:rPr lang="en-US" sz="2000" b="1" dirty="0" err="1">
                <a:solidFill>
                  <a:srgbClr val="0000FF"/>
                </a:solidFill>
              </a:rPr>
              <a:t>lệ</a:t>
            </a:r>
            <a:r>
              <a:rPr lang="en-US" sz="2000" b="1" dirty="0">
                <a:solidFill>
                  <a:srgbClr val="0000FF"/>
                </a:solidFill>
              </a:rPr>
              <a:t>; </a:t>
            </a:r>
            <a:r>
              <a:rPr lang="en-US" sz="2000" b="1" dirty="0" err="1">
                <a:solidFill>
                  <a:srgbClr val="0000FF"/>
                </a:solidFill>
              </a:rPr>
              <a:t>xử</a:t>
            </a:r>
            <a:r>
              <a:rPr lang="en-US" sz="2000" b="1" dirty="0">
                <a:solidFill>
                  <a:srgbClr val="0000FF"/>
                </a:solidFill>
              </a:rPr>
              <a:t> </a:t>
            </a:r>
            <a:r>
              <a:rPr lang="en-US" sz="2000" b="1" dirty="0" err="1">
                <a:solidFill>
                  <a:srgbClr val="0000FF"/>
                </a:solidFill>
              </a:rPr>
              <a:t>lý</a:t>
            </a:r>
            <a:r>
              <a:rPr lang="en-US" sz="2000" b="1" dirty="0">
                <a:solidFill>
                  <a:srgbClr val="0000FF"/>
                </a:solidFill>
              </a:rPr>
              <a:t> </a:t>
            </a:r>
            <a:r>
              <a:rPr lang="en-US" sz="2000" b="1" dirty="0" err="1">
                <a:solidFill>
                  <a:srgbClr val="0000FF"/>
                </a:solidFill>
              </a:rPr>
              <a:t>các</a:t>
            </a:r>
            <a:r>
              <a:rPr lang="en-US" sz="2000" b="1" dirty="0">
                <a:solidFill>
                  <a:srgbClr val="0000FF"/>
                </a:solidFill>
              </a:rPr>
              <a:t> </a:t>
            </a:r>
            <a:r>
              <a:rPr lang="en-US" sz="2000" b="1" dirty="0" err="1">
                <a:solidFill>
                  <a:srgbClr val="0000FF"/>
                </a:solidFill>
              </a:rPr>
              <a:t>sự</a:t>
            </a:r>
            <a:r>
              <a:rPr lang="en-US" sz="2000" b="1" dirty="0">
                <a:solidFill>
                  <a:srgbClr val="0000FF"/>
                </a:solidFill>
              </a:rPr>
              <a:t> </a:t>
            </a:r>
            <a:r>
              <a:rPr lang="en-US" sz="2000" b="1" dirty="0" err="1">
                <a:solidFill>
                  <a:srgbClr val="0000FF"/>
                </a:solidFill>
              </a:rPr>
              <a:t>kiện</a:t>
            </a:r>
            <a:endParaRPr lang="en-US" sz="2000" b="1" dirty="0">
              <a:solidFill>
                <a:srgbClr val="0000FF"/>
              </a:solidFill>
            </a:endParaRPr>
          </a:p>
          <a:p>
            <a:pPr fontAlgn="base">
              <a:buClr>
                <a:srgbClr val="0000FF"/>
              </a:buClr>
              <a:buSzPct val="100000"/>
              <a:buFont typeface="+mj-lt"/>
              <a:buAutoNum type="arabicPeriod"/>
            </a:pPr>
            <a:r>
              <a:rPr lang="en-US" sz="2000" b="1" dirty="0" err="1">
                <a:solidFill>
                  <a:srgbClr val="0000FF"/>
                </a:solidFill>
              </a:rPr>
              <a:t>Cập</a:t>
            </a:r>
            <a:r>
              <a:rPr lang="en-US" sz="2000" b="1" dirty="0">
                <a:solidFill>
                  <a:srgbClr val="0000FF"/>
                </a:solidFill>
              </a:rPr>
              <a:t> </a:t>
            </a:r>
            <a:r>
              <a:rPr lang="en-US" sz="2000" b="1" dirty="0" err="1">
                <a:solidFill>
                  <a:srgbClr val="0000FF"/>
                </a:solidFill>
              </a:rPr>
              <a:t>nhật</a:t>
            </a:r>
            <a:r>
              <a:rPr lang="en-US" sz="2000" b="1" dirty="0">
                <a:solidFill>
                  <a:srgbClr val="0000FF"/>
                </a:solidFill>
              </a:rPr>
              <a:t> </a:t>
            </a:r>
            <a:r>
              <a:rPr lang="en-US" sz="2000" b="1" dirty="0" err="1">
                <a:solidFill>
                  <a:srgbClr val="0000FF"/>
                </a:solidFill>
              </a:rPr>
              <a:t>các</a:t>
            </a:r>
            <a:r>
              <a:rPr lang="en-US" sz="2000" b="1" dirty="0">
                <a:solidFill>
                  <a:srgbClr val="0000FF"/>
                </a:solidFill>
              </a:rPr>
              <a:t> </a:t>
            </a:r>
            <a:r>
              <a:rPr lang="en-US" sz="2000" b="1" dirty="0" err="1">
                <a:solidFill>
                  <a:srgbClr val="0000FF"/>
                </a:solidFill>
              </a:rPr>
              <a:t>giá</a:t>
            </a:r>
            <a:r>
              <a:rPr lang="en-US" sz="2000" b="1" dirty="0">
                <a:solidFill>
                  <a:srgbClr val="0000FF"/>
                </a:solidFill>
              </a:rPr>
              <a:t> </a:t>
            </a:r>
            <a:r>
              <a:rPr lang="en-US" sz="2000" b="1" dirty="0" err="1">
                <a:solidFill>
                  <a:srgbClr val="0000FF"/>
                </a:solidFill>
              </a:rPr>
              <a:t>trị</a:t>
            </a:r>
            <a:r>
              <a:rPr lang="en-US" sz="2000" b="1" dirty="0">
                <a:solidFill>
                  <a:srgbClr val="0000FF"/>
                </a:solidFill>
              </a:rPr>
              <a:t> </a:t>
            </a:r>
            <a:r>
              <a:rPr lang="en-US" sz="2000" b="1" dirty="0" err="1">
                <a:solidFill>
                  <a:srgbClr val="0000FF"/>
                </a:solidFill>
              </a:rPr>
              <a:t>của</a:t>
            </a:r>
            <a:r>
              <a:rPr lang="en-US" sz="2000" b="1" dirty="0">
                <a:solidFill>
                  <a:srgbClr val="0000FF"/>
                </a:solidFill>
              </a:rPr>
              <a:t> </a:t>
            </a:r>
            <a:r>
              <a:rPr lang="en-US" sz="2000" b="1" dirty="0" err="1">
                <a:solidFill>
                  <a:srgbClr val="0000FF"/>
                </a:solidFill>
              </a:rPr>
              <a:t>mô</a:t>
            </a:r>
            <a:r>
              <a:rPr lang="en-US" sz="2000" b="1" dirty="0">
                <a:solidFill>
                  <a:srgbClr val="0000FF"/>
                </a:solidFill>
              </a:rPr>
              <a:t> </a:t>
            </a:r>
            <a:r>
              <a:rPr lang="en-US" sz="2000" b="1" dirty="0" err="1">
                <a:solidFill>
                  <a:srgbClr val="0000FF"/>
                </a:solidFill>
              </a:rPr>
              <a:t>hình</a:t>
            </a:r>
            <a:r>
              <a:rPr lang="en-US" sz="2000" b="1" dirty="0">
                <a:solidFill>
                  <a:srgbClr val="0000FF"/>
                </a:solidFill>
              </a:rPr>
              <a:t>; </a:t>
            </a:r>
            <a:r>
              <a:rPr lang="en-US" sz="2000" b="1" dirty="0" err="1">
                <a:solidFill>
                  <a:srgbClr val="0000FF"/>
                </a:solidFill>
              </a:rPr>
              <a:t>xử</a:t>
            </a:r>
            <a:r>
              <a:rPr lang="en-US" sz="2000" b="1" dirty="0">
                <a:solidFill>
                  <a:srgbClr val="0000FF"/>
                </a:solidFill>
              </a:rPr>
              <a:t> </a:t>
            </a:r>
            <a:r>
              <a:rPr lang="en-US" sz="2000" b="1" dirty="0" err="1">
                <a:solidFill>
                  <a:srgbClr val="0000FF"/>
                </a:solidFill>
              </a:rPr>
              <a:t>lý</a:t>
            </a:r>
            <a:r>
              <a:rPr lang="en-US" sz="2000" b="1" dirty="0">
                <a:solidFill>
                  <a:srgbClr val="0000FF"/>
                </a:solidFill>
              </a:rPr>
              <a:t> </a:t>
            </a:r>
            <a:r>
              <a:rPr lang="en-US" sz="2000" b="1" dirty="0" err="1">
                <a:solidFill>
                  <a:srgbClr val="0000FF"/>
                </a:solidFill>
              </a:rPr>
              <a:t>các</a:t>
            </a:r>
            <a:r>
              <a:rPr lang="en-US" sz="2000" b="1" dirty="0">
                <a:solidFill>
                  <a:srgbClr val="0000FF"/>
                </a:solidFill>
              </a:rPr>
              <a:t> </a:t>
            </a:r>
            <a:r>
              <a:rPr lang="en-US" sz="2000" b="1" dirty="0" err="1">
                <a:solidFill>
                  <a:srgbClr val="0000FF"/>
                </a:solidFill>
              </a:rPr>
              <a:t>sự</a:t>
            </a:r>
            <a:r>
              <a:rPr lang="en-US" sz="2000" b="1" dirty="0">
                <a:solidFill>
                  <a:srgbClr val="0000FF"/>
                </a:solidFill>
              </a:rPr>
              <a:t> </a:t>
            </a:r>
            <a:r>
              <a:rPr lang="en-US" sz="2000" b="1" dirty="0" err="1">
                <a:solidFill>
                  <a:srgbClr val="0000FF"/>
                </a:solidFill>
              </a:rPr>
              <a:t>kiện</a:t>
            </a:r>
            <a:endParaRPr lang="en-US" sz="2000" b="1" dirty="0">
              <a:solidFill>
                <a:srgbClr val="0000FF"/>
              </a:solidFill>
            </a:endParaRPr>
          </a:p>
          <a:p>
            <a:pPr fontAlgn="base">
              <a:buClr>
                <a:srgbClr val="0000FF"/>
              </a:buClr>
              <a:buSzPct val="100000"/>
              <a:buFont typeface="+mj-lt"/>
              <a:buAutoNum type="arabicPeriod"/>
            </a:pPr>
            <a:r>
              <a:rPr lang="en-US" sz="2000" b="1" dirty="0" err="1">
                <a:solidFill>
                  <a:srgbClr val="0000FF"/>
                </a:solidFill>
              </a:rPr>
              <a:t>Gọi</a:t>
            </a:r>
            <a:r>
              <a:rPr lang="en-US" sz="2000" b="1" dirty="0">
                <a:solidFill>
                  <a:srgbClr val="0000FF"/>
                </a:solidFill>
              </a:rPr>
              <a:t> </a:t>
            </a:r>
            <a:r>
              <a:rPr lang="en-US" sz="2000" b="1" dirty="0" err="1">
                <a:solidFill>
                  <a:srgbClr val="0000FF"/>
                </a:solidFill>
              </a:rPr>
              <a:t>ứng</a:t>
            </a:r>
            <a:r>
              <a:rPr lang="en-US" sz="2000" b="1" dirty="0">
                <a:solidFill>
                  <a:srgbClr val="0000FF"/>
                </a:solidFill>
              </a:rPr>
              <a:t> </a:t>
            </a:r>
            <a:r>
              <a:rPr lang="en-US" sz="2000" b="1" dirty="0" err="1">
                <a:solidFill>
                  <a:srgbClr val="0000FF"/>
                </a:solidFill>
              </a:rPr>
              <a:t>dụng</a:t>
            </a:r>
            <a:r>
              <a:rPr lang="en-US" sz="2000" b="1" dirty="0">
                <a:solidFill>
                  <a:srgbClr val="0000FF"/>
                </a:solidFill>
              </a:rPr>
              <a:t>; </a:t>
            </a:r>
            <a:r>
              <a:rPr lang="en-US" sz="2000" b="1" dirty="0" err="1">
                <a:solidFill>
                  <a:srgbClr val="0000FF"/>
                </a:solidFill>
              </a:rPr>
              <a:t>xử</a:t>
            </a:r>
            <a:r>
              <a:rPr lang="en-US" sz="2000" b="1" dirty="0">
                <a:solidFill>
                  <a:srgbClr val="0000FF"/>
                </a:solidFill>
              </a:rPr>
              <a:t> </a:t>
            </a:r>
            <a:r>
              <a:rPr lang="en-US" sz="2000" b="1" dirty="0" err="1">
                <a:solidFill>
                  <a:srgbClr val="0000FF"/>
                </a:solidFill>
              </a:rPr>
              <a:t>lý</a:t>
            </a:r>
            <a:r>
              <a:rPr lang="en-US" sz="2000" b="1" dirty="0">
                <a:solidFill>
                  <a:srgbClr val="0000FF"/>
                </a:solidFill>
              </a:rPr>
              <a:t> </a:t>
            </a:r>
            <a:r>
              <a:rPr lang="en-US" sz="2000" b="1" dirty="0" err="1">
                <a:solidFill>
                  <a:srgbClr val="0000FF"/>
                </a:solidFill>
              </a:rPr>
              <a:t>các</a:t>
            </a:r>
            <a:r>
              <a:rPr lang="en-US" sz="2000" b="1" dirty="0">
                <a:solidFill>
                  <a:srgbClr val="0000FF"/>
                </a:solidFill>
              </a:rPr>
              <a:t> </a:t>
            </a:r>
            <a:r>
              <a:rPr lang="en-US" sz="2000" b="1" dirty="0" err="1">
                <a:solidFill>
                  <a:srgbClr val="0000FF"/>
                </a:solidFill>
              </a:rPr>
              <a:t>sự</a:t>
            </a:r>
            <a:r>
              <a:rPr lang="en-US" sz="2000" b="1" dirty="0">
                <a:solidFill>
                  <a:srgbClr val="0000FF"/>
                </a:solidFill>
              </a:rPr>
              <a:t> </a:t>
            </a:r>
            <a:r>
              <a:rPr lang="en-US" sz="2000" b="1" dirty="0" err="1">
                <a:solidFill>
                  <a:srgbClr val="0000FF"/>
                </a:solidFill>
              </a:rPr>
              <a:t>kiện</a:t>
            </a:r>
            <a:endParaRPr lang="en-US" sz="2000" b="1" dirty="0">
              <a:solidFill>
                <a:srgbClr val="0000FF"/>
              </a:solidFill>
            </a:endParaRPr>
          </a:p>
          <a:p>
            <a:pPr fontAlgn="base">
              <a:buClr>
                <a:srgbClr val="0000FF"/>
              </a:buClr>
              <a:buSzPct val="100000"/>
              <a:buFont typeface="+mj-lt"/>
              <a:buAutoNum type="arabicPeriod"/>
            </a:pPr>
            <a:r>
              <a:rPr lang="en-US" sz="2000" b="1" dirty="0" err="1">
                <a:solidFill>
                  <a:srgbClr val="0000FF"/>
                </a:solidFill>
              </a:rPr>
              <a:t>Hoàn</a:t>
            </a:r>
            <a:r>
              <a:rPr lang="en-US" sz="2000" b="1" dirty="0">
                <a:solidFill>
                  <a:srgbClr val="0000FF"/>
                </a:solidFill>
              </a:rPr>
              <a:t> </a:t>
            </a:r>
            <a:r>
              <a:rPr lang="en-US" sz="2000" b="1" dirty="0" err="1">
                <a:solidFill>
                  <a:srgbClr val="0000FF"/>
                </a:solidFill>
              </a:rPr>
              <a:t>trả</a:t>
            </a:r>
            <a:r>
              <a:rPr lang="en-US" sz="2000" b="1" dirty="0">
                <a:solidFill>
                  <a:srgbClr val="0000FF"/>
                </a:solidFill>
              </a:rPr>
              <a:t> </a:t>
            </a:r>
            <a:r>
              <a:rPr lang="en-US" sz="2000" b="1" dirty="0" err="1">
                <a:solidFill>
                  <a:srgbClr val="0000FF"/>
                </a:solidFill>
              </a:rPr>
              <a:t>đáp</a:t>
            </a:r>
            <a:r>
              <a:rPr lang="en-US" sz="2000" b="1" dirty="0">
                <a:solidFill>
                  <a:srgbClr val="0000FF"/>
                </a:solidFill>
              </a:rPr>
              <a:t> </a:t>
            </a:r>
            <a:r>
              <a:rPr lang="en-US" sz="2000" b="1" dirty="0" err="1">
                <a:solidFill>
                  <a:srgbClr val="0000FF"/>
                </a:solidFill>
              </a:rPr>
              <a:t>ứng</a:t>
            </a:r>
            <a:endParaRPr lang="en-US" sz="2000" b="1" dirty="0">
              <a:solidFill>
                <a:srgbClr val="0000FF"/>
              </a:solidFill>
            </a:endParaRPr>
          </a:p>
        </p:txBody>
      </p:sp>
    </p:spTree>
    <p:extLst>
      <p:ext uri="{BB962C8B-B14F-4D97-AF65-F5344CB8AC3E}">
        <p14:creationId xmlns:p14="http://schemas.microsoft.com/office/powerpoint/2010/main" val="3141252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2"/>
          <a:srcRect/>
          <a:stretch>
            <a:fillRect/>
          </a:stretch>
        </p:blipFill>
        <p:spPr bwMode="auto">
          <a:xfrm>
            <a:off x="79132" y="692708"/>
            <a:ext cx="8631381" cy="5573475"/>
          </a:xfrm>
          <a:prstGeom prst="rect">
            <a:avLst/>
          </a:prstGeom>
          <a:noFill/>
          <a:ln w="9525">
            <a:noFill/>
            <a:miter lim="800000"/>
            <a:headEnd/>
            <a:tailEnd/>
          </a:ln>
        </p:spPr>
      </p:pic>
      <p:sp>
        <p:nvSpPr>
          <p:cNvPr id="9" name="Content Placeholder 2"/>
          <p:cNvSpPr>
            <a:spLocks noGrp="1"/>
          </p:cNvSpPr>
          <p:nvPr>
            <p:ph idx="1"/>
          </p:nvPr>
        </p:nvSpPr>
        <p:spPr>
          <a:xfrm>
            <a:off x="79132" y="3602187"/>
            <a:ext cx="8631381" cy="2816399"/>
          </a:xfrm>
          <a:solidFill>
            <a:srgbClr val="92D050"/>
          </a:solidFill>
        </p:spPr>
        <p:txBody>
          <a:bodyPr>
            <a:noAutofit/>
          </a:bodyPr>
          <a:lstStyle/>
          <a:p>
            <a:pPr marL="0" indent="0">
              <a:buNone/>
            </a:pPr>
            <a:r>
              <a:rPr lang="en-US" sz="2000" b="1">
                <a:solidFill>
                  <a:schemeClr val="tx1"/>
                </a:solidFill>
              </a:rPr>
              <a:t>Pha 1: Khôi phục khung nhìn</a:t>
            </a:r>
          </a:p>
          <a:p>
            <a:pPr marL="0" indent="0">
              <a:buNone/>
            </a:pPr>
            <a:r>
              <a:rPr lang="en-US" sz="2000">
                <a:solidFill>
                  <a:schemeClr val="tx1"/>
                </a:solidFill>
              </a:rPr>
              <a:t>Một yêu cầu đi qua FacesServlet .Servlet </a:t>
            </a:r>
            <a:r>
              <a:rPr lang="en-US" sz="2000">
                <a:solidFill>
                  <a:schemeClr val="tx1"/>
                </a:solidFill>
              </a:rPr>
              <a:t>xem xét yêu cầu và trích ra mã nhận </a:t>
            </a:r>
            <a:r>
              <a:rPr lang="en-US" sz="2000">
                <a:solidFill>
                  <a:schemeClr val="tx1"/>
                </a:solidFill>
              </a:rPr>
              <a:t>dạng ID </a:t>
            </a:r>
          </a:p>
          <a:p>
            <a:pPr marL="0" indent="0">
              <a:buNone/>
            </a:pPr>
            <a:r>
              <a:rPr lang="en-US" sz="2000">
                <a:solidFill>
                  <a:schemeClr val="tx1"/>
                </a:solidFill>
              </a:rPr>
              <a:t>Trình điều khiển của khung công tác JSF sử dụng mã nhận dạng khung nhìn để tìm kiếm các thành phần dùng cho khung nhìn hiện </a:t>
            </a:r>
            <a:r>
              <a:rPr lang="en-US" sz="2000">
                <a:solidFill>
                  <a:schemeClr val="tx1"/>
                </a:solidFill>
              </a:rPr>
              <a:t>tại</a:t>
            </a:r>
          </a:p>
          <a:p>
            <a:pPr marL="0" indent="0">
              <a:buNone/>
            </a:pPr>
            <a:r>
              <a:rPr lang="en-US" sz="2000">
                <a:solidFill>
                  <a:schemeClr val="tx1"/>
                </a:solidFill>
              </a:rPr>
              <a:t>Pha này của vòng đời đưa ra ba cá thể khung nhìn: khung nhìn mới, khung nhìn khởi đầu, và khung nhìn hiện lại (postback)</a:t>
            </a:r>
          </a:p>
        </p:txBody>
      </p:sp>
      <p:sp>
        <p:nvSpPr>
          <p:cNvPr id="4" name="Title 1"/>
          <p:cNvSpPr>
            <a:spLocks noGrp="1"/>
          </p:cNvSpPr>
          <p:nvPr>
            <p:ph type="title"/>
          </p:nvPr>
        </p:nvSpPr>
        <p:spPr>
          <a:xfrm>
            <a:off x="1183526" y="692708"/>
            <a:ext cx="775908" cy="892629"/>
          </a:xfrm>
        </p:spPr>
        <p:txBody>
          <a:bodyPr>
            <a:noAutofit/>
          </a:bodyPr>
          <a:lstStyle/>
          <a:p>
            <a:r>
              <a:rPr lang="en-US" sz="5400" b="1">
                <a:solidFill>
                  <a:srgbClr val="FF0000"/>
                </a:solidFill>
                <a:latin typeface="Times New Roman" panose="02020603050405020304" pitchFamily="18" charset="0"/>
                <a:cs typeface="Times New Roman" panose="02020603050405020304" pitchFamily="18" charset="0"/>
              </a:rPr>
              <a:t>1</a:t>
            </a:r>
            <a:endParaRPr lang="en-US" sz="54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11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2"/>
          <a:srcRect/>
          <a:stretch>
            <a:fillRect/>
          </a:stretch>
        </p:blipFill>
        <p:spPr bwMode="auto">
          <a:xfrm>
            <a:off x="64612" y="692708"/>
            <a:ext cx="8631381" cy="5573475"/>
          </a:xfrm>
          <a:prstGeom prst="rect">
            <a:avLst/>
          </a:prstGeom>
          <a:noFill/>
          <a:ln w="9525">
            <a:noFill/>
            <a:miter lim="800000"/>
            <a:headEnd/>
            <a:tailEnd/>
          </a:ln>
        </p:spPr>
      </p:pic>
      <p:sp>
        <p:nvSpPr>
          <p:cNvPr id="5" name="Content Placeholder 2"/>
          <p:cNvSpPr txBox="1">
            <a:spLocks/>
          </p:cNvSpPr>
          <p:nvPr/>
        </p:nvSpPr>
        <p:spPr>
          <a:xfrm>
            <a:off x="64612" y="4374741"/>
            <a:ext cx="8631381" cy="2003851"/>
          </a:xfrm>
          <a:prstGeom prst="rect">
            <a:avLst/>
          </a:prstGeom>
          <a:solidFill>
            <a:srgbClr val="92D050"/>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fontAlgn="base">
              <a:buNone/>
            </a:pPr>
            <a:r>
              <a:rPr lang="en-US" sz="2000" b="1">
                <a:solidFill>
                  <a:schemeClr val="tx1"/>
                </a:solidFill>
                <a:latin typeface="Times New Roman" panose="02020603050405020304" pitchFamily="18" charset="0"/>
                <a:cs typeface="Times New Roman" panose="02020603050405020304" pitchFamily="18" charset="0"/>
              </a:rPr>
              <a:t>Pha 2: Áp dụng các giá trị yêu cầu</a:t>
            </a:r>
          </a:p>
          <a:p>
            <a:pPr marL="0" indent="0" fontAlgn="base">
              <a:buNone/>
            </a:pPr>
            <a:r>
              <a:rPr lang="en-US" sz="2000">
                <a:solidFill>
                  <a:schemeClr val="tx1"/>
                </a:solidFill>
                <a:latin typeface="Times New Roman" panose="02020603050405020304" pitchFamily="18" charset="0"/>
                <a:cs typeface="Times New Roman" panose="02020603050405020304" pitchFamily="18" charset="0"/>
              </a:rPr>
              <a:t>Mục đích</a:t>
            </a:r>
            <a:r>
              <a:rPr lang="en-US" sz="2000" i="1">
                <a:solidFill>
                  <a:schemeClr val="tx1"/>
                </a:solidFill>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là để cho mỗi thành phần lấy ra trạng thái hiện tại của nó. Các thành phần trước tiên phải được lấy ra hoặc được tạo ra từ đối tượng FacesContext.</a:t>
            </a:r>
          </a:p>
          <a:p>
            <a:pPr marL="0" indent="0" fontAlgn="base">
              <a:buNone/>
            </a:pPr>
            <a:r>
              <a:rPr lang="en-US" sz="2000">
                <a:solidFill>
                  <a:schemeClr val="tx1"/>
                </a:solidFill>
                <a:latin typeface="Times New Roman" panose="02020603050405020304" pitchFamily="18" charset="0"/>
                <a:cs typeface="Times New Roman" panose="02020603050405020304" pitchFamily="18" charset="0"/>
              </a:rPr>
              <a:t>Nếu một thuộc tính xử lý-sự kiện tức thời của thành phần được đặt là true (đúng), các giá trị sẽ được biến đổi sang kiểu đúng và được duyệt tính hợp lệ </a:t>
            </a:r>
            <a:endParaRPr lang="en-US" sz="2000" b="1">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2930683" y="692708"/>
            <a:ext cx="775908" cy="892629"/>
          </a:xfrm>
        </p:spPr>
        <p:txBody>
          <a:bodyPr>
            <a:noAutofit/>
          </a:bodyPr>
          <a:lstStyle/>
          <a:p>
            <a:r>
              <a:rPr lang="en-US" sz="5400" b="1">
                <a:solidFill>
                  <a:srgbClr val="FF0000"/>
                </a:solidFill>
                <a:latin typeface="Times New Roman" panose="02020603050405020304" pitchFamily="18" charset="0"/>
                <a:cs typeface="Times New Roman" panose="02020603050405020304" pitchFamily="18" charset="0"/>
              </a:rPr>
              <a:t>2</a:t>
            </a:r>
            <a:endParaRPr lang="en-US" sz="54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01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983</TotalTime>
  <Words>4173</Words>
  <Application>Microsoft Office PowerPoint</Application>
  <PresentationFormat>Widescreen</PresentationFormat>
  <Paragraphs>588</Paragraphs>
  <Slides>66</Slides>
  <Notes>37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66</vt:i4>
      </vt:variant>
    </vt:vector>
  </HeadingPairs>
  <TitlesOfParts>
    <vt:vector size="80" baseType="lpstr">
      <vt:lpstr>Adobe Arabic</vt:lpstr>
      <vt:lpstr>Arial</vt:lpstr>
      <vt:lpstr>Calibri</vt:lpstr>
      <vt:lpstr>Consolas</vt:lpstr>
      <vt:lpstr>Courier New</vt:lpstr>
      <vt:lpstr>Menlo</vt:lpstr>
      <vt:lpstr>Palace Script MT</vt:lpstr>
      <vt:lpstr>Tahoma</vt:lpstr>
      <vt:lpstr>Times New Roman</vt:lpstr>
      <vt:lpstr>Trebuchet MS</vt:lpstr>
      <vt:lpstr>Verdana</vt:lpstr>
      <vt:lpstr>Wingdings</vt:lpstr>
      <vt:lpstr>Wingdings 3</vt:lpstr>
      <vt:lpstr>Facet</vt:lpstr>
      <vt:lpstr>JAVA SERVER FACE</vt:lpstr>
      <vt:lpstr>Nội dung</vt:lpstr>
      <vt:lpstr>Java Server Face </vt:lpstr>
      <vt:lpstr>I. GIỚI THIỆU JSF   1. JSF LÀ GÌ</vt:lpstr>
      <vt:lpstr>2. LỊCH SỬ</vt:lpstr>
      <vt:lpstr>3. THÀNH PHẦN JSF</vt:lpstr>
      <vt:lpstr>4. VÒNG ĐỜI JSF</vt:lpstr>
      <vt:lpstr>1</vt:lpstr>
      <vt:lpstr>2</vt:lpstr>
      <vt:lpstr>3</vt:lpstr>
      <vt:lpstr>4</vt:lpstr>
      <vt:lpstr>5</vt:lpstr>
      <vt:lpstr>6</vt:lpstr>
      <vt:lpstr>5. NGUYÊN NHÂN RA ĐỜI CỦA JSF</vt:lpstr>
      <vt:lpstr>6. KIẾN TRÚC JSF</vt:lpstr>
      <vt:lpstr>6. KIẾN TRÚC JSF</vt:lpstr>
      <vt:lpstr>7. ƯU ĐIỂM</vt:lpstr>
      <vt:lpstr>PowerPoint Presentation</vt:lpstr>
      <vt:lpstr>JSF - Managed Beans </vt:lpstr>
      <vt:lpstr>PowerPoint Presentation</vt:lpstr>
      <vt:lpstr>PowerPoint Presentation</vt:lpstr>
      <vt:lpstr>Scope Annotations </vt:lpstr>
      <vt:lpstr>@ManagedProperty</vt:lpstr>
      <vt:lpstr>PowerPoint Presentation</vt:lpstr>
      <vt:lpstr>PowerPoint Presentation</vt:lpstr>
      <vt:lpstr>Implicit Navigation in JSF 2.0 </vt:lpstr>
      <vt:lpstr>PowerPoint Presentation</vt:lpstr>
      <vt:lpstr>PowerPoint Presentation</vt:lpstr>
      <vt:lpstr>Conditional Navigation </vt:lpstr>
      <vt:lpstr>Resolving Navigation based on from-action </vt:lpstr>
      <vt:lpstr>Resolving Navigation based on from-action </vt:lpstr>
      <vt:lpstr>PowerPoint Presentation</vt:lpstr>
      <vt:lpstr>Forward vs Redirect </vt:lpstr>
      <vt:lpstr>Forward vs Redirect</vt:lpstr>
      <vt:lpstr>JSF Tags </vt:lpstr>
      <vt:lpstr>JSF Tags</vt:lpstr>
      <vt:lpstr>Basic Tags</vt:lpstr>
      <vt:lpstr>Basic Tags</vt:lpstr>
      <vt:lpstr>Basic Tags</vt:lpstr>
      <vt:lpstr>Basic Tags</vt:lpstr>
      <vt:lpstr>Facelet tags</vt:lpstr>
      <vt:lpstr>Facelet tags</vt:lpstr>
      <vt:lpstr>Facelet tags</vt:lpstr>
      <vt:lpstr>Facelet tags</vt:lpstr>
      <vt:lpstr>PowerPoint Presentation</vt:lpstr>
      <vt:lpstr>Facelet tags</vt:lpstr>
      <vt:lpstr>Convertor tags</vt:lpstr>
      <vt:lpstr>Convertor tags</vt:lpstr>
      <vt:lpstr>Convertor tags</vt:lpstr>
      <vt:lpstr>PowerPoint Presentation</vt:lpstr>
      <vt:lpstr>Validator tags</vt:lpstr>
      <vt:lpstr>Validator tags</vt:lpstr>
      <vt:lpstr>Validator tags</vt:lpstr>
      <vt:lpstr>PowerPoint Presentation</vt:lpstr>
      <vt:lpstr>JSF - AJAX </vt:lpstr>
      <vt:lpstr>Ajax</vt:lpstr>
      <vt:lpstr>PowerPoint Presentation</vt:lpstr>
      <vt:lpstr>PowerPoint Presentation</vt:lpstr>
      <vt:lpstr>JSF - Event handling </vt:lpstr>
      <vt:lpstr>Event handling</vt:lpstr>
      <vt:lpstr>Event handling</vt:lpstr>
      <vt:lpstr>PowerPoint Presentation</vt:lpstr>
      <vt:lpstr>JSF DataTable</vt:lpstr>
      <vt:lpstr>DEMO</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 P</dc:creator>
  <cp:lastModifiedBy>Nguyen Hai Dang</cp:lastModifiedBy>
  <cp:revision>420</cp:revision>
  <dcterms:created xsi:type="dcterms:W3CDTF">2016-04-25T05:37:38Z</dcterms:created>
  <dcterms:modified xsi:type="dcterms:W3CDTF">2016-05-11T01:23:48Z</dcterms:modified>
</cp:coreProperties>
</file>