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0" r:id="rId19"/>
    <p:sldId id="260"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480"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11223D-CAC6-DA4C-BB50-655128CF65E6}" type="datetimeFigureOut">
              <a:rPr lang="en-US" smtClean="0"/>
              <a:t>15-Apr-15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BEC0486-CE00-7D4D-B2EF-FEE3F2873905}" type="slidenum">
              <a:rPr lang="en-US" smtClean="0"/>
              <a:t>‹#›</a:t>
            </a:fld>
            <a:endParaRPr lang="en-US"/>
          </a:p>
        </p:txBody>
      </p:sp>
    </p:spTree>
    <p:extLst>
      <p:ext uri="{BB962C8B-B14F-4D97-AF65-F5344CB8AC3E}">
        <p14:creationId xmlns:p14="http://schemas.microsoft.com/office/powerpoint/2010/main" val="2489920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a:latin typeface="Arial"/>
                <a:ea typeface="+mn-ea"/>
                <a:cs typeface="+mn-cs"/>
              </a:defRPr>
            </a:lvl1pPr>
          </a:lstStyle>
          <a:p>
            <a:pPr>
              <a:defRPr/>
            </a:pPr>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dirty="0">
                <a:latin typeface="Arial"/>
                <a:ea typeface="+mn-ea"/>
                <a:cs typeface="+mn-cs"/>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a:latin typeface="Arial"/>
                <a:ea typeface="+mn-ea"/>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Arial"/>
                <a:ea typeface="+mn-ea"/>
                <a:cs typeface="+mn-cs"/>
              </a:defRPr>
            </a:lvl1pPr>
          </a:lstStyle>
          <a:p>
            <a:pPr>
              <a:defRPr/>
            </a:pPr>
            <a:fld id="{2543ACF8-3F51-854F-91E9-AD86E324A5D8}" type="slidenum">
              <a:rPr lang="en-US"/>
              <a:pPr>
                <a:defRPr/>
              </a:pPr>
              <a:t>‹#›</a:t>
            </a:fld>
            <a:endParaRPr lang="en-US" dirty="0"/>
          </a:p>
        </p:txBody>
      </p:sp>
    </p:spTree>
    <p:extLst>
      <p:ext uri="{BB962C8B-B14F-4D97-AF65-F5344CB8AC3E}">
        <p14:creationId xmlns:p14="http://schemas.microsoft.com/office/powerpoint/2010/main" val="11187983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a:ea typeface="ＭＳ Ｐゴシック" pitchFamily="-3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91680" y="2348880"/>
            <a:ext cx="5257800" cy="1583432"/>
          </a:xfrm>
        </p:spPr>
        <p:txBody>
          <a:bodyPr anchor="ctr"/>
          <a:lstStyle>
            <a:lvl1pPr algn="l">
              <a:defRPr sz="28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691680" y="4293096"/>
            <a:ext cx="5257800" cy="766936"/>
          </a:xfrm>
        </p:spPr>
        <p:txBody>
          <a:bodyPr/>
          <a:lstStyle>
            <a:lvl1pPr marL="0" indent="0">
              <a:buFontTx/>
              <a:buNone/>
              <a:defRPr sz="1800"/>
            </a:lvl1pPr>
          </a:lstStyle>
          <a:p>
            <a:r>
              <a:rPr lang="en-US" smtClean="0"/>
              <a:t>Click to edit Master subtitle style</a:t>
            </a:r>
            <a:endParaRPr lang="en-US"/>
          </a:p>
        </p:txBody>
      </p:sp>
    </p:spTree>
    <p:extLst>
      <p:ext uri="{BB962C8B-B14F-4D97-AF65-F5344CB8AC3E}">
        <p14:creationId xmlns:p14="http://schemas.microsoft.com/office/powerpoint/2010/main" val="3598086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1"/>
          <p:cNvSpPr>
            <a:spLocks noGrp="1"/>
          </p:cNvSpPr>
          <p:nvPr>
            <p:ph type="sldNum" sz="quarter" idx="4"/>
          </p:nvPr>
        </p:nvSpPr>
        <p:spPr>
          <a:xfrm>
            <a:off x="8676456" y="116632"/>
            <a:ext cx="405408" cy="264632"/>
          </a:xfrm>
          <a:prstGeom prst="rect">
            <a:avLst/>
          </a:prstGeom>
        </p:spPr>
        <p:txBody>
          <a:bodyPr vert="horz" lIns="91440" tIns="45720" rIns="91440" bIns="45720" rtlCol="0" anchor="ctr"/>
          <a:lstStyle>
            <a:lvl1pPr algn="r">
              <a:defRPr sz="1200">
                <a:solidFill>
                  <a:schemeClr val="tx1">
                    <a:tint val="75000"/>
                  </a:schemeClr>
                </a:solidFill>
              </a:defRPr>
            </a:lvl1pPr>
          </a:lstStyle>
          <a:p>
            <a:fld id="{1C32F648-ECF9-CE40-9A71-3D176A63340E}" type="slidenum">
              <a:rPr lang="en-US" smtClean="0"/>
              <a:t>‹#›</a:t>
            </a:fld>
            <a:endParaRPr lang="en-US"/>
          </a:p>
        </p:txBody>
      </p:sp>
    </p:spTree>
    <p:extLst>
      <p:ext uri="{BB962C8B-B14F-4D97-AF65-F5344CB8AC3E}">
        <p14:creationId xmlns:p14="http://schemas.microsoft.com/office/powerpoint/2010/main" val="360742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76456" y="116632"/>
            <a:ext cx="405408" cy="264632"/>
          </a:xfrm>
          <a:prstGeom prst="rect">
            <a:avLst/>
          </a:prstGeom>
        </p:spPr>
        <p:txBody>
          <a:bodyPr vert="horz" lIns="91440" tIns="45720" rIns="91440" bIns="45720" rtlCol="0" anchor="ctr"/>
          <a:lstStyle>
            <a:lvl1pPr algn="r">
              <a:defRPr sz="1200">
                <a:solidFill>
                  <a:schemeClr val="tx1">
                    <a:tint val="75000"/>
                  </a:schemeClr>
                </a:solidFill>
              </a:defRPr>
            </a:lvl1pPr>
          </a:lstStyle>
          <a:p>
            <a:fld id="{1C32F648-ECF9-CE40-9A71-3D176A63340E}" type="slidenum">
              <a:rPr lang="en-US" smtClean="0"/>
              <a:t>‹#›</a:t>
            </a:fld>
            <a:endParaRPr lang="en-US" dirty="0"/>
          </a:p>
        </p:txBody>
      </p:sp>
    </p:spTree>
    <p:extLst>
      <p:ext uri="{BB962C8B-B14F-4D97-AF65-F5344CB8AC3E}">
        <p14:creationId xmlns:p14="http://schemas.microsoft.com/office/powerpoint/2010/main" val="1161699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ew Sec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1680" y="1981200"/>
            <a:ext cx="6766520" cy="2133600"/>
          </a:xfrm>
        </p:spPr>
        <p:txBody>
          <a:bodyPr/>
          <a:lstStyle>
            <a:lvl1pPr>
              <a:defRPr>
                <a:solidFill>
                  <a:srgbClr val="800000"/>
                </a:solidFill>
              </a:defRPr>
            </a:lvl1pPr>
          </a:lstStyle>
          <a:p>
            <a:r>
              <a:rPr lang="en-US" smtClean="0"/>
              <a:t>Click to edit Master title style</a:t>
            </a:r>
            <a:endParaRPr lang="en-US" dirty="0"/>
          </a:p>
        </p:txBody>
      </p:sp>
      <p:sp>
        <p:nvSpPr>
          <p:cNvPr id="3" name="Slide Number Placeholder 1"/>
          <p:cNvSpPr>
            <a:spLocks noGrp="1"/>
          </p:cNvSpPr>
          <p:nvPr>
            <p:ph type="sldNum" sz="quarter" idx="4"/>
          </p:nvPr>
        </p:nvSpPr>
        <p:spPr>
          <a:xfrm>
            <a:off x="8676456" y="116632"/>
            <a:ext cx="405408" cy="264632"/>
          </a:xfrm>
          <a:prstGeom prst="rect">
            <a:avLst/>
          </a:prstGeom>
        </p:spPr>
        <p:txBody>
          <a:bodyPr vert="horz" lIns="91440" tIns="45720" rIns="91440" bIns="45720" rtlCol="0" anchor="ctr"/>
          <a:lstStyle>
            <a:lvl1pPr algn="r">
              <a:defRPr sz="1200">
                <a:solidFill>
                  <a:schemeClr val="tx1">
                    <a:tint val="75000"/>
                  </a:schemeClr>
                </a:solidFill>
              </a:defRPr>
            </a:lvl1pPr>
          </a:lstStyle>
          <a:p>
            <a:fld id="{1C32F648-ECF9-CE40-9A71-3D176A63340E}" type="slidenum">
              <a:rPr lang="en-US" smtClean="0"/>
              <a:t>‹#›</a:t>
            </a:fld>
            <a:endParaRPr lang="en-US"/>
          </a:p>
        </p:txBody>
      </p:sp>
    </p:spTree>
    <p:extLst>
      <p:ext uri="{BB962C8B-B14F-4D97-AF65-F5344CB8AC3E}">
        <p14:creationId xmlns:p14="http://schemas.microsoft.com/office/powerpoint/2010/main" val="33686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7507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Slide Number Placeholder 1"/>
          <p:cNvSpPr>
            <a:spLocks noGrp="1"/>
          </p:cNvSpPr>
          <p:nvPr>
            <p:ph type="sldNum" sz="quarter" idx="4"/>
          </p:nvPr>
        </p:nvSpPr>
        <p:spPr>
          <a:xfrm>
            <a:off x="8676456" y="116632"/>
            <a:ext cx="405408" cy="264632"/>
          </a:xfrm>
          <a:prstGeom prst="rect">
            <a:avLst/>
          </a:prstGeom>
        </p:spPr>
        <p:txBody>
          <a:bodyPr vert="horz" lIns="91440" tIns="45720" rIns="91440" bIns="45720" rtlCol="0" anchor="ctr"/>
          <a:lstStyle>
            <a:lvl1pPr algn="r">
              <a:defRPr sz="1000">
                <a:solidFill>
                  <a:schemeClr val="tx1">
                    <a:tint val="75000"/>
                  </a:schemeClr>
                </a:solidFill>
                <a:latin typeface="Arial"/>
                <a:cs typeface="Arial"/>
              </a:defRPr>
            </a:lvl1pPr>
          </a:lstStyle>
          <a:p>
            <a:fld id="{1C32F648-ECF9-CE40-9A71-3D176A6334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hdr="0" ftr="0" dt="0"/>
  <p:txStyles>
    <p:title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p:titleStyle>
    <p:body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5"/>
          <p:cNvSpPr>
            <a:spLocks noGrp="1"/>
          </p:cNvSpPr>
          <p:nvPr>
            <p:ph type="ctrTitle"/>
          </p:nvPr>
        </p:nvSpPr>
        <p:spPr/>
        <p:txBody>
          <a:bodyPr/>
          <a:lstStyle/>
          <a:p>
            <a:r>
              <a:rPr lang="en-US" dirty="0" smtClean="0">
                <a:latin typeface="Arial Bold" charset="0"/>
              </a:rPr>
              <a:t>Model Checking and verification of </a:t>
            </a:r>
            <a:r>
              <a:rPr lang="en-US" dirty="0"/>
              <a:t>Web Student Grading </a:t>
            </a:r>
            <a:r>
              <a:rPr lang="en-US" dirty="0" smtClean="0"/>
              <a:t>System (WSGS)</a:t>
            </a:r>
            <a:endParaRPr lang="en-US" dirty="0">
              <a:latin typeface="Arial Bold" charset="0"/>
            </a:endParaRPr>
          </a:p>
        </p:txBody>
      </p:sp>
      <p:sp>
        <p:nvSpPr>
          <p:cNvPr id="7170" name="Subtitle 16"/>
          <p:cNvSpPr>
            <a:spLocks noGrp="1"/>
          </p:cNvSpPr>
          <p:nvPr>
            <p:ph type="subTitle" idx="1"/>
          </p:nvPr>
        </p:nvSpPr>
        <p:spPr>
          <a:xfrm>
            <a:off x="1691680" y="4293096"/>
            <a:ext cx="5257800" cy="2107704"/>
          </a:xfrm>
        </p:spPr>
        <p:txBody>
          <a:bodyPr/>
          <a:lstStyle/>
          <a:p>
            <a:pPr algn="r"/>
            <a:r>
              <a:rPr lang="en-US" b="1" dirty="0"/>
              <a:t> </a:t>
            </a:r>
            <a:r>
              <a:rPr lang="en-US" b="1" dirty="0" smtClean="0"/>
              <a:t>                                    Submitted </a:t>
            </a:r>
            <a:r>
              <a:rPr lang="en-US" b="1" dirty="0"/>
              <a:t>To: </a:t>
            </a:r>
            <a:endParaRPr lang="en-US" dirty="0"/>
          </a:p>
          <a:p>
            <a:pPr algn="r"/>
            <a:r>
              <a:rPr lang="en-US" dirty="0"/>
              <a:t>Dr. Jamal </a:t>
            </a:r>
            <a:r>
              <a:rPr lang="en-US" dirty="0" err="1"/>
              <a:t>Benthar</a:t>
            </a:r>
            <a:endParaRPr lang="en-US" dirty="0"/>
          </a:p>
          <a:p>
            <a:pPr algn="r"/>
            <a:r>
              <a:rPr lang="en-US" dirty="0"/>
              <a:t> </a:t>
            </a:r>
            <a:endParaRPr lang="en-US" dirty="0"/>
          </a:p>
          <a:p>
            <a:pPr algn="r"/>
            <a:r>
              <a:rPr lang="en-US" b="1" dirty="0" smtClean="0"/>
              <a:t>                                    Submitted </a:t>
            </a:r>
            <a:r>
              <a:rPr lang="en-US" b="1" dirty="0"/>
              <a:t>By</a:t>
            </a:r>
            <a:r>
              <a:rPr lang="en-US" b="1" dirty="0" smtClean="0"/>
              <a:t>:        </a:t>
            </a:r>
            <a:endParaRPr lang="en-US" dirty="0"/>
          </a:p>
          <a:p>
            <a:pPr algn="r"/>
            <a:r>
              <a:rPr lang="en-US" dirty="0" err="1"/>
              <a:t>Mayank</a:t>
            </a:r>
            <a:r>
              <a:rPr lang="en-US" dirty="0"/>
              <a:t> Kumar (</a:t>
            </a:r>
            <a:r>
              <a:rPr lang="en-US" dirty="0" smtClean="0"/>
              <a:t>26885624)</a:t>
            </a:r>
          </a:p>
          <a:p>
            <a:pPr algn="r"/>
            <a:r>
              <a:rPr lang="en-US" dirty="0" err="1" smtClean="0"/>
              <a:t>Dhruv</a:t>
            </a:r>
            <a:r>
              <a:rPr lang="en-US" dirty="0" smtClean="0"/>
              <a:t> </a:t>
            </a:r>
            <a:r>
              <a:rPr lang="en-US" dirty="0" err="1"/>
              <a:t>Ohri</a:t>
            </a:r>
            <a:r>
              <a:rPr lang="en-US" dirty="0"/>
              <a:t> </a:t>
            </a:r>
            <a:r>
              <a:rPr lang="en-US" dirty="0" smtClean="0"/>
              <a:t>       (</a:t>
            </a:r>
            <a:r>
              <a:rPr lang="en-US" dirty="0"/>
              <a:t>27149220)</a:t>
            </a:r>
          </a:p>
          <a:p>
            <a:pPr algn="r" eaLnBrk="1" hangingPunct="1"/>
            <a:endParaRPr lang="en-US" dirty="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10</a:t>
            </a:fld>
            <a:endParaRPr lang="en-US"/>
          </a:p>
        </p:txBody>
      </p:sp>
      <p:sp>
        <p:nvSpPr>
          <p:cNvPr id="4" name="Title 9"/>
          <p:cNvSpPr txBox="1">
            <a:spLocks/>
          </p:cNvSpPr>
          <p:nvPr/>
        </p:nvSpPr>
        <p:spPr>
          <a:xfrm>
            <a:off x="1447800" y="457332"/>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smtClean="0">
                <a:solidFill>
                  <a:schemeClr val="tx1"/>
                </a:solidFill>
                <a:latin typeface="Times New Roman" panose="02020603050405020304" pitchFamily="18" charset="0"/>
                <a:cs typeface="Times New Roman" panose="02020603050405020304" pitchFamily="18" charset="0"/>
              </a:rPr>
              <a:t>WSGS Specifications</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2987279" y="2967037"/>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endParaRPr lang="en-US" sz="1600" dirty="0" smtClean="0"/>
          </a:p>
        </p:txBody>
      </p:sp>
      <p:sp>
        <p:nvSpPr>
          <p:cNvPr id="6" name="Content Placeholder 10"/>
          <p:cNvSpPr txBox="1">
            <a:spLocks/>
          </p:cNvSpPr>
          <p:nvPr/>
        </p:nvSpPr>
        <p:spPr>
          <a:xfrm>
            <a:off x="1447800" y="1219200"/>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r>
              <a:rPr lang="en-US" sz="1600" b="1" dirty="0" smtClean="0"/>
              <a:t>Reachability:</a:t>
            </a:r>
          </a:p>
          <a:p>
            <a:endParaRPr lang="en-US" sz="16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2600329489"/>
              </p:ext>
            </p:extLst>
          </p:nvPr>
        </p:nvGraphicFramePr>
        <p:xfrm>
          <a:off x="1828799" y="1752600"/>
          <a:ext cx="7010400" cy="4328160"/>
        </p:xfrm>
        <a:graphic>
          <a:graphicData uri="http://schemas.openxmlformats.org/drawingml/2006/table">
            <a:tbl>
              <a:tblPr firstRow="1" firstCol="1" bandRow="1">
                <a:tableStyleId>{5C22544A-7EE6-4342-B048-85BDC9FD1C3A}</a:tableStyleId>
              </a:tblPr>
              <a:tblGrid>
                <a:gridCol w="654771"/>
                <a:gridCol w="1995160"/>
                <a:gridCol w="4360469"/>
              </a:tblGrid>
              <a:tr h="360680">
                <a:tc>
                  <a:txBody>
                    <a:bodyPr/>
                    <a:lstStyle/>
                    <a:p>
                      <a:pPr marL="0" marR="0" algn="just">
                        <a:lnSpc>
                          <a:spcPct val="200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dirty="0">
                          <a:effectLst/>
                        </a:rPr>
                        <a:t>State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Property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80">
                <a:tc>
                  <a:txBody>
                    <a:bodyPr/>
                    <a:lstStyle/>
                    <a:p>
                      <a:pPr marL="0" marR="0" algn="just">
                        <a:lnSpc>
                          <a:spcPct val="200000"/>
                        </a:lnSpc>
                        <a:spcBef>
                          <a:spcPts val="0"/>
                        </a:spcBef>
                        <a:spcAft>
                          <a:spcPts val="0"/>
                        </a:spcAft>
                      </a:pPr>
                      <a:r>
                        <a:rPr lang="en-US" sz="1100">
                          <a:effectLst/>
                        </a:rPr>
                        <a:t>P1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dirty="0" err="1">
                          <a:effectLst/>
                        </a:rPr>
                        <a:t>HomePage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 AG (page-</a:t>
                      </a:r>
                      <a:r>
                        <a:rPr lang="en-US" sz="1100" dirty="0" err="1">
                          <a:effectLst/>
                        </a:rPr>
                        <a:t>HomePage</a:t>
                      </a:r>
                      <a:r>
                        <a:rPr lang="en-US" sz="1100" dirty="0">
                          <a:effectLst/>
                        </a:rPr>
                        <a:t> -&gt; AX page-</a:t>
                      </a:r>
                      <a:r>
                        <a:rPr lang="en-US" sz="1100" dirty="0" err="1">
                          <a:effectLst/>
                        </a:rPr>
                        <a:t>LoginPage</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80">
                <a:tc>
                  <a:txBody>
                    <a:bodyPr/>
                    <a:lstStyle/>
                    <a:p>
                      <a:pPr marL="0" marR="0" algn="just">
                        <a:lnSpc>
                          <a:spcPct val="200000"/>
                        </a:lnSpc>
                        <a:spcBef>
                          <a:spcPts val="0"/>
                        </a:spcBef>
                        <a:spcAft>
                          <a:spcPts val="0"/>
                        </a:spcAft>
                      </a:pPr>
                      <a:r>
                        <a:rPr lang="en-US" sz="1100">
                          <a:effectLst/>
                        </a:rPr>
                        <a:t>P2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News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100">
                          <a:effectLst/>
                        </a:rPr>
                        <a:t> EF page-News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80">
                <a:tc>
                  <a:txBody>
                    <a:bodyPr/>
                    <a:lstStyle/>
                    <a:p>
                      <a:pPr marL="0" marR="0" algn="just">
                        <a:lnSpc>
                          <a:spcPct val="200000"/>
                        </a:lnSpc>
                        <a:spcBef>
                          <a:spcPts val="0"/>
                        </a:spcBef>
                        <a:spcAft>
                          <a:spcPts val="0"/>
                        </a:spcAft>
                      </a:pPr>
                      <a:r>
                        <a:rPr lang="en-US" sz="1100">
                          <a:effectLst/>
                        </a:rPr>
                        <a:t>P3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LoginPage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100" dirty="0">
                          <a:effectLst/>
                        </a:rPr>
                        <a:t> EF page-</a:t>
                      </a:r>
                      <a:r>
                        <a:rPr lang="en-US" sz="1100" dirty="0" err="1">
                          <a:effectLst/>
                        </a:rPr>
                        <a:t>LoginPage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80">
                <a:tc>
                  <a:txBody>
                    <a:bodyPr/>
                    <a:lstStyle/>
                    <a:p>
                      <a:pPr marL="0" marR="0" algn="just">
                        <a:lnSpc>
                          <a:spcPct val="200000"/>
                        </a:lnSpc>
                        <a:spcBef>
                          <a:spcPts val="0"/>
                        </a:spcBef>
                        <a:spcAft>
                          <a:spcPts val="0"/>
                        </a:spcAft>
                      </a:pPr>
                      <a:r>
                        <a:rPr lang="en-US" sz="1100">
                          <a:effectLst/>
                        </a:rPr>
                        <a:t>P4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LoginFail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100">
                          <a:effectLst/>
                        </a:rPr>
                        <a:t> EF page-LoginPage;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80">
                <a:tc>
                  <a:txBody>
                    <a:bodyPr/>
                    <a:lstStyle/>
                    <a:p>
                      <a:pPr marL="0" marR="0" algn="just">
                        <a:lnSpc>
                          <a:spcPct val="200000"/>
                        </a:lnSpc>
                        <a:spcBef>
                          <a:spcPts val="0"/>
                        </a:spcBef>
                        <a:spcAft>
                          <a:spcPts val="0"/>
                        </a:spcAft>
                      </a:pPr>
                      <a:r>
                        <a:rPr lang="en-US" sz="1100">
                          <a:effectLst/>
                        </a:rPr>
                        <a:t>P5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LoginCheck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 AG (page-LoginCheck -&gt; AX page-StudentView)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80">
                <a:tc>
                  <a:txBody>
                    <a:bodyPr/>
                    <a:lstStyle/>
                    <a:p>
                      <a:pPr marL="0" marR="0" algn="just">
                        <a:lnSpc>
                          <a:spcPct val="200000"/>
                        </a:lnSpc>
                        <a:spcBef>
                          <a:spcPts val="0"/>
                        </a:spcBef>
                        <a:spcAft>
                          <a:spcPts val="0"/>
                        </a:spcAft>
                      </a:pPr>
                      <a:r>
                        <a:rPr lang="en-US" sz="1100">
                          <a:effectLst/>
                        </a:rPr>
                        <a:t>P6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StudentView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100">
                          <a:effectLst/>
                        </a:rPr>
                        <a:t> AG (page-StudentView -&gt; AX page-Grade)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80">
                <a:tc>
                  <a:txBody>
                    <a:bodyPr/>
                    <a:lstStyle/>
                    <a:p>
                      <a:pPr marL="0" marR="0" algn="just">
                        <a:lnSpc>
                          <a:spcPct val="200000"/>
                        </a:lnSpc>
                        <a:spcBef>
                          <a:spcPts val="0"/>
                        </a:spcBef>
                        <a:spcAft>
                          <a:spcPts val="0"/>
                        </a:spcAft>
                      </a:pPr>
                      <a:r>
                        <a:rPr lang="en-US" sz="1100">
                          <a:effectLst/>
                        </a:rPr>
                        <a:t>P7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Grade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100">
                          <a:effectLst/>
                        </a:rPr>
                        <a:t> EF page-Grade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80">
                <a:tc>
                  <a:txBody>
                    <a:bodyPr/>
                    <a:lstStyle/>
                    <a:p>
                      <a:pPr marL="0" marR="0" algn="just">
                        <a:lnSpc>
                          <a:spcPct val="200000"/>
                        </a:lnSpc>
                        <a:spcBef>
                          <a:spcPts val="0"/>
                        </a:spcBef>
                        <a:spcAft>
                          <a:spcPts val="0"/>
                        </a:spcAft>
                      </a:pPr>
                      <a:r>
                        <a:rPr lang="en-US" sz="1100">
                          <a:effectLst/>
                        </a:rPr>
                        <a:t>P8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GetGrade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100">
                          <a:effectLst/>
                        </a:rPr>
                        <a:t> EF page-GetGrade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80">
                <a:tc>
                  <a:txBody>
                    <a:bodyPr/>
                    <a:lstStyle/>
                    <a:p>
                      <a:pPr marL="0" marR="0" algn="just">
                        <a:lnSpc>
                          <a:spcPct val="200000"/>
                        </a:lnSpc>
                        <a:spcBef>
                          <a:spcPts val="0"/>
                        </a:spcBef>
                        <a:spcAft>
                          <a:spcPts val="0"/>
                        </a:spcAft>
                      </a:pPr>
                      <a:r>
                        <a:rPr lang="en-US" sz="1100">
                          <a:effectLst/>
                        </a:rPr>
                        <a:t>P9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GradeList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100">
                          <a:effectLst/>
                        </a:rPr>
                        <a:t> EF page-GradeList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80">
                <a:tc>
                  <a:txBody>
                    <a:bodyPr/>
                    <a:lstStyle/>
                    <a:p>
                      <a:pPr marL="0" marR="0" algn="just">
                        <a:lnSpc>
                          <a:spcPct val="200000"/>
                        </a:lnSpc>
                        <a:spcBef>
                          <a:spcPts val="0"/>
                        </a:spcBef>
                        <a:spcAft>
                          <a:spcPts val="0"/>
                        </a:spcAft>
                      </a:pPr>
                      <a:r>
                        <a:rPr lang="en-US" sz="1100">
                          <a:effectLst/>
                        </a:rPr>
                        <a:t>P10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GetStudent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100">
                          <a:effectLst/>
                        </a:rPr>
                        <a:t> EF page-GetStudent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80">
                <a:tc>
                  <a:txBody>
                    <a:bodyPr/>
                    <a:lstStyle/>
                    <a:p>
                      <a:pPr marL="0" marR="0" algn="just">
                        <a:lnSpc>
                          <a:spcPct val="200000"/>
                        </a:lnSpc>
                        <a:spcBef>
                          <a:spcPts val="0"/>
                        </a:spcBef>
                        <a:spcAft>
                          <a:spcPts val="0"/>
                        </a:spcAft>
                      </a:pPr>
                      <a:r>
                        <a:rPr lang="en-US" sz="1100">
                          <a:effectLst/>
                        </a:rPr>
                        <a:t>P11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StudentInfo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100" dirty="0">
                          <a:effectLst/>
                        </a:rPr>
                        <a:t> EF page-</a:t>
                      </a:r>
                      <a:r>
                        <a:rPr lang="en-US" sz="1100" dirty="0" err="1">
                          <a:effectLst/>
                        </a:rPr>
                        <a:t>StudentInfo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77012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11</a:t>
            </a:fld>
            <a:endParaRPr lang="en-US"/>
          </a:p>
        </p:txBody>
      </p:sp>
      <p:sp>
        <p:nvSpPr>
          <p:cNvPr id="4" name="Title 9"/>
          <p:cNvSpPr txBox="1">
            <a:spLocks/>
          </p:cNvSpPr>
          <p:nvPr/>
        </p:nvSpPr>
        <p:spPr>
          <a:xfrm>
            <a:off x="1447800" y="457332"/>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smtClean="0">
                <a:solidFill>
                  <a:schemeClr val="tx1"/>
                </a:solidFill>
                <a:latin typeface="Times New Roman" panose="02020603050405020304" pitchFamily="18" charset="0"/>
                <a:cs typeface="Times New Roman" panose="02020603050405020304" pitchFamily="18" charset="0"/>
              </a:rPr>
              <a:t>WSGS Specifications</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2987279" y="2967037"/>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endParaRPr lang="en-US" sz="1600" dirty="0" smtClean="0"/>
          </a:p>
        </p:txBody>
      </p:sp>
      <p:sp>
        <p:nvSpPr>
          <p:cNvPr id="6" name="Content Placeholder 10"/>
          <p:cNvSpPr txBox="1">
            <a:spLocks/>
          </p:cNvSpPr>
          <p:nvPr/>
        </p:nvSpPr>
        <p:spPr>
          <a:xfrm>
            <a:off x="1447800" y="1219200"/>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r>
              <a:rPr lang="en-US" sz="1600" b="1" dirty="0" err="1" smtClean="0"/>
              <a:t>Liveness</a:t>
            </a:r>
            <a:r>
              <a:rPr lang="en-US" sz="1600" b="1" dirty="0" smtClean="0"/>
              <a:t>:</a:t>
            </a:r>
          </a:p>
          <a:p>
            <a:endParaRPr lang="en-US" sz="1600" b="1" dirty="0" smtClean="0"/>
          </a:p>
        </p:txBody>
      </p:sp>
      <p:graphicFrame>
        <p:nvGraphicFramePr>
          <p:cNvPr id="8" name="Table 7"/>
          <p:cNvGraphicFramePr>
            <a:graphicFrameLocks noGrp="1"/>
          </p:cNvGraphicFramePr>
          <p:nvPr>
            <p:extLst>
              <p:ext uri="{D42A27DB-BD31-4B8C-83A1-F6EECF244321}">
                <p14:modId xmlns:p14="http://schemas.microsoft.com/office/powerpoint/2010/main" val="1000444845"/>
              </p:ext>
            </p:extLst>
          </p:nvPr>
        </p:nvGraphicFramePr>
        <p:xfrm>
          <a:off x="1676399" y="1600330"/>
          <a:ext cx="6781802" cy="4876674"/>
        </p:xfrm>
        <a:graphic>
          <a:graphicData uri="http://schemas.openxmlformats.org/drawingml/2006/table">
            <a:tbl>
              <a:tblPr firstRow="1" firstCol="1" bandRow="1">
                <a:tableStyleId>{5C22544A-7EE6-4342-B048-85BDC9FD1C3A}</a:tableStyleId>
              </a:tblPr>
              <a:tblGrid>
                <a:gridCol w="432200"/>
                <a:gridCol w="2267715"/>
                <a:gridCol w="4081887"/>
              </a:tblGrid>
              <a:tr h="437370">
                <a:tc>
                  <a:txBody>
                    <a:bodyPr/>
                    <a:lstStyle/>
                    <a:p>
                      <a:pPr marL="0" marR="0" algn="just">
                        <a:lnSpc>
                          <a:spcPct val="200000"/>
                        </a:lnSpc>
                        <a:spcBef>
                          <a:spcPts val="0"/>
                        </a:spcBef>
                        <a:spcAft>
                          <a:spcPts val="0"/>
                        </a:spcAft>
                      </a:pPr>
                      <a:r>
                        <a:rPr lang="en-US" sz="1100">
                          <a:effectLst/>
                        </a:rPr>
                        <a:t>P12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(HomePage, link,News)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AG EF(page-HomePage -&gt; (link-News &amp; EX page-News))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7370">
                <a:tc>
                  <a:txBody>
                    <a:bodyPr/>
                    <a:lstStyle/>
                    <a:p>
                      <a:pPr marL="0" marR="0" algn="just">
                        <a:lnSpc>
                          <a:spcPct val="200000"/>
                        </a:lnSpc>
                        <a:spcBef>
                          <a:spcPts val="0"/>
                        </a:spcBef>
                        <a:spcAft>
                          <a:spcPts val="0"/>
                        </a:spcAft>
                      </a:pPr>
                      <a:r>
                        <a:rPr lang="en-US" sz="1100">
                          <a:effectLst/>
                        </a:rPr>
                        <a:t>P13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(HomePage, link,LoginPage)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AG EF(page-HomePage -&gt; (link-LoginPage &amp; EX page-LoginPage))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7370">
                <a:tc>
                  <a:txBody>
                    <a:bodyPr/>
                    <a:lstStyle/>
                    <a:p>
                      <a:pPr marL="0" marR="0" algn="just">
                        <a:lnSpc>
                          <a:spcPct val="200000"/>
                        </a:lnSpc>
                        <a:spcBef>
                          <a:spcPts val="0"/>
                        </a:spcBef>
                        <a:spcAft>
                          <a:spcPts val="0"/>
                        </a:spcAft>
                      </a:pPr>
                      <a:r>
                        <a:rPr lang="en-US" sz="1100">
                          <a:effectLst/>
                        </a:rPr>
                        <a:t>P14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(LoginPage,call,LoginCheck)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AG EF(page-LoginPage -&gt;(call-LoginCheck &amp; EX page-LoginCheck))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02974">
                <a:tc>
                  <a:txBody>
                    <a:bodyPr/>
                    <a:lstStyle/>
                    <a:p>
                      <a:pPr marL="0" marR="0" algn="just">
                        <a:lnSpc>
                          <a:spcPct val="200000"/>
                        </a:lnSpc>
                        <a:spcBef>
                          <a:spcPts val="0"/>
                        </a:spcBef>
                        <a:spcAft>
                          <a:spcPts val="0"/>
                        </a:spcAft>
                      </a:pPr>
                      <a:r>
                        <a:rPr lang="en-US" sz="1100">
                          <a:effectLst/>
                        </a:rPr>
                        <a:t>P15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(LoginCheck,build, Student-View)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AG EF(build-StudentView -&gt; EX page-StudentView)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7370">
                <a:tc>
                  <a:txBody>
                    <a:bodyPr/>
                    <a:lstStyle/>
                    <a:p>
                      <a:pPr marL="0" marR="0" algn="just">
                        <a:lnSpc>
                          <a:spcPct val="200000"/>
                        </a:lnSpc>
                        <a:spcBef>
                          <a:spcPts val="0"/>
                        </a:spcBef>
                        <a:spcAft>
                          <a:spcPts val="0"/>
                        </a:spcAft>
                      </a:pPr>
                      <a:r>
                        <a:rPr lang="en-US" sz="1100">
                          <a:effectLst/>
                        </a:rPr>
                        <a:t>P16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(LoginCheck,build, LoginFail)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AG EF(build-LoginFail -&gt; EX page-LoginFail)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7370">
                <a:tc>
                  <a:txBody>
                    <a:bodyPr/>
                    <a:lstStyle/>
                    <a:p>
                      <a:pPr marL="0" marR="0" algn="just">
                        <a:lnSpc>
                          <a:spcPct val="200000"/>
                        </a:lnSpc>
                        <a:spcBef>
                          <a:spcPts val="0"/>
                        </a:spcBef>
                        <a:spcAft>
                          <a:spcPts val="0"/>
                        </a:spcAft>
                      </a:pPr>
                      <a:r>
                        <a:rPr lang="en-US" sz="1100">
                          <a:effectLst/>
                        </a:rPr>
                        <a:t>P17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(StudentView,call, GetStudent)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AG EF(page-</a:t>
                      </a:r>
                      <a:r>
                        <a:rPr lang="en-US" sz="1100" dirty="0" err="1">
                          <a:effectLst/>
                        </a:rPr>
                        <a:t>StudentView</a:t>
                      </a:r>
                      <a:r>
                        <a:rPr lang="en-US" sz="1100" dirty="0">
                          <a:effectLst/>
                        </a:rPr>
                        <a:t> -&gt;(call-</a:t>
                      </a:r>
                      <a:r>
                        <a:rPr lang="en-US" sz="1100" dirty="0" err="1">
                          <a:effectLst/>
                        </a:rPr>
                        <a:t>GetStudent</a:t>
                      </a:r>
                      <a:r>
                        <a:rPr lang="en-US" sz="1100" dirty="0">
                          <a:effectLst/>
                        </a:rPr>
                        <a:t> &amp; EX page-</a:t>
                      </a:r>
                      <a:r>
                        <a:rPr lang="en-US" sz="1100" dirty="0" err="1">
                          <a:effectLst/>
                        </a:rPr>
                        <a:t>GetStudent</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7370">
                <a:tc>
                  <a:txBody>
                    <a:bodyPr/>
                    <a:lstStyle/>
                    <a:p>
                      <a:pPr marL="0" marR="0" algn="just">
                        <a:lnSpc>
                          <a:spcPct val="200000"/>
                        </a:lnSpc>
                        <a:spcBef>
                          <a:spcPts val="0"/>
                        </a:spcBef>
                        <a:spcAft>
                          <a:spcPts val="0"/>
                        </a:spcAft>
                      </a:pPr>
                      <a:r>
                        <a:rPr lang="en-US" sz="1100">
                          <a:effectLst/>
                        </a:rPr>
                        <a:t>P18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(Grade, call, Get-Grade)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AG EF(page-Grade -&gt;(call-</a:t>
                      </a:r>
                      <a:r>
                        <a:rPr lang="en-US" sz="1100" dirty="0" err="1">
                          <a:effectLst/>
                        </a:rPr>
                        <a:t>GetGrade</a:t>
                      </a:r>
                      <a:r>
                        <a:rPr lang="en-US" sz="1100" dirty="0">
                          <a:effectLst/>
                        </a:rPr>
                        <a:t> &amp; EX page-</a:t>
                      </a:r>
                      <a:r>
                        <a:rPr lang="en-US" sz="1100" dirty="0" err="1">
                          <a:effectLst/>
                        </a:rPr>
                        <a:t>GetGrade</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7370">
                <a:tc>
                  <a:txBody>
                    <a:bodyPr/>
                    <a:lstStyle/>
                    <a:p>
                      <a:pPr marL="0" marR="0" algn="just">
                        <a:lnSpc>
                          <a:spcPct val="200000"/>
                        </a:lnSpc>
                        <a:spcBef>
                          <a:spcPts val="0"/>
                        </a:spcBef>
                        <a:spcAft>
                          <a:spcPts val="0"/>
                        </a:spcAft>
                      </a:pPr>
                      <a:r>
                        <a:rPr lang="en-US" sz="1100">
                          <a:effectLst/>
                        </a:rPr>
                        <a:t>P19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(GetStudent,build, StudentInfo)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dirty="0">
                          <a:effectLst/>
                        </a:rPr>
                        <a:t>AG EF(build-</a:t>
                      </a:r>
                      <a:r>
                        <a:rPr lang="en-US" sz="1100" dirty="0" err="1">
                          <a:effectLst/>
                        </a:rPr>
                        <a:t>StudentInfo</a:t>
                      </a:r>
                      <a:r>
                        <a:rPr lang="en-US" sz="1100" dirty="0">
                          <a:effectLst/>
                        </a:rPr>
                        <a:t> -&gt; EX page-</a:t>
                      </a:r>
                      <a:r>
                        <a:rPr lang="en-US" sz="1100" dirty="0" err="1">
                          <a:effectLst/>
                        </a:rPr>
                        <a:t>StudentInfo</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7370">
                <a:tc>
                  <a:txBody>
                    <a:bodyPr/>
                    <a:lstStyle/>
                    <a:p>
                      <a:pPr marL="0" marR="0" algn="just">
                        <a:lnSpc>
                          <a:spcPct val="200000"/>
                        </a:lnSpc>
                        <a:spcBef>
                          <a:spcPts val="0"/>
                        </a:spcBef>
                        <a:spcAft>
                          <a:spcPts val="0"/>
                        </a:spcAft>
                      </a:pPr>
                      <a:r>
                        <a:rPr lang="en-US" sz="1100">
                          <a:effectLst/>
                        </a:rPr>
                        <a:t>P20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(GetGrade, build,GradeList)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AG EF(build-GradeList -&gt; EX page-GradeList)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7370">
                <a:tc>
                  <a:txBody>
                    <a:bodyPr/>
                    <a:lstStyle/>
                    <a:p>
                      <a:pPr marL="0" marR="0" algn="just">
                        <a:lnSpc>
                          <a:spcPct val="200000"/>
                        </a:lnSpc>
                        <a:spcBef>
                          <a:spcPts val="0"/>
                        </a:spcBef>
                        <a:spcAft>
                          <a:spcPts val="0"/>
                        </a:spcAft>
                      </a:pPr>
                      <a:r>
                        <a:rPr lang="en-US" sz="1100">
                          <a:effectLst/>
                        </a:rPr>
                        <a:t>P21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(StudentInfo,link,Gradelist)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AG(page-StudentInfo -&gt; (link-Grade &amp; EX page-GradeList))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7370">
                <a:tc>
                  <a:txBody>
                    <a:bodyPr/>
                    <a:lstStyle/>
                    <a:p>
                      <a:pPr marL="0" marR="0" algn="just">
                        <a:lnSpc>
                          <a:spcPct val="200000"/>
                        </a:lnSpc>
                        <a:spcBef>
                          <a:spcPts val="0"/>
                        </a:spcBef>
                        <a:spcAft>
                          <a:spcPts val="0"/>
                        </a:spcAft>
                      </a:pPr>
                      <a:r>
                        <a:rPr lang="en-US" sz="1100">
                          <a:effectLst/>
                        </a:rPr>
                        <a:t>P22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(StudentView,link,Gradelist)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AG(page-</a:t>
                      </a:r>
                      <a:r>
                        <a:rPr lang="en-US" sz="1100" dirty="0" err="1">
                          <a:effectLst/>
                        </a:rPr>
                        <a:t>StudentView</a:t>
                      </a:r>
                      <a:r>
                        <a:rPr lang="en-US" sz="1100" dirty="0">
                          <a:effectLst/>
                        </a:rPr>
                        <a:t> -&gt; (link-Grade &amp; EX page-</a:t>
                      </a:r>
                      <a:r>
                        <a:rPr lang="en-US" sz="1100" dirty="0" err="1">
                          <a:effectLst/>
                        </a:rPr>
                        <a:t>GradeList</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17175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12</a:t>
            </a:fld>
            <a:endParaRPr lang="en-US"/>
          </a:p>
        </p:txBody>
      </p:sp>
      <p:sp>
        <p:nvSpPr>
          <p:cNvPr id="4" name="Title 9"/>
          <p:cNvSpPr txBox="1">
            <a:spLocks/>
          </p:cNvSpPr>
          <p:nvPr/>
        </p:nvSpPr>
        <p:spPr>
          <a:xfrm>
            <a:off x="1447800" y="457332"/>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smtClean="0">
                <a:solidFill>
                  <a:schemeClr val="tx1"/>
                </a:solidFill>
                <a:latin typeface="Times New Roman" panose="02020603050405020304" pitchFamily="18" charset="0"/>
                <a:cs typeface="Times New Roman" panose="02020603050405020304" pitchFamily="18" charset="0"/>
              </a:rPr>
              <a:t>WSGS Specifications</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2987279" y="2967037"/>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endParaRPr lang="en-US" sz="1600" dirty="0" smtClean="0"/>
          </a:p>
        </p:txBody>
      </p:sp>
      <p:sp>
        <p:nvSpPr>
          <p:cNvPr id="6" name="Content Placeholder 10"/>
          <p:cNvSpPr txBox="1">
            <a:spLocks/>
          </p:cNvSpPr>
          <p:nvPr/>
        </p:nvSpPr>
        <p:spPr>
          <a:xfrm>
            <a:off x="1447800" y="1219200"/>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r>
              <a:rPr lang="en-US" sz="1600" b="1" dirty="0" smtClean="0"/>
              <a:t>Safety:</a:t>
            </a:r>
          </a:p>
          <a:p>
            <a:endParaRPr lang="en-US" sz="1600" b="1" dirty="0" smtClean="0"/>
          </a:p>
        </p:txBody>
      </p:sp>
      <p:graphicFrame>
        <p:nvGraphicFramePr>
          <p:cNvPr id="8" name="Table 7"/>
          <p:cNvGraphicFramePr>
            <a:graphicFrameLocks noGrp="1"/>
          </p:cNvGraphicFramePr>
          <p:nvPr>
            <p:extLst>
              <p:ext uri="{D42A27DB-BD31-4B8C-83A1-F6EECF244321}">
                <p14:modId xmlns:p14="http://schemas.microsoft.com/office/powerpoint/2010/main" val="3644752146"/>
              </p:ext>
            </p:extLst>
          </p:nvPr>
        </p:nvGraphicFramePr>
        <p:xfrm>
          <a:off x="1905000" y="1631356"/>
          <a:ext cx="6080760" cy="3962268"/>
        </p:xfrm>
        <a:graphic>
          <a:graphicData uri="http://schemas.openxmlformats.org/drawingml/2006/table">
            <a:tbl>
              <a:tblPr firstRow="1" firstCol="1" bandRow="1">
                <a:tableStyleId>{5C22544A-7EE6-4342-B048-85BDC9FD1C3A}</a:tableStyleId>
              </a:tblPr>
              <a:tblGrid>
                <a:gridCol w="525780"/>
                <a:gridCol w="1085850"/>
                <a:gridCol w="4469130"/>
              </a:tblGrid>
              <a:tr h="440252">
                <a:tc>
                  <a:txBody>
                    <a:bodyPr/>
                    <a:lstStyle/>
                    <a:p>
                      <a:pPr marL="0" marR="0" algn="just">
                        <a:lnSpc>
                          <a:spcPct val="200000"/>
                        </a:lnSpc>
                        <a:spcBef>
                          <a:spcPts val="0"/>
                        </a:spcBef>
                        <a:spcAft>
                          <a:spcPts val="0"/>
                        </a:spcAft>
                      </a:pPr>
                      <a:r>
                        <a:rPr lang="en-US" sz="1100">
                          <a:effectLst/>
                        </a:rPr>
                        <a:t>P25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HomePage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AG EF(page-HomePage -&gt; !EX(link-News | link-LoginPage))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0252">
                <a:tc>
                  <a:txBody>
                    <a:bodyPr/>
                    <a:lstStyle/>
                    <a:p>
                      <a:pPr marL="0" marR="0" algn="just">
                        <a:lnSpc>
                          <a:spcPct val="200000"/>
                        </a:lnSpc>
                        <a:spcBef>
                          <a:spcPts val="0"/>
                        </a:spcBef>
                        <a:spcAft>
                          <a:spcPts val="0"/>
                        </a:spcAft>
                      </a:pPr>
                      <a:r>
                        <a:rPr lang="en-US" sz="1100">
                          <a:effectLst/>
                        </a:rPr>
                        <a:t>P26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LoginPage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AG EF(page-LoginPage -&gt; !EX(call-LoginCheck))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0252">
                <a:tc>
                  <a:txBody>
                    <a:bodyPr/>
                    <a:lstStyle/>
                    <a:p>
                      <a:pPr marL="0" marR="0" algn="just">
                        <a:lnSpc>
                          <a:spcPct val="200000"/>
                        </a:lnSpc>
                        <a:spcBef>
                          <a:spcPts val="0"/>
                        </a:spcBef>
                        <a:spcAft>
                          <a:spcPts val="0"/>
                        </a:spcAft>
                      </a:pPr>
                      <a:r>
                        <a:rPr lang="en-US" sz="1100">
                          <a:effectLst/>
                        </a:rPr>
                        <a:t>P27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LoginCheck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AG EF(page-LoginCheck -&gt; !EX(build-StudentView | build-LoginFail))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0252">
                <a:tc>
                  <a:txBody>
                    <a:bodyPr/>
                    <a:lstStyle/>
                    <a:p>
                      <a:pPr marL="0" marR="0" algn="just">
                        <a:lnSpc>
                          <a:spcPct val="200000"/>
                        </a:lnSpc>
                        <a:spcBef>
                          <a:spcPts val="0"/>
                        </a:spcBef>
                        <a:spcAft>
                          <a:spcPts val="0"/>
                        </a:spcAft>
                      </a:pPr>
                      <a:r>
                        <a:rPr lang="en-US" sz="1100">
                          <a:effectLst/>
                        </a:rPr>
                        <a:t>P28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StudentView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AG EF(page-StudentView -&gt; !EX(link-Grade | call-GetStudent))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0252">
                <a:tc>
                  <a:txBody>
                    <a:bodyPr/>
                    <a:lstStyle/>
                    <a:p>
                      <a:pPr marL="0" marR="0" algn="just">
                        <a:lnSpc>
                          <a:spcPct val="200000"/>
                        </a:lnSpc>
                        <a:spcBef>
                          <a:spcPts val="0"/>
                        </a:spcBef>
                        <a:spcAft>
                          <a:spcPts val="0"/>
                        </a:spcAft>
                      </a:pPr>
                      <a:r>
                        <a:rPr lang="en-US" sz="1100">
                          <a:effectLst/>
                        </a:rPr>
                        <a:t>P29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GetStudent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AG EF(page-GetStudent -&gt; !EX(build-StudentInfo))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0252">
                <a:tc>
                  <a:txBody>
                    <a:bodyPr/>
                    <a:lstStyle/>
                    <a:p>
                      <a:pPr marL="0" marR="0" algn="just">
                        <a:lnSpc>
                          <a:spcPct val="200000"/>
                        </a:lnSpc>
                        <a:spcBef>
                          <a:spcPts val="0"/>
                        </a:spcBef>
                        <a:spcAft>
                          <a:spcPts val="0"/>
                        </a:spcAft>
                      </a:pPr>
                      <a:r>
                        <a:rPr lang="en-US" sz="1100">
                          <a:effectLst/>
                        </a:rPr>
                        <a:t>P30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StudentInfo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AG EF(page-StudentInfo -&gt; !EX(link-Grade))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0252">
                <a:tc>
                  <a:txBody>
                    <a:bodyPr/>
                    <a:lstStyle/>
                    <a:p>
                      <a:pPr marL="0" marR="0" algn="just">
                        <a:lnSpc>
                          <a:spcPct val="200000"/>
                        </a:lnSpc>
                        <a:spcBef>
                          <a:spcPts val="0"/>
                        </a:spcBef>
                        <a:spcAft>
                          <a:spcPts val="0"/>
                        </a:spcAft>
                      </a:pPr>
                      <a:r>
                        <a:rPr lang="en-US" sz="1100">
                          <a:effectLst/>
                        </a:rPr>
                        <a:t>P31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Grade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AG EF(page-Grade -&gt; !EX(call-GetGrade))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0252">
                <a:tc>
                  <a:txBody>
                    <a:bodyPr/>
                    <a:lstStyle/>
                    <a:p>
                      <a:pPr marL="0" marR="0" algn="just">
                        <a:lnSpc>
                          <a:spcPct val="200000"/>
                        </a:lnSpc>
                        <a:spcBef>
                          <a:spcPts val="0"/>
                        </a:spcBef>
                        <a:spcAft>
                          <a:spcPts val="0"/>
                        </a:spcAft>
                      </a:pPr>
                      <a:r>
                        <a:rPr lang="en-US" sz="1100">
                          <a:effectLst/>
                        </a:rPr>
                        <a:t>P32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GetGrade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AG EF(page-GetGrade -&gt; !EX(build-GradeList))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0252">
                <a:tc>
                  <a:txBody>
                    <a:bodyPr/>
                    <a:lstStyle/>
                    <a:p>
                      <a:pPr marL="0" marR="0" algn="just">
                        <a:lnSpc>
                          <a:spcPct val="200000"/>
                        </a:lnSpc>
                        <a:spcBef>
                          <a:spcPts val="0"/>
                        </a:spcBef>
                        <a:spcAft>
                          <a:spcPts val="0"/>
                        </a:spcAft>
                      </a:pPr>
                      <a:r>
                        <a:rPr lang="en-US" sz="1100">
                          <a:effectLst/>
                        </a:rPr>
                        <a:t>P33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LoginFail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SPEC AG(page-</a:t>
                      </a:r>
                      <a:r>
                        <a:rPr lang="en-US" sz="1100" dirty="0" err="1">
                          <a:effectLst/>
                        </a:rPr>
                        <a:t>LoginFail</a:t>
                      </a:r>
                      <a:r>
                        <a:rPr lang="en-US" sz="1100" dirty="0">
                          <a:effectLst/>
                        </a:rPr>
                        <a:t> -&gt; EX page-Exit)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96491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13</a:t>
            </a:fld>
            <a:endParaRPr lang="en-US"/>
          </a:p>
        </p:txBody>
      </p:sp>
      <p:sp>
        <p:nvSpPr>
          <p:cNvPr id="4" name="Title 9"/>
          <p:cNvSpPr txBox="1">
            <a:spLocks/>
          </p:cNvSpPr>
          <p:nvPr/>
        </p:nvSpPr>
        <p:spPr>
          <a:xfrm>
            <a:off x="1447800" y="457332"/>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smtClean="0">
                <a:solidFill>
                  <a:schemeClr val="tx1"/>
                </a:solidFill>
                <a:latin typeface="Times New Roman" panose="02020603050405020304" pitchFamily="18" charset="0"/>
                <a:cs typeface="Times New Roman" panose="02020603050405020304" pitchFamily="18" charset="0"/>
              </a:rPr>
              <a:t>Counter Example</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2987279" y="2967037"/>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endParaRPr lang="en-US" sz="1600" dirty="0" smtClean="0"/>
          </a:p>
        </p:txBody>
      </p:sp>
      <p:sp>
        <p:nvSpPr>
          <p:cNvPr id="6" name="Content Placeholder 10"/>
          <p:cNvSpPr txBox="1">
            <a:spLocks/>
          </p:cNvSpPr>
          <p:nvPr/>
        </p:nvSpPr>
        <p:spPr>
          <a:xfrm>
            <a:off x="1447800" y="1219200"/>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a:lnSpc>
                <a:spcPct val="150000"/>
              </a:lnSpc>
            </a:pPr>
            <a:r>
              <a:rPr lang="en-US" sz="1600" dirty="0"/>
              <a:t>The model checker takes a model and the properties to be verified as input, a counterexample will be generated when the property is discovered to be </a:t>
            </a:r>
            <a:r>
              <a:rPr lang="en-US" sz="1600" i="1" dirty="0"/>
              <a:t>false</a:t>
            </a:r>
            <a:r>
              <a:rPr lang="en-US" sz="1600" dirty="0"/>
              <a:t>. A counterexample is a sequence of states which start from initial page to the state that violates the property. In SMV, 1 and 0 denote true and false, “!, &amp;,  |” denotes  “￢,^,∨”. We present in the Appendix section, the snapshots of the </a:t>
            </a:r>
            <a:r>
              <a:rPr lang="en-US" sz="1600" dirty="0" err="1"/>
              <a:t>NuSMV</a:t>
            </a:r>
            <a:r>
              <a:rPr lang="en-US" sz="1600" dirty="0"/>
              <a:t> execution results and tried to explain some of the </a:t>
            </a:r>
            <a:r>
              <a:rPr lang="en-US" sz="1600" b="1" dirty="0"/>
              <a:t>FALSE</a:t>
            </a:r>
            <a:r>
              <a:rPr lang="en-US" sz="1600" dirty="0"/>
              <a:t> properties i.e. counter ex.</a:t>
            </a:r>
          </a:p>
          <a:p>
            <a:endParaRPr lang="en-US" sz="1600" b="1" dirty="0" smtClean="0"/>
          </a:p>
          <a:p>
            <a:endParaRPr lang="en-US" sz="1600" b="1" dirty="0" smtClean="0"/>
          </a:p>
        </p:txBody>
      </p:sp>
    </p:spTree>
    <p:extLst>
      <p:ext uri="{BB962C8B-B14F-4D97-AF65-F5344CB8AC3E}">
        <p14:creationId xmlns:p14="http://schemas.microsoft.com/office/powerpoint/2010/main" val="1521914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14</a:t>
            </a:fld>
            <a:endParaRPr lang="en-US"/>
          </a:p>
        </p:txBody>
      </p:sp>
      <p:sp>
        <p:nvSpPr>
          <p:cNvPr id="4" name="Title 9"/>
          <p:cNvSpPr txBox="1">
            <a:spLocks/>
          </p:cNvSpPr>
          <p:nvPr/>
        </p:nvSpPr>
        <p:spPr>
          <a:xfrm>
            <a:off x="1447800" y="457332"/>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smtClean="0">
                <a:solidFill>
                  <a:schemeClr val="tx1"/>
                </a:solidFill>
                <a:latin typeface="Times New Roman" panose="02020603050405020304" pitchFamily="18" charset="0"/>
                <a:cs typeface="Times New Roman" panose="02020603050405020304" pitchFamily="18" charset="0"/>
              </a:rPr>
              <a:t>False property in WSGS</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2987279" y="2967037"/>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endParaRPr lang="en-US" sz="1600" dirty="0" smtClean="0"/>
          </a:p>
        </p:txBody>
      </p:sp>
      <p:sp>
        <p:nvSpPr>
          <p:cNvPr id="6" name="Content Placeholder 10"/>
          <p:cNvSpPr txBox="1">
            <a:spLocks/>
          </p:cNvSpPr>
          <p:nvPr/>
        </p:nvSpPr>
        <p:spPr>
          <a:xfrm>
            <a:off x="1447800" y="1219200"/>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a:lnSpc>
                <a:spcPct val="150000"/>
              </a:lnSpc>
            </a:pPr>
            <a:r>
              <a:rPr lang="en-US" sz="1600" dirty="0"/>
              <a:t>(Reachability): </a:t>
            </a:r>
            <a:r>
              <a:rPr lang="en-US" sz="1600" b="1" dirty="0" smtClean="0"/>
              <a:t>SPEC </a:t>
            </a:r>
            <a:r>
              <a:rPr lang="en-US" sz="1600" b="1" dirty="0"/>
              <a:t>AG (page-</a:t>
            </a:r>
            <a:r>
              <a:rPr lang="en-US" sz="1600" b="1" dirty="0" err="1"/>
              <a:t>LoginCheck</a:t>
            </a:r>
            <a:r>
              <a:rPr lang="en-US" sz="1600" b="1" dirty="0"/>
              <a:t> -&gt; AX page-</a:t>
            </a:r>
            <a:r>
              <a:rPr lang="en-US" sz="1600" b="1" dirty="0" err="1"/>
              <a:t>StudentView</a:t>
            </a:r>
            <a:r>
              <a:rPr lang="en-US" sz="1600" b="1" dirty="0"/>
              <a:t>):</a:t>
            </a:r>
            <a:r>
              <a:rPr lang="en-US" sz="1600" dirty="0"/>
              <a:t> All the paths leading from page-</a:t>
            </a:r>
            <a:r>
              <a:rPr lang="en-US" sz="1600" dirty="0" err="1"/>
              <a:t>LoginCheck</a:t>
            </a:r>
            <a:r>
              <a:rPr lang="en-US" sz="1600" dirty="0"/>
              <a:t> do not always end up in next page as Student </a:t>
            </a:r>
            <a:r>
              <a:rPr lang="en-US" sz="1600" dirty="0" smtClean="0"/>
              <a:t>view</a:t>
            </a:r>
          </a:p>
          <a:p>
            <a:pPr marL="0" indent="0">
              <a:lnSpc>
                <a:spcPct val="150000"/>
              </a:lnSpc>
              <a:buNone/>
            </a:pPr>
            <a:endParaRPr lang="en-US" sz="1600" b="1" dirty="0" smtClean="0"/>
          </a:p>
          <a:p>
            <a:endParaRPr lang="en-US" sz="1600" b="1" dirty="0"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b="14207"/>
          <a:stretch>
            <a:fillRect/>
          </a:stretch>
        </p:blipFill>
        <p:spPr bwMode="auto">
          <a:xfrm>
            <a:off x="2338387" y="2362200"/>
            <a:ext cx="59912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498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15</a:t>
            </a:fld>
            <a:endParaRPr lang="en-US"/>
          </a:p>
        </p:txBody>
      </p:sp>
      <p:sp>
        <p:nvSpPr>
          <p:cNvPr id="4" name="Title 9"/>
          <p:cNvSpPr txBox="1">
            <a:spLocks/>
          </p:cNvSpPr>
          <p:nvPr/>
        </p:nvSpPr>
        <p:spPr>
          <a:xfrm>
            <a:off x="1447800" y="457332"/>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smtClean="0">
                <a:solidFill>
                  <a:schemeClr val="tx1"/>
                </a:solidFill>
                <a:latin typeface="Times New Roman" panose="02020603050405020304" pitchFamily="18" charset="0"/>
                <a:cs typeface="Times New Roman" panose="02020603050405020304" pitchFamily="18" charset="0"/>
              </a:rPr>
              <a:t>False property in WSGS</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2987279" y="2967037"/>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endParaRPr lang="en-US" sz="1600" dirty="0" smtClean="0"/>
          </a:p>
        </p:txBody>
      </p:sp>
      <p:sp>
        <p:nvSpPr>
          <p:cNvPr id="6" name="Content Placeholder 10"/>
          <p:cNvSpPr txBox="1">
            <a:spLocks/>
          </p:cNvSpPr>
          <p:nvPr/>
        </p:nvSpPr>
        <p:spPr>
          <a:xfrm>
            <a:off x="1447800" y="1219200"/>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lvl="0"/>
            <a:r>
              <a:rPr lang="en-US" sz="1600" dirty="0"/>
              <a:t>(Safety): </a:t>
            </a:r>
            <a:r>
              <a:rPr lang="en-US" sz="1600" b="1" dirty="0"/>
              <a:t> SPEC AG(page-</a:t>
            </a:r>
            <a:r>
              <a:rPr lang="en-US" sz="1600" b="1" dirty="0" err="1"/>
              <a:t>LoginFail</a:t>
            </a:r>
            <a:r>
              <a:rPr lang="en-US" sz="1600" b="1" dirty="0"/>
              <a:t> -&gt; EX page-Exit):</a:t>
            </a:r>
            <a:r>
              <a:rPr lang="en-US" sz="1600" dirty="0"/>
              <a:t> If user ends up in login failed page then next page should not be exit page rather is should go back to login page thus we get a counter example thus a safety feature of our model for the specification.</a:t>
            </a:r>
          </a:p>
          <a:p>
            <a:pPr marL="0" indent="0">
              <a:lnSpc>
                <a:spcPct val="150000"/>
              </a:lnSpc>
              <a:buNone/>
            </a:pPr>
            <a:endParaRPr lang="en-US" sz="1600" b="1" dirty="0" smtClean="0"/>
          </a:p>
          <a:p>
            <a:endParaRPr lang="en-US" sz="1600" b="1" dirty="0" smtClean="0"/>
          </a:p>
        </p:txBody>
      </p:sp>
      <p:pic>
        <p:nvPicPr>
          <p:cNvPr id="92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1765" b="16903"/>
          <a:stretch/>
        </p:blipFill>
        <p:spPr bwMode="auto">
          <a:xfrm>
            <a:off x="2209800" y="2325130"/>
            <a:ext cx="6248400" cy="442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694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16</a:t>
            </a:fld>
            <a:endParaRPr lang="en-US"/>
          </a:p>
        </p:txBody>
      </p:sp>
      <p:sp>
        <p:nvSpPr>
          <p:cNvPr id="4" name="Title 9"/>
          <p:cNvSpPr txBox="1">
            <a:spLocks/>
          </p:cNvSpPr>
          <p:nvPr/>
        </p:nvSpPr>
        <p:spPr>
          <a:xfrm>
            <a:off x="1447800" y="457332"/>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smtClean="0">
                <a:solidFill>
                  <a:schemeClr val="tx1"/>
                </a:solidFill>
                <a:latin typeface="Times New Roman" panose="02020603050405020304" pitchFamily="18" charset="0"/>
                <a:cs typeface="Times New Roman" panose="02020603050405020304" pitchFamily="18" charset="0"/>
              </a:rPr>
              <a:t>False property in WSGS</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2987279" y="2967037"/>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endParaRPr lang="en-US" sz="1600" dirty="0" smtClean="0"/>
          </a:p>
        </p:txBody>
      </p:sp>
      <p:sp>
        <p:nvSpPr>
          <p:cNvPr id="6" name="Content Placeholder 10"/>
          <p:cNvSpPr txBox="1">
            <a:spLocks/>
          </p:cNvSpPr>
          <p:nvPr/>
        </p:nvSpPr>
        <p:spPr>
          <a:xfrm>
            <a:off x="1447800" y="1219200"/>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lvl="0"/>
            <a:r>
              <a:rPr lang="en-US" sz="1600" dirty="0"/>
              <a:t>(</a:t>
            </a:r>
            <a:r>
              <a:rPr lang="en-US" sz="1600" dirty="0" err="1"/>
              <a:t>Liveness</a:t>
            </a:r>
            <a:r>
              <a:rPr lang="en-US" sz="1600" dirty="0"/>
              <a:t>): </a:t>
            </a:r>
            <a:r>
              <a:rPr lang="en-US" sz="1600" b="1" dirty="0"/>
              <a:t>SPEC AG(page-</a:t>
            </a:r>
            <a:r>
              <a:rPr lang="en-US" sz="1600" b="1" dirty="0" err="1"/>
              <a:t>StudentView</a:t>
            </a:r>
            <a:r>
              <a:rPr lang="en-US" sz="1600" b="1" dirty="0"/>
              <a:t> -&gt; (link-Grade &amp; EX page-</a:t>
            </a:r>
            <a:r>
              <a:rPr lang="en-US" sz="1600" b="1" dirty="0" err="1"/>
              <a:t>GradeList</a:t>
            </a:r>
            <a:r>
              <a:rPr lang="en-US" sz="1600" b="1" dirty="0"/>
              <a:t>)):</a:t>
            </a:r>
            <a:r>
              <a:rPr lang="en-US" sz="1600" dirty="0"/>
              <a:t> If user is on student view and clicks on grade link then it should show list of grades but this is not true as per our model hence counter example</a:t>
            </a:r>
          </a:p>
          <a:p>
            <a:pPr marL="0" indent="0">
              <a:lnSpc>
                <a:spcPct val="150000"/>
              </a:lnSpc>
              <a:buNone/>
            </a:pPr>
            <a:endParaRPr lang="en-US" sz="1600" b="1" dirty="0" smtClean="0"/>
          </a:p>
          <a:p>
            <a:endParaRPr lang="en-US" sz="1600" b="1" dirty="0" smtClean="0"/>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1364" b="16732"/>
          <a:stretch/>
        </p:blipFill>
        <p:spPr bwMode="auto">
          <a:xfrm>
            <a:off x="2424112" y="2057400"/>
            <a:ext cx="58197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3437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17</a:t>
            </a:fld>
            <a:endParaRPr lang="en-US"/>
          </a:p>
        </p:txBody>
      </p:sp>
      <p:sp>
        <p:nvSpPr>
          <p:cNvPr id="4" name="Title 9"/>
          <p:cNvSpPr txBox="1">
            <a:spLocks/>
          </p:cNvSpPr>
          <p:nvPr/>
        </p:nvSpPr>
        <p:spPr>
          <a:xfrm>
            <a:off x="1447800" y="457332"/>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smtClean="0">
                <a:solidFill>
                  <a:schemeClr val="tx1"/>
                </a:solidFill>
                <a:latin typeface="Times New Roman" panose="02020603050405020304" pitchFamily="18" charset="0"/>
                <a:cs typeface="Times New Roman" panose="02020603050405020304" pitchFamily="18" charset="0"/>
              </a:rPr>
              <a:t>Some of the true properties in WSGS</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2987279" y="2967037"/>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endParaRPr lang="en-US" sz="1600" dirty="0" smtClean="0"/>
          </a:p>
        </p:txBody>
      </p:sp>
      <p:sp>
        <p:nvSpPr>
          <p:cNvPr id="6" name="Content Placeholder 10"/>
          <p:cNvSpPr txBox="1">
            <a:spLocks/>
          </p:cNvSpPr>
          <p:nvPr/>
        </p:nvSpPr>
        <p:spPr>
          <a:xfrm>
            <a:off x="1447800" y="1219200"/>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endParaRPr lang="en-US" sz="1600" b="1" dirty="0" smtClean="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2437" r="1765" b="822"/>
          <a:stretch/>
        </p:blipFill>
        <p:spPr bwMode="auto">
          <a:xfrm>
            <a:off x="1624914" y="3604186"/>
            <a:ext cx="5829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10"/>
          <p:cNvSpPr txBox="1">
            <a:spLocks/>
          </p:cNvSpPr>
          <p:nvPr/>
        </p:nvSpPr>
        <p:spPr>
          <a:xfrm>
            <a:off x="1600200" y="1371600"/>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marL="0" indent="0">
              <a:lnSpc>
                <a:spcPct val="150000"/>
              </a:lnSpc>
              <a:buNone/>
            </a:pPr>
            <a:r>
              <a:rPr lang="en-US" sz="1600" b="1" dirty="0" smtClean="0"/>
              <a:t>SPEC </a:t>
            </a:r>
            <a:r>
              <a:rPr lang="en-US" sz="1600" dirty="0"/>
              <a:t>AG EF(page-</a:t>
            </a:r>
            <a:r>
              <a:rPr lang="en-US" sz="1600" dirty="0" err="1"/>
              <a:t>LoginPage</a:t>
            </a:r>
            <a:r>
              <a:rPr lang="en-US" sz="1600" dirty="0"/>
              <a:t> -&gt; !EX(call-</a:t>
            </a:r>
            <a:r>
              <a:rPr lang="en-US" sz="1600" dirty="0" err="1"/>
              <a:t>LoginCheck</a:t>
            </a:r>
            <a:r>
              <a:rPr lang="en-US" sz="1600" dirty="0" smtClean="0"/>
              <a:t>))</a:t>
            </a:r>
          </a:p>
          <a:p>
            <a:pPr marL="0" indent="0">
              <a:lnSpc>
                <a:spcPct val="150000"/>
              </a:lnSpc>
              <a:buNone/>
            </a:pPr>
            <a:r>
              <a:rPr lang="en-US" sz="1600" b="1" dirty="0" smtClean="0"/>
              <a:t>SPEC </a:t>
            </a:r>
            <a:r>
              <a:rPr lang="en-US" sz="1600" dirty="0" smtClean="0"/>
              <a:t>AG </a:t>
            </a:r>
            <a:r>
              <a:rPr lang="en-US" sz="1600" dirty="0"/>
              <a:t>EF(page-</a:t>
            </a:r>
            <a:r>
              <a:rPr lang="en-US" sz="1600" dirty="0" err="1"/>
              <a:t>GetStudent</a:t>
            </a:r>
            <a:r>
              <a:rPr lang="en-US" sz="1600" dirty="0"/>
              <a:t> -&gt; !EX(build-</a:t>
            </a:r>
            <a:r>
              <a:rPr lang="en-US" sz="1600" dirty="0" err="1"/>
              <a:t>StudentInfo</a:t>
            </a:r>
            <a:r>
              <a:rPr lang="en-US" sz="1600" dirty="0" smtClean="0"/>
              <a:t>))</a:t>
            </a:r>
          </a:p>
          <a:p>
            <a:pPr marL="0" indent="0">
              <a:lnSpc>
                <a:spcPct val="150000"/>
              </a:lnSpc>
              <a:buNone/>
            </a:pPr>
            <a:r>
              <a:rPr lang="en-US" sz="1600" b="1" dirty="0" smtClean="0"/>
              <a:t>SPEC </a:t>
            </a:r>
            <a:r>
              <a:rPr lang="en-US" sz="1600" dirty="0" smtClean="0"/>
              <a:t>AG </a:t>
            </a:r>
            <a:r>
              <a:rPr lang="en-US" sz="1600" dirty="0"/>
              <a:t>EF(page-</a:t>
            </a:r>
            <a:r>
              <a:rPr lang="en-US" sz="1600" dirty="0" err="1"/>
              <a:t>StudentInfo</a:t>
            </a:r>
            <a:r>
              <a:rPr lang="en-US" sz="1600" dirty="0"/>
              <a:t> -&gt; !EX(link-Grade</a:t>
            </a:r>
            <a:r>
              <a:rPr lang="en-US" sz="1600" dirty="0" smtClean="0"/>
              <a:t>))</a:t>
            </a:r>
          </a:p>
          <a:p>
            <a:pPr marL="0" indent="0">
              <a:lnSpc>
                <a:spcPct val="150000"/>
              </a:lnSpc>
              <a:buNone/>
            </a:pPr>
            <a:r>
              <a:rPr lang="en-US" sz="1600" b="1" dirty="0" smtClean="0"/>
              <a:t>SPEC </a:t>
            </a:r>
            <a:r>
              <a:rPr lang="en-US" sz="1600" dirty="0" smtClean="0"/>
              <a:t>AG </a:t>
            </a:r>
            <a:r>
              <a:rPr lang="en-US" sz="1600" dirty="0"/>
              <a:t>EF(page-Grade -&gt; !EX(call-</a:t>
            </a:r>
            <a:r>
              <a:rPr lang="en-US" sz="1600" dirty="0" err="1"/>
              <a:t>GetGrade</a:t>
            </a:r>
            <a:r>
              <a:rPr lang="en-US" sz="1600" dirty="0"/>
              <a:t>))</a:t>
            </a:r>
            <a:endParaRPr lang="en-US" sz="1600" b="1" dirty="0" smtClean="0"/>
          </a:p>
          <a:p>
            <a:pPr marL="0" indent="0">
              <a:buNone/>
            </a:pPr>
            <a:r>
              <a:rPr lang="en-US" sz="1600" b="1" dirty="0" smtClean="0"/>
              <a:t>SPEC </a:t>
            </a:r>
            <a:r>
              <a:rPr lang="en-US" sz="1600" dirty="0"/>
              <a:t>AG EF(page-</a:t>
            </a:r>
            <a:r>
              <a:rPr lang="en-US" sz="1600" dirty="0" err="1"/>
              <a:t>GetGrade</a:t>
            </a:r>
            <a:r>
              <a:rPr lang="en-US" sz="1600" dirty="0"/>
              <a:t> -&gt; !EX(build-</a:t>
            </a:r>
            <a:r>
              <a:rPr lang="en-US" sz="1600" dirty="0" err="1"/>
              <a:t>GradeList</a:t>
            </a:r>
            <a:r>
              <a:rPr lang="en-US" sz="1600" dirty="0"/>
              <a:t>))</a:t>
            </a:r>
            <a:endParaRPr lang="en-US" sz="1600" b="1" dirty="0" smtClean="0"/>
          </a:p>
        </p:txBody>
      </p:sp>
    </p:spTree>
    <p:extLst>
      <p:ext uri="{BB962C8B-B14F-4D97-AF65-F5344CB8AC3E}">
        <p14:creationId xmlns:p14="http://schemas.microsoft.com/office/powerpoint/2010/main" val="2355551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Questions…?</a:t>
            </a:r>
          </a:p>
        </p:txBody>
      </p:sp>
      <p:sp>
        <p:nvSpPr>
          <p:cNvPr id="3" name="Slide Number Placeholder 2"/>
          <p:cNvSpPr>
            <a:spLocks noGrp="1"/>
          </p:cNvSpPr>
          <p:nvPr>
            <p:ph type="sldNum" sz="quarter" idx="4"/>
          </p:nvPr>
        </p:nvSpPr>
        <p:spPr/>
        <p:txBody>
          <a:bodyPr/>
          <a:lstStyle/>
          <a:p>
            <a:fld id="{1C32F648-ECF9-CE40-9A71-3D176A63340E}" type="slidenum">
              <a:rPr lang="en-US" smtClean="0"/>
              <a:t>18</a:t>
            </a:fld>
            <a:endParaRPr lang="en-US"/>
          </a:p>
        </p:txBody>
      </p:sp>
    </p:spTree>
    <p:extLst>
      <p:ext uri="{BB962C8B-B14F-4D97-AF65-F5344CB8AC3E}">
        <p14:creationId xmlns:p14="http://schemas.microsoft.com/office/powerpoint/2010/main" val="558405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990600"/>
            <a:ext cx="1974451" cy="461665"/>
          </a:xfrm>
          <a:prstGeom prst="rect">
            <a:avLst/>
          </a:prstGeom>
        </p:spPr>
        <p:txBody>
          <a:bodyPr wrap="none">
            <a:spAutoFit/>
          </a:bodyPr>
          <a:lstStyle/>
          <a:p>
            <a:r>
              <a:rPr lang="en-US" dirty="0">
                <a:latin typeface="Arial" panose="020B0604020202020204" pitchFamily="34" charset="0"/>
                <a:cs typeface="Arial" panose="020B0604020202020204" pitchFamily="34" charset="0"/>
              </a:rPr>
              <a:t>THANK </a:t>
            </a:r>
            <a:r>
              <a:rPr lang="en-US" dirty="0" smtClean="0">
                <a:latin typeface="Arial" panose="020B0604020202020204" pitchFamily="34" charset="0"/>
                <a:cs typeface="Arial" panose="020B0604020202020204" pitchFamily="34" charset="0"/>
              </a:rPr>
              <a:t>YOU</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9"/>
          <p:cNvSpPr>
            <a:spLocks noGrp="1"/>
          </p:cNvSpPr>
          <p:nvPr>
            <p:ph type="title"/>
          </p:nvPr>
        </p:nvSpPr>
        <p:spPr/>
        <p:txBody>
          <a:bodyPr/>
          <a:lstStyle/>
          <a:p>
            <a:pPr algn="ctr" eaLnBrk="1" hangingPunct="1"/>
            <a:r>
              <a:rPr lang="en-US" dirty="0" smtClean="0">
                <a:solidFill>
                  <a:schemeClr val="tx1"/>
                </a:solidFill>
                <a:latin typeface="Times New Roman" panose="02020603050405020304" pitchFamily="18" charset="0"/>
                <a:cs typeface="Times New Roman" panose="02020603050405020304" pitchFamily="18" charset="0"/>
              </a:rPr>
              <a:t>INTRODUCTION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194" name="Content Placeholder 10"/>
          <p:cNvSpPr>
            <a:spLocks noGrp="1"/>
          </p:cNvSpPr>
          <p:nvPr>
            <p:ph idx="1"/>
          </p:nvPr>
        </p:nvSpPr>
        <p:spPr/>
        <p:txBody>
          <a:bodyPr/>
          <a:lstStyle/>
          <a:p>
            <a:pPr algn="just"/>
            <a:r>
              <a:rPr lang="en-US" sz="1600" dirty="0">
                <a:latin typeface="Arial" panose="020B0604020202020204" pitchFamily="34" charset="0"/>
                <a:cs typeface="Arial" panose="020B0604020202020204" pitchFamily="34" charset="0"/>
              </a:rPr>
              <a:t>Model checking is a formal method to verify, if a software system or model meets the properties asserted by users or not. </a:t>
            </a: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A </a:t>
            </a:r>
            <a:r>
              <a:rPr lang="en-US" sz="1600" dirty="0">
                <a:latin typeface="Arial" panose="020B0604020202020204" pitchFamily="34" charset="0"/>
                <a:cs typeface="Arial" panose="020B0604020202020204" pitchFamily="34" charset="0"/>
              </a:rPr>
              <a:t>formal system model describes the behavior of the system based on user requirements. </a:t>
            </a: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Model </a:t>
            </a:r>
            <a:r>
              <a:rPr lang="en-US" sz="1600" dirty="0">
                <a:latin typeface="Arial" panose="020B0604020202020204" pitchFamily="34" charset="0"/>
                <a:cs typeface="Arial" panose="020B0604020202020204" pitchFamily="34" charset="0"/>
              </a:rPr>
              <a:t>checking discovers the properties of the system stated by the user and checks that those are valid or not on the model. Generally the properties, which the system has to satisfy, are defined in a formal way using temporal logic formulas and the model is defined as finite state transition systems. </a:t>
            </a: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Model </a:t>
            </a:r>
            <a:r>
              <a:rPr lang="en-US" sz="1600" dirty="0">
                <a:latin typeface="Arial" panose="020B0604020202020204" pitchFamily="34" charset="0"/>
                <a:cs typeface="Arial" panose="020B0604020202020204" pitchFamily="34" charset="0"/>
              </a:rPr>
              <a:t>checkers build a finite state system and exhaustively explore the reachable state where the properties being checked are being violated. </a:t>
            </a: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Both </a:t>
            </a:r>
            <a:r>
              <a:rPr lang="en-US" sz="1600" dirty="0">
                <a:latin typeface="Arial" panose="020B0604020202020204" pitchFamily="34" charset="0"/>
                <a:cs typeface="Arial" panose="020B0604020202020204" pitchFamily="34" charset="0"/>
              </a:rPr>
              <a:t>the model of the system and the specification can be modeled by the formal description language which acts as input to model checker and formulated as a task in logic, namely to check whether a given structure satisfies a given logical formula</a:t>
            </a:r>
            <a:endParaRPr lang="en-US" sz="16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4"/>
          </p:nvPr>
        </p:nvSpPr>
        <p:spPr/>
        <p:txBody>
          <a:bodyPr/>
          <a:lstStyle/>
          <a:p>
            <a:fld id="{1C32F648-ECF9-CE40-9A71-3D176A63340E}" type="slidenum">
              <a:rPr lang="en-US" smtClean="0"/>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3</a:t>
            </a:fld>
            <a:endParaRPr lang="en-US" dirty="0"/>
          </a:p>
        </p:txBody>
      </p:sp>
      <p:sp>
        <p:nvSpPr>
          <p:cNvPr id="5" name="Title 9"/>
          <p:cNvSpPr txBox="1">
            <a:spLocks/>
          </p:cNvSpPr>
          <p:nvPr/>
        </p:nvSpPr>
        <p:spPr>
          <a:xfrm>
            <a:off x="685800" y="381000"/>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kern="0" dirty="0" smtClean="0">
                <a:solidFill>
                  <a:schemeClr val="tx1"/>
                </a:solidFill>
                <a:latin typeface="Times New Roman" panose="02020603050405020304" pitchFamily="18" charset="0"/>
                <a:cs typeface="Times New Roman" panose="02020603050405020304" pitchFamily="18" charset="0"/>
              </a:rPr>
              <a:t>Pros and Cons of model checking</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10"/>
          <p:cNvSpPr txBox="1">
            <a:spLocks/>
          </p:cNvSpPr>
          <p:nvPr/>
        </p:nvSpPr>
        <p:spPr>
          <a:xfrm>
            <a:off x="685800" y="1524000"/>
            <a:ext cx="7772400" cy="4648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marL="0" indent="0" algn="just">
              <a:buNone/>
            </a:pPr>
            <a:r>
              <a:rPr lang="en-US" sz="1600" dirty="0" smtClean="0"/>
              <a:t>PROS:</a:t>
            </a:r>
          </a:p>
          <a:p>
            <a:r>
              <a:rPr lang="en-CA" sz="1600" dirty="0"/>
              <a:t>It supports partial verification </a:t>
            </a:r>
          </a:p>
          <a:p>
            <a:r>
              <a:rPr lang="en-CA" sz="1600" dirty="0" smtClean="0"/>
              <a:t>It </a:t>
            </a:r>
            <a:r>
              <a:rPr lang="en-CA" sz="1600" dirty="0"/>
              <a:t>is a systematic approach and </a:t>
            </a:r>
            <a:r>
              <a:rPr lang="en-CA" sz="1600" dirty="0" smtClean="0"/>
              <a:t>not vulnerable </a:t>
            </a:r>
            <a:r>
              <a:rPr lang="en-CA" sz="1600" dirty="0"/>
              <a:t>to the likelihood with which </a:t>
            </a:r>
            <a:r>
              <a:rPr lang="en-CA" sz="1600" dirty="0" smtClean="0"/>
              <a:t>an </a:t>
            </a:r>
            <a:r>
              <a:rPr lang="en-US" sz="1600" dirty="0" smtClean="0"/>
              <a:t>error </a:t>
            </a:r>
            <a:r>
              <a:rPr lang="en-US" sz="1600" dirty="0"/>
              <a:t>is exposed</a:t>
            </a:r>
          </a:p>
          <a:p>
            <a:r>
              <a:rPr lang="en-CA" sz="1600" dirty="0"/>
              <a:t> It provides counterexamples in case </a:t>
            </a:r>
            <a:r>
              <a:rPr lang="en-CA" sz="1600" dirty="0" smtClean="0"/>
              <a:t>a </a:t>
            </a:r>
            <a:r>
              <a:rPr lang="en-US" sz="1600" dirty="0" smtClean="0"/>
              <a:t>property </a:t>
            </a:r>
            <a:r>
              <a:rPr lang="en-US" sz="1600" dirty="0"/>
              <a:t>is not satisfied</a:t>
            </a:r>
          </a:p>
          <a:p>
            <a:r>
              <a:rPr lang="en-CA" sz="1600" dirty="0"/>
              <a:t> It does not require a high degree of expertise</a:t>
            </a:r>
            <a:endParaRPr lang="en-US" sz="1600" dirty="0" smtClean="0"/>
          </a:p>
          <a:p>
            <a:pPr marL="0" indent="0" algn="just">
              <a:buNone/>
            </a:pPr>
            <a:r>
              <a:rPr lang="en-US" sz="1600" dirty="0" smtClean="0"/>
              <a:t>CONS:</a:t>
            </a:r>
          </a:p>
          <a:p>
            <a:r>
              <a:rPr lang="en-CA" sz="1600" dirty="0"/>
              <a:t>It is not suitable for infinite-state systems</a:t>
            </a:r>
          </a:p>
          <a:p>
            <a:r>
              <a:rPr lang="en-CA" sz="1600" dirty="0" smtClean="0"/>
              <a:t>It </a:t>
            </a:r>
            <a:r>
              <a:rPr lang="en-CA" sz="1600" dirty="0"/>
              <a:t>needs a model, and modeling can not </a:t>
            </a:r>
            <a:r>
              <a:rPr lang="en-CA" sz="1600" dirty="0" smtClean="0"/>
              <a:t>be </a:t>
            </a:r>
            <a:r>
              <a:rPr lang="en-US" sz="1600" dirty="0" smtClean="0"/>
              <a:t>automated</a:t>
            </a:r>
            <a:endParaRPr lang="en-US" sz="1600" dirty="0"/>
          </a:p>
          <a:p>
            <a:r>
              <a:rPr lang="en-CA" sz="1600" dirty="0" smtClean="0"/>
              <a:t>It </a:t>
            </a:r>
            <a:r>
              <a:rPr lang="en-CA" sz="1600" dirty="0"/>
              <a:t>verifies a system model, and not the </a:t>
            </a:r>
            <a:r>
              <a:rPr lang="en-CA" sz="1600" dirty="0" smtClean="0"/>
              <a:t>system </a:t>
            </a:r>
            <a:r>
              <a:rPr lang="en-US" sz="1600" dirty="0" smtClean="0"/>
              <a:t>itself</a:t>
            </a:r>
            <a:endParaRPr lang="en-US" sz="1600" dirty="0"/>
          </a:p>
          <a:p>
            <a:r>
              <a:rPr lang="en-CA" sz="1600" dirty="0" smtClean="0"/>
              <a:t>It </a:t>
            </a:r>
            <a:r>
              <a:rPr lang="en-CA" sz="1600" dirty="0"/>
              <a:t>checks only stated properties</a:t>
            </a:r>
          </a:p>
          <a:p>
            <a:r>
              <a:rPr lang="en-CA" sz="1600" dirty="0" smtClean="0"/>
              <a:t>It </a:t>
            </a:r>
            <a:r>
              <a:rPr lang="en-CA" sz="1600" dirty="0"/>
              <a:t>suffers from the state space explosion problem</a:t>
            </a:r>
          </a:p>
          <a:p>
            <a:pPr marL="0" indent="0" algn="just">
              <a:buNone/>
            </a:pPr>
            <a:endParaRPr lang="en-US"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4</a:t>
            </a:fld>
            <a:endParaRPr lang="en-US"/>
          </a:p>
        </p:txBody>
      </p:sp>
      <p:sp>
        <p:nvSpPr>
          <p:cNvPr id="4" name="Title 9"/>
          <p:cNvSpPr txBox="1">
            <a:spLocks/>
          </p:cNvSpPr>
          <p:nvPr/>
        </p:nvSpPr>
        <p:spPr>
          <a:xfrm>
            <a:off x="873164" y="381264"/>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a:solidFill>
                  <a:schemeClr val="tx1"/>
                </a:solidFill>
                <a:latin typeface="Times New Roman" panose="02020603050405020304" pitchFamily="18" charset="0"/>
                <a:cs typeface="Times New Roman" panose="02020603050405020304" pitchFamily="18" charset="0"/>
              </a:rPr>
              <a:t>Steps of Model Checking</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1295048" y="1676400"/>
            <a:ext cx="7772400" cy="4648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lvl="0" algn="just"/>
            <a:r>
              <a:rPr lang="en-US" sz="1600" dirty="0" smtClean="0"/>
              <a:t>Model </a:t>
            </a:r>
            <a:r>
              <a:rPr lang="en-US" sz="1600" dirty="0"/>
              <a:t>specification language- a formal notation for encoding the system to be verified as a finite-state transition system, i.e., the model </a:t>
            </a:r>
            <a:r>
              <a:rPr lang="en-US" sz="1600" b="1" dirty="0" smtClean="0"/>
              <a:t>M</a:t>
            </a:r>
          </a:p>
          <a:p>
            <a:pPr lvl="0" algn="just"/>
            <a:endParaRPr lang="en-US" sz="1600" dirty="0"/>
          </a:p>
          <a:p>
            <a:pPr lvl="0" algn="just"/>
            <a:r>
              <a:rPr lang="en-US" sz="1600" dirty="0"/>
              <a:t>P</a:t>
            </a:r>
            <a:r>
              <a:rPr lang="en-US" sz="1600" dirty="0" smtClean="0"/>
              <a:t>roperty </a:t>
            </a:r>
            <a:r>
              <a:rPr lang="en-US" sz="1600" dirty="0"/>
              <a:t>specification language </a:t>
            </a:r>
            <a:r>
              <a:rPr lang="en-US" sz="1600" b="1" dirty="0"/>
              <a:t>φ</a:t>
            </a:r>
            <a:r>
              <a:rPr lang="en-US" sz="1600" dirty="0"/>
              <a:t> based on temporal logic </a:t>
            </a:r>
            <a:endParaRPr lang="en-US" sz="1600" dirty="0" smtClean="0"/>
          </a:p>
          <a:p>
            <a:pPr lvl="0" algn="just"/>
            <a:endParaRPr lang="en-US" sz="1600" dirty="0"/>
          </a:p>
          <a:p>
            <a:pPr algn="just"/>
            <a:r>
              <a:rPr lang="en-US" sz="1600" dirty="0"/>
              <a:t>V</a:t>
            </a:r>
            <a:r>
              <a:rPr lang="en-US" sz="1600" dirty="0" smtClean="0"/>
              <a:t>erification </a:t>
            </a:r>
            <a:r>
              <a:rPr lang="en-US" sz="1600" dirty="0"/>
              <a:t>procedure - an intelligent exhaustive search of the model state space that determines whether the specification is satisfied or not (If </a:t>
            </a:r>
            <a:r>
              <a:rPr lang="en-US" sz="1600" b="1" dirty="0"/>
              <a:t>M ╞ φ</a:t>
            </a:r>
            <a:r>
              <a:rPr lang="en-US" sz="1600" dirty="0"/>
              <a:t>). In the latter case, the procedure provides a counterexample exhibiting the violation of the specification.</a:t>
            </a:r>
            <a:endParaRPr lang="en-US" sz="1600" dirty="0" smtClean="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l="28090" t="29428" r="30818" b="32883"/>
          <a:stretch>
            <a:fillRect/>
          </a:stretch>
        </p:blipFill>
        <p:spPr bwMode="auto">
          <a:xfrm>
            <a:off x="3352800" y="4191000"/>
            <a:ext cx="32480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5</a:t>
            </a:fld>
            <a:endParaRPr lang="en-US"/>
          </a:p>
        </p:txBody>
      </p:sp>
      <p:sp>
        <p:nvSpPr>
          <p:cNvPr id="4" name="Title 9"/>
          <p:cNvSpPr txBox="1">
            <a:spLocks/>
          </p:cNvSpPr>
          <p:nvPr/>
        </p:nvSpPr>
        <p:spPr>
          <a:xfrm>
            <a:off x="873164" y="381264"/>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a:solidFill>
                  <a:schemeClr val="tx1"/>
                </a:solidFill>
                <a:latin typeface="Times New Roman" panose="02020603050405020304" pitchFamily="18" charset="0"/>
                <a:cs typeface="Times New Roman" panose="02020603050405020304" pitchFamily="18" charset="0"/>
              </a:rPr>
              <a:t>System Model Representation</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1295048" y="1676400"/>
            <a:ext cx="7772400" cy="4648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lvl="0" algn="just"/>
            <a:r>
              <a:rPr lang="en-US" sz="1600" dirty="0"/>
              <a:t>System Model can be represented by FSM, </a:t>
            </a:r>
            <a:r>
              <a:rPr lang="en-US" sz="1600" dirty="0" err="1"/>
              <a:t>Kripke</a:t>
            </a:r>
            <a:r>
              <a:rPr lang="en-US" sz="1600" dirty="0"/>
              <a:t> structure, </a:t>
            </a:r>
            <a:r>
              <a:rPr lang="en-US" sz="1600" dirty="0" err="1"/>
              <a:t>Buchi</a:t>
            </a:r>
            <a:r>
              <a:rPr lang="en-US" sz="1600" dirty="0"/>
              <a:t> Automata and some others. Our model is represented by FSM which reflects the behavior of the system. FSM composed of three elements like states which stores information about the system, i.e. it reflects the input changes from the system start to the present moment. The second one is transitions which indicates a state change and is described by a condition that would need to be fulfilled to enable the transition. The third one is Actions which is a description of an activity that is to be performed at a given moment. </a:t>
            </a:r>
            <a:endParaRPr lang="en-US" sz="1600" dirty="0" smtClean="0"/>
          </a:p>
          <a:p>
            <a:pPr lvl="0" algn="just"/>
            <a:endParaRPr lang="en-US" sz="1600" dirty="0" smtClean="0"/>
          </a:p>
          <a:p>
            <a:pPr lvl="0" algn="just"/>
            <a:r>
              <a:rPr lang="en-US" sz="1600" dirty="0" err="1" smtClean="0"/>
              <a:t>Kripke</a:t>
            </a:r>
            <a:r>
              <a:rPr lang="en-US" sz="1600" dirty="0" smtClean="0"/>
              <a:t> Structure:</a:t>
            </a:r>
          </a:p>
          <a:p>
            <a:pPr marL="0" indent="0">
              <a:buNone/>
            </a:pPr>
            <a:r>
              <a:rPr lang="en-CA" sz="1600" dirty="0" smtClean="0"/>
              <a:t>	- A </a:t>
            </a:r>
            <a:r>
              <a:rPr lang="en-CA" sz="1600" dirty="0" err="1"/>
              <a:t>kripke</a:t>
            </a:r>
            <a:r>
              <a:rPr lang="en-CA" sz="1600" dirty="0"/>
              <a:t> structure </a:t>
            </a:r>
            <a:r>
              <a:rPr lang="en-CA" sz="1600" i="1" dirty="0"/>
              <a:t>K </a:t>
            </a:r>
            <a:r>
              <a:rPr lang="en-CA" sz="1600" dirty="0"/>
              <a:t>is a tuple</a:t>
            </a:r>
          </a:p>
          <a:p>
            <a:pPr marL="0" indent="0">
              <a:buNone/>
            </a:pPr>
            <a:r>
              <a:rPr lang="pt-BR" sz="1600" i="1" dirty="0" smtClean="0"/>
              <a:t>	- K </a:t>
            </a:r>
            <a:r>
              <a:rPr lang="pt-BR" sz="1600" dirty="0"/>
              <a:t>= (</a:t>
            </a:r>
            <a:r>
              <a:rPr lang="pt-BR" sz="1600" i="1" dirty="0"/>
              <a:t>S</a:t>
            </a:r>
            <a:r>
              <a:rPr lang="pt-BR" sz="1600" dirty="0"/>
              <a:t>, </a:t>
            </a:r>
            <a:r>
              <a:rPr lang="pt-BR" sz="1600" i="1" dirty="0"/>
              <a:t>I</a:t>
            </a:r>
            <a:r>
              <a:rPr lang="pt-BR" sz="1600" dirty="0"/>
              <a:t>, </a:t>
            </a:r>
            <a:r>
              <a:rPr lang="pt-BR" sz="1600" b="1" i="1" dirty="0"/>
              <a:t>R</a:t>
            </a:r>
            <a:r>
              <a:rPr lang="pt-BR" sz="1600" dirty="0"/>
              <a:t>, </a:t>
            </a:r>
            <a:r>
              <a:rPr lang="pt-BR" sz="1600" i="1" dirty="0"/>
              <a:t>Label</a:t>
            </a:r>
            <a:r>
              <a:rPr lang="pt-BR" sz="1600" dirty="0"/>
              <a:t>)</a:t>
            </a:r>
          </a:p>
          <a:p>
            <a:pPr marL="0" indent="0">
              <a:buNone/>
            </a:pPr>
            <a:r>
              <a:rPr lang="en-CA" sz="1600" dirty="0"/>
              <a:t> </a:t>
            </a:r>
            <a:r>
              <a:rPr lang="en-CA" sz="1600" dirty="0" smtClean="0"/>
              <a:t>	- </a:t>
            </a:r>
            <a:r>
              <a:rPr lang="en-CA" sz="1600" i="1" dirty="0" smtClean="0"/>
              <a:t>S</a:t>
            </a:r>
            <a:r>
              <a:rPr lang="en-CA" sz="1600" dirty="0"/>
              <a:t>: a countable set of states</a:t>
            </a:r>
          </a:p>
          <a:p>
            <a:pPr marL="0" indent="0">
              <a:buNone/>
            </a:pPr>
            <a:r>
              <a:rPr lang="en-CA" sz="1600" dirty="0"/>
              <a:t> </a:t>
            </a:r>
            <a:r>
              <a:rPr lang="en-CA" sz="1600" dirty="0" smtClean="0"/>
              <a:t>	- </a:t>
            </a:r>
            <a:r>
              <a:rPr lang="en-CA" sz="1600" i="1" dirty="0" smtClean="0"/>
              <a:t>I </a:t>
            </a:r>
            <a:r>
              <a:rPr lang="en-CA" sz="1600" dirty="0" smtClean="0"/>
              <a:t> </a:t>
            </a:r>
            <a:r>
              <a:rPr lang="en-CA" sz="1600" i="1" dirty="0"/>
              <a:t>S</a:t>
            </a:r>
            <a:r>
              <a:rPr lang="en-CA" sz="1600" dirty="0"/>
              <a:t>: a set of initial states</a:t>
            </a:r>
          </a:p>
          <a:p>
            <a:pPr marL="0" indent="0">
              <a:buNone/>
            </a:pPr>
            <a:r>
              <a:rPr lang="en-CA" sz="1600" dirty="0"/>
              <a:t> </a:t>
            </a:r>
            <a:r>
              <a:rPr lang="en-CA" sz="1600" dirty="0" smtClean="0"/>
              <a:t>	- </a:t>
            </a:r>
            <a:r>
              <a:rPr lang="en-CA" sz="1600" b="1" i="1" dirty="0" smtClean="0"/>
              <a:t>R </a:t>
            </a:r>
            <a:r>
              <a:rPr lang="en-CA" sz="1600" dirty="0" smtClean="0"/>
              <a:t> </a:t>
            </a:r>
            <a:r>
              <a:rPr lang="en-CA" sz="1600" i="1" dirty="0"/>
              <a:t>s </a:t>
            </a:r>
            <a:r>
              <a:rPr lang="en-CA" sz="1600" dirty="0"/>
              <a:t>× </a:t>
            </a:r>
            <a:r>
              <a:rPr lang="en-CA" sz="1600" i="1" dirty="0"/>
              <a:t>s</a:t>
            </a:r>
            <a:r>
              <a:rPr lang="en-CA" sz="1600" dirty="0"/>
              <a:t>: a transition relation satisfying</a:t>
            </a:r>
          </a:p>
          <a:p>
            <a:pPr marL="0" indent="0">
              <a:buNone/>
            </a:pPr>
            <a:r>
              <a:rPr lang="pt-BR" sz="1600" i="1" dirty="0" smtClean="0"/>
              <a:t>	- s </a:t>
            </a:r>
            <a:r>
              <a:rPr lang="pt-BR" sz="1600" dirty="0" smtClean="0"/>
              <a:t> </a:t>
            </a:r>
            <a:r>
              <a:rPr lang="pt-BR" sz="1600" i="1" dirty="0"/>
              <a:t>S</a:t>
            </a:r>
            <a:r>
              <a:rPr lang="pt-BR" sz="1600" dirty="0"/>
              <a:t>. (</a:t>
            </a:r>
            <a:r>
              <a:rPr lang="pt-BR" sz="1600" i="1" dirty="0"/>
              <a:t>s</a:t>
            </a:r>
            <a:r>
              <a:rPr lang="pt-BR" sz="1600" dirty="0"/>
              <a:t>’  </a:t>
            </a:r>
            <a:r>
              <a:rPr lang="pt-BR" sz="1600" i="1" dirty="0"/>
              <a:t>S</a:t>
            </a:r>
            <a:r>
              <a:rPr lang="pt-BR" sz="1600" dirty="0"/>
              <a:t>. (</a:t>
            </a:r>
            <a:r>
              <a:rPr lang="pt-BR" sz="1600" i="1" dirty="0"/>
              <a:t>s</a:t>
            </a:r>
            <a:r>
              <a:rPr lang="pt-BR" sz="1600" dirty="0"/>
              <a:t>, </a:t>
            </a:r>
            <a:r>
              <a:rPr lang="pt-BR" sz="1600" i="1" dirty="0"/>
              <a:t>s</a:t>
            </a:r>
            <a:r>
              <a:rPr lang="pt-BR" sz="1600" dirty="0"/>
              <a:t>’)  </a:t>
            </a:r>
            <a:r>
              <a:rPr lang="pt-BR" sz="1600" i="1" dirty="0"/>
              <a:t>R</a:t>
            </a:r>
            <a:r>
              <a:rPr lang="pt-BR" sz="1600" dirty="0"/>
              <a:t>)</a:t>
            </a:r>
          </a:p>
          <a:p>
            <a:pPr marL="0" indent="0">
              <a:buNone/>
            </a:pPr>
            <a:r>
              <a:rPr lang="en-CA" sz="1600" dirty="0" smtClean="0"/>
              <a:t>	 - </a:t>
            </a:r>
            <a:r>
              <a:rPr lang="en-CA" sz="1600" i="1" dirty="0" smtClean="0"/>
              <a:t>Label</a:t>
            </a:r>
            <a:r>
              <a:rPr lang="en-CA" sz="1600" dirty="0"/>
              <a:t>: </a:t>
            </a:r>
            <a:r>
              <a:rPr lang="en-CA" sz="1600" i="1" dirty="0"/>
              <a:t>S </a:t>
            </a:r>
            <a:r>
              <a:rPr lang="en-CA" sz="1600" dirty="0"/>
              <a:t>2</a:t>
            </a:r>
            <a:r>
              <a:rPr lang="en-CA" sz="1600" i="1" dirty="0"/>
              <a:t>AP</a:t>
            </a:r>
            <a:r>
              <a:rPr lang="en-CA" sz="1600" dirty="0"/>
              <a:t>: an interpretation function</a:t>
            </a:r>
            <a:endParaRPr lang="en-US" sz="1600" dirty="0" smtClean="0"/>
          </a:p>
        </p:txBody>
      </p:sp>
    </p:spTree>
    <p:extLst>
      <p:ext uri="{BB962C8B-B14F-4D97-AF65-F5344CB8AC3E}">
        <p14:creationId xmlns:p14="http://schemas.microsoft.com/office/powerpoint/2010/main" val="37887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6</a:t>
            </a:fld>
            <a:endParaRPr lang="en-US"/>
          </a:p>
        </p:txBody>
      </p:sp>
      <p:sp>
        <p:nvSpPr>
          <p:cNvPr id="4" name="Title 9"/>
          <p:cNvSpPr txBox="1">
            <a:spLocks/>
          </p:cNvSpPr>
          <p:nvPr/>
        </p:nvSpPr>
        <p:spPr>
          <a:xfrm>
            <a:off x="873164" y="381264"/>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a:solidFill>
                  <a:schemeClr val="tx1"/>
                </a:solidFill>
                <a:latin typeface="Times New Roman" panose="02020603050405020304" pitchFamily="18" charset="0"/>
                <a:cs typeface="Times New Roman" panose="02020603050405020304" pitchFamily="18" charset="0"/>
              </a:rPr>
              <a:t>Specification Representation</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1371600" y="1143000"/>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r>
              <a:rPr lang="en-US" sz="1600" dirty="0"/>
              <a:t>The properties of our model are written using temporal logic which provides a formal system for describing and reasoning about how the truth values change over time. It is appropriate for describing the time varying behavior of systems. The properties to be checked can be written in propositional LTL and CTL format. Now we introduce the syntax of these two languages.</a:t>
            </a:r>
          </a:p>
          <a:p>
            <a:pPr marL="0" indent="0">
              <a:buNone/>
            </a:pPr>
            <a:endParaRPr lang="en-US" sz="1600" b="1" u="sng" dirty="0" smtClean="0"/>
          </a:p>
          <a:p>
            <a:pPr marL="0" indent="0">
              <a:buNone/>
            </a:pPr>
            <a:r>
              <a:rPr lang="en-US" sz="1600" b="1" dirty="0" smtClean="0"/>
              <a:t>LTL </a:t>
            </a:r>
            <a:r>
              <a:rPr lang="en-US" sz="1600" b="1" dirty="0"/>
              <a:t>(Linear Temporal Logic</a:t>
            </a:r>
            <a:r>
              <a:rPr lang="en-US" sz="1600" b="1" dirty="0" smtClean="0"/>
              <a:t>):</a:t>
            </a:r>
          </a:p>
          <a:p>
            <a:pPr marL="0" indent="0">
              <a:buNone/>
            </a:pPr>
            <a:r>
              <a:rPr lang="en-US" sz="1600" dirty="0" smtClean="0"/>
              <a:t>              -</a:t>
            </a:r>
            <a:r>
              <a:rPr lang="en-US" sz="1600" dirty="0"/>
              <a:t>	</a:t>
            </a:r>
            <a:r>
              <a:rPr lang="en-US" sz="1600" dirty="0" smtClean="0"/>
              <a:t>Linear </a:t>
            </a:r>
            <a:r>
              <a:rPr lang="en-US" sz="1600" dirty="0"/>
              <a:t>temporal logic is an infinite sequence of states where each point in </a:t>
            </a:r>
            <a:r>
              <a:rPr lang="en-US" sz="1600" dirty="0" smtClean="0"/>
              <a:t>	time </a:t>
            </a:r>
            <a:r>
              <a:rPr lang="en-US" sz="1600" dirty="0"/>
              <a:t>has a unique successor, based on a linear-time perspective. Linear </a:t>
            </a:r>
            <a:r>
              <a:rPr lang="en-US" sz="1600" dirty="0" smtClean="0"/>
              <a:t>	temporal </a:t>
            </a:r>
            <a:r>
              <a:rPr lang="en-US" sz="1600" dirty="0"/>
              <a:t>property is a temporal logic formula that describes a set of </a:t>
            </a:r>
            <a:r>
              <a:rPr lang="en-US" sz="1600" dirty="0" smtClean="0"/>
              <a:t>	infinite </a:t>
            </a:r>
            <a:r>
              <a:rPr lang="en-US" sz="1600" dirty="0"/>
              <a:t>sequences for which it is true</a:t>
            </a:r>
            <a:r>
              <a:rPr lang="en-US" sz="1600" dirty="0" smtClean="0"/>
              <a:t>.</a:t>
            </a:r>
          </a:p>
          <a:p>
            <a:pPr marL="0" indent="0">
              <a:buNone/>
            </a:pPr>
            <a:endParaRPr lang="en-US" sz="1600" dirty="0" smtClean="0"/>
          </a:p>
          <a:p>
            <a:pPr marL="0" indent="0">
              <a:buNone/>
            </a:pPr>
            <a:r>
              <a:rPr lang="en-US" sz="1600" b="1" dirty="0"/>
              <a:t>CTL (Computation Tree Logic</a:t>
            </a:r>
            <a:r>
              <a:rPr lang="en-US" sz="1600" b="1" dirty="0" smtClean="0"/>
              <a:t>):</a:t>
            </a:r>
          </a:p>
          <a:p>
            <a:pPr marL="0" indent="0">
              <a:buNone/>
            </a:pPr>
            <a:r>
              <a:rPr lang="en-US" sz="1600" dirty="0" smtClean="0"/>
              <a:t>              - CTL </a:t>
            </a:r>
            <a:r>
              <a:rPr lang="en-US" sz="1600" dirty="0"/>
              <a:t>(Computation Tree Logic) is branching</a:t>
            </a:r>
            <a:r>
              <a:rPr lang="en-US" sz="1600" i="1" dirty="0"/>
              <a:t>-time </a:t>
            </a:r>
            <a:r>
              <a:rPr lang="en-US" sz="1600" dirty="0"/>
              <a:t>logic, meaning that its </a:t>
            </a:r>
            <a:r>
              <a:rPr lang="en-US" sz="1600" dirty="0" smtClean="0"/>
              <a:t>	model </a:t>
            </a:r>
            <a:r>
              <a:rPr lang="en-US" sz="1600" dirty="0"/>
              <a:t>of time is a tree-like structure in which the future is not determined. </a:t>
            </a:r>
            <a:r>
              <a:rPr lang="en-US" sz="1600" dirty="0" smtClean="0"/>
              <a:t>	It </a:t>
            </a:r>
            <a:r>
              <a:rPr lang="en-US" sz="1600" dirty="0"/>
              <a:t>is based on propositional logic with a discrete notion of time and only </a:t>
            </a:r>
            <a:r>
              <a:rPr lang="en-US" sz="1600" dirty="0" smtClean="0"/>
              <a:t>	future </a:t>
            </a:r>
            <a:r>
              <a:rPr lang="en-US" sz="1600" dirty="0"/>
              <a:t>modalities. In CTL temporal operators quantify over the paths that </a:t>
            </a:r>
            <a:r>
              <a:rPr lang="en-US" sz="1600" dirty="0" smtClean="0"/>
              <a:t>	are </a:t>
            </a:r>
            <a:r>
              <a:rPr lang="en-US" sz="1600" dirty="0"/>
              <a:t>possible from a given state (branching time). In CTL, each basic </a:t>
            </a:r>
            <a:r>
              <a:rPr lang="en-US" sz="1600" dirty="0" smtClean="0"/>
              <a:t>	temporal </a:t>
            </a:r>
            <a:r>
              <a:rPr lang="en-US" sz="1600" dirty="0"/>
              <a:t>operator must be immediately preceded by a path quantifier (i.e., </a:t>
            </a:r>
            <a:r>
              <a:rPr lang="en-US" sz="1600" dirty="0" smtClean="0"/>
              <a:t>	either </a:t>
            </a:r>
            <a:r>
              <a:rPr lang="en-US" sz="1600" dirty="0"/>
              <a:t>A or E). The verified properties on model can be formulized by CTL. </a:t>
            </a:r>
            <a:endParaRPr lang="en-US" sz="1600" dirty="0" smtClean="0"/>
          </a:p>
        </p:txBody>
      </p:sp>
    </p:spTree>
    <p:extLst>
      <p:ext uri="{BB962C8B-B14F-4D97-AF65-F5344CB8AC3E}">
        <p14:creationId xmlns:p14="http://schemas.microsoft.com/office/powerpoint/2010/main" val="422404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7</a:t>
            </a:fld>
            <a:endParaRPr lang="en-US"/>
          </a:p>
        </p:txBody>
      </p:sp>
      <p:sp>
        <p:nvSpPr>
          <p:cNvPr id="4" name="Title 9"/>
          <p:cNvSpPr txBox="1">
            <a:spLocks/>
          </p:cNvSpPr>
          <p:nvPr/>
        </p:nvSpPr>
        <p:spPr>
          <a:xfrm>
            <a:off x="1350645" y="455537"/>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a:solidFill>
                  <a:schemeClr val="tx1"/>
                </a:solidFill>
                <a:latin typeface="Times New Roman" panose="02020603050405020304" pitchFamily="18" charset="0"/>
                <a:cs typeface="Times New Roman" panose="02020603050405020304" pitchFamily="18" charset="0"/>
              </a:rPr>
              <a:t>Model </a:t>
            </a:r>
            <a:r>
              <a:rPr lang="en-US" dirty="0" smtClean="0">
                <a:solidFill>
                  <a:schemeClr val="tx1"/>
                </a:solidFill>
                <a:latin typeface="Times New Roman" panose="02020603050405020304" pitchFamily="18" charset="0"/>
                <a:cs typeface="Times New Roman" panose="02020603050405020304" pitchFamily="18" charset="0"/>
              </a:rPr>
              <a:t>Description (</a:t>
            </a:r>
            <a:r>
              <a:rPr lang="en-US" dirty="0" err="1" smtClean="0">
                <a:solidFill>
                  <a:schemeClr val="tx1"/>
                </a:solidFill>
                <a:latin typeface="Times New Roman" panose="02020603050405020304" pitchFamily="18" charset="0"/>
                <a:cs typeface="Times New Roman" panose="02020603050405020304" pitchFamily="18" charset="0"/>
              </a:rPr>
              <a:t>Kripke</a:t>
            </a:r>
            <a:r>
              <a:rPr lang="en-US" dirty="0" smtClean="0">
                <a:solidFill>
                  <a:schemeClr val="tx1"/>
                </a:solidFill>
                <a:latin typeface="Times New Roman" panose="02020603050405020304" pitchFamily="18" charset="0"/>
                <a:cs typeface="Times New Roman" panose="02020603050405020304" pitchFamily="18" charset="0"/>
              </a:rPr>
              <a:t> Structure)</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2987279" y="2967037"/>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endParaRPr lang="en-US"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76400"/>
            <a:ext cx="712089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1943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8</a:t>
            </a:fld>
            <a:endParaRPr lang="en-US"/>
          </a:p>
        </p:txBody>
      </p:sp>
      <p:sp>
        <p:nvSpPr>
          <p:cNvPr id="4" name="Title 9"/>
          <p:cNvSpPr txBox="1">
            <a:spLocks/>
          </p:cNvSpPr>
          <p:nvPr/>
        </p:nvSpPr>
        <p:spPr>
          <a:xfrm>
            <a:off x="1447800" y="457332"/>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a:solidFill>
                  <a:schemeClr val="tx1"/>
                </a:solidFill>
                <a:latin typeface="Times New Roman" panose="02020603050405020304" pitchFamily="18" charset="0"/>
                <a:cs typeface="Times New Roman" panose="02020603050405020304" pitchFamily="18" charset="0"/>
              </a:rPr>
              <a:t>Requirement Specifications or Properties</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2987279" y="2967037"/>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endParaRPr lang="en-US" sz="1600" dirty="0" smtClean="0"/>
          </a:p>
        </p:txBody>
      </p:sp>
      <p:sp>
        <p:nvSpPr>
          <p:cNvPr id="6" name="Content Placeholder 10"/>
          <p:cNvSpPr txBox="1">
            <a:spLocks/>
          </p:cNvSpPr>
          <p:nvPr/>
        </p:nvSpPr>
        <p:spPr>
          <a:xfrm>
            <a:off x="1447800" y="1219200"/>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r>
              <a:rPr lang="en-US" sz="1600" dirty="0" smtClean="0"/>
              <a:t>Properties can be classified into three major categories:</a:t>
            </a:r>
          </a:p>
          <a:p>
            <a:pPr marL="0" indent="0" algn="just">
              <a:buNone/>
            </a:pPr>
            <a:r>
              <a:rPr lang="en-US" sz="1600" b="1" dirty="0"/>
              <a:t>	</a:t>
            </a:r>
            <a:r>
              <a:rPr lang="en-US" sz="1600" dirty="0" smtClean="0"/>
              <a:t>-</a:t>
            </a:r>
            <a:r>
              <a:rPr lang="en-US" sz="1600" b="1" dirty="0" smtClean="0"/>
              <a:t> Reachability </a:t>
            </a:r>
            <a:r>
              <a:rPr lang="en-US" sz="1600" b="1" dirty="0"/>
              <a:t>Property (State Coverage):</a:t>
            </a:r>
            <a:r>
              <a:rPr lang="en-US" sz="1600" dirty="0"/>
              <a:t>  All states of the Web </a:t>
            </a:r>
            <a:r>
              <a:rPr lang="en-US" sz="1600" dirty="0" smtClean="0"/>
              <a:t>			application </a:t>
            </a:r>
            <a:r>
              <a:rPr lang="en-US" sz="1600" dirty="0"/>
              <a:t>model must be covered at least once by the </a:t>
            </a:r>
            <a:r>
              <a:rPr lang="en-US" sz="1600" dirty="0" smtClean="0"/>
              <a:t>			generation </a:t>
            </a:r>
            <a:r>
              <a:rPr lang="en-US" sz="1600" dirty="0"/>
              <a:t>of </a:t>
            </a:r>
            <a:r>
              <a:rPr lang="en-US" sz="1600" dirty="0" smtClean="0"/>
              <a:t>system </a:t>
            </a:r>
            <a:r>
              <a:rPr lang="en-US" sz="1600" dirty="0"/>
              <a:t>properties. Reachability property for a </a:t>
            </a:r>
            <a:r>
              <a:rPr lang="en-US" sz="1600" dirty="0" smtClean="0"/>
              <a:t>			web </a:t>
            </a:r>
            <a:r>
              <a:rPr lang="en-US" sz="1600" dirty="0"/>
              <a:t>page </a:t>
            </a:r>
            <a:r>
              <a:rPr lang="en-US" sz="1600" i="1" dirty="0"/>
              <a:t>page-s </a:t>
            </a:r>
            <a:r>
              <a:rPr lang="en-US" sz="1600" dirty="0"/>
              <a:t>is </a:t>
            </a:r>
            <a:r>
              <a:rPr lang="en-US" sz="1600" dirty="0" smtClean="0"/>
              <a:t>defined in </a:t>
            </a:r>
            <a:r>
              <a:rPr lang="en-US" sz="1600" dirty="0"/>
              <a:t>CTL formula with </a:t>
            </a:r>
            <a:r>
              <a:rPr lang="en-US" sz="1600" b="1" dirty="0"/>
              <a:t>EF </a:t>
            </a:r>
            <a:r>
              <a:rPr lang="en-US" sz="1600" dirty="0"/>
              <a:t>operator: </a:t>
            </a:r>
            <a:r>
              <a:rPr lang="en-US" sz="1600" dirty="0" smtClean="0"/>
              <a:t>		</a:t>
            </a:r>
            <a:r>
              <a:rPr lang="en-US" sz="1600" b="1" dirty="0" smtClean="0"/>
              <a:t>EF </a:t>
            </a:r>
            <a:r>
              <a:rPr lang="en-US" sz="1600" i="1" dirty="0" smtClean="0"/>
              <a:t>page-s.</a:t>
            </a:r>
          </a:p>
          <a:p>
            <a:pPr marL="0" indent="0" algn="just">
              <a:buNone/>
            </a:pPr>
            <a:r>
              <a:rPr lang="en-US" sz="1600" i="1" dirty="0"/>
              <a:t>	</a:t>
            </a:r>
            <a:endParaRPr lang="en-US" sz="1600" i="1" dirty="0" smtClean="0"/>
          </a:p>
          <a:p>
            <a:pPr marL="0" indent="0" algn="just">
              <a:buNone/>
            </a:pPr>
            <a:r>
              <a:rPr lang="en-US" sz="1600" i="1" dirty="0"/>
              <a:t>	</a:t>
            </a:r>
            <a:r>
              <a:rPr lang="en-US" sz="1600" i="1" dirty="0" smtClean="0"/>
              <a:t>- </a:t>
            </a:r>
            <a:r>
              <a:rPr lang="en-US" sz="1600" b="1" dirty="0" err="1"/>
              <a:t>Liveness</a:t>
            </a:r>
            <a:r>
              <a:rPr lang="en-US" sz="1600" b="1" dirty="0"/>
              <a:t> property (Transition Coverage):</a:t>
            </a:r>
            <a:r>
              <a:rPr lang="en-US" sz="1600" dirty="0"/>
              <a:t> All transitions of the Web </a:t>
            </a:r>
            <a:r>
              <a:rPr lang="en-US" sz="1600" dirty="0" smtClean="0"/>
              <a:t>		application model must be covered at least once by the 			generation of system properties. These properties denotes the 		</a:t>
            </a:r>
            <a:r>
              <a:rPr lang="en-US" sz="1600" i="1" dirty="0" err="1" smtClean="0"/>
              <a:t>liveness</a:t>
            </a:r>
            <a:r>
              <a:rPr lang="en-US" sz="1600" i="1" dirty="0" smtClean="0"/>
              <a:t> </a:t>
            </a:r>
            <a:r>
              <a:rPr lang="en-US" sz="1600" dirty="0" smtClean="0"/>
              <a:t>of the model, i.e., the Web application implements all 		the legal navigations. According to the implement model </a:t>
            </a:r>
            <a:r>
              <a:rPr lang="en-US" sz="1600" i="1" dirty="0" smtClean="0"/>
              <a:t>K </a:t>
            </a:r>
            <a:r>
              <a:rPr lang="en-US" sz="1600" dirty="0" smtClean="0"/>
              <a:t>of 		Web applications, the transitions of state s and s’ are (</a:t>
            </a:r>
            <a:r>
              <a:rPr lang="en-US" sz="1600" i="1" dirty="0" smtClean="0"/>
              <a:t>s, </a:t>
            </a:r>
            <a:r>
              <a:rPr lang="en-US" sz="1600" dirty="0" smtClean="0"/>
              <a:t>link, 		</a:t>
            </a:r>
            <a:r>
              <a:rPr lang="en-US" sz="1600" i="1" dirty="0" smtClean="0"/>
              <a:t>s</a:t>
            </a:r>
            <a:r>
              <a:rPr lang="en-US" sz="1600" dirty="0" smtClean="0"/>
              <a:t>’), (</a:t>
            </a:r>
            <a:r>
              <a:rPr lang="en-US" sz="1600" i="1" dirty="0" smtClean="0"/>
              <a:t>s</a:t>
            </a:r>
            <a:r>
              <a:rPr lang="en-US" sz="1600" dirty="0" smtClean="0"/>
              <a:t>, call, </a:t>
            </a:r>
            <a:r>
              <a:rPr lang="en-US" sz="1600" i="1" dirty="0" smtClean="0"/>
              <a:t>s</a:t>
            </a:r>
            <a:r>
              <a:rPr lang="en-US" sz="1600" dirty="0" smtClean="0"/>
              <a:t>’), (</a:t>
            </a:r>
            <a:r>
              <a:rPr lang="en-US" sz="1600" i="1" dirty="0" smtClean="0"/>
              <a:t>s</a:t>
            </a:r>
            <a:r>
              <a:rPr lang="en-US" sz="1600" dirty="0" smtClean="0"/>
              <a:t>, build, </a:t>
            </a:r>
            <a:r>
              <a:rPr lang="en-US" sz="1600" i="1" dirty="0" smtClean="0"/>
              <a:t>s</a:t>
            </a:r>
            <a:r>
              <a:rPr lang="en-US" sz="1600" dirty="0" smtClean="0"/>
              <a:t>’)</a:t>
            </a:r>
          </a:p>
          <a:p>
            <a:pPr marL="0" indent="0" algn="just">
              <a:buNone/>
            </a:pPr>
            <a:r>
              <a:rPr lang="en-US" sz="1600" dirty="0"/>
              <a:t>	</a:t>
            </a:r>
            <a:r>
              <a:rPr lang="en-US" sz="1600" dirty="0" smtClean="0"/>
              <a:t>- </a:t>
            </a:r>
            <a:r>
              <a:rPr lang="en-US" sz="1600" b="1" dirty="0"/>
              <a:t>Safety Property (Transition Composition Coverage): </a:t>
            </a:r>
            <a:r>
              <a:rPr lang="en-US" sz="1600" dirty="0"/>
              <a:t>all emitting </a:t>
            </a:r>
            <a:r>
              <a:rPr lang="en-US" sz="1600" dirty="0" smtClean="0"/>
              <a:t>			transitions </a:t>
            </a:r>
            <a:r>
              <a:rPr lang="en-US" sz="1600" dirty="0"/>
              <a:t>of a state must be covered at least once by the </a:t>
            </a:r>
            <a:r>
              <a:rPr lang="en-US" sz="1600" dirty="0" smtClean="0"/>
              <a:t>			generation </a:t>
            </a:r>
            <a:r>
              <a:rPr lang="en-US" sz="1600" dirty="0"/>
              <a:t>of </a:t>
            </a:r>
            <a:r>
              <a:rPr lang="en-US" sz="1600" dirty="0" smtClean="0"/>
              <a:t>system </a:t>
            </a:r>
            <a:r>
              <a:rPr lang="en-US" sz="1600" dirty="0"/>
              <a:t>properties. This can be regarded as </a:t>
            </a:r>
            <a:r>
              <a:rPr lang="en-US" sz="1600" dirty="0" smtClean="0"/>
              <a:t>			a </a:t>
            </a:r>
            <a:r>
              <a:rPr lang="en-US" sz="1600" dirty="0"/>
              <a:t>safety property. Safety </a:t>
            </a:r>
            <a:r>
              <a:rPr lang="en-US" sz="1600" dirty="0" smtClean="0"/>
              <a:t>property </a:t>
            </a:r>
            <a:r>
              <a:rPr lang="en-US" sz="1600" dirty="0"/>
              <a:t>represents a behavior </a:t>
            </a:r>
            <a:r>
              <a:rPr lang="en-US" sz="1600" dirty="0" smtClean="0"/>
              <a:t>			which </a:t>
            </a:r>
            <a:r>
              <a:rPr lang="en-US" sz="1600" dirty="0"/>
              <a:t>may not occur on any path, i.e., </a:t>
            </a:r>
            <a:r>
              <a:rPr lang="en-US" sz="1600" dirty="0" smtClean="0"/>
              <a:t>check </a:t>
            </a:r>
            <a:r>
              <a:rPr lang="en-US" sz="1600" dirty="0"/>
              <a:t>if there are </a:t>
            </a:r>
            <a:r>
              <a:rPr lang="en-US" sz="1600" dirty="0" smtClean="0"/>
              <a:t>			some </a:t>
            </a:r>
            <a:r>
              <a:rPr lang="en-US" sz="1600" dirty="0"/>
              <a:t>illegal transitions in the model</a:t>
            </a:r>
            <a:endParaRPr lang="en-US" sz="1600" dirty="0" smtClean="0"/>
          </a:p>
        </p:txBody>
      </p:sp>
    </p:spTree>
    <p:extLst>
      <p:ext uri="{BB962C8B-B14F-4D97-AF65-F5344CB8AC3E}">
        <p14:creationId xmlns:p14="http://schemas.microsoft.com/office/powerpoint/2010/main" val="2037700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C32F648-ECF9-CE40-9A71-3D176A63340E}" type="slidenum">
              <a:rPr lang="en-US" smtClean="0"/>
              <a:t>9</a:t>
            </a:fld>
            <a:endParaRPr lang="en-US"/>
          </a:p>
        </p:txBody>
      </p:sp>
      <p:sp>
        <p:nvSpPr>
          <p:cNvPr id="4" name="Title 9"/>
          <p:cNvSpPr txBox="1">
            <a:spLocks/>
          </p:cNvSpPr>
          <p:nvPr/>
        </p:nvSpPr>
        <p:spPr>
          <a:xfrm>
            <a:off x="1447800" y="457332"/>
            <a:ext cx="7772400" cy="1143000"/>
          </a:xfrm>
          <a:prstGeom prst="rect">
            <a:avLst/>
          </a:prstGeom>
        </p:spPr>
        <p:txBody>
          <a:bodyPr/>
          <a:lst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a:lstStyle>
          <a:p>
            <a:pPr algn="ctr"/>
            <a:r>
              <a:rPr lang="en-US" dirty="0">
                <a:solidFill>
                  <a:schemeClr val="tx1"/>
                </a:solidFill>
                <a:latin typeface="Times New Roman" panose="02020603050405020304" pitchFamily="18" charset="0"/>
                <a:cs typeface="Times New Roman" panose="02020603050405020304" pitchFamily="18" charset="0"/>
              </a:rPr>
              <a:t>Model Checking with </a:t>
            </a:r>
            <a:r>
              <a:rPr lang="en-US" dirty="0" err="1">
                <a:solidFill>
                  <a:schemeClr val="tx1"/>
                </a:solidFill>
                <a:latin typeface="Times New Roman" panose="02020603050405020304" pitchFamily="18" charset="0"/>
                <a:cs typeface="Times New Roman" panose="02020603050405020304" pitchFamily="18" charset="0"/>
              </a:rPr>
              <a:t>NuSMV</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10"/>
          <p:cNvSpPr txBox="1">
            <a:spLocks/>
          </p:cNvSpPr>
          <p:nvPr/>
        </p:nvSpPr>
        <p:spPr>
          <a:xfrm>
            <a:off x="2987279" y="2967037"/>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endParaRPr lang="en-US" sz="1600" dirty="0" smtClean="0"/>
          </a:p>
        </p:txBody>
      </p:sp>
      <p:sp>
        <p:nvSpPr>
          <p:cNvPr id="6" name="Content Placeholder 10"/>
          <p:cNvSpPr txBox="1">
            <a:spLocks/>
          </p:cNvSpPr>
          <p:nvPr/>
        </p:nvSpPr>
        <p:spPr>
          <a:xfrm>
            <a:off x="1447800" y="1219200"/>
            <a:ext cx="7772400" cy="5410200"/>
          </a:xfrm>
          <a:prstGeom prst="rect">
            <a:avLst/>
          </a:prstGeom>
        </p:spPr>
        <p:txBody>
          <a:bodyPr/>
          <a:lst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r>
              <a:rPr lang="en-US" sz="1600" dirty="0" err="1" smtClean="0"/>
              <a:t>NuSMV</a:t>
            </a:r>
            <a:r>
              <a:rPr lang="en-US" sz="1600" dirty="0" smtClean="0"/>
              <a:t> is a model checker based on the SMV (Symbolic Model Verifier) software. </a:t>
            </a:r>
          </a:p>
          <a:p>
            <a:endParaRPr lang="en-US" sz="1600" dirty="0" smtClean="0"/>
          </a:p>
          <a:p>
            <a:r>
              <a:rPr lang="en-US" sz="1600" dirty="0" smtClean="0"/>
              <a:t>This </a:t>
            </a:r>
            <a:r>
              <a:rPr lang="en-US" sz="1600" dirty="0"/>
              <a:t>class of model checkers verifies temporal logic properties in finite state systems with “implicit” techniques</a:t>
            </a:r>
            <a:r>
              <a:rPr lang="en-US" sz="1600" dirty="0" smtClean="0"/>
              <a:t>.</a:t>
            </a:r>
          </a:p>
          <a:p>
            <a:endParaRPr lang="en-US" sz="1600" dirty="0" smtClean="0"/>
          </a:p>
          <a:p>
            <a:r>
              <a:rPr lang="en-US" sz="1600" dirty="0" smtClean="0"/>
              <a:t> </a:t>
            </a:r>
            <a:r>
              <a:rPr lang="en-US" sz="1600" dirty="0" err="1"/>
              <a:t>NuSMV</a:t>
            </a:r>
            <a:r>
              <a:rPr lang="en-US" sz="1600" dirty="0"/>
              <a:t> uses a symbolic representation of the specification in order to check a model against a property. Originally, SMV was a tool for checking CTL properties on a symbolic model. But </a:t>
            </a:r>
            <a:r>
              <a:rPr lang="en-US" sz="1600" dirty="0" err="1"/>
              <a:t>NuSMV</a:t>
            </a:r>
            <a:r>
              <a:rPr lang="en-US" sz="1600" dirty="0"/>
              <a:t> is also able to deal with LTL (+Past) formulae and SAT-based Bounded Model Checking</a:t>
            </a:r>
            <a:r>
              <a:rPr lang="en-US" sz="1600" dirty="0" smtClean="0"/>
              <a:t>..</a:t>
            </a:r>
          </a:p>
          <a:p>
            <a:endParaRPr lang="en-US" sz="1600" dirty="0" smtClean="0"/>
          </a:p>
          <a:p>
            <a:r>
              <a:rPr lang="en-US" sz="1600" dirty="0" err="1" smtClean="0"/>
              <a:t>NuSMV</a:t>
            </a:r>
            <a:r>
              <a:rPr lang="en-US" sz="1600" dirty="0" smtClean="0"/>
              <a:t> </a:t>
            </a:r>
            <a:r>
              <a:rPr lang="en-US" sz="1600" dirty="0"/>
              <a:t>uses the SMV description language to specify finite state </a:t>
            </a:r>
            <a:r>
              <a:rPr lang="en-US" sz="1600" dirty="0" smtClean="0"/>
              <a:t>machines.</a:t>
            </a:r>
          </a:p>
          <a:p>
            <a:endParaRPr lang="en-US" sz="1600" dirty="0" smtClean="0"/>
          </a:p>
          <a:p>
            <a:r>
              <a:rPr lang="en-US" sz="1600" dirty="0" smtClean="0"/>
              <a:t> </a:t>
            </a:r>
            <a:r>
              <a:rPr lang="en-US" sz="1600" dirty="0" err="1"/>
              <a:t>NuSMV</a:t>
            </a:r>
            <a:r>
              <a:rPr lang="en-US" sz="1600" dirty="0"/>
              <a:t> modules can declare state variables and input variables, an SMV specification can be both state and event oriented. </a:t>
            </a:r>
            <a:endParaRPr lang="en-US" sz="1600" dirty="0" smtClean="0"/>
          </a:p>
        </p:txBody>
      </p:sp>
    </p:spTree>
    <p:extLst>
      <p:ext uri="{BB962C8B-B14F-4D97-AF65-F5344CB8AC3E}">
        <p14:creationId xmlns:p14="http://schemas.microsoft.com/office/powerpoint/2010/main" val="418178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UCS-Concordia-Powerpoint-2011">
  <a:themeElements>
    <a:clrScheme name="Concordia-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ordia-PPT">
      <a:majorFont>
        <a:latin typeface="GillSans Bold"/>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lnDef>
  </a:objectDefaults>
  <a:extraClrSchemeLst>
    <a:extraClrScheme>
      <a:clrScheme name="Concordia-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ordia-P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ordia-P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ordia-P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ordia-P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ordia-P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ordia-PP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ordia-P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ordia-P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ordia-P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ordia-P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ordia-P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Concordia Powerpoint template 2013-pagenumbers</Template>
  <TotalTime>93</TotalTime>
  <Words>1294</Words>
  <Application>Microsoft Office PowerPoint</Application>
  <PresentationFormat>On-screen Show (4:3)</PresentationFormat>
  <Paragraphs>202</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MS PGothic</vt:lpstr>
      <vt:lpstr>Arial</vt:lpstr>
      <vt:lpstr>Arial Bold</vt:lpstr>
      <vt:lpstr>Calibri</vt:lpstr>
      <vt:lpstr>Gill Sans</vt:lpstr>
      <vt:lpstr>GillSans Bold</vt:lpstr>
      <vt:lpstr>Times</vt:lpstr>
      <vt:lpstr>Times New Roman</vt:lpstr>
      <vt:lpstr>Wingdings</vt:lpstr>
      <vt:lpstr>UCS-Concordia-Powerpoint-2011</vt:lpstr>
      <vt:lpstr>Model Checking and verification of Web Student Grading System (WSGS)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Checking and verification of Web Student Grading System (WSGS)</dc:title>
  <dc:creator>HP</dc:creator>
  <cp:lastModifiedBy>HP</cp:lastModifiedBy>
  <cp:revision>10</cp:revision>
  <dcterms:created xsi:type="dcterms:W3CDTF">2015-04-16T02:04:38Z</dcterms:created>
  <dcterms:modified xsi:type="dcterms:W3CDTF">2015-04-16T03:38:37Z</dcterms:modified>
</cp:coreProperties>
</file>