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8" r:id="rId21"/>
    <p:sldId id="283" r:id="rId22"/>
    <p:sldId id="284" r:id="rId23"/>
    <p:sldId id="285" r:id="rId24"/>
    <p:sldId id="272" r:id="rId25"/>
    <p:sldId id="273" r:id="rId26"/>
    <p:sldId id="269" r:id="rId27"/>
    <p:sldId id="286" r:id="rId28"/>
    <p:sldId id="270" r:id="rId29"/>
    <p:sldId id="287" r:id="rId30"/>
    <p:sldId id="288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4c4671ef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4c4671ef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38e927ee4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38e927ee4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fd2ae566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fd2ae566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38e927ee4_6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38e927ee4_6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38e927ee4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38e927ee4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fd2ae566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fd2ae566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38e927ee4_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38e927ee4_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4c4671ef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4c4671ef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4c4671ef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4c4671ef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BF2C-5A37-4984-9979-9DDB3CDC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CBF11-B0C2-4FB0-9BB1-2E3526319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868B8-E21A-4C50-BC8D-951CA860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B555-CDF0-4EBA-84B9-26D59F13FEDB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531D1-9A3D-4A1D-B2F5-5B4832AA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908F9-8007-4028-A40B-90F58BDF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8244-B82C-43A8-9603-03D4C63D6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7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ee/7/api/javax/websocket/server/ServerEndpoint.html" TargetMode="Externa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unications_protoco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en.wikipedia.org/wiki/Transmission_Control_Protocol" TargetMode="External"/><Relationship Id="rId4" Type="http://schemas.openxmlformats.org/officeDocument/2006/relationships/hyperlink" Target="https://en.wikipedia.org/wiki/Full-duple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brows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hyperlink" Target="https://en.wikipedia.org/wiki/Web_serve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</a:t>
            </a: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Not all the browser support websocket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Different browser treat websockets differently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F963-7948-4435-AE97-2A1E259F3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860754"/>
            <a:ext cx="6858000" cy="710996"/>
          </a:xfrm>
        </p:spPr>
        <p:txBody>
          <a:bodyPr>
            <a:noAutofit/>
          </a:bodyPr>
          <a:lstStyle/>
          <a:p>
            <a:r>
              <a:rPr lang="en-US" sz="7200" dirty="0"/>
              <a:t>How it work?</a:t>
            </a:r>
          </a:p>
        </p:txBody>
      </p:sp>
    </p:spTree>
    <p:extLst>
      <p:ext uri="{BB962C8B-B14F-4D97-AF65-F5344CB8AC3E}">
        <p14:creationId xmlns:p14="http://schemas.microsoft.com/office/powerpoint/2010/main" val="418031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F963-7948-4435-AE97-2A1E259F3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39811"/>
            <a:ext cx="6858000" cy="710996"/>
          </a:xfrm>
        </p:spPr>
        <p:txBody>
          <a:bodyPr>
            <a:normAutofit fontScale="90000"/>
          </a:bodyPr>
          <a:lstStyle/>
          <a:p>
            <a:r>
              <a:rPr lang="en-US" sz="4950" dirty="0"/>
              <a:t>All phase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A07765-746E-40AF-A5D2-ED8A606D9044}"/>
              </a:ext>
            </a:extLst>
          </p:cNvPr>
          <p:cNvSpPr txBox="1">
            <a:spLocks/>
          </p:cNvSpPr>
          <p:nvPr/>
        </p:nvSpPr>
        <p:spPr>
          <a:xfrm>
            <a:off x="1143000" y="1982776"/>
            <a:ext cx="6858000" cy="1890584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Font typeface="+mj-lt"/>
              <a:buAutoNum type="arabicPeriod"/>
            </a:pPr>
            <a:r>
              <a:rPr lang="en-US" sz="4500" dirty="0"/>
              <a:t>Handshake phase</a:t>
            </a:r>
          </a:p>
          <a:p>
            <a:pPr marL="857250" indent="-857250">
              <a:buFont typeface="+mj-lt"/>
              <a:buAutoNum type="arabicPeriod"/>
            </a:pPr>
            <a:r>
              <a:rPr lang="en-US" sz="4500" dirty="0"/>
              <a:t>Communication phase</a:t>
            </a:r>
          </a:p>
          <a:p>
            <a:pPr marL="857250" indent="-857250">
              <a:buFont typeface="+mj-lt"/>
              <a:buAutoNum type="arabicPeriod"/>
            </a:pPr>
            <a:r>
              <a:rPr lang="en-US" sz="4500" dirty="0"/>
              <a:t>Closing phase</a:t>
            </a:r>
          </a:p>
        </p:txBody>
      </p:sp>
    </p:spTree>
    <p:extLst>
      <p:ext uri="{BB962C8B-B14F-4D97-AF65-F5344CB8AC3E}">
        <p14:creationId xmlns:p14="http://schemas.microsoft.com/office/powerpoint/2010/main" val="1788251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3AD4-1A30-478D-8361-818D1557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Handshake phase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3CBDED-CA24-42FB-A440-407DCE039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028" y="1416297"/>
            <a:ext cx="4043363" cy="20645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2AE1EC-83BB-437B-84C8-41D5CF6D32C1}"/>
              </a:ext>
            </a:extLst>
          </p:cNvPr>
          <p:cNvSpPr txBox="1"/>
          <p:nvPr/>
        </p:nvSpPr>
        <p:spPr>
          <a:xfrm>
            <a:off x="3224920" y="1631479"/>
            <a:ext cx="8132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Hi, 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3C941A-E4D4-463F-90B4-9B44CCCEB29A}"/>
              </a:ext>
            </a:extLst>
          </p:cNvPr>
          <p:cNvSpPr txBox="1"/>
          <p:nvPr/>
        </p:nvSpPr>
        <p:spPr>
          <a:xfrm>
            <a:off x="4399006" y="1631479"/>
            <a:ext cx="10246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Who are you?</a:t>
            </a:r>
          </a:p>
        </p:txBody>
      </p:sp>
    </p:spTree>
    <p:extLst>
      <p:ext uri="{BB962C8B-B14F-4D97-AF65-F5344CB8AC3E}">
        <p14:creationId xmlns:p14="http://schemas.microsoft.com/office/powerpoint/2010/main" val="493912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D4D1-5C21-4244-93AF-AA3F456DB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73844"/>
            <a:ext cx="2633534" cy="994172"/>
          </a:xfrm>
        </p:spPr>
        <p:txBody>
          <a:bodyPr/>
          <a:lstStyle/>
          <a:p>
            <a:r>
              <a:rPr lang="en-US" dirty="0"/>
              <a:t>1.1 Handshake request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F5FBD4-28C9-47A1-BC09-DD2E41158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391" y="1369219"/>
            <a:ext cx="5937218" cy="3263504"/>
          </a:xfr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07DF6A4-C2BD-4F7C-BD27-3E1500F16459}"/>
              </a:ext>
            </a:extLst>
          </p:cNvPr>
          <p:cNvCxnSpPr>
            <a:cxnSpLocks/>
          </p:cNvCxnSpPr>
          <p:nvPr/>
        </p:nvCxnSpPr>
        <p:spPr>
          <a:xfrm flipV="1">
            <a:off x="3586548" y="273844"/>
            <a:ext cx="2746290" cy="2741207"/>
          </a:xfrm>
          <a:prstGeom prst="bentConnector3">
            <a:avLst>
              <a:gd name="adj1" fmla="val 37402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F5892E0-21B2-45A8-89FD-A66775C0D210}"/>
              </a:ext>
            </a:extLst>
          </p:cNvPr>
          <p:cNvSpPr txBox="1"/>
          <p:nvPr/>
        </p:nvSpPr>
        <p:spPr>
          <a:xfrm>
            <a:off x="6332838" y="135344"/>
            <a:ext cx="15832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Purpose connection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A528221-D2B6-40E7-BE4E-828CD2EB876E}"/>
              </a:ext>
            </a:extLst>
          </p:cNvPr>
          <p:cNvCxnSpPr>
            <a:cxnSpLocks/>
          </p:cNvCxnSpPr>
          <p:nvPr/>
        </p:nvCxnSpPr>
        <p:spPr>
          <a:xfrm flipV="1">
            <a:off x="3594272" y="497809"/>
            <a:ext cx="2746290" cy="2741207"/>
          </a:xfrm>
          <a:prstGeom prst="bentConnector3">
            <a:avLst>
              <a:gd name="adj1" fmla="val 72498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FFF611E-9053-4D03-8713-02DC9FE94969}"/>
              </a:ext>
            </a:extLst>
          </p:cNvPr>
          <p:cNvSpPr txBox="1"/>
          <p:nvPr/>
        </p:nvSpPr>
        <p:spPr>
          <a:xfrm>
            <a:off x="6332838" y="365748"/>
            <a:ext cx="9452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Baseded64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CABCB1-D275-4329-B2E8-7EEE2E363DA1}"/>
              </a:ext>
            </a:extLst>
          </p:cNvPr>
          <p:cNvSpPr txBox="1"/>
          <p:nvPr/>
        </p:nvSpPr>
        <p:spPr>
          <a:xfrm>
            <a:off x="7548333" y="1129517"/>
            <a:ext cx="12766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Plus Fixed String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CF8C03-292C-43E8-ADB9-EC1E770F7332}"/>
              </a:ext>
            </a:extLst>
          </p:cNvPr>
          <p:cNvSpPr txBox="1"/>
          <p:nvPr/>
        </p:nvSpPr>
        <p:spPr>
          <a:xfrm>
            <a:off x="7885633" y="2126488"/>
            <a:ext cx="6020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SHA-1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3A0220E-3B97-43A2-9D26-AAF8F72DEAE7}"/>
              </a:ext>
            </a:extLst>
          </p:cNvPr>
          <p:cNvCxnSpPr/>
          <p:nvPr/>
        </p:nvCxnSpPr>
        <p:spPr>
          <a:xfrm>
            <a:off x="3594272" y="4331043"/>
            <a:ext cx="401131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8DD9859-4A1A-487F-B558-AB69F6A84D64}"/>
              </a:ext>
            </a:extLst>
          </p:cNvPr>
          <p:cNvSpPr txBox="1"/>
          <p:nvPr/>
        </p:nvSpPr>
        <p:spPr>
          <a:xfrm>
            <a:off x="7732190" y="4192544"/>
            <a:ext cx="908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Accept Key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EAD54B-50F0-48BE-89C1-3E550665B796}"/>
              </a:ext>
            </a:extLst>
          </p:cNvPr>
          <p:cNvSpPr txBox="1"/>
          <p:nvPr/>
        </p:nvSpPr>
        <p:spPr>
          <a:xfrm>
            <a:off x="7840139" y="3159516"/>
            <a:ext cx="692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Base64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3CB789C-90D1-4C86-A647-5354DD4DB7D0}"/>
              </a:ext>
            </a:extLst>
          </p:cNvPr>
          <p:cNvCxnSpPr>
            <a:stCxn id="30" idx="3"/>
            <a:endCxn id="31" idx="0"/>
          </p:cNvCxnSpPr>
          <p:nvPr/>
        </p:nvCxnSpPr>
        <p:spPr>
          <a:xfrm>
            <a:off x="7278130" y="492706"/>
            <a:ext cx="908507" cy="63681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C831CF1-21C3-44B4-935A-0F04B98D90A1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rot="5400000">
            <a:off x="7815110" y="1754960"/>
            <a:ext cx="743055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DA5ED4C-7C84-4C25-A208-248D867843AB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 rot="5400000">
            <a:off x="7797080" y="2769960"/>
            <a:ext cx="779112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59383A2-BD09-4E68-936D-28E4CBB2AD5B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 rot="5400000">
            <a:off x="7797080" y="3802988"/>
            <a:ext cx="779112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A13CD6-EA7C-4954-9D2E-4622C75E2562}"/>
              </a:ext>
            </a:extLst>
          </p:cNvPr>
          <p:cNvCxnSpPr>
            <a:cxnSpLocks/>
          </p:cNvCxnSpPr>
          <p:nvPr/>
        </p:nvCxnSpPr>
        <p:spPr>
          <a:xfrm flipH="1">
            <a:off x="1742303" y="3880022"/>
            <a:ext cx="31633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88F5517-1C09-400F-A183-047A9ED2DA7F}"/>
              </a:ext>
            </a:extLst>
          </p:cNvPr>
          <p:cNvSpPr txBox="1"/>
          <p:nvPr/>
        </p:nvSpPr>
        <p:spPr>
          <a:xfrm>
            <a:off x="850535" y="3741522"/>
            <a:ext cx="9066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Connected</a:t>
            </a:r>
          </a:p>
        </p:txBody>
      </p:sp>
    </p:spTree>
    <p:extLst>
      <p:ext uri="{BB962C8B-B14F-4D97-AF65-F5344CB8AC3E}">
        <p14:creationId xmlns:p14="http://schemas.microsoft.com/office/powerpoint/2010/main" val="3635741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07A8-9091-445C-ABE1-D28682D1A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Handshake inspect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54A63E-7072-41E1-84A5-21CD45F5A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609" y="1268016"/>
            <a:ext cx="5023008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39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2357-E410-4442-9D3A-2A4B238E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Handshake error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2B79FA-B8AB-48BB-82D1-48D18CA70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4790"/>
            <a:ext cx="9144000" cy="1094326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AF0AF91-E21C-4420-A140-AC6A95609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75936"/>
            <a:ext cx="7886700" cy="610308"/>
          </a:xfrm>
        </p:spPr>
      </p:pic>
    </p:spTree>
    <p:extLst>
      <p:ext uri="{BB962C8B-B14F-4D97-AF65-F5344CB8AC3E}">
        <p14:creationId xmlns:p14="http://schemas.microsoft.com/office/powerpoint/2010/main" val="1442380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13E3-98F2-42B1-92EF-0BDF3B20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Communication phase</a:t>
            </a:r>
            <a:endParaRPr lang="vi-V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20DF5A-5081-42B3-A1CA-F7A2382E9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778" y="1925836"/>
            <a:ext cx="3550444" cy="215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33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47EA-4E28-4A6B-91B2-D2B3B82A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2218459" cy="994172"/>
          </a:xfrm>
        </p:spPr>
        <p:txBody>
          <a:bodyPr/>
          <a:lstStyle/>
          <a:p>
            <a:r>
              <a:rPr lang="en-US" dirty="0"/>
              <a:t>2.1 </a:t>
            </a:r>
            <a:r>
              <a:rPr lang="en-US" dirty="0" err="1"/>
              <a:t>OnOpen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9A5832-956A-4510-ACFA-DCA8A7A3C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64" y="1268016"/>
            <a:ext cx="674988" cy="877142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73E8DDD-2178-4251-BDF6-714B9811F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846592"/>
            <a:ext cx="674988" cy="877142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32E17EF-0CDA-4CB5-8831-EF6A1F0E5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626" y="1235672"/>
            <a:ext cx="674988" cy="877142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C07B291-B671-4F40-9F72-C720C510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626" y="2846592"/>
            <a:ext cx="674988" cy="8771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8DDB72-C522-4D85-B437-F0BA3F343CF5}"/>
              </a:ext>
            </a:extLst>
          </p:cNvPr>
          <p:cNvSpPr txBox="1"/>
          <p:nvPr/>
        </p:nvSpPr>
        <p:spPr>
          <a:xfrm>
            <a:off x="697387" y="2145158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Cuong</a:t>
            </a:r>
            <a:endParaRPr 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FA43B1-16A6-4722-906B-2BEE63A3A83F}"/>
              </a:ext>
            </a:extLst>
          </p:cNvPr>
          <p:cNvSpPr txBox="1"/>
          <p:nvPr/>
        </p:nvSpPr>
        <p:spPr>
          <a:xfrm>
            <a:off x="724372" y="3723734"/>
            <a:ext cx="492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Phuc</a:t>
            </a:r>
            <a:endParaRPr 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B7518C-8A52-4261-A0A9-A7CA5EC66FD5}"/>
              </a:ext>
            </a:extLst>
          </p:cNvPr>
          <p:cNvSpPr txBox="1"/>
          <p:nvPr/>
        </p:nvSpPr>
        <p:spPr>
          <a:xfrm>
            <a:off x="6669790" y="2112814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Thai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F118FC-B382-40A7-AE54-DEF516811A56}"/>
              </a:ext>
            </a:extLst>
          </p:cNvPr>
          <p:cNvSpPr txBox="1"/>
          <p:nvPr/>
        </p:nvSpPr>
        <p:spPr>
          <a:xfrm>
            <a:off x="6632520" y="3723734"/>
            <a:ext cx="5084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Hung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A2F271-14AD-413B-9526-8DBC081AF2A1}"/>
              </a:ext>
            </a:extLst>
          </p:cNvPr>
          <p:cNvSpPr/>
          <p:nvPr/>
        </p:nvSpPr>
        <p:spPr>
          <a:xfrm>
            <a:off x="3286897" y="1476633"/>
            <a:ext cx="1649627" cy="16928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7C6505-BC4D-447B-9713-1AFDAB286B90}"/>
              </a:ext>
            </a:extLst>
          </p:cNvPr>
          <p:cNvCxnSpPr/>
          <p:nvPr/>
        </p:nvCxnSpPr>
        <p:spPr>
          <a:xfrm>
            <a:off x="3286897" y="1797908"/>
            <a:ext cx="164962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FB515D-A4F9-4600-A5EF-D8BB2FB8BE24}"/>
              </a:ext>
            </a:extLst>
          </p:cNvPr>
          <p:cNvCxnSpPr/>
          <p:nvPr/>
        </p:nvCxnSpPr>
        <p:spPr>
          <a:xfrm>
            <a:off x="3286897" y="2145158"/>
            <a:ext cx="164962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84CA58-233C-4F80-B7FF-FCA529F7C94B}"/>
              </a:ext>
            </a:extLst>
          </p:cNvPr>
          <p:cNvCxnSpPr/>
          <p:nvPr/>
        </p:nvCxnSpPr>
        <p:spPr>
          <a:xfrm>
            <a:off x="3286897" y="2511511"/>
            <a:ext cx="164962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A6E7BC-4686-4434-85F7-28449D3BF996}"/>
              </a:ext>
            </a:extLst>
          </p:cNvPr>
          <p:cNvCxnSpPr/>
          <p:nvPr/>
        </p:nvCxnSpPr>
        <p:spPr>
          <a:xfrm>
            <a:off x="3286897" y="2846592"/>
            <a:ext cx="164962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91A053-25A5-43B4-ACE9-364E22F6CD69}"/>
              </a:ext>
            </a:extLst>
          </p:cNvPr>
          <p:cNvSpPr txBox="1"/>
          <p:nvPr/>
        </p:nvSpPr>
        <p:spPr>
          <a:xfrm>
            <a:off x="3818240" y="1499117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Cuong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350AAC-57DC-4DF3-93BE-C04E906F0005}"/>
              </a:ext>
            </a:extLst>
          </p:cNvPr>
          <p:cNvSpPr txBox="1"/>
          <p:nvPr/>
        </p:nvSpPr>
        <p:spPr>
          <a:xfrm>
            <a:off x="3848358" y="1833034"/>
            <a:ext cx="492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Phuc</a:t>
            </a:r>
            <a:endParaRPr lang="en-US" sz="105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E4D938-0CB4-4C93-9534-D3E425D1437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328352" y="1637618"/>
            <a:ext cx="1958546" cy="689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D14403-85C2-455A-B0EF-DD0087F6B73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303638" y="1935289"/>
            <a:ext cx="2002570" cy="13498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9CC0C0-7ECC-42DE-93D0-6B1FA0809AC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936524" y="1674243"/>
            <a:ext cx="1614102" cy="6795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9B10C3-00E8-48DB-B328-E5B47C39EAC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955835" y="2653258"/>
            <a:ext cx="1594791" cy="6319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91DF595-7887-4AAD-A7BE-E87B135726BB}"/>
              </a:ext>
            </a:extLst>
          </p:cNvPr>
          <p:cNvSpPr txBox="1"/>
          <p:nvPr/>
        </p:nvSpPr>
        <p:spPr>
          <a:xfrm>
            <a:off x="3873838" y="2189835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Thai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A8325E-5970-462D-90C5-19FA4FFE3EBD}"/>
              </a:ext>
            </a:extLst>
          </p:cNvPr>
          <p:cNvSpPr txBox="1"/>
          <p:nvPr/>
        </p:nvSpPr>
        <p:spPr>
          <a:xfrm>
            <a:off x="3837315" y="2556188"/>
            <a:ext cx="5084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Hung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72D514-BB45-4CBF-8A0C-FA8D33A76515}"/>
              </a:ext>
            </a:extLst>
          </p:cNvPr>
          <p:cNvSpPr txBox="1"/>
          <p:nvPr/>
        </p:nvSpPr>
        <p:spPr>
          <a:xfrm>
            <a:off x="1843923" y="1395104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Open()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3439E2-8209-4509-8108-DE7AE8FF9506}"/>
              </a:ext>
            </a:extLst>
          </p:cNvPr>
          <p:cNvSpPr txBox="1"/>
          <p:nvPr/>
        </p:nvSpPr>
        <p:spPr>
          <a:xfrm>
            <a:off x="1828245" y="2290559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Open()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29ED59-279F-4C8A-9BE5-BA0A6231D971}"/>
              </a:ext>
            </a:extLst>
          </p:cNvPr>
          <p:cNvSpPr txBox="1"/>
          <p:nvPr/>
        </p:nvSpPr>
        <p:spPr>
          <a:xfrm>
            <a:off x="5470187" y="1578171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Open()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24F9ED-53E3-41C2-A187-7FA9CC31D62D}"/>
              </a:ext>
            </a:extLst>
          </p:cNvPr>
          <p:cNvSpPr txBox="1"/>
          <p:nvPr/>
        </p:nvSpPr>
        <p:spPr>
          <a:xfrm>
            <a:off x="5470186" y="3088949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Open()</a:t>
            </a:r>
          </a:p>
        </p:txBody>
      </p:sp>
    </p:spTree>
    <p:extLst>
      <p:ext uri="{BB962C8B-B14F-4D97-AF65-F5344CB8AC3E}">
        <p14:creationId xmlns:p14="http://schemas.microsoft.com/office/powerpoint/2010/main" val="244082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BFD8818C-0DA3-487D-8CE1-589CB4DA4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69" y="1814803"/>
            <a:ext cx="674988" cy="877142"/>
          </a:xfrm>
        </p:spPr>
      </p:pic>
      <p:pic>
        <p:nvPicPr>
          <p:cNvPr id="26" name="Content Placeholder 4">
            <a:extLst>
              <a:ext uri="{FF2B5EF4-FFF2-40B4-BE49-F238E27FC236}">
                <a16:creationId xmlns:a16="http://schemas.microsoft.com/office/drawing/2014/main" id="{81AD4D6B-C8A8-4146-AE3D-79A0DF081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5" y="3425722"/>
            <a:ext cx="674988" cy="877142"/>
          </a:xfrm>
          <a:prstGeom prst="rect">
            <a:avLst/>
          </a:prstGeom>
        </p:spPr>
      </p:pic>
      <p:pic>
        <p:nvPicPr>
          <p:cNvPr id="27" name="Content Placeholder 4">
            <a:extLst>
              <a:ext uri="{FF2B5EF4-FFF2-40B4-BE49-F238E27FC236}">
                <a16:creationId xmlns:a16="http://schemas.microsoft.com/office/drawing/2014/main" id="{8D2F8D61-56C4-4E8A-8E51-E418C1905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5" y="203883"/>
            <a:ext cx="674988" cy="877142"/>
          </a:xfrm>
          <a:prstGeom prst="rect">
            <a:avLst/>
          </a:prstGeom>
        </p:spPr>
      </p:pic>
      <p:pic>
        <p:nvPicPr>
          <p:cNvPr id="28" name="Content Placeholder 4">
            <a:extLst>
              <a:ext uri="{FF2B5EF4-FFF2-40B4-BE49-F238E27FC236}">
                <a16:creationId xmlns:a16="http://schemas.microsoft.com/office/drawing/2014/main" id="{AB296476-EB0A-4ABE-8A8A-48111B4F5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5" y="1814803"/>
            <a:ext cx="674988" cy="87714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3D0BAC1-F4BA-4DA9-BDD7-800FD86ED471}"/>
              </a:ext>
            </a:extLst>
          </p:cNvPr>
          <p:cNvSpPr txBox="1"/>
          <p:nvPr/>
        </p:nvSpPr>
        <p:spPr>
          <a:xfrm>
            <a:off x="884292" y="2691944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Cuong</a:t>
            </a:r>
            <a:endParaRPr 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D3FED3-6694-42A3-AB69-4C313FFE457B}"/>
              </a:ext>
            </a:extLst>
          </p:cNvPr>
          <p:cNvSpPr txBox="1"/>
          <p:nvPr/>
        </p:nvSpPr>
        <p:spPr>
          <a:xfrm>
            <a:off x="5819246" y="4302864"/>
            <a:ext cx="492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Phuc</a:t>
            </a:r>
            <a:endParaRPr lang="en-US" sz="10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7E4898-D2CC-4358-8B7E-3F4A43743C27}"/>
              </a:ext>
            </a:extLst>
          </p:cNvPr>
          <p:cNvSpPr txBox="1"/>
          <p:nvPr/>
        </p:nvSpPr>
        <p:spPr>
          <a:xfrm>
            <a:off x="5842689" y="1081025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Thai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9E3493-9FAB-4E40-8A79-70A3540474F5}"/>
              </a:ext>
            </a:extLst>
          </p:cNvPr>
          <p:cNvSpPr txBox="1"/>
          <p:nvPr/>
        </p:nvSpPr>
        <p:spPr>
          <a:xfrm>
            <a:off x="5805419" y="2691944"/>
            <a:ext cx="5084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Hung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A6B77A-BE72-4DA5-849C-4C8F599C3625}"/>
              </a:ext>
            </a:extLst>
          </p:cNvPr>
          <p:cNvSpPr/>
          <p:nvPr/>
        </p:nvSpPr>
        <p:spPr>
          <a:xfrm>
            <a:off x="3017143" y="1421027"/>
            <a:ext cx="1649627" cy="16928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C8500A-FA0F-4CC7-AB67-870F57226F4A}"/>
              </a:ext>
            </a:extLst>
          </p:cNvPr>
          <p:cNvCxnSpPr/>
          <p:nvPr/>
        </p:nvCxnSpPr>
        <p:spPr>
          <a:xfrm>
            <a:off x="3017143" y="1742303"/>
            <a:ext cx="164962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83D6F1-8D6D-4979-B85C-9652F94B1B6B}"/>
              </a:ext>
            </a:extLst>
          </p:cNvPr>
          <p:cNvCxnSpPr/>
          <p:nvPr/>
        </p:nvCxnSpPr>
        <p:spPr>
          <a:xfrm>
            <a:off x="3017143" y="2089552"/>
            <a:ext cx="164962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D774B2A-028D-4C3E-889C-F4EF684DDC6B}"/>
              </a:ext>
            </a:extLst>
          </p:cNvPr>
          <p:cNvCxnSpPr/>
          <p:nvPr/>
        </p:nvCxnSpPr>
        <p:spPr>
          <a:xfrm>
            <a:off x="3017143" y="2455905"/>
            <a:ext cx="164962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56411C5-5759-432C-8206-60425757AFBF}"/>
              </a:ext>
            </a:extLst>
          </p:cNvPr>
          <p:cNvCxnSpPr/>
          <p:nvPr/>
        </p:nvCxnSpPr>
        <p:spPr>
          <a:xfrm>
            <a:off x="3017143" y="2790986"/>
            <a:ext cx="164962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2B7AB89-FA79-42C0-B74E-14C808DF3131}"/>
              </a:ext>
            </a:extLst>
          </p:cNvPr>
          <p:cNvSpPr txBox="1"/>
          <p:nvPr/>
        </p:nvSpPr>
        <p:spPr>
          <a:xfrm>
            <a:off x="3548486" y="1443512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Cuong</a:t>
            </a:r>
            <a:endParaRPr lang="en-US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C8FC61-F85C-45AB-9307-2C6CC06B7CCB}"/>
              </a:ext>
            </a:extLst>
          </p:cNvPr>
          <p:cNvSpPr txBox="1"/>
          <p:nvPr/>
        </p:nvSpPr>
        <p:spPr>
          <a:xfrm>
            <a:off x="3578604" y="1777428"/>
            <a:ext cx="492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Phuc</a:t>
            </a:r>
            <a:endParaRPr lang="en-US" sz="105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213210-FE15-48B6-AB97-C8C1C5BE3563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>
            <a:off x="1515257" y="2253374"/>
            <a:ext cx="1501887" cy="140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E5E17E3-C3B0-40F5-80C9-9AC4F0ECFBCA}"/>
              </a:ext>
            </a:extLst>
          </p:cNvPr>
          <p:cNvSpPr txBox="1"/>
          <p:nvPr/>
        </p:nvSpPr>
        <p:spPr>
          <a:xfrm>
            <a:off x="3604084" y="2134229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Thai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25528C-B667-4A84-A860-E200FA696187}"/>
              </a:ext>
            </a:extLst>
          </p:cNvPr>
          <p:cNvSpPr txBox="1"/>
          <p:nvPr/>
        </p:nvSpPr>
        <p:spPr>
          <a:xfrm>
            <a:off x="3567561" y="2500583"/>
            <a:ext cx="5084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Hung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44BE3E-F007-47C3-ADCA-A8019B88268E}"/>
              </a:ext>
            </a:extLst>
          </p:cNvPr>
          <p:cNvSpPr txBox="1"/>
          <p:nvPr/>
        </p:nvSpPr>
        <p:spPr>
          <a:xfrm>
            <a:off x="1678813" y="1787863"/>
            <a:ext cx="11481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onMessage</a:t>
            </a:r>
            <a:r>
              <a:rPr lang="en-US" sz="1050" dirty="0"/>
              <a:t>(Hello everyone)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9210FE7-BA51-4180-8297-BF1FD0772F62}"/>
              </a:ext>
            </a:extLst>
          </p:cNvPr>
          <p:cNvCxnSpPr>
            <a:cxnSpLocks/>
          </p:cNvCxnSpPr>
          <p:nvPr/>
        </p:nvCxnSpPr>
        <p:spPr>
          <a:xfrm flipH="1" flipV="1">
            <a:off x="1515256" y="2401676"/>
            <a:ext cx="1475255" cy="955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FBED2FF-7511-42E5-AC02-4A300C06A2FC}"/>
              </a:ext>
            </a:extLst>
          </p:cNvPr>
          <p:cNvSpPr/>
          <p:nvPr/>
        </p:nvSpPr>
        <p:spPr>
          <a:xfrm>
            <a:off x="284986" y="1103176"/>
            <a:ext cx="1785551" cy="5096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>
                <a:solidFill>
                  <a:schemeClr val="tx1"/>
                </a:solidFill>
              </a:rPr>
              <a:t>Cuong</a:t>
            </a:r>
            <a:r>
              <a:rPr lang="en-US" sz="1050" dirty="0">
                <a:solidFill>
                  <a:schemeClr val="tx1"/>
                </a:solidFill>
              </a:rPr>
              <a:t>: Hello everyone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757949E-34EF-4BFB-B336-14B2814DC928}"/>
              </a:ext>
            </a:extLst>
          </p:cNvPr>
          <p:cNvSpPr/>
          <p:nvPr/>
        </p:nvSpPr>
        <p:spPr>
          <a:xfrm>
            <a:off x="6597328" y="387606"/>
            <a:ext cx="1785551" cy="5096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>
                <a:solidFill>
                  <a:schemeClr val="tx1"/>
                </a:solidFill>
              </a:rPr>
              <a:t>Cuong</a:t>
            </a:r>
            <a:r>
              <a:rPr lang="en-US" sz="1050" dirty="0">
                <a:solidFill>
                  <a:schemeClr val="tx1"/>
                </a:solidFill>
              </a:rPr>
              <a:t>: Hello everyone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9BFE950-2142-470F-87F6-680890A474F1}"/>
              </a:ext>
            </a:extLst>
          </p:cNvPr>
          <p:cNvSpPr/>
          <p:nvPr/>
        </p:nvSpPr>
        <p:spPr>
          <a:xfrm>
            <a:off x="6597328" y="2030236"/>
            <a:ext cx="1785551" cy="5096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>
                <a:solidFill>
                  <a:schemeClr val="tx1"/>
                </a:solidFill>
              </a:rPr>
              <a:t>Cuong</a:t>
            </a:r>
            <a:r>
              <a:rPr lang="en-US" sz="1050" dirty="0">
                <a:solidFill>
                  <a:schemeClr val="tx1"/>
                </a:solidFill>
              </a:rPr>
              <a:t>: Hello everyone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A0B8DBF-5D76-4078-990D-91310A4B7278}"/>
              </a:ext>
            </a:extLst>
          </p:cNvPr>
          <p:cNvSpPr/>
          <p:nvPr/>
        </p:nvSpPr>
        <p:spPr>
          <a:xfrm>
            <a:off x="6597328" y="3609445"/>
            <a:ext cx="1785551" cy="5096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>
                <a:solidFill>
                  <a:schemeClr val="tx1"/>
                </a:solidFill>
              </a:rPr>
              <a:t>Cuong</a:t>
            </a:r>
            <a:r>
              <a:rPr lang="en-US" sz="1050" dirty="0">
                <a:solidFill>
                  <a:schemeClr val="tx1"/>
                </a:solidFill>
              </a:rPr>
              <a:t>: Hello everyone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BEEE5D-E9C5-48BA-8329-9641F5B5BF78}"/>
              </a:ext>
            </a:extLst>
          </p:cNvPr>
          <p:cNvCxnSpPr>
            <a:cxnSpLocks/>
            <a:stCxn id="33" idx="3"/>
            <a:endCxn id="27" idx="1"/>
          </p:cNvCxnSpPr>
          <p:nvPr/>
        </p:nvCxnSpPr>
        <p:spPr>
          <a:xfrm flipV="1">
            <a:off x="4666770" y="642454"/>
            <a:ext cx="1056755" cy="162501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0BDE4C-0F48-475A-93AA-D89DD3C2C85F}"/>
              </a:ext>
            </a:extLst>
          </p:cNvPr>
          <p:cNvCxnSpPr>
            <a:cxnSpLocks/>
            <a:stCxn id="33" idx="3"/>
            <a:endCxn id="28" idx="1"/>
          </p:cNvCxnSpPr>
          <p:nvPr/>
        </p:nvCxnSpPr>
        <p:spPr>
          <a:xfrm flipV="1">
            <a:off x="4666770" y="2253374"/>
            <a:ext cx="1056755" cy="1409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997DCE9-0E0C-45A7-AF8C-1B5C309EFC79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4666770" y="2267465"/>
            <a:ext cx="1056755" cy="159682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C91F98C-2A59-4A12-A069-405C286FD2C8}"/>
              </a:ext>
            </a:extLst>
          </p:cNvPr>
          <p:cNvSpPr txBox="1"/>
          <p:nvPr/>
        </p:nvSpPr>
        <p:spPr>
          <a:xfrm>
            <a:off x="4786850" y="1990466"/>
            <a:ext cx="5803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send()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22CB1F5-E537-4240-B351-484CA5D9E5B3}"/>
              </a:ext>
            </a:extLst>
          </p:cNvPr>
          <p:cNvSpPr txBox="1"/>
          <p:nvPr/>
        </p:nvSpPr>
        <p:spPr>
          <a:xfrm>
            <a:off x="4666771" y="1087879"/>
            <a:ext cx="5803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send()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12F9A8D-B3FD-4263-9E99-183480A14481}"/>
              </a:ext>
            </a:extLst>
          </p:cNvPr>
          <p:cNvSpPr txBox="1"/>
          <p:nvPr/>
        </p:nvSpPr>
        <p:spPr>
          <a:xfrm>
            <a:off x="4721344" y="3238311"/>
            <a:ext cx="5889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send()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4D6458-6BEC-46EA-BF86-39A5FA07F2FE}"/>
              </a:ext>
            </a:extLst>
          </p:cNvPr>
          <p:cNvSpPr txBox="1"/>
          <p:nvPr/>
        </p:nvSpPr>
        <p:spPr>
          <a:xfrm>
            <a:off x="1902178" y="2459035"/>
            <a:ext cx="5803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send()</a:t>
            </a: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1F9A26AA-A3E0-4FC0-9E67-5F7BD959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86" y="109004"/>
            <a:ext cx="2866923" cy="994172"/>
          </a:xfrm>
        </p:spPr>
        <p:txBody>
          <a:bodyPr/>
          <a:lstStyle/>
          <a:p>
            <a:r>
              <a:rPr lang="en-US" dirty="0"/>
              <a:t>2.2 </a:t>
            </a:r>
            <a:r>
              <a:rPr lang="en-US" dirty="0" err="1"/>
              <a:t>OnMessage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39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websocket?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3AD4-1A30-478D-8361-818D1557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Closing phase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3CBDED-CA24-42FB-A440-407DCE039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028" y="1416297"/>
            <a:ext cx="4043363" cy="20645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2AE1EC-83BB-437B-84C8-41D5CF6D32C1}"/>
              </a:ext>
            </a:extLst>
          </p:cNvPr>
          <p:cNvSpPr txBox="1"/>
          <p:nvPr/>
        </p:nvSpPr>
        <p:spPr>
          <a:xfrm>
            <a:off x="3224920" y="1631479"/>
            <a:ext cx="8132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Bye 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3C941A-E4D4-463F-90B4-9B44CCCEB29A}"/>
              </a:ext>
            </a:extLst>
          </p:cNvPr>
          <p:cNvSpPr txBox="1"/>
          <p:nvPr/>
        </p:nvSpPr>
        <p:spPr>
          <a:xfrm>
            <a:off x="4516394" y="1631479"/>
            <a:ext cx="747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Bye Alice</a:t>
            </a:r>
          </a:p>
        </p:txBody>
      </p:sp>
    </p:spTree>
    <p:extLst>
      <p:ext uri="{BB962C8B-B14F-4D97-AF65-F5344CB8AC3E}">
        <p14:creationId xmlns:p14="http://schemas.microsoft.com/office/powerpoint/2010/main" val="2426648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Content Placeholder 4">
            <a:extLst>
              <a:ext uri="{FF2B5EF4-FFF2-40B4-BE49-F238E27FC236}">
                <a16:creationId xmlns:a16="http://schemas.microsoft.com/office/drawing/2014/main" id="{3294120E-1E71-48E4-8EAF-9C4299EC2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69" y="1814803"/>
            <a:ext cx="674988" cy="877142"/>
          </a:xfrm>
        </p:spPr>
      </p:pic>
      <p:pic>
        <p:nvPicPr>
          <p:cNvPr id="37" name="Content Placeholder 4">
            <a:extLst>
              <a:ext uri="{FF2B5EF4-FFF2-40B4-BE49-F238E27FC236}">
                <a16:creationId xmlns:a16="http://schemas.microsoft.com/office/drawing/2014/main" id="{A675D648-F01F-4513-8EAF-44C4FF899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5" y="3425722"/>
            <a:ext cx="674988" cy="877142"/>
          </a:xfrm>
          <a:prstGeom prst="rect">
            <a:avLst/>
          </a:prstGeom>
        </p:spPr>
      </p:pic>
      <p:pic>
        <p:nvPicPr>
          <p:cNvPr id="38" name="Content Placeholder 4">
            <a:extLst>
              <a:ext uri="{FF2B5EF4-FFF2-40B4-BE49-F238E27FC236}">
                <a16:creationId xmlns:a16="http://schemas.microsoft.com/office/drawing/2014/main" id="{AF200571-3668-4C98-942B-E7CE28996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5" y="203883"/>
            <a:ext cx="674988" cy="877142"/>
          </a:xfrm>
          <a:prstGeom prst="rect">
            <a:avLst/>
          </a:prstGeom>
        </p:spPr>
      </p:pic>
      <p:pic>
        <p:nvPicPr>
          <p:cNvPr id="39" name="Content Placeholder 4">
            <a:extLst>
              <a:ext uri="{FF2B5EF4-FFF2-40B4-BE49-F238E27FC236}">
                <a16:creationId xmlns:a16="http://schemas.microsoft.com/office/drawing/2014/main" id="{7C6201CA-FE3F-4C4D-8324-158B111E2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5" y="1814803"/>
            <a:ext cx="674988" cy="87714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658A34C-F81D-4797-B90A-2802E86F60F7}"/>
              </a:ext>
            </a:extLst>
          </p:cNvPr>
          <p:cNvSpPr txBox="1"/>
          <p:nvPr/>
        </p:nvSpPr>
        <p:spPr>
          <a:xfrm>
            <a:off x="884292" y="2691944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Cuong</a:t>
            </a:r>
            <a:endParaRPr lang="en-US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326675-25BD-4746-BC3B-D15AF565BA71}"/>
              </a:ext>
            </a:extLst>
          </p:cNvPr>
          <p:cNvSpPr txBox="1"/>
          <p:nvPr/>
        </p:nvSpPr>
        <p:spPr>
          <a:xfrm>
            <a:off x="5819246" y="4302864"/>
            <a:ext cx="492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Phuc</a:t>
            </a:r>
            <a:endParaRPr lang="en-US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7AAE7C-5ECC-4F89-881B-B2D7C100E789}"/>
              </a:ext>
            </a:extLst>
          </p:cNvPr>
          <p:cNvSpPr txBox="1"/>
          <p:nvPr/>
        </p:nvSpPr>
        <p:spPr>
          <a:xfrm>
            <a:off x="5842689" y="1081025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Thai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BA1013-5C49-4EB9-87D3-85C524AD7FBA}"/>
              </a:ext>
            </a:extLst>
          </p:cNvPr>
          <p:cNvSpPr txBox="1"/>
          <p:nvPr/>
        </p:nvSpPr>
        <p:spPr>
          <a:xfrm>
            <a:off x="5805419" y="2691944"/>
            <a:ext cx="5084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Hung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81461D-B0B3-4A78-887F-3F8BE4EBF281}"/>
              </a:ext>
            </a:extLst>
          </p:cNvPr>
          <p:cNvSpPr/>
          <p:nvPr/>
        </p:nvSpPr>
        <p:spPr>
          <a:xfrm>
            <a:off x="3017143" y="1421027"/>
            <a:ext cx="1649627" cy="16928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FBB7B1-DAE1-481B-AE37-5BCF3844135B}"/>
              </a:ext>
            </a:extLst>
          </p:cNvPr>
          <p:cNvCxnSpPr/>
          <p:nvPr/>
        </p:nvCxnSpPr>
        <p:spPr>
          <a:xfrm>
            <a:off x="3017143" y="1742303"/>
            <a:ext cx="164962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6F27F9F-E63D-4CD5-80B3-D9A3FF2B19CE}"/>
              </a:ext>
            </a:extLst>
          </p:cNvPr>
          <p:cNvCxnSpPr/>
          <p:nvPr/>
        </p:nvCxnSpPr>
        <p:spPr>
          <a:xfrm>
            <a:off x="3017143" y="2089552"/>
            <a:ext cx="164962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0E48DA3-1623-4765-A903-A53DCFB6C40B}"/>
              </a:ext>
            </a:extLst>
          </p:cNvPr>
          <p:cNvCxnSpPr/>
          <p:nvPr/>
        </p:nvCxnSpPr>
        <p:spPr>
          <a:xfrm>
            <a:off x="3017143" y="2455905"/>
            <a:ext cx="164962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264444D-9BC0-465D-80B1-3C5248D82BA4}"/>
              </a:ext>
            </a:extLst>
          </p:cNvPr>
          <p:cNvCxnSpPr/>
          <p:nvPr/>
        </p:nvCxnSpPr>
        <p:spPr>
          <a:xfrm>
            <a:off x="3017143" y="2790986"/>
            <a:ext cx="164962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0536ECC-D53F-4CBF-9122-0FFF03EE45B5}"/>
              </a:ext>
            </a:extLst>
          </p:cNvPr>
          <p:cNvSpPr txBox="1"/>
          <p:nvPr/>
        </p:nvSpPr>
        <p:spPr>
          <a:xfrm>
            <a:off x="3548486" y="1443512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Cuong</a:t>
            </a:r>
            <a:endParaRPr lang="en-US" sz="10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9ACA7C-6029-41B0-B218-A899DC923342}"/>
              </a:ext>
            </a:extLst>
          </p:cNvPr>
          <p:cNvSpPr txBox="1"/>
          <p:nvPr/>
        </p:nvSpPr>
        <p:spPr>
          <a:xfrm>
            <a:off x="3578603" y="1777428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Thai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6844F65-FAC5-460F-B8B3-638F46ECD2CE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flipH="1" flipV="1">
            <a:off x="4666770" y="2267465"/>
            <a:ext cx="1056755" cy="1596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228728B-E382-4534-9606-22234E4A4648}"/>
              </a:ext>
            </a:extLst>
          </p:cNvPr>
          <p:cNvSpPr txBox="1"/>
          <p:nvPr/>
        </p:nvSpPr>
        <p:spPr>
          <a:xfrm>
            <a:off x="3604084" y="2134229"/>
            <a:ext cx="5084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Hung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CDDC1C5-E447-45A9-A3BB-66C1A28C5BC3}"/>
              </a:ext>
            </a:extLst>
          </p:cNvPr>
          <p:cNvCxnSpPr>
            <a:cxnSpLocks/>
          </p:cNvCxnSpPr>
          <p:nvPr/>
        </p:nvCxnSpPr>
        <p:spPr>
          <a:xfrm flipH="1" flipV="1">
            <a:off x="1515256" y="2401676"/>
            <a:ext cx="1475255" cy="955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E07C686-1364-44C6-B5D4-DAF866384F46}"/>
              </a:ext>
            </a:extLst>
          </p:cNvPr>
          <p:cNvSpPr/>
          <p:nvPr/>
        </p:nvSpPr>
        <p:spPr>
          <a:xfrm>
            <a:off x="284986" y="1103176"/>
            <a:ext cx="1785551" cy="5096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>
                <a:solidFill>
                  <a:schemeClr val="tx1"/>
                </a:solidFill>
              </a:rPr>
              <a:t>Phuc</a:t>
            </a:r>
            <a:r>
              <a:rPr lang="en-US" sz="1050" dirty="0">
                <a:solidFill>
                  <a:schemeClr val="tx1"/>
                </a:solidFill>
              </a:rPr>
              <a:t> is disconnected!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FC331BE-B9F3-4D98-AAAE-3B8D6F731BF9}"/>
              </a:ext>
            </a:extLst>
          </p:cNvPr>
          <p:cNvSpPr/>
          <p:nvPr/>
        </p:nvSpPr>
        <p:spPr>
          <a:xfrm>
            <a:off x="6597328" y="387606"/>
            <a:ext cx="1785551" cy="5096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>
                <a:solidFill>
                  <a:schemeClr val="tx1"/>
                </a:solidFill>
              </a:rPr>
              <a:t>Phuc</a:t>
            </a:r>
            <a:r>
              <a:rPr lang="en-US" sz="1050" dirty="0">
                <a:solidFill>
                  <a:schemeClr val="tx1"/>
                </a:solidFill>
              </a:rPr>
              <a:t> is disconnected!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AC0B974-37FC-4C66-B0A0-868285ABD549}"/>
              </a:ext>
            </a:extLst>
          </p:cNvPr>
          <p:cNvSpPr/>
          <p:nvPr/>
        </p:nvSpPr>
        <p:spPr>
          <a:xfrm>
            <a:off x="6597328" y="2030236"/>
            <a:ext cx="1785551" cy="5096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>
                <a:solidFill>
                  <a:schemeClr val="tx1"/>
                </a:solidFill>
              </a:rPr>
              <a:t>Phuc</a:t>
            </a:r>
            <a:r>
              <a:rPr lang="en-US" sz="1050" dirty="0">
                <a:solidFill>
                  <a:schemeClr val="tx1"/>
                </a:solidFill>
              </a:rPr>
              <a:t> is disconnected!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A7F813-F119-4655-80A9-E85102AE3DD4}"/>
              </a:ext>
            </a:extLst>
          </p:cNvPr>
          <p:cNvCxnSpPr>
            <a:cxnSpLocks/>
            <a:stCxn id="44" idx="3"/>
            <a:endCxn id="38" idx="1"/>
          </p:cNvCxnSpPr>
          <p:nvPr/>
        </p:nvCxnSpPr>
        <p:spPr>
          <a:xfrm flipV="1">
            <a:off x="4666770" y="642454"/>
            <a:ext cx="1056755" cy="162501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7F94A0F-0998-4637-8B66-C5F417BEB336}"/>
              </a:ext>
            </a:extLst>
          </p:cNvPr>
          <p:cNvCxnSpPr>
            <a:cxnSpLocks/>
            <a:stCxn id="44" idx="3"/>
            <a:endCxn id="39" idx="1"/>
          </p:cNvCxnSpPr>
          <p:nvPr/>
        </p:nvCxnSpPr>
        <p:spPr>
          <a:xfrm flipV="1">
            <a:off x="4666770" y="2253374"/>
            <a:ext cx="1056755" cy="1409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14F0602-FEDD-4162-803C-59602ED6E0D4}"/>
              </a:ext>
            </a:extLst>
          </p:cNvPr>
          <p:cNvSpPr txBox="1"/>
          <p:nvPr/>
        </p:nvSpPr>
        <p:spPr>
          <a:xfrm>
            <a:off x="4786850" y="1990466"/>
            <a:ext cx="5803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send()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6873EC-D924-4DBD-903C-5F8BD7146385}"/>
              </a:ext>
            </a:extLst>
          </p:cNvPr>
          <p:cNvSpPr txBox="1"/>
          <p:nvPr/>
        </p:nvSpPr>
        <p:spPr>
          <a:xfrm>
            <a:off x="4666771" y="1087879"/>
            <a:ext cx="5803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send()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A7AF1D9-88C3-409C-8CB3-C6AE1A5367C1}"/>
              </a:ext>
            </a:extLst>
          </p:cNvPr>
          <p:cNvSpPr txBox="1"/>
          <p:nvPr/>
        </p:nvSpPr>
        <p:spPr>
          <a:xfrm>
            <a:off x="4477231" y="3238311"/>
            <a:ext cx="8330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onClose</a:t>
            </a:r>
            <a:r>
              <a:rPr lang="en-US" sz="1050" dirty="0"/>
              <a:t>()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FDE8646-C89A-4644-A579-B66B1242750A}"/>
              </a:ext>
            </a:extLst>
          </p:cNvPr>
          <p:cNvSpPr txBox="1"/>
          <p:nvPr/>
        </p:nvSpPr>
        <p:spPr>
          <a:xfrm>
            <a:off x="1902178" y="2459035"/>
            <a:ext cx="5803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send()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A30C8642-3349-4D2A-BB87-91C8A4B7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86" y="109004"/>
            <a:ext cx="2866923" cy="994172"/>
          </a:xfrm>
        </p:spPr>
        <p:txBody>
          <a:bodyPr/>
          <a:lstStyle/>
          <a:p>
            <a:r>
              <a:rPr lang="en-US" dirty="0"/>
              <a:t>3.1 </a:t>
            </a:r>
            <a:r>
              <a:rPr lang="en-US" dirty="0" err="1"/>
              <a:t>OnClose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03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F963-7948-4435-AE97-2A1E259F3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860754"/>
            <a:ext cx="6858000" cy="710996"/>
          </a:xfrm>
        </p:spPr>
        <p:txBody>
          <a:bodyPr>
            <a:noAutofit/>
          </a:bodyPr>
          <a:lstStyle/>
          <a:p>
            <a:r>
              <a:rPr lang="en-US" sz="7200" dirty="0"/>
              <a:t>Pure Java</a:t>
            </a:r>
          </a:p>
        </p:txBody>
      </p:sp>
    </p:spTree>
    <p:extLst>
      <p:ext uri="{BB962C8B-B14F-4D97-AF65-F5344CB8AC3E}">
        <p14:creationId xmlns:p14="http://schemas.microsoft.com/office/powerpoint/2010/main" val="838621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DA41-4989-433E-81AB-A308BA7F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</a:t>
            </a:r>
            <a:endParaRPr lang="vi-V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9F6FFB-6EED-48D1-B08D-BE7DF52115C3}"/>
              </a:ext>
            </a:extLst>
          </p:cNvPr>
          <p:cNvSpPr/>
          <p:nvPr/>
        </p:nvSpPr>
        <p:spPr>
          <a:xfrm>
            <a:off x="4090087" y="2628353"/>
            <a:ext cx="1322173" cy="7722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noProof="1"/>
              <a:t>Websocket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91A213-86B1-4679-95E2-732EE49CC58D}"/>
              </a:ext>
            </a:extLst>
          </p:cNvPr>
          <p:cNvSpPr/>
          <p:nvPr/>
        </p:nvSpPr>
        <p:spPr>
          <a:xfrm>
            <a:off x="1967815" y="1303639"/>
            <a:ext cx="1322173" cy="7722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noProof="1"/>
              <a:t>OnOpen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9C8E0D-BC00-485A-AFD7-816A49F03491}"/>
              </a:ext>
            </a:extLst>
          </p:cNvPr>
          <p:cNvSpPr/>
          <p:nvPr/>
        </p:nvSpPr>
        <p:spPr>
          <a:xfrm>
            <a:off x="4090088" y="1303638"/>
            <a:ext cx="1322173" cy="7722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noProof="1"/>
              <a:t>OnClose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D05D42-4C4F-4B0E-8BAB-99E1D9E48459}"/>
              </a:ext>
            </a:extLst>
          </p:cNvPr>
          <p:cNvSpPr/>
          <p:nvPr/>
        </p:nvSpPr>
        <p:spPr>
          <a:xfrm>
            <a:off x="6212361" y="1268016"/>
            <a:ext cx="1322173" cy="7722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noProof="1"/>
              <a:t>OnClose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395216F-C664-412C-A4BE-E447B8C7BE71}"/>
              </a:ext>
            </a:extLst>
          </p:cNvPr>
          <p:cNvSpPr/>
          <p:nvPr/>
        </p:nvSpPr>
        <p:spPr>
          <a:xfrm>
            <a:off x="4090086" y="3953067"/>
            <a:ext cx="1322173" cy="7722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noProof="1"/>
              <a:t>OnMessage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EEAA6A-7BD0-4E36-B0D7-7A7C3F78D4DD}"/>
              </a:ext>
            </a:extLst>
          </p:cNvPr>
          <p:cNvSpPr/>
          <p:nvPr/>
        </p:nvSpPr>
        <p:spPr>
          <a:xfrm>
            <a:off x="1967814" y="3952874"/>
            <a:ext cx="1322173" cy="7722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noProof="1"/>
              <a:t>ServerEndpoint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3C0BBC-5DD1-448A-B906-CC6DF5495305}"/>
              </a:ext>
            </a:extLst>
          </p:cNvPr>
          <p:cNvSpPr/>
          <p:nvPr/>
        </p:nvSpPr>
        <p:spPr>
          <a:xfrm>
            <a:off x="6212358" y="3952873"/>
            <a:ext cx="1322173" cy="7722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noProof="1"/>
              <a:t>ClientEnd point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7DECA5-305E-4CBA-8BC2-44D5CF1C7E2E}"/>
              </a:ext>
            </a:extLst>
          </p:cNvPr>
          <p:cNvCxnSpPr>
            <a:stCxn id="5" idx="4"/>
            <a:endCxn id="4" idx="1"/>
          </p:cNvCxnSpPr>
          <p:nvPr/>
        </p:nvCxnSpPr>
        <p:spPr>
          <a:xfrm>
            <a:off x="2628902" y="2075936"/>
            <a:ext cx="1654813" cy="665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9EF7C9-A3EC-4144-ACDE-82F8153681E3}"/>
              </a:ext>
            </a:extLst>
          </p:cNvPr>
          <p:cNvCxnSpPr>
            <a:cxnSpLocks/>
            <a:stCxn id="9" idx="0"/>
            <a:endCxn id="4" idx="3"/>
          </p:cNvCxnSpPr>
          <p:nvPr/>
        </p:nvCxnSpPr>
        <p:spPr>
          <a:xfrm flipV="1">
            <a:off x="2628901" y="3287550"/>
            <a:ext cx="1654814" cy="66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651E80-AD1B-4E8A-A5D2-48CBFCFE452B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V="1">
            <a:off x="4751173" y="3400650"/>
            <a:ext cx="1" cy="552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8AC2892-ECD0-4CD5-B1A7-F21D9DCCDDFF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4751174" y="2075935"/>
            <a:ext cx="1" cy="552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C4822B-1B86-4F4E-9A48-AFC0A36B7514}"/>
              </a:ext>
            </a:extLst>
          </p:cNvPr>
          <p:cNvCxnSpPr>
            <a:cxnSpLocks/>
            <a:stCxn id="4" idx="7"/>
            <a:endCxn id="7" idx="4"/>
          </p:cNvCxnSpPr>
          <p:nvPr/>
        </p:nvCxnSpPr>
        <p:spPr>
          <a:xfrm flipV="1">
            <a:off x="5218632" y="2040313"/>
            <a:ext cx="1654815" cy="70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DC146C-5ECC-4E8C-B422-9E2511A95865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5218632" y="3287549"/>
            <a:ext cx="1654813" cy="66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7FD6B4D-B5D6-4173-A82C-E23CAB04AE09}"/>
              </a:ext>
            </a:extLst>
          </p:cNvPr>
          <p:cNvSpPr/>
          <p:nvPr/>
        </p:nvSpPr>
        <p:spPr>
          <a:xfrm>
            <a:off x="1967813" y="2622033"/>
            <a:ext cx="1322173" cy="7722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noProof="1"/>
              <a:t>PathParam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AA30B-5699-4708-B2D6-49CC8B71A849}"/>
              </a:ext>
            </a:extLst>
          </p:cNvPr>
          <p:cNvCxnSpPr>
            <a:cxnSpLocks/>
            <a:stCxn id="28" idx="6"/>
            <a:endCxn id="4" idx="2"/>
          </p:cNvCxnSpPr>
          <p:nvPr/>
        </p:nvCxnSpPr>
        <p:spPr>
          <a:xfrm>
            <a:off x="3289985" y="3008182"/>
            <a:ext cx="800102" cy="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478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440B1A-05F2-491F-8D79-F72F4FD3D571}"/>
              </a:ext>
            </a:extLst>
          </p:cNvPr>
          <p:cNvGraphicFramePr>
            <a:graphicFrameLocks noGrp="1"/>
          </p:cNvGraphicFramePr>
          <p:nvPr/>
        </p:nvGraphicFramePr>
        <p:xfrm>
          <a:off x="407774" y="74141"/>
          <a:ext cx="7976286" cy="50063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266567">
                  <a:extLst>
                    <a:ext uri="{9D8B030D-6E8A-4147-A177-3AD203B41FA5}">
                      <a16:colId xmlns:a16="http://schemas.microsoft.com/office/drawing/2014/main" val="391671391"/>
                    </a:ext>
                  </a:extLst>
                </a:gridCol>
                <a:gridCol w="6709719">
                  <a:extLst>
                    <a:ext uri="{9D8B030D-6E8A-4147-A177-3AD203B41FA5}">
                      <a16:colId xmlns:a16="http://schemas.microsoft.com/office/drawing/2014/main" val="1733267421"/>
                    </a:ext>
                  </a:extLst>
                </a:gridCol>
              </a:tblGrid>
              <a:tr h="267047">
                <a:tc>
                  <a:txBody>
                    <a:bodyPr/>
                    <a:lstStyle/>
                    <a:p>
                      <a:r>
                        <a:rPr lang="en-US" sz="1100" dirty="0"/>
                        <a:t>Annotation</a:t>
                      </a:r>
                      <a:endParaRPr lang="vi-VN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Meaning</a:t>
                      </a:r>
                      <a:endParaRPr lang="vi-VN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322712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OnOpen</a:t>
                      </a:r>
                      <a:endParaRPr lang="vi-VN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level annotation can be used to decorate a Java method that wishes to be called when a new web socket session is open.</a:t>
                      </a:r>
                      <a:endParaRPr lang="vi-VN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64014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OnClose</a:t>
                      </a:r>
                      <a:endParaRPr lang="vi-VN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level annotation can be used to decorate a Java method that wishes to be called when a web socket session is closing.</a:t>
                      </a:r>
                      <a:endParaRPr lang="vi-VN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681060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OnMessage</a:t>
                      </a:r>
                      <a:endParaRPr lang="vi-VN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level annotation can be used to make a Java method receive incoming web socket messages. Each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websocket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endpoint may only have one message handling method for each of the native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websocket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message formats: text, binary and pong. Methods using this annotation are allowed to have parameters of types described below, otherwise the container will generate an error at deployment time.</a:t>
                      </a:r>
                      <a:endParaRPr lang="vi-VN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045615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OnError</a:t>
                      </a:r>
                      <a:endParaRPr lang="vi-VN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level annotation can be used to decorate a Java method that wishes to be called in order to handle errors.</a:t>
                      </a:r>
                      <a:endParaRPr lang="vi-VN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816400"/>
                  </a:ext>
                </a:extLst>
              </a:tr>
              <a:tr h="130302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PathParam</a:t>
                      </a:r>
                      <a:endParaRPr lang="vi-VN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annotation may be used to annotate method parameters on server endpoints where a URI-template has been used in the path-mapping of the </a:t>
                      </a:r>
                      <a:r>
                        <a:rPr lang="en-US" sz="14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annotation in javax.websocket.server"/>
                        </a:rPr>
                        <a:t>ServerEndpoint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annotation. The method parameter may be of type String, any Java primitive type or any boxed version thereof. If a client URI matches the URI-template, but the requested path parameter cannot be decoded, then the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websocket's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error handler will be called.</a:t>
                      </a:r>
                      <a:endParaRPr lang="vi-VN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87718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ServerEndpoint</a:t>
                      </a:r>
                      <a:endParaRPr lang="vi-VN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class level annotation declares that the class it decorates is a web socket endpoint that will be deployed and made available in the URI-space of a web socket server. The annotation allows the developer to define the URL (or URI template) which this endpoint will be published, and other important properties of the endpoint to the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websocket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runtime, such as the encoders it uses to send messages.</a:t>
                      </a:r>
                      <a:endParaRPr lang="vi-VN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429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697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1B7CBB-5E95-4E9E-BD05-1361BD111F05}"/>
              </a:ext>
            </a:extLst>
          </p:cNvPr>
          <p:cNvGraphicFramePr>
            <a:graphicFrameLocks noGrp="1"/>
          </p:cNvGraphicFramePr>
          <p:nvPr/>
        </p:nvGraphicFramePr>
        <p:xfrm>
          <a:off x="583857" y="250932"/>
          <a:ext cx="7976286" cy="9229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266567">
                  <a:extLst>
                    <a:ext uri="{9D8B030D-6E8A-4147-A177-3AD203B41FA5}">
                      <a16:colId xmlns:a16="http://schemas.microsoft.com/office/drawing/2014/main" val="2744916677"/>
                    </a:ext>
                  </a:extLst>
                </a:gridCol>
                <a:gridCol w="6709719">
                  <a:extLst>
                    <a:ext uri="{9D8B030D-6E8A-4147-A177-3AD203B41FA5}">
                      <a16:colId xmlns:a16="http://schemas.microsoft.com/office/drawing/2014/main" val="1110247171"/>
                    </a:ext>
                  </a:extLst>
                </a:gridCol>
              </a:tblGrid>
              <a:tr h="922960"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solidFill>
                            <a:schemeClr val="tx1"/>
                          </a:solidFill>
                        </a:rPr>
                        <a:t>ClientEndpoint</a:t>
                      </a:r>
                      <a:endParaRPr lang="vi-VN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ClientEndpoint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annotation a class level annotation is used to denote that a POJO is a web socket client and can be deployed as such. Similar to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ServerEndpoint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POJOs that are annotated with this annotation can have methods that, using the web socket method level annotations, are web socket lifecycle methods.</a:t>
                      </a:r>
                      <a:endParaRPr lang="vi-VN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55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247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74086-EBA4-4DEC-9413-3A2285F08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384" y="1169757"/>
            <a:ext cx="5915025" cy="3007519"/>
          </a:xfrm>
        </p:spPr>
      </p:pic>
    </p:spTree>
    <p:extLst>
      <p:ext uri="{BB962C8B-B14F-4D97-AF65-F5344CB8AC3E}">
        <p14:creationId xmlns:p14="http://schemas.microsoft.com/office/powerpoint/2010/main" val="2756542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6B84-3881-49E5-A3C1-9CDEB41B7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Flow</a:t>
            </a:r>
            <a:endParaRPr lang="vi-V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EA999F-6974-41C2-8DF8-358740DC4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17" y="1379113"/>
            <a:ext cx="4736967" cy="3243716"/>
          </a:xfrm>
        </p:spPr>
      </p:pic>
    </p:spTree>
    <p:extLst>
      <p:ext uri="{BB962C8B-B14F-4D97-AF65-F5344CB8AC3E}">
        <p14:creationId xmlns:p14="http://schemas.microsoft.com/office/powerpoint/2010/main" val="3016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30F1-DDD9-4B56-8727-F0E4BB26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Websocket</a:t>
            </a:r>
            <a:r>
              <a:rPr lang="en-US" dirty="0"/>
              <a:t> Architecture </a:t>
            </a:r>
            <a:endParaRPr lang="vi-V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DCC1E4-6BC5-47C3-AF6F-D01CA2AE1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72" y="1573545"/>
            <a:ext cx="5292857" cy="2657143"/>
          </a:xfrm>
        </p:spPr>
      </p:pic>
    </p:spTree>
    <p:extLst>
      <p:ext uri="{BB962C8B-B14F-4D97-AF65-F5344CB8AC3E}">
        <p14:creationId xmlns:p14="http://schemas.microsoft.com/office/powerpoint/2010/main" val="3521856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5E83-3286-41C3-93D9-78B9D197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7666"/>
            <a:ext cx="7886700" cy="994172"/>
          </a:xfrm>
        </p:spPr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Websocket</a:t>
            </a:r>
            <a:r>
              <a:rPr lang="en-US" dirty="0"/>
              <a:t> Architecture    </a:t>
            </a:r>
            <a:endParaRPr lang="vi-V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9585D5A-F416-4158-83D1-FB3198853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44" y="1518643"/>
            <a:ext cx="7300913" cy="2964656"/>
          </a:xfrm>
        </p:spPr>
      </p:pic>
    </p:spTree>
    <p:extLst>
      <p:ext uri="{BB962C8B-B14F-4D97-AF65-F5344CB8AC3E}">
        <p14:creationId xmlns:p14="http://schemas.microsoft.com/office/powerpoint/2010/main" val="386034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ctrTitle"/>
          </p:nvPr>
        </p:nvSpPr>
        <p:spPr>
          <a:xfrm>
            <a:off x="311700" y="1510300"/>
            <a:ext cx="8520600" cy="13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Websockets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C964-F2ED-4D8B-BAEF-E294B097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logic</a:t>
            </a:r>
            <a:endParaRPr lang="vi-V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E5D5EB-2F44-4D88-A328-E41F19132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34" y="1268016"/>
            <a:ext cx="4443413" cy="2778919"/>
          </a:xfrm>
        </p:spPr>
      </p:pic>
    </p:spTree>
    <p:extLst>
      <p:ext uri="{BB962C8B-B14F-4D97-AF65-F5344CB8AC3E}">
        <p14:creationId xmlns:p14="http://schemas.microsoft.com/office/powerpoint/2010/main" val="139194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ctrTitle"/>
          </p:nvPr>
        </p:nvSpPr>
        <p:spPr>
          <a:xfrm>
            <a:off x="311700" y="257150"/>
            <a:ext cx="8520600" cy="93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525" y="1189250"/>
            <a:ext cx="5142770" cy="36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subTitle" idx="1"/>
          </p:nvPr>
        </p:nvSpPr>
        <p:spPr>
          <a:xfrm>
            <a:off x="311700" y="1140925"/>
            <a:ext cx="8520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222222"/>
                </a:solidFill>
                <a:highlight>
                  <a:srgbClr val="FFFFFF"/>
                </a:highlight>
              </a:rPr>
              <a:t>WebSocket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is a computer </a:t>
            </a:r>
            <a:r>
              <a:rPr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communications protocol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, providing </a:t>
            </a:r>
            <a:r>
              <a:rPr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full-duplex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communication channels over a single </a:t>
            </a:r>
            <a:r>
              <a:rPr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TCP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connection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WebSocket "is designed to work over HTTP ports 80 and 443 as well as to support HTTP proxies and intermediaries," thus making it compatible with the HTTP protocol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094150"/>
            <a:ext cx="81819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subTitle" idx="1"/>
          </p:nvPr>
        </p:nvSpPr>
        <p:spPr>
          <a:xfrm>
            <a:off x="311700" y="692025"/>
            <a:ext cx="8520600" cy="3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The WebSocket protocol enables interaction between a </a:t>
            </a:r>
            <a:r>
              <a:rPr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web browser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(or other client application) and a </a:t>
            </a:r>
            <a:r>
              <a:rPr lang="en" sz="14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web server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with lower overhead than half-duplex alternatives such as HTTP polling, facilitating real-time data transfer from and to the server. 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E434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E434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E434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E434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E434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E434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E434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E434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E434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E434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E4349"/>
                </a:solidFill>
                <a:highlight>
                  <a:srgbClr val="FFFFFF"/>
                </a:highlight>
              </a:rPr>
              <a:t>The websocket protocol communicates with frames. Frames are a header + application data. The frame header contains information about the frame and the application data. The application data is any and all stuff you send in the frame “body”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754958"/>
            <a:ext cx="9144000" cy="1540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9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highlight>
                  <a:srgbClr val="FFFFFF"/>
                </a:highlight>
              </a:rPr>
              <a:t>Social feeds</a:t>
            </a: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highlight>
                  <a:srgbClr val="FFFFFF"/>
                </a:highlight>
              </a:rPr>
              <a:t>Notification</a:t>
            </a: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highlight>
                  <a:srgbClr val="FFFFFF"/>
                </a:highlight>
              </a:rPr>
              <a:t>Multiplayer games</a:t>
            </a: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highlight>
                  <a:srgbClr val="FFFFFF"/>
                </a:highlight>
              </a:rPr>
              <a:t>Collaborative editing</a:t>
            </a: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highlight>
                  <a:srgbClr val="FFFFFF"/>
                </a:highlight>
              </a:rPr>
              <a:t>Streaming</a:t>
            </a: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highlight>
                  <a:srgbClr val="FFFFFF"/>
                </a:highlight>
              </a:rPr>
              <a:t>Multimedia chat</a:t>
            </a: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highlight>
                  <a:srgbClr val="FFFFFF"/>
                </a:highlight>
              </a:rPr>
              <a:t>Online education</a:t>
            </a: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79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222222"/>
                </a:solidFill>
                <a:highlight>
                  <a:schemeClr val="lt1"/>
                </a:highlight>
              </a:rPr>
              <a:t>Providing full-duplex communication, good for building real-time application</a:t>
            </a:r>
            <a:endParaRPr sz="18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457200" marR="279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222222"/>
                </a:solidFill>
                <a:highlight>
                  <a:schemeClr val="lt1"/>
                </a:highlight>
              </a:rPr>
              <a:t>WebSockets pass through most firewalls without any reconfiguration.</a:t>
            </a:r>
            <a:endParaRPr sz="18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457200" marR="279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222222"/>
                </a:solidFill>
                <a:highlight>
                  <a:schemeClr val="lt1"/>
                </a:highlight>
              </a:rPr>
              <a:t>Good security model</a:t>
            </a:r>
            <a:endParaRPr sz="1800"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712</Words>
  <Application>Microsoft Office PowerPoint</Application>
  <PresentationFormat>On-screen Show (16:9)</PresentationFormat>
  <Paragraphs>137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Roboto</vt:lpstr>
      <vt:lpstr>Simple Light</vt:lpstr>
      <vt:lpstr>WebSocket</vt:lpstr>
      <vt:lpstr>Agenda</vt:lpstr>
      <vt:lpstr>What is Websockets</vt:lpstr>
      <vt:lpstr>HTTP</vt:lpstr>
      <vt:lpstr>PowerPoint Presentation</vt:lpstr>
      <vt:lpstr>PowerPoint Presentation</vt:lpstr>
      <vt:lpstr>Use cases</vt:lpstr>
      <vt:lpstr>Pros and Cons</vt:lpstr>
      <vt:lpstr>Pros</vt:lpstr>
      <vt:lpstr>Cons</vt:lpstr>
      <vt:lpstr>How it work?</vt:lpstr>
      <vt:lpstr>All phase</vt:lpstr>
      <vt:lpstr>1. Handshake phase</vt:lpstr>
      <vt:lpstr>1.1 Handshake request</vt:lpstr>
      <vt:lpstr>1.1 Handshake inspect</vt:lpstr>
      <vt:lpstr>1.2 Handshake error</vt:lpstr>
      <vt:lpstr>2. Communication phase</vt:lpstr>
      <vt:lpstr>2.1 OnOpen</vt:lpstr>
      <vt:lpstr>2.2 OnMessage</vt:lpstr>
      <vt:lpstr>3. Closing phase</vt:lpstr>
      <vt:lpstr>3.1 OnClose</vt:lpstr>
      <vt:lpstr>Pure Java</vt:lpstr>
      <vt:lpstr>Annotation</vt:lpstr>
      <vt:lpstr>PowerPoint Presentation</vt:lpstr>
      <vt:lpstr>PowerPoint Presentation</vt:lpstr>
      <vt:lpstr>PowerPoint Presentation</vt:lpstr>
      <vt:lpstr>Websocket Flow</vt:lpstr>
      <vt:lpstr>Spring Websocket Architecture </vt:lpstr>
      <vt:lpstr>Spring Websocket Architecture    </vt:lpstr>
      <vt:lpstr>Flow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</dc:title>
  <cp:lastModifiedBy>White Bear</cp:lastModifiedBy>
  <cp:revision>1</cp:revision>
  <dcterms:modified xsi:type="dcterms:W3CDTF">2020-04-22T02:16:16Z</dcterms:modified>
</cp:coreProperties>
</file>