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28"/>
  </p:notesMasterIdLst>
  <p:sldIdLst>
    <p:sldId id="256" r:id="rId2"/>
    <p:sldId id="258" r:id="rId3"/>
    <p:sldId id="262" r:id="rId4"/>
    <p:sldId id="290" r:id="rId5"/>
    <p:sldId id="283" r:id="rId6"/>
    <p:sldId id="287" r:id="rId7"/>
    <p:sldId id="270" r:id="rId8"/>
    <p:sldId id="271" r:id="rId9"/>
    <p:sldId id="291" r:id="rId10"/>
    <p:sldId id="288" r:id="rId11"/>
    <p:sldId id="289" r:id="rId12"/>
    <p:sldId id="274" r:id="rId13"/>
    <p:sldId id="276" r:id="rId14"/>
    <p:sldId id="277" r:id="rId15"/>
    <p:sldId id="278" r:id="rId16"/>
    <p:sldId id="264" r:id="rId17"/>
    <p:sldId id="285" r:id="rId18"/>
    <p:sldId id="281" r:id="rId19"/>
    <p:sldId id="286" r:id="rId20"/>
    <p:sldId id="265" r:id="rId21"/>
    <p:sldId id="280" r:id="rId22"/>
    <p:sldId id="284" r:id="rId23"/>
    <p:sldId id="279" r:id="rId24"/>
    <p:sldId id="282" r:id="rId25"/>
    <p:sldId id="266" r:id="rId26"/>
    <p:sldId id="26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9A2A"/>
    <a:srgbClr val="74B230"/>
    <a:srgbClr val="F886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74585" autoAdjust="0"/>
  </p:normalViewPr>
  <p:slideViewPr>
    <p:cSldViewPr>
      <p:cViewPr>
        <p:scale>
          <a:sx n="75" d="100"/>
          <a:sy n="75" d="100"/>
        </p:scale>
        <p:origin x="-1230"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A6C43E-BF2E-4F9E-AD57-441B9F46AF27}" type="datetimeFigureOut">
              <a:rPr lang="en-US" smtClean="0"/>
              <a:t>3/3/2018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ACFBBB-5F2D-4F37-867E-042C6B44FB31}" type="slidenum">
              <a:rPr lang="en-US" smtClean="0"/>
              <a:t>‹#›</a:t>
            </a:fld>
            <a:endParaRPr lang="en-US"/>
          </a:p>
        </p:txBody>
      </p:sp>
    </p:spTree>
    <p:extLst>
      <p:ext uri="{BB962C8B-B14F-4D97-AF65-F5344CB8AC3E}">
        <p14:creationId xmlns:p14="http://schemas.microsoft.com/office/powerpoint/2010/main" val="350514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a:t>
            </a:r>
            <a:r>
              <a:rPr lang="en-US" baseline="0" dirty="0" smtClean="0"/>
              <a:t> my name is Do Hung </a:t>
            </a:r>
            <a:r>
              <a:rPr lang="en-US" baseline="0" dirty="0" err="1" smtClean="0"/>
              <a:t>Cuong</a:t>
            </a:r>
            <a:r>
              <a:rPr lang="en-US" baseline="0" dirty="0" smtClean="0"/>
              <a:t>, and today I am very happy to be here to present about my thesis</a:t>
            </a:r>
          </a:p>
          <a:p>
            <a:r>
              <a:rPr lang="en-US" baseline="0" dirty="0" smtClean="0"/>
              <a:t>My topic is </a:t>
            </a:r>
            <a:r>
              <a:rPr lang="en-US" sz="1200" b="0" dirty="0" smtClean="0">
                <a:solidFill>
                  <a:srgbClr val="F88630"/>
                </a:solidFill>
                <a:effectLst/>
                <a:latin typeface="Times New Roman" pitchFamily="18" charset="0"/>
                <a:cs typeface="Times New Roman" pitchFamily="18" charset="0"/>
              </a:rPr>
              <a:t>HOTEL BOOKING AND RESERVATION</a:t>
            </a:r>
            <a:r>
              <a:rPr lang="en-US" sz="1200" b="0" baseline="0" dirty="0" smtClean="0">
                <a:solidFill>
                  <a:srgbClr val="F88630"/>
                </a:solidFill>
                <a:effectLst/>
                <a:latin typeface="Times New Roman" pitchFamily="18" charset="0"/>
                <a:cs typeface="Times New Roman" pitchFamily="18" charset="0"/>
              </a:rPr>
              <a:t> </a:t>
            </a:r>
            <a:r>
              <a:rPr lang="en-US" sz="1200" b="0" dirty="0" smtClean="0">
                <a:solidFill>
                  <a:srgbClr val="F88630"/>
                </a:solidFill>
                <a:effectLst/>
                <a:latin typeface="Times New Roman" pitchFamily="18" charset="0"/>
                <a:cs typeface="Times New Roman" pitchFamily="18" charset="0"/>
              </a:rPr>
              <a:t>SYSTEM USING MICROSERVICES</a:t>
            </a:r>
            <a:r>
              <a:rPr lang="en-US" sz="1200" b="0" baseline="0" dirty="0" smtClean="0">
                <a:solidFill>
                  <a:srgbClr val="F88630"/>
                </a:solidFill>
                <a:effectLst/>
                <a:latin typeface="Times New Roman" pitchFamily="18" charset="0"/>
                <a:cs typeface="Times New Roman" pitchFamily="18" charset="0"/>
              </a:rPr>
              <a:t> </a:t>
            </a:r>
            <a:r>
              <a:rPr lang="en-US" sz="1200" b="0" dirty="0" smtClean="0">
                <a:solidFill>
                  <a:srgbClr val="F88630"/>
                </a:solidFill>
                <a:effectLst/>
                <a:latin typeface="Times New Roman" pitchFamily="18" charset="0"/>
                <a:cs typeface="Times New Roman" pitchFamily="18" charset="0"/>
              </a:rPr>
              <a:t>TECHNOLOGY WITH MEAN STACK</a:t>
            </a:r>
            <a:r>
              <a:rPr lang="en-US" sz="1200" b="0" baseline="0" dirty="0" smtClean="0">
                <a:solidFill>
                  <a:srgbClr val="F88630"/>
                </a:solidFill>
                <a:effectLst/>
                <a:latin typeface="Times New Roman" pitchFamily="18" charset="0"/>
                <a:cs typeface="Times New Roman" pitchFamily="18" charset="0"/>
              </a:rPr>
              <a:t> </a:t>
            </a:r>
            <a:r>
              <a:rPr lang="en-US" sz="1200" b="0" dirty="0" smtClean="0">
                <a:solidFill>
                  <a:srgbClr val="F88630"/>
                </a:solidFill>
                <a:effectLst/>
                <a:latin typeface="Times New Roman" pitchFamily="18" charset="0"/>
                <a:cs typeface="Times New Roman" pitchFamily="18" charset="0"/>
              </a:rPr>
              <a:t>AND SPRING MVC HIBERNATE</a:t>
            </a:r>
          </a:p>
          <a:p>
            <a:r>
              <a:rPr lang="en-US" sz="1200" b="0" dirty="0" smtClean="0">
                <a:solidFill>
                  <a:srgbClr val="F88630"/>
                </a:solidFill>
                <a:effectLst/>
                <a:latin typeface="Times New Roman" pitchFamily="18" charset="0"/>
                <a:cs typeface="Times New Roman" pitchFamily="18" charset="0"/>
              </a:rPr>
              <a:t>I will talk </a:t>
            </a:r>
            <a:r>
              <a:rPr lang="en-US" sz="1200" b="0" baseline="0" dirty="0" smtClean="0">
                <a:solidFill>
                  <a:srgbClr val="F88630"/>
                </a:solidFill>
                <a:effectLst/>
                <a:latin typeface="Times New Roman" pitchFamily="18" charset="0"/>
                <a:cs typeface="Times New Roman" pitchFamily="18" charset="0"/>
              </a:rPr>
              <a:t>about 15-20 minutes, if you have any questions, you can ask me at the end of my presentation</a:t>
            </a:r>
            <a:endParaRPr lang="en-US" b="0" dirty="0"/>
          </a:p>
        </p:txBody>
      </p:sp>
      <p:sp>
        <p:nvSpPr>
          <p:cNvPr id="4" name="Slide Number Placeholder 3"/>
          <p:cNvSpPr>
            <a:spLocks noGrp="1"/>
          </p:cNvSpPr>
          <p:nvPr>
            <p:ph type="sldNum" sz="quarter" idx="10"/>
          </p:nvPr>
        </p:nvSpPr>
        <p:spPr/>
        <p:txBody>
          <a:bodyPr/>
          <a:lstStyle/>
          <a:p>
            <a:fld id="{0CACFBBB-5F2D-4F37-867E-042C6B44FB31}" type="slidenum">
              <a:rPr lang="en-US" smtClean="0"/>
              <a:t>1</a:t>
            </a:fld>
            <a:endParaRPr lang="en-US"/>
          </a:p>
        </p:txBody>
      </p:sp>
    </p:spTree>
    <p:extLst>
      <p:ext uri="{BB962C8B-B14F-4D97-AF65-F5344CB8AC3E}">
        <p14:creationId xmlns:p14="http://schemas.microsoft.com/office/powerpoint/2010/main" val="2766911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Single</a:t>
            </a:r>
            <a:r>
              <a:rPr lang="en-US" sz="1200" b="0" i="0" kern="1200" baseline="0" dirty="0" smtClean="0">
                <a:solidFill>
                  <a:schemeClr val="tx1"/>
                </a:solidFill>
                <a:effectLst/>
                <a:latin typeface="+mn-lt"/>
                <a:ea typeface="+mn-ea"/>
                <a:cs typeface="+mn-cs"/>
              </a:rPr>
              <a:t> page application is the solution that solve the loading page problem</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 an SPA, after the first page loads, all interaction with the server happens through AJAX calls.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AJAX is a dream of developer, because  It supports changing the content of a web page without reloading it.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After the page has loaded, we can still send request or receive data from the server</a:t>
            </a:r>
          </a:p>
          <a:p>
            <a:pPr lvl="0"/>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These AJAX calls return data usually in JSON format. The app uses the JSON data to update the page dynamically, without reloading the page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10</a:t>
            </a:fld>
            <a:endParaRPr lang="en-US"/>
          </a:p>
        </p:txBody>
      </p:sp>
    </p:spTree>
    <p:extLst>
      <p:ext uri="{BB962C8B-B14F-4D97-AF65-F5344CB8AC3E}">
        <p14:creationId xmlns:p14="http://schemas.microsoft.com/office/powerpoint/2010/main" val="2721569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To apply</a:t>
            </a:r>
            <a:r>
              <a:rPr lang="en-US" sz="1200" b="0" i="0" kern="1200" baseline="0" dirty="0" smtClean="0">
                <a:solidFill>
                  <a:schemeClr val="tx1"/>
                </a:solidFill>
                <a:effectLst/>
                <a:latin typeface="+mn-lt"/>
                <a:ea typeface="+mn-ea"/>
                <a:cs typeface="+mn-cs"/>
              </a:rPr>
              <a:t> Single page application, we need to provides data for client via AJAX as well as the request backward from client.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Nowadays, </a:t>
            </a:r>
            <a:r>
              <a:rPr lang="en-US" sz="1200" b="0" i="0" kern="1200" baseline="0" dirty="0" err="1" smtClean="0">
                <a:solidFill>
                  <a:schemeClr val="tx1"/>
                </a:solidFill>
                <a:effectLst/>
                <a:latin typeface="+mn-lt"/>
                <a:ea typeface="+mn-ea"/>
                <a:cs typeface="+mn-cs"/>
              </a:rPr>
              <a:t>RESTful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webservice</a:t>
            </a:r>
            <a:r>
              <a:rPr lang="en-US" sz="1200" b="0" i="0" kern="1200" baseline="0" dirty="0" smtClean="0">
                <a:solidFill>
                  <a:schemeClr val="tx1"/>
                </a:solidFill>
                <a:effectLst/>
                <a:latin typeface="+mn-lt"/>
                <a:ea typeface="+mn-ea"/>
                <a:cs typeface="+mn-cs"/>
              </a:rPr>
              <a:t> is the most popular way that help your server connect provides API resources for client side.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By using REST HTTP methods such as GET, PUT, POST, DELETE and so 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Methods get use to retrieve data from the API resources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POST, PUT, DELETE is used by client side to send add, update or delete request to server and execute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err="1" smtClean="0">
                <a:solidFill>
                  <a:schemeClr val="tx1"/>
                </a:solidFill>
                <a:effectLst/>
                <a:latin typeface="+mn-lt"/>
                <a:ea typeface="+mn-ea"/>
                <a:cs typeface="+mn-cs"/>
              </a:rPr>
              <a:t>RESTful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webservice</a:t>
            </a:r>
            <a:r>
              <a:rPr lang="en-US" sz="1200" b="0" i="0" kern="1200" baseline="0" dirty="0" smtClean="0">
                <a:solidFill>
                  <a:schemeClr val="tx1"/>
                </a:solidFill>
                <a:effectLst/>
                <a:latin typeface="+mn-lt"/>
                <a:ea typeface="+mn-ea"/>
                <a:cs typeface="+mn-cs"/>
              </a:rPr>
              <a:t> can provide API data as Text, JSON, XML </a:t>
            </a:r>
            <a:r>
              <a:rPr lang="en-US" dirty="0" smtClean="0"/>
              <a:t>format, usually</a:t>
            </a:r>
            <a:r>
              <a:rPr lang="en-US" baseline="0" dirty="0" smtClean="0"/>
              <a:t> in JSON</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11</a:t>
            </a:fld>
            <a:endParaRPr lang="en-US"/>
          </a:p>
        </p:txBody>
      </p:sp>
    </p:spTree>
    <p:extLst>
      <p:ext uri="{BB962C8B-B14F-4D97-AF65-F5344CB8AC3E}">
        <p14:creationId xmlns:p14="http://schemas.microsoft.com/office/powerpoint/2010/main" val="3130196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Besides</a:t>
            </a:r>
            <a:r>
              <a:rPr lang="en-US" baseline="0" dirty="0" smtClean="0"/>
              <a:t> these technology I have mentioned. I also use a lot of other technology. Here is a list of summary technology I used such as </a:t>
            </a:r>
            <a:r>
              <a:rPr lang="en-US" baseline="0" dirty="0" err="1" smtClean="0"/>
              <a:t>Juery</a:t>
            </a:r>
            <a:r>
              <a:rPr lang="en-US" baseline="0" dirty="0" smtClean="0"/>
              <a:t>, </a:t>
            </a:r>
            <a:r>
              <a:rPr lang="en-US" baseline="0" dirty="0" err="1" smtClean="0"/>
              <a:t>boostrap</a:t>
            </a:r>
            <a:r>
              <a:rPr lang="en-US" baseline="0" dirty="0" smtClean="0"/>
              <a:t>, MySQL, SQL, Maven , tomcat </a:t>
            </a:r>
            <a:r>
              <a:rPr lang="en-US" baseline="0" dirty="0" err="1" smtClean="0"/>
              <a:t>Git</a:t>
            </a:r>
            <a:r>
              <a:rPr lang="en-US" baseline="0" dirty="0" smtClean="0"/>
              <a:t> hub, </a:t>
            </a:r>
            <a:r>
              <a:rPr lang="en-US" baseline="0" dirty="0" err="1" smtClean="0"/>
              <a:t>Trello</a:t>
            </a:r>
            <a:r>
              <a:rPr lang="en-US" baseline="0" dirty="0" smtClean="0"/>
              <a:t> and so much more</a:t>
            </a:r>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12</a:t>
            </a:fld>
            <a:endParaRPr lang="en-US"/>
          </a:p>
        </p:txBody>
      </p:sp>
    </p:spTree>
    <p:extLst>
      <p:ext uri="{BB962C8B-B14F-4D97-AF65-F5344CB8AC3E}">
        <p14:creationId xmlns:p14="http://schemas.microsoft.com/office/powerpoint/2010/main" val="87807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you can see in the picture,</a:t>
            </a:r>
            <a:r>
              <a:rPr lang="en-US" baseline="0" dirty="0" smtClean="0"/>
              <a:t> it is an image of Hilton Hampton Hotel in America, you can see that many customers are making a </a:t>
            </a:r>
            <a:r>
              <a:rPr lang="en-US" dirty="0" smtClean="0"/>
              <a:t>queue waiting</a:t>
            </a:r>
            <a:r>
              <a:rPr lang="en-US" baseline="0" dirty="0" smtClean="0"/>
              <a:t> for own turn to book room or fill a reservation form. In fact, </a:t>
            </a:r>
            <a:r>
              <a:rPr lang="en-US" dirty="0" smtClean="0"/>
              <a:t>in many enormous hotels, management is very difficult where booking based on pen and paper is not convenient for both the customers and the receptionists.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because Customer have to come directly to hotel for booking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it</a:t>
            </a:r>
            <a:r>
              <a:rPr lang="en-US" baseline="0" dirty="0" smtClean="0"/>
              <a:t> </a:t>
            </a:r>
            <a:r>
              <a:rPr lang="en-US" dirty="0" smtClean="0"/>
              <a:t>wastes time, not convenient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Therefore, if you are earning money</a:t>
            </a:r>
            <a:r>
              <a:rPr lang="en-US" baseline="0" dirty="0" smtClean="0"/>
              <a:t> from hotel </a:t>
            </a:r>
            <a:r>
              <a:rPr lang="en-US" baseline="0" dirty="0" err="1" smtClean="0"/>
              <a:t>bussiness</a:t>
            </a:r>
            <a:r>
              <a:rPr lang="en-US" baseline="0" dirty="0" smtClean="0"/>
              <a:t> industry, you need a hotel booking and reservation system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CACFBBB-5F2D-4F37-867E-042C6B44FB31}" type="slidenum">
              <a:rPr lang="en-US" smtClean="0"/>
              <a:t>14</a:t>
            </a:fld>
            <a:endParaRPr lang="en-US"/>
          </a:p>
        </p:txBody>
      </p:sp>
    </p:spTree>
    <p:extLst>
      <p:ext uri="{BB962C8B-B14F-4D97-AF65-F5344CB8AC3E}">
        <p14:creationId xmlns:p14="http://schemas.microsoft.com/office/powerpoint/2010/main" val="1040810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solve these problems above, many deluxe hotels or five stars hotels in the world such as Marriott International, Hilton Worldwide or InterContinental Hotels Group </a:t>
            </a:r>
            <a:r>
              <a:rPr lang="en-US" dirty="0" err="1" smtClean="0"/>
              <a:t>lready</a:t>
            </a:r>
            <a:r>
              <a:rPr lang="en-US" dirty="0" smtClean="0"/>
              <a:t> have their own hotel booking systems. You can see the modern Hotel booking website of Marriott International Hotel here </a:t>
            </a:r>
          </a:p>
          <a:p>
            <a:r>
              <a:rPr lang="en-US" dirty="0" smtClean="0"/>
              <a:t> </a:t>
            </a:r>
          </a:p>
          <a:p>
            <a:r>
              <a:rPr lang="en-US" dirty="0" smtClean="0"/>
              <a:t>In developing technology industry, their systems were improved so much with friendly user interface, high performance and especially the ability to track the behavior of customers. So</a:t>
            </a:r>
            <a:r>
              <a:rPr lang="en-US" baseline="0" dirty="0" smtClean="0"/>
              <a:t> </a:t>
            </a:r>
            <a:r>
              <a:rPr lang="en-US" baseline="0" dirty="0" err="1" smtClean="0"/>
              <a:t>that</a:t>
            </a:r>
            <a:r>
              <a:rPr lang="en-US" dirty="0" err="1" smtClean="0"/>
              <a:t>They</a:t>
            </a:r>
            <a:r>
              <a:rPr lang="en-US" dirty="0" smtClean="0"/>
              <a:t> would know which pages customers clicked on, how long customers stayed at each page, which rooms, which services that customers had searched, booked, ordered or send the feedbacks. </a:t>
            </a:r>
          </a:p>
        </p:txBody>
      </p:sp>
      <p:sp>
        <p:nvSpPr>
          <p:cNvPr id="4" name="Slide Number Placeholder 3"/>
          <p:cNvSpPr>
            <a:spLocks noGrp="1"/>
          </p:cNvSpPr>
          <p:nvPr>
            <p:ph type="sldNum" sz="quarter" idx="10"/>
          </p:nvPr>
        </p:nvSpPr>
        <p:spPr/>
        <p:txBody>
          <a:bodyPr/>
          <a:lstStyle/>
          <a:p>
            <a:fld id="{0CACFBBB-5F2D-4F37-867E-042C6B44FB31}" type="slidenum">
              <a:rPr lang="en-US" smtClean="0"/>
              <a:t>15</a:t>
            </a:fld>
            <a:endParaRPr lang="en-US"/>
          </a:p>
        </p:txBody>
      </p:sp>
    </p:spTree>
    <p:extLst>
      <p:ext uri="{BB962C8B-B14F-4D97-AF65-F5344CB8AC3E}">
        <p14:creationId xmlns:p14="http://schemas.microsoft.com/office/powerpoint/2010/main" val="34853862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goal of my thesis is experiment </a:t>
            </a:r>
            <a:r>
              <a:rPr lang="en-US" dirty="0" err="1" smtClean="0"/>
              <a:t>Mircoservices</a:t>
            </a:r>
            <a:r>
              <a:rPr lang="en-US" dirty="0" smtClean="0"/>
              <a:t> with all </a:t>
            </a:r>
            <a:r>
              <a:rPr lang="en-US" dirty="0" err="1" smtClean="0"/>
              <a:t>technologiesI</a:t>
            </a:r>
            <a:r>
              <a:rPr lang="en-US" dirty="0" smtClean="0"/>
              <a:t> have mentioned to build a Hotel Booking and Reservations system similar to some other modern five-star hotel system. </a:t>
            </a:r>
          </a:p>
          <a:p>
            <a:endParaRPr lang="en-US" dirty="0" smtClean="0"/>
          </a:p>
          <a:p>
            <a:endParaRPr lang="en-US" dirty="0" smtClean="0"/>
          </a:p>
          <a:p>
            <a:r>
              <a:rPr lang="en-US" dirty="0" smtClean="0"/>
              <a:t>Two responsive websites with apply </a:t>
            </a:r>
            <a:r>
              <a:rPr lang="en-US" dirty="0" err="1" smtClean="0"/>
              <a:t>Mircoservices</a:t>
            </a:r>
            <a:r>
              <a:rPr lang="en-US" dirty="0" smtClean="0"/>
              <a:t>, Single Page Application, </a:t>
            </a:r>
            <a:r>
              <a:rPr lang="en-US" dirty="0" err="1" smtClean="0"/>
              <a:t>RESTful</a:t>
            </a:r>
            <a:r>
              <a:rPr lang="en-US" dirty="0" smtClean="0"/>
              <a:t> </a:t>
            </a:r>
            <a:r>
              <a:rPr lang="en-US" dirty="0" err="1" smtClean="0"/>
              <a:t>webserivce</a:t>
            </a:r>
            <a:r>
              <a:rPr lang="en-US" dirty="0" smtClean="0"/>
              <a:t> and MVC architecture style.</a:t>
            </a:r>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17</a:t>
            </a:fld>
            <a:endParaRPr lang="en-US"/>
          </a:p>
        </p:txBody>
      </p:sp>
    </p:spTree>
    <p:extLst>
      <p:ext uri="{BB962C8B-B14F-4D97-AF65-F5344CB8AC3E}">
        <p14:creationId xmlns:p14="http://schemas.microsoft.com/office/powerpoint/2010/main" val="4227077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smtClean="0"/>
          </a:p>
          <a:p>
            <a:r>
              <a:rPr lang="en-US" dirty="0" smtClean="0"/>
              <a:t>My system is the online single page web application with high performance and dynamically loading by using Single Page application</a:t>
            </a:r>
            <a:r>
              <a:rPr lang="en-US" baseline="0" dirty="0" smtClean="0"/>
              <a:t> thank to Angular and </a:t>
            </a:r>
            <a:r>
              <a:rPr lang="en-US" baseline="0" dirty="0" err="1" smtClean="0"/>
              <a:t>RESTful</a:t>
            </a:r>
            <a:r>
              <a:rPr lang="en-US" baseline="0" dirty="0" smtClean="0"/>
              <a:t> </a:t>
            </a:r>
            <a:r>
              <a:rPr lang="en-US" baseline="0" dirty="0" err="1" smtClean="0"/>
              <a:t>webservice</a:t>
            </a:r>
            <a:r>
              <a:rPr lang="en-US" baseline="0" dirty="0" smtClean="0"/>
              <a:t>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lot of advanced, modern and popular web application technologies are used to implement my system such as </a:t>
            </a:r>
            <a:r>
              <a:rPr lang="en-US" dirty="0" err="1" smtClean="0"/>
              <a:t>mircoservice</a:t>
            </a:r>
            <a:r>
              <a:rPr lang="en-US" dirty="0" smtClean="0"/>
              <a:t>,</a:t>
            </a:r>
            <a:r>
              <a:rPr lang="en-US" baseline="0" dirty="0" smtClean="0"/>
              <a:t> mean, spring </a:t>
            </a:r>
            <a:r>
              <a:rPr lang="en-US" baseline="0" dirty="0" err="1" smtClean="0"/>
              <a:t>mvc</a:t>
            </a:r>
            <a:r>
              <a:rPr lang="en-US" baseline="0" dirty="0" smtClean="0"/>
              <a:t> hibernate and so much more</a:t>
            </a:r>
            <a:endParaRPr lang="en-US" dirty="0" smtClean="0"/>
          </a:p>
          <a:p>
            <a:pPr marL="0" indent="0">
              <a:buNone/>
            </a:pP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My system also friendly user interface which supports running on many browsers, devices include smart phone, </a:t>
            </a:r>
            <a:r>
              <a:rPr lang="en-US" dirty="0" err="1" smtClean="0"/>
              <a:t>iPad</a:t>
            </a:r>
            <a:r>
              <a:rPr lang="en-US" dirty="0" smtClean="0"/>
              <a:t>, laptop and desktop. </a:t>
            </a:r>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18</a:t>
            </a:fld>
            <a:endParaRPr lang="en-US"/>
          </a:p>
        </p:txBody>
      </p:sp>
    </p:spTree>
    <p:extLst>
      <p:ext uri="{BB962C8B-B14F-4D97-AF65-F5344CB8AC3E}">
        <p14:creationId xmlns:p14="http://schemas.microsoft.com/office/powerpoint/2010/main" val="3978925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My system</a:t>
            </a:r>
            <a:r>
              <a:rPr lang="en-US" baseline="0" dirty="0" smtClean="0"/>
              <a:t> </a:t>
            </a:r>
            <a:r>
              <a:rPr lang="en-US" dirty="0" smtClean="0"/>
              <a:t>has ability to track user’s behavior so that I can know the pages, the images customers click, total times they visited my websites, the duration they stayed in each page with their username, IP address and location. Even the keyword that customers search or the buttons they click for filter rooms or restaurant services are under controlled.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With all the data collection from customers, my system can automatically recommend rooms for them according to the rooms they had interacted. </a:t>
            </a:r>
          </a:p>
          <a:p>
            <a:pPr marL="82296" indent="0">
              <a:buNone/>
            </a:pPr>
            <a:r>
              <a:rPr lang="en-US" dirty="0" smtClean="0"/>
              <a:t>      =&gt; Can apply AI machine learning in the future</a:t>
            </a:r>
          </a:p>
          <a:p>
            <a:pPr marL="82296" indent="0">
              <a:buNone/>
            </a:pPr>
            <a:endParaRPr lang="en-US" dirty="0" smtClean="0"/>
          </a:p>
          <a:p>
            <a:pPr marL="82296" marR="0" indent="0" algn="l" defTabSz="914400" rtl="0" eaLnBrk="1" fontAlgn="auto" latinLnBrk="0" hangingPunct="1">
              <a:lnSpc>
                <a:spcPct val="100000"/>
              </a:lnSpc>
              <a:spcBef>
                <a:spcPts val="0"/>
              </a:spcBef>
              <a:spcAft>
                <a:spcPts val="0"/>
              </a:spcAft>
              <a:buClrTx/>
              <a:buSzTx/>
              <a:buFontTx/>
              <a:buNone/>
              <a:tabLst/>
              <a:defRPr/>
            </a:pPr>
            <a:r>
              <a:rPr lang="en-US" dirty="0" smtClean="0"/>
              <a:t>hotel owners can improve their hotel based on customers wish if they apply my system for their hotel business.</a:t>
            </a:r>
          </a:p>
          <a:p>
            <a:pPr marL="82296" indent="0">
              <a:buNone/>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19</a:t>
            </a:fld>
            <a:endParaRPr lang="en-US"/>
          </a:p>
        </p:txBody>
      </p:sp>
    </p:spTree>
    <p:extLst>
      <p:ext uri="{BB962C8B-B14F-4D97-AF65-F5344CB8AC3E}">
        <p14:creationId xmlns:p14="http://schemas.microsoft.com/office/powerpoint/2010/main" val="2202100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system support more than 60 features for 3 roles guest, customer, admin.</a:t>
            </a:r>
          </a:p>
          <a:p>
            <a:endParaRPr lang="en-US" dirty="0" smtClean="0"/>
          </a:p>
          <a:p>
            <a:r>
              <a:rPr lang="en-US" dirty="0" smtClean="0"/>
              <a:t>And</a:t>
            </a:r>
            <a:r>
              <a:rPr lang="en-US" baseline="0" dirty="0" smtClean="0"/>
              <a:t> there are also provides a lot of features based on my hotel business </a:t>
            </a:r>
          </a:p>
          <a:p>
            <a:endParaRPr lang="en-US" baseline="0" dirty="0" smtClean="0"/>
          </a:p>
          <a:p>
            <a:r>
              <a:rPr lang="en-US" dirty="0" smtClean="0"/>
              <a:t>And with tracking features, where</a:t>
            </a:r>
            <a:r>
              <a:rPr lang="en-US" baseline="0" dirty="0" smtClean="0"/>
              <a:t> ever you are, what ever you do, you are always followed if you use my hotel system</a:t>
            </a:r>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21</a:t>
            </a:fld>
            <a:endParaRPr lang="en-US"/>
          </a:p>
        </p:txBody>
      </p:sp>
    </p:spTree>
    <p:extLst>
      <p:ext uri="{BB962C8B-B14F-4D97-AF65-F5344CB8AC3E}">
        <p14:creationId xmlns:p14="http://schemas.microsoft.com/office/powerpoint/2010/main" val="22302287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use case diagram clarify the features for each role. </a:t>
            </a:r>
          </a:p>
          <a:p>
            <a:endParaRPr lang="en-US" baseline="0" dirty="0" smtClean="0"/>
          </a:p>
          <a:p>
            <a:r>
              <a:rPr lang="en-US" baseline="0" dirty="0" smtClean="0"/>
              <a:t>The guest can access some page such as hotel introduction, contact, gallery, restaurant and view room only and register to be a customer. </a:t>
            </a:r>
          </a:p>
          <a:p>
            <a:endParaRPr lang="en-US" baseline="0" dirty="0" smtClean="0"/>
          </a:p>
          <a:p>
            <a:r>
              <a:rPr lang="en-US" baseline="0" dirty="0" smtClean="0"/>
              <a:t>The customer have an account so they can login, logout, book room, cancel room, feedback or view their activity</a:t>
            </a:r>
          </a:p>
          <a:p>
            <a:endParaRPr lang="en-US" baseline="0" dirty="0" smtClean="0"/>
          </a:p>
          <a:p>
            <a:r>
              <a:rPr lang="en-US" baseline="0" dirty="0" smtClean="0"/>
              <a:t>The admin can manage hotel items, manage user, view statistics tracking data and chart.</a:t>
            </a:r>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22</a:t>
            </a:fld>
            <a:endParaRPr lang="en-US"/>
          </a:p>
        </p:txBody>
      </p:sp>
    </p:spTree>
    <p:extLst>
      <p:ext uri="{BB962C8B-B14F-4D97-AF65-F5344CB8AC3E}">
        <p14:creationId xmlns:p14="http://schemas.microsoft.com/office/powerpoint/2010/main" val="3823629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I </a:t>
            </a:r>
            <a:r>
              <a:rPr lang="en-US" baseline="0" dirty="0" err="1" smtClean="0"/>
              <a:t>wanna</a:t>
            </a:r>
            <a:r>
              <a:rPr lang="en-US" baseline="0" dirty="0" smtClean="0"/>
              <a:t> show you what I am going to talk today.</a:t>
            </a:r>
          </a:p>
          <a:p>
            <a:r>
              <a:rPr lang="en-US" baseline="0" dirty="0" smtClean="0"/>
              <a:t>Firstly, the technology which I use to implement my system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Secondly, I will introduce about Hotel </a:t>
            </a:r>
            <a:r>
              <a:rPr lang="en-US" dirty="0" smtClean="0"/>
              <a:t>Business </a:t>
            </a:r>
            <a:r>
              <a:rPr lang="en-US" baseline="0" dirty="0" smtClean="0"/>
              <a:t>industry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Next, The goal and scope of my thesis</a:t>
            </a:r>
          </a:p>
          <a:p>
            <a:r>
              <a:rPr lang="en-US" baseline="0" dirty="0" smtClean="0"/>
              <a:t>Then I will show you the features that my system support</a:t>
            </a:r>
          </a:p>
          <a:p>
            <a:r>
              <a:rPr lang="en-US" baseline="0" dirty="0" smtClean="0"/>
              <a:t>Finally I will show the architecture for the whole of my hotel booking and reservation system and Demo</a:t>
            </a:r>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2</a:t>
            </a:fld>
            <a:endParaRPr lang="en-US"/>
          </a:p>
        </p:txBody>
      </p:sp>
    </p:spTree>
    <p:extLst>
      <p:ext uri="{BB962C8B-B14F-4D97-AF65-F5344CB8AC3E}">
        <p14:creationId xmlns:p14="http://schemas.microsoft.com/office/powerpoint/2010/main" val="500256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my general</a:t>
            </a:r>
            <a:r>
              <a:rPr lang="en-US" baseline="0" dirty="0" smtClean="0"/>
              <a:t> system architecture.</a:t>
            </a:r>
          </a:p>
          <a:p>
            <a:endParaRPr lang="en-US" baseline="0" dirty="0" smtClean="0"/>
          </a:p>
          <a:p>
            <a:r>
              <a:rPr lang="en-US" baseline="0" dirty="0" smtClean="0"/>
              <a:t>As you can see, o</a:t>
            </a:r>
            <a:r>
              <a:rPr lang="en-US" dirty="0" smtClean="0"/>
              <a:t>n</a:t>
            </a:r>
            <a:r>
              <a:rPr lang="en-US" baseline="0" dirty="0" smtClean="0"/>
              <a:t> server side, Node.js and Express framework connect to </a:t>
            </a:r>
            <a:r>
              <a:rPr lang="en-US" baseline="0" dirty="0" err="1" smtClean="0"/>
              <a:t>MongoDB</a:t>
            </a:r>
            <a:r>
              <a:rPr lang="en-US" baseline="0" dirty="0" smtClean="0"/>
              <a:t> for data and similar to Spring MVC connect SQL DB using Hibernate</a:t>
            </a:r>
          </a:p>
          <a:p>
            <a:r>
              <a:rPr lang="en-US" baseline="0" dirty="0" smtClean="0"/>
              <a:t>Both these 2 apps on server side built </a:t>
            </a:r>
            <a:r>
              <a:rPr lang="en-US" baseline="0" dirty="0" err="1" smtClean="0"/>
              <a:t>RESTful</a:t>
            </a:r>
            <a:r>
              <a:rPr lang="en-US" baseline="0" dirty="0" smtClean="0"/>
              <a:t> web service to provide data for client as JSON. The role of Angular is to interact with REST API and display the page dynamically.</a:t>
            </a:r>
          </a:p>
          <a:p>
            <a:r>
              <a:rPr lang="en-US" baseline="0" dirty="0" smtClean="0"/>
              <a:t> </a:t>
            </a:r>
          </a:p>
          <a:p>
            <a:r>
              <a:rPr lang="en-US" baseline="0" dirty="0" smtClean="0"/>
              <a:t>The server sides can also interact with each other via API . All of these technology from client to server to database have created a picture of </a:t>
            </a:r>
            <a:r>
              <a:rPr lang="en-US" baseline="0" dirty="0" err="1" smtClean="0"/>
              <a:t>Mircoservices</a:t>
            </a:r>
            <a:r>
              <a:rPr lang="en-US" baseline="0" dirty="0" smtClean="0"/>
              <a:t> architectures which work independently and effectively.</a:t>
            </a:r>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24</a:t>
            </a:fld>
            <a:endParaRPr lang="en-US"/>
          </a:p>
        </p:txBody>
      </p:sp>
    </p:spTree>
    <p:extLst>
      <p:ext uri="{BB962C8B-B14F-4D97-AF65-F5344CB8AC3E}">
        <p14:creationId xmlns:p14="http://schemas.microsoft.com/office/powerpoint/2010/main" val="34322423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my system architecture in details with all the important materials in Angular 2, </a:t>
            </a:r>
            <a:r>
              <a:rPr lang="en-US" baseline="0" dirty="0" err="1" smtClean="0"/>
              <a:t>AngularJS</a:t>
            </a:r>
            <a:r>
              <a:rPr lang="en-US" baseline="0" dirty="0" smtClean="0"/>
              <a:t>, Express, Spring </a:t>
            </a:r>
            <a:r>
              <a:rPr lang="en-US" baseline="0" smtClean="0"/>
              <a:t>MVC Hibernate</a:t>
            </a:r>
          </a:p>
          <a:p>
            <a:endParaRPr lang="en-US" baseline="0" dirty="0" smtClean="0"/>
          </a:p>
          <a:p>
            <a:r>
              <a:rPr lang="en-US" baseline="0" dirty="0" smtClean="0"/>
              <a:t>There are too much relationship so I just summary some important points:</a:t>
            </a:r>
          </a:p>
          <a:p>
            <a:r>
              <a:rPr lang="en-US" baseline="0" dirty="0" smtClean="0"/>
              <a:t>For the server side, I apply 3 layer architecture for Spring app with Controller, Service and Data Access Object</a:t>
            </a:r>
          </a:p>
          <a:p>
            <a:r>
              <a:rPr lang="en-US" baseline="0" dirty="0" smtClean="0"/>
              <a:t>For the Node.js app, I use Express Route Controller Model</a:t>
            </a:r>
          </a:p>
          <a:p>
            <a:r>
              <a:rPr lang="en-US" baseline="0" dirty="0" smtClean="0"/>
              <a:t>The Spring Server connect with SQL bi Hibernate and Node.js server connect with </a:t>
            </a:r>
            <a:r>
              <a:rPr lang="en-US" baseline="0" dirty="0" err="1" smtClean="0"/>
              <a:t>Mongodb</a:t>
            </a:r>
            <a:r>
              <a:rPr lang="en-US" baseline="0" dirty="0" smtClean="0"/>
              <a:t> to provide data for client side as JSON by </a:t>
            </a:r>
            <a:r>
              <a:rPr lang="en-US" baseline="0" dirty="0" err="1" smtClean="0"/>
              <a:t>RESTful</a:t>
            </a:r>
            <a:r>
              <a:rPr lang="en-US" baseline="0" dirty="0" smtClean="0"/>
              <a:t> </a:t>
            </a:r>
            <a:r>
              <a:rPr lang="en-US" baseline="0" dirty="0" err="1" smtClean="0"/>
              <a:t>webservice</a:t>
            </a:r>
            <a:endParaRPr lang="en-US" baseline="0" dirty="0" smtClean="0"/>
          </a:p>
          <a:p>
            <a:r>
              <a:rPr lang="en-US" baseline="0" dirty="0" smtClean="0"/>
              <a:t>On client side, </a:t>
            </a:r>
            <a:r>
              <a:rPr lang="en-US" baseline="0" dirty="0" err="1" smtClean="0"/>
              <a:t>AngularJS</a:t>
            </a:r>
            <a:r>
              <a:rPr lang="en-US" baseline="0" dirty="0" smtClean="0"/>
              <a:t> and Angular 2 get data from server to component or controller for data binding with Angular template. There are also some supported </a:t>
            </a:r>
            <a:r>
              <a:rPr lang="en-US" sz="1200" b="0" i="0" kern="1200" baseline="0" dirty="0" smtClean="0">
                <a:solidFill>
                  <a:schemeClr val="tx1"/>
                </a:solidFill>
                <a:effectLst/>
                <a:latin typeface="+mn-lt"/>
                <a:ea typeface="+mn-ea"/>
                <a:cs typeface="+mn-cs"/>
              </a:rPr>
              <a:t>building block such as Angular 2 service, model, directive, pipe router, </a:t>
            </a:r>
            <a:r>
              <a:rPr lang="en-US" sz="1200" b="0" i="0" kern="1200" baseline="0" dirty="0" err="1" smtClean="0">
                <a:solidFill>
                  <a:schemeClr val="tx1"/>
                </a:solidFill>
                <a:effectLst/>
                <a:latin typeface="+mn-lt"/>
                <a:ea typeface="+mn-ea"/>
                <a:cs typeface="+mn-cs"/>
              </a:rPr>
              <a:t>AngularJS</a:t>
            </a:r>
            <a:r>
              <a:rPr lang="en-US" sz="1200" b="0" i="0" kern="1200" baseline="0" dirty="0" smtClean="0">
                <a:solidFill>
                  <a:schemeClr val="tx1"/>
                </a:solidFill>
                <a:effectLst/>
                <a:latin typeface="+mn-lt"/>
                <a:ea typeface="+mn-ea"/>
                <a:cs typeface="+mn-cs"/>
              </a:rPr>
              <a:t> Filter, Spring Front controller, EJS, JSP, </a:t>
            </a:r>
            <a:r>
              <a:rPr lang="en-US" sz="1200" b="0" i="0" kern="1200" baseline="0" dirty="0" err="1" smtClean="0">
                <a:solidFill>
                  <a:schemeClr val="tx1"/>
                </a:solidFill>
                <a:effectLst/>
                <a:latin typeface="+mn-lt"/>
                <a:ea typeface="+mn-ea"/>
                <a:cs typeface="+mn-cs"/>
              </a:rPr>
              <a:t>Const</a:t>
            </a:r>
            <a:endParaRPr lang="en-US" baseline="0" dirty="0" smtClean="0"/>
          </a:p>
        </p:txBody>
      </p:sp>
      <p:sp>
        <p:nvSpPr>
          <p:cNvPr id="4" name="Slide Number Placeholder 3"/>
          <p:cNvSpPr>
            <a:spLocks noGrp="1"/>
          </p:cNvSpPr>
          <p:nvPr>
            <p:ph type="sldNum" sz="quarter" idx="10"/>
          </p:nvPr>
        </p:nvSpPr>
        <p:spPr/>
        <p:txBody>
          <a:bodyPr/>
          <a:lstStyle/>
          <a:p>
            <a:fld id="{0CACFBBB-5F2D-4F37-867E-042C6B44FB31}" type="slidenum">
              <a:rPr lang="en-US" smtClean="0"/>
              <a:t>25</a:t>
            </a:fld>
            <a:endParaRPr lang="en-US"/>
          </a:p>
        </p:txBody>
      </p:sp>
    </p:spTree>
    <p:extLst>
      <p:ext uri="{BB962C8B-B14F-4D97-AF65-F5344CB8AC3E}">
        <p14:creationId xmlns:p14="http://schemas.microsoft.com/office/powerpoint/2010/main" val="1432570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move on the first session:</a:t>
            </a:r>
            <a:r>
              <a:rPr lang="en-US" baseline="0" dirty="0" smtClean="0"/>
              <a:t> Technology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a:t>
            </a:r>
            <a:r>
              <a:rPr lang="en-US" baseline="0" dirty="0" smtClean="0"/>
              <a:t> I mentioned, my thesis’s hotel booking and reservation system using </a:t>
            </a:r>
            <a:r>
              <a:rPr lang="en-US" baseline="0" dirty="0" err="1" smtClean="0"/>
              <a:t>mircoservers</a:t>
            </a:r>
            <a:r>
              <a:rPr lang="en-US" baseline="0" dirty="0" smtClean="0"/>
              <a:t> </a:t>
            </a:r>
            <a:r>
              <a:rPr lang="en-US" baseline="0" dirty="0" err="1" smtClean="0"/>
              <a:t>techonology</a:t>
            </a:r>
            <a:r>
              <a:rPr lang="en-US" baseline="0" dirty="0" smtClean="0"/>
              <a:t> with MEAN stack and Spring MVC Hibernate</a:t>
            </a:r>
            <a:endParaRPr lang="en-US" dirty="0" smtClean="0"/>
          </a:p>
          <a:p>
            <a:r>
              <a:rPr lang="en-US" dirty="0" smtClean="0"/>
              <a:t>So in this session</a:t>
            </a:r>
            <a:r>
              <a:rPr lang="en-US" baseline="0" dirty="0" smtClean="0"/>
              <a:t> I will introduce these technologies</a:t>
            </a:r>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3</a:t>
            </a:fld>
            <a:endParaRPr lang="en-US"/>
          </a:p>
        </p:txBody>
      </p:sp>
    </p:spTree>
    <p:extLst>
      <p:ext uri="{BB962C8B-B14F-4D97-AF65-F5344CB8AC3E}">
        <p14:creationId xmlns:p14="http://schemas.microsoft.com/office/powerpoint/2010/main" val="3512012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Before talking about </a:t>
            </a:r>
            <a:r>
              <a:rPr lang="en-US" dirty="0" err="1" smtClean="0"/>
              <a:t>mircoservices</a:t>
            </a:r>
            <a:r>
              <a:rPr lang="en-US" dirty="0" smtClean="0"/>
              <a:t>, I will introduce</a:t>
            </a:r>
            <a:r>
              <a:rPr lang="en-US" baseline="0" dirty="0" smtClean="0"/>
              <a:t> a tradition one call </a:t>
            </a:r>
            <a:r>
              <a:rPr lang="en-US" dirty="0" smtClean="0"/>
              <a:t>Monolithic Architecture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picture show the </a:t>
            </a:r>
            <a:r>
              <a:rPr lang="en-US" dirty="0" smtClean="0"/>
              <a:t>Architecture</a:t>
            </a:r>
            <a:r>
              <a:rPr lang="en-US" baseline="0" dirty="0" smtClean="0"/>
              <a:t> of </a:t>
            </a:r>
            <a:r>
              <a:rPr lang="en-US" dirty="0" smtClean="0"/>
              <a:t>Monolithic app.</a:t>
            </a:r>
            <a:r>
              <a:rPr lang="en-US" baseline="0" dirty="0" smtClean="0"/>
              <a:t> As you can see, all the main building block are stick together to make an Monolithic block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That will help you build an application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However, when </a:t>
            </a:r>
            <a:r>
              <a:rPr lang="en-US" baseline="0" dirty="0" smtClean="0"/>
              <a:t>the </a:t>
            </a:r>
            <a:r>
              <a:rPr lang="en-US" baseline="0" dirty="0" smtClean="0"/>
              <a:t>users of your system increase, the data increase as well, developers add new features or complex business logic. It leads to the fact that Only a few years or even a few month later,  your system become giant monster and every effort to optimize or agile working methods is no long effective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Just imaging how terrible is when billions lines of code were put in one single Monolithic block. What can we do to organize or maintain our source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Moreover, in the future, it is very difficult to extend this application. In Monolithic block, we can only focus on one programming language, framework or database. It is very </a:t>
            </a:r>
            <a:r>
              <a:rPr lang="en-US" baseline="0" dirty="0" err="1" smtClean="0"/>
              <a:t>very</a:t>
            </a:r>
            <a:r>
              <a:rPr lang="en-US" baseline="0" dirty="0" smtClean="0"/>
              <a:t> difficult or even impossible to add another one to your system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for example, if you have a good library or service, may be you cannot apply it to your system due to the difference of programming language, framework or database.</a:t>
            </a:r>
            <a:endParaRPr lang="en-US" dirty="0" smtClean="0"/>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4</a:t>
            </a:fld>
            <a:endParaRPr lang="en-US"/>
          </a:p>
        </p:txBody>
      </p:sp>
    </p:spTree>
    <p:extLst>
      <p:ext uri="{BB962C8B-B14F-4D97-AF65-F5344CB8AC3E}">
        <p14:creationId xmlns:p14="http://schemas.microsoft.com/office/powerpoint/2010/main" val="2014591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the</a:t>
            </a:r>
            <a:r>
              <a:rPr lang="en-US" baseline="0" dirty="0" smtClean="0"/>
              <a:t> </a:t>
            </a:r>
            <a:r>
              <a:rPr lang="en-US" dirty="0" smtClean="0"/>
              <a:t>architecture of </a:t>
            </a:r>
            <a:r>
              <a:rPr lang="en-US" dirty="0" err="1" smtClean="0"/>
              <a:t>mircoservice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Opposite to </a:t>
            </a:r>
            <a:r>
              <a:rPr lang="en-US" dirty="0" smtClean="0"/>
              <a:t>Monolithic Architecture,</a:t>
            </a:r>
            <a:r>
              <a:rPr lang="en-US" baseline="0" dirty="0" smtClean="0"/>
              <a:t> </a:t>
            </a:r>
            <a:r>
              <a:rPr lang="en-US" dirty="0" smtClean="0"/>
              <a:t>In </a:t>
            </a:r>
            <a:r>
              <a:rPr lang="en-US" dirty="0" err="1" smtClean="0"/>
              <a:t>Microservices</a:t>
            </a:r>
            <a:r>
              <a:rPr lang="en-US" dirty="0" smtClean="0"/>
              <a:t>, this main building</a:t>
            </a:r>
            <a:r>
              <a:rPr lang="en-US" baseline="0" dirty="0" smtClean="0"/>
              <a:t> monolithic block is separated into a lot of smaller services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service provides API or uses API from other services to execute its own business logic.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architecture of </a:t>
            </a:r>
            <a:r>
              <a:rPr lang="en-US" dirty="0" err="1" smtClean="0"/>
              <a:t>Microservices</a:t>
            </a:r>
            <a:r>
              <a:rPr lang="en-US" dirty="0" smtClean="0"/>
              <a:t> is the interaction of many independent services. Each service has the own architecture which can be implemented in different programming language or use different database system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service can also be a client or server</a:t>
            </a:r>
            <a:r>
              <a:rPr lang="en-US" baseline="0" dirty="0" smtClean="0"/>
              <a:t> including web </a:t>
            </a:r>
            <a:r>
              <a:rPr lang="en-US" dirty="0" smtClean="0"/>
              <a:t>browsers ,</a:t>
            </a:r>
            <a:r>
              <a:rPr lang="en-US" baseline="0" dirty="0" smtClean="0"/>
              <a:t> web app, </a:t>
            </a:r>
            <a:r>
              <a:rPr lang="en-US" dirty="0" smtClean="0"/>
              <a:t> mobile browsers and native mobile applications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5</a:t>
            </a:fld>
            <a:endParaRPr lang="en-US"/>
          </a:p>
        </p:txBody>
      </p:sp>
    </p:spTree>
    <p:extLst>
      <p:ext uri="{BB962C8B-B14F-4D97-AF65-F5344CB8AC3E}">
        <p14:creationId xmlns:p14="http://schemas.microsoft.com/office/powerpoint/2010/main" val="2005342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smtClean="0"/>
          </a:p>
          <a:p>
            <a:pPr>
              <a:defRPr/>
            </a:pPr>
            <a:r>
              <a:rPr lang="en-US" dirty="0" err="1" smtClean="0"/>
              <a:t>Microservices</a:t>
            </a:r>
            <a:r>
              <a:rPr lang="en-US" dirty="0" smtClean="0"/>
              <a:t> is an architectural style where</a:t>
            </a:r>
            <a:r>
              <a:rPr lang="en-US" baseline="0" dirty="0" smtClean="0"/>
              <a:t> s</a:t>
            </a:r>
            <a:r>
              <a:rPr lang="en-US" dirty="0" smtClean="0"/>
              <a:t>tructured by collection of loosely coupled services .</a:t>
            </a:r>
          </a:p>
          <a:p>
            <a:pPr>
              <a:defRPr/>
            </a:pPr>
            <a:endParaRPr lang="en-US" dirty="0" smtClean="0"/>
          </a:p>
          <a:p>
            <a:pPr>
              <a:defRPr/>
            </a:pPr>
            <a:r>
              <a:rPr lang="en-US" dirty="0" smtClean="0"/>
              <a:t>Each service in </a:t>
            </a:r>
            <a:r>
              <a:rPr lang="en-US" dirty="0" err="1" smtClean="0"/>
              <a:t>Microservices</a:t>
            </a:r>
            <a:r>
              <a:rPr lang="en-US" dirty="0" smtClean="0"/>
              <a:t>  implements its own business capabilities</a:t>
            </a:r>
          </a:p>
          <a:p>
            <a:pPr>
              <a:defRPr/>
            </a:pPr>
            <a:endParaRPr lang="en-US" dirty="0" smtClean="0"/>
          </a:p>
          <a:p>
            <a:pPr>
              <a:defRPr/>
            </a:pPr>
            <a:r>
              <a:rPr lang="en-US" dirty="0" err="1" smtClean="0"/>
              <a:t>Microservices</a:t>
            </a:r>
            <a:r>
              <a:rPr lang="en-US" dirty="0" smtClean="0"/>
              <a:t> is Most popular used in many companies to implement large-scale projects</a:t>
            </a:r>
          </a:p>
          <a:p>
            <a:endParaRPr lang="en-US" dirty="0" smtClean="0"/>
          </a:p>
          <a:p>
            <a:pPr>
              <a:defRPr/>
            </a:pPr>
            <a:r>
              <a:rPr lang="en-US" dirty="0" err="1" smtClean="0"/>
              <a:t>Microservices</a:t>
            </a:r>
            <a:r>
              <a:rPr lang="en-US" dirty="0" smtClean="0"/>
              <a:t> Allow to us continuously deliver and deploy the large and complex applications. </a:t>
            </a:r>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6</a:t>
            </a:fld>
            <a:endParaRPr lang="en-US"/>
          </a:p>
        </p:txBody>
      </p:sp>
    </p:spTree>
    <p:extLst>
      <p:ext uri="{BB962C8B-B14F-4D97-AF65-F5344CB8AC3E}">
        <p14:creationId xmlns:p14="http://schemas.microsoft.com/office/powerpoint/2010/main" val="2381797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I know, Spring is a</a:t>
            </a:r>
            <a:r>
              <a:rPr lang="en-US" baseline="0" dirty="0" smtClean="0"/>
              <a:t> very common</a:t>
            </a:r>
            <a:r>
              <a:rPr lang="en-US" dirty="0" smtClean="0"/>
              <a:t> framework for</a:t>
            </a:r>
            <a:r>
              <a:rPr lang="en-US" baseline="0" dirty="0" smtClean="0"/>
              <a:t> java that support building </a:t>
            </a:r>
            <a:r>
              <a:rPr lang="en-US" sz="1200" b="0" i="0" kern="1200" baseline="0" dirty="0" smtClean="0">
                <a:solidFill>
                  <a:schemeClr val="tx1"/>
                </a:solidFill>
                <a:effectLst/>
                <a:latin typeface="+mn-lt"/>
                <a:ea typeface="+mn-ea"/>
                <a:cs typeface="+mn-cs"/>
              </a:rPr>
              <a:t>a J2EE</a:t>
            </a:r>
            <a:r>
              <a:rPr lang="en-US" sz="1200" b="0" i="0" kern="1200" dirty="0" smtClean="0">
                <a:solidFill>
                  <a:schemeClr val="tx1"/>
                </a:solidFill>
                <a:effectLst/>
                <a:latin typeface="+mn-lt"/>
                <a:ea typeface="+mn-ea"/>
                <a:cs typeface="+mn-cs"/>
              </a:rPr>
              <a:t> web application follow MVC architecture on the server side.</a:t>
            </a:r>
          </a:p>
          <a:p>
            <a:endParaRPr lang="en-US" dirty="0" smtClean="0"/>
          </a:p>
          <a:p>
            <a:r>
              <a:rPr lang="en-US" dirty="0" smtClean="0"/>
              <a:t>I think</a:t>
            </a:r>
            <a:r>
              <a:rPr lang="en-US" baseline="0" dirty="0" smtClean="0"/>
              <a:t> Java seem not very strange for everyone here. According to </a:t>
            </a:r>
            <a:r>
              <a:rPr lang="en-US" baseline="0" dirty="0" err="1" smtClean="0"/>
              <a:t>stackoverflow</a:t>
            </a:r>
            <a:r>
              <a:rPr lang="en-US" baseline="0" dirty="0" smtClean="0"/>
              <a:t> and </a:t>
            </a:r>
            <a:r>
              <a:rPr lang="en-US" baseline="0" dirty="0" err="1" smtClean="0"/>
              <a:t>github</a:t>
            </a:r>
            <a:r>
              <a:rPr lang="en-US" baseline="0" dirty="0" smtClean="0"/>
              <a:t>, Java is one of the most popular programming langue which is powerful in Object Oriented Programming</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one who have used JBDC with SQL, when you can the database system, your application will occurs error because the query of each SQL DB are different. And in my experience, when I am a student and use JBDC to connect SQL, I have to do a lot of step, I have to prepare a long query  to retrieve or update DB. As I remember each column from DB is loaded by </a:t>
            </a:r>
            <a:r>
              <a:rPr lang="en-US" baseline="0" dirty="0" err="1" smtClean="0"/>
              <a:t>resultset</a:t>
            </a:r>
            <a:r>
              <a:rPr lang="en-US" baseline="0" dirty="0" smtClean="0"/>
              <a:t> dot Get String column. It is not convenient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Hibernate helps</a:t>
            </a:r>
            <a:r>
              <a:rPr lang="en-US" baseline="0" dirty="0" smtClean="0"/>
              <a:t> me do it better. </a:t>
            </a:r>
            <a:r>
              <a:rPr lang="en-US" dirty="0" smtClean="0"/>
              <a:t>Hibernate is an object-relational mapping tool for the Java programming language. It provides a framework for mapping an object-oriented model to a relational database. Using hibernate you will have a mapping </a:t>
            </a:r>
            <a:r>
              <a:rPr lang="en-US" baseline="0" dirty="0" smtClean="0"/>
              <a:t>mechanism</a:t>
            </a:r>
            <a:r>
              <a:rPr lang="en-US" dirty="0" smtClean="0"/>
              <a:t> with the ability to change database system dynamically</a:t>
            </a:r>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7</a:t>
            </a:fld>
            <a:endParaRPr lang="en-US"/>
          </a:p>
        </p:txBody>
      </p:sp>
    </p:spTree>
    <p:extLst>
      <p:ext uri="{BB962C8B-B14F-4D97-AF65-F5344CB8AC3E}">
        <p14:creationId xmlns:p14="http://schemas.microsoft.com/office/powerpoint/2010/main" val="1553123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Times New Roman" pitchFamily="18" charset="0"/>
                <a:cs typeface="Times New Roman" pitchFamily="18" charset="0"/>
              </a:rPr>
              <a:t>The term MEAN stack refers to a collection of JavaScript based technologies used to develop web applications.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From client to server to database,  MEAN is full stack JavaScript.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MEAN stands for: </a:t>
            </a:r>
          </a:p>
          <a:p>
            <a:endParaRPr lang="en-US"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M = </a:t>
            </a:r>
            <a:r>
              <a:rPr lang="en-US" sz="1200" dirty="0" err="1" smtClean="0">
                <a:latin typeface="Times New Roman" pitchFamily="18" charset="0"/>
                <a:cs typeface="Times New Roman" pitchFamily="18" charset="0"/>
              </a:rPr>
              <a:t>MongoDB</a:t>
            </a:r>
            <a:r>
              <a:rPr lang="en-US" sz="1200" dirty="0" smtClean="0">
                <a:latin typeface="Times New Roman" pitchFamily="18" charset="0"/>
                <a:cs typeface="Times New Roman" pitchFamily="18" charset="0"/>
              </a:rPr>
              <a:t>,</a:t>
            </a:r>
            <a:r>
              <a:rPr lang="en-US" sz="1200" baseline="0" dirty="0" smtClean="0">
                <a:latin typeface="Times New Roman" pitchFamily="18" charset="0"/>
                <a:cs typeface="Times New Roman" pitchFamily="18" charset="0"/>
              </a:rPr>
              <a:t> it </a:t>
            </a:r>
            <a:r>
              <a:rPr lang="en-US" sz="1200" dirty="0" smtClean="0">
                <a:latin typeface="Times New Roman" pitchFamily="18" charset="0"/>
                <a:cs typeface="Times New Roman" pitchFamily="18" charset="0"/>
              </a:rPr>
              <a:t>is a free and open-source cross-platform document-oriented database program. Classified as a </a:t>
            </a:r>
            <a:r>
              <a:rPr lang="en-US" sz="1200" dirty="0" err="1" smtClean="0">
                <a:latin typeface="Times New Roman" pitchFamily="18" charset="0"/>
                <a:cs typeface="Times New Roman" pitchFamily="18" charset="0"/>
              </a:rPr>
              <a:t>NoSQL</a:t>
            </a:r>
            <a:r>
              <a:rPr lang="en-US" sz="1200" dirty="0" smtClean="0">
                <a:latin typeface="Times New Roman" pitchFamily="18" charset="0"/>
                <a:cs typeface="Times New Roman" pitchFamily="18" charset="0"/>
              </a:rPr>
              <a:t> database program, </a:t>
            </a:r>
            <a:r>
              <a:rPr lang="en-US" sz="1200" dirty="0" err="1" smtClean="0">
                <a:latin typeface="Times New Roman" pitchFamily="18" charset="0"/>
                <a:cs typeface="Times New Roman" pitchFamily="18" charset="0"/>
              </a:rPr>
              <a:t>MongoDB</a:t>
            </a:r>
            <a:r>
              <a:rPr lang="en-US" sz="1200" dirty="0" smtClean="0">
                <a:latin typeface="Times New Roman" pitchFamily="18" charset="0"/>
                <a:cs typeface="Times New Roman" pitchFamily="18" charset="0"/>
              </a:rPr>
              <a:t> uses JSON-like documents with schemas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Express is a light-weight web application framework; the most popular framework for Node.js to help organize your web application into an MVC architecture on the server side or </a:t>
            </a:r>
            <a:r>
              <a:rPr lang="en-US" sz="1200" dirty="0" err="1" smtClean="0">
                <a:latin typeface="Times New Roman" pitchFamily="18" charset="0"/>
                <a:cs typeface="Times New Roman" pitchFamily="18" charset="0"/>
              </a:rPr>
              <a:t>RESTful</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webservice</a:t>
            </a:r>
            <a:r>
              <a:rPr lang="en-US" sz="1200" dirty="0" smtClean="0">
                <a:latin typeface="Times New Roman" pitchFamily="18" charset="0"/>
                <a:cs typeface="Times New Roman" pitchFamily="18" charset="0"/>
              </a:rPr>
              <a:t> withNode.je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Angular is open source JavaScript framework, one of the most popular Single Page Application framework support building a complex application on client side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Node.js is a JavaScript runtime using JavaScript on server side support building real-time application  effectively.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0CACFBBB-5F2D-4F37-867E-042C6B44FB31}" type="slidenum">
              <a:rPr lang="en-US" smtClean="0"/>
              <a:t>8</a:t>
            </a:fld>
            <a:endParaRPr lang="en-US"/>
          </a:p>
        </p:txBody>
      </p:sp>
    </p:spTree>
    <p:extLst>
      <p:ext uri="{BB962C8B-B14F-4D97-AF65-F5344CB8AC3E}">
        <p14:creationId xmlns:p14="http://schemas.microsoft.com/office/powerpoint/2010/main" val="1647632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previous slide, </a:t>
            </a:r>
            <a:r>
              <a:rPr lang="en-US" dirty="0" smtClean="0"/>
              <a:t>I have mentioned</a:t>
            </a:r>
            <a:r>
              <a:rPr lang="en-US" baseline="0" dirty="0" smtClean="0"/>
              <a:t> the Single Page application, so what is it?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picture show the tradition web</a:t>
            </a:r>
            <a:r>
              <a:rPr lang="en-US" sz="1200" kern="1200" baseline="0" dirty="0" smtClean="0">
                <a:solidFill>
                  <a:schemeClr val="tx1"/>
                </a:solidFill>
                <a:effectLst/>
                <a:latin typeface="+mn-lt"/>
                <a:ea typeface="+mn-ea"/>
                <a:cs typeface="+mn-cs"/>
              </a:rPr>
              <a:t> application </a:t>
            </a:r>
            <a:r>
              <a:rPr lang="en-US" sz="1200" kern="1200" baseline="0" dirty="0" err="1" smtClean="0">
                <a:solidFill>
                  <a:schemeClr val="tx1"/>
                </a:solidFill>
                <a:effectLst/>
                <a:latin typeface="+mn-lt"/>
                <a:ea typeface="+mn-ea"/>
                <a:cs typeface="+mn-cs"/>
              </a:rPr>
              <a:t>lifcycle</a:t>
            </a:r>
            <a:r>
              <a:rPr lang="en-US" sz="12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a traditional Web app, every time the app calls the server, the server renders a new HTML page. This triggers a page refresh in the browser.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Just imaging</a:t>
            </a:r>
            <a:r>
              <a:rPr lang="en-US" sz="1200" b="0" i="0" kern="1200" baseline="0" dirty="0" smtClean="0">
                <a:solidFill>
                  <a:schemeClr val="tx1"/>
                </a:solidFill>
                <a:effectLst/>
                <a:latin typeface="+mn-lt"/>
                <a:ea typeface="+mn-ea"/>
                <a:cs typeface="+mn-cs"/>
              </a:rPr>
              <a:t> that you just want to update one field to </a:t>
            </a:r>
            <a:r>
              <a:rPr lang="en-US" sz="1200" b="0" i="0" kern="1200" baseline="0" dirty="0" err="1" smtClean="0">
                <a:solidFill>
                  <a:schemeClr val="tx1"/>
                </a:solidFill>
                <a:effectLst/>
                <a:latin typeface="+mn-lt"/>
                <a:ea typeface="+mn-ea"/>
                <a:cs typeface="+mn-cs"/>
              </a:rPr>
              <a:t>db</a:t>
            </a:r>
            <a:r>
              <a:rPr lang="en-US" sz="1200" b="0" i="0" kern="1200" baseline="0" dirty="0" smtClean="0">
                <a:solidFill>
                  <a:schemeClr val="tx1"/>
                </a:solidFill>
                <a:effectLst/>
                <a:latin typeface="+mn-lt"/>
                <a:ea typeface="+mn-ea"/>
                <a:cs typeface="+mn-cs"/>
              </a:rPr>
              <a:t> or send a form with just one input text, you have to wait for the server to render the whole page again or render a new page. It is very uncomfortable and inconvenient especially for </a:t>
            </a:r>
            <a:r>
              <a:rPr lang="en-US" sz="1200" b="1" i="0" kern="1200" dirty="0" smtClean="0">
                <a:solidFill>
                  <a:schemeClr val="tx1"/>
                </a:solidFill>
                <a:effectLst/>
                <a:latin typeface="+mn-lt"/>
                <a:ea typeface="+mn-ea"/>
                <a:cs typeface="+mn-cs"/>
              </a:rPr>
              <a:t>fastidious</a:t>
            </a:r>
            <a:r>
              <a:rPr lang="en-US" sz="1200" b="0" i="0" kern="120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users</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CACFBBB-5F2D-4F37-867E-042C6B44FB31}" type="slidenum">
              <a:rPr lang="en-US" smtClean="0"/>
              <a:t>9</a:t>
            </a:fld>
            <a:endParaRPr lang="en-US"/>
          </a:p>
        </p:txBody>
      </p:sp>
    </p:spTree>
    <p:extLst>
      <p:ext uri="{BB962C8B-B14F-4D97-AF65-F5344CB8AC3E}">
        <p14:creationId xmlns:p14="http://schemas.microsoft.com/office/powerpoint/2010/main" val="1626749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3/3/2018</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3/3/2018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3/3/2018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3/3/2018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3/3/2018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3/3/2018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3/3/2018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3/3/2018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oogle.com.vn/imgres?imgurl=https://images.sftcdn.net/images/t_optimized,f_auto/p/2f4c04f4-96d0-11e6-9830-00163ed833e7/3163796423/java-runtime-environment-logo.png&amp;imgrefurl=https://java-runtime-environment.en.softonic.com/&amp;h=518&amp;w=518&amp;tbnid=VwAS0zihjfPxgM:&amp;tbnh=160&amp;tbnw=160&amp;usg=__rRs3zShn_N8CHOrH5mfI-WvZGAo=&amp;vet=1&amp;docid=tijofczSYyLwpM&amp;itg=1&amp;sa=X&amp;ved=0ahUKEwiExaGvv8bZAhUCLpQKHaKfD-gQ_B0I3QEwE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oogle.com.vn/imgres?imgurl=https://images.sftcdn.net/images/t_optimized,f_auto/p/2f4c04f4-96d0-11e6-9830-00163ed833e7/3163796423/java-runtime-environment-logo.png&amp;imgrefurl=https://java-runtime-environment.en.softonic.com/&amp;h=518&amp;w=518&amp;tbnid=VwAS0zihjfPxgM:&amp;tbnh=160&amp;tbnw=160&amp;usg=__rRs3zShn_N8CHOrH5mfI-WvZGAo=&amp;vet=1&amp;docid=tijofczSYyLwpM&amp;itg=1&amp;sa=X&amp;ved=0ahUKEwiExaGvv8bZAhUCLpQKHaKfD-gQ_B0I3QEwEA"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838200"/>
            <a:ext cx="7406640" cy="1929384"/>
          </a:xfrm>
        </p:spPr>
        <p:txBody>
          <a:bodyPr>
            <a:noAutofit/>
          </a:bodyPr>
          <a:lstStyle/>
          <a:p>
            <a:pPr algn="ctr"/>
            <a:r>
              <a:rPr lang="en-US" sz="2800" b="1" dirty="0">
                <a:solidFill>
                  <a:srgbClr val="F88630"/>
                </a:solidFill>
                <a:effectLst/>
                <a:latin typeface="Times New Roman" pitchFamily="18" charset="0"/>
                <a:cs typeface="Times New Roman" pitchFamily="18" charset="0"/>
              </a:rPr>
              <a:t>HOTEL BOOKING AND RESERVATION</a:t>
            </a:r>
            <a:br>
              <a:rPr lang="en-US" sz="2800" b="1" dirty="0">
                <a:solidFill>
                  <a:srgbClr val="F88630"/>
                </a:solidFill>
                <a:effectLst/>
                <a:latin typeface="Times New Roman" pitchFamily="18" charset="0"/>
                <a:cs typeface="Times New Roman" pitchFamily="18" charset="0"/>
              </a:rPr>
            </a:br>
            <a:r>
              <a:rPr lang="en-US" sz="2800" b="1" dirty="0">
                <a:solidFill>
                  <a:srgbClr val="F88630"/>
                </a:solidFill>
                <a:effectLst/>
                <a:latin typeface="Times New Roman" pitchFamily="18" charset="0"/>
                <a:cs typeface="Times New Roman" pitchFamily="18" charset="0"/>
              </a:rPr>
              <a:t>SYSTEM USING MICROSERVICES</a:t>
            </a:r>
            <a:br>
              <a:rPr lang="en-US" sz="2800" b="1" dirty="0">
                <a:solidFill>
                  <a:srgbClr val="F88630"/>
                </a:solidFill>
                <a:effectLst/>
                <a:latin typeface="Times New Roman" pitchFamily="18" charset="0"/>
                <a:cs typeface="Times New Roman" pitchFamily="18" charset="0"/>
              </a:rPr>
            </a:br>
            <a:r>
              <a:rPr lang="en-US" sz="2800" b="1" dirty="0">
                <a:solidFill>
                  <a:srgbClr val="F88630"/>
                </a:solidFill>
                <a:effectLst/>
                <a:latin typeface="Times New Roman" pitchFamily="18" charset="0"/>
                <a:cs typeface="Times New Roman" pitchFamily="18" charset="0"/>
              </a:rPr>
              <a:t>TECHNOLOGY WITH MEAN STACK</a:t>
            </a:r>
            <a:br>
              <a:rPr lang="en-US" sz="2800" b="1" dirty="0">
                <a:solidFill>
                  <a:srgbClr val="F88630"/>
                </a:solidFill>
                <a:effectLst/>
                <a:latin typeface="Times New Roman" pitchFamily="18" charset="0"/>
                <a:cs typeface="Times New Roman" pitchFamily="18" charset="0"/>
              </a:rPr>
            </a:br>
            <a:r>
              <a:rPr lang="en-US" sz="2800" b="1" dirty="0">
                <a:solidFill>
                  <a:srgbClr val="F88630"/>
                </a:solidFill>
                <a:effectLst/>
                <a:latin typeface="Times New Roman" pitchFamily="18" charset="0"/>
                <a:cs typeface="Times New Roman" pitchFamily="18" charset="0"/>
              </a:rPr>
              <a:t>AND SPRING MVC HIBERNATE</a:t>
            </a:r>
          </a:p>
        </p:txBody>
      </p:sp>
      <p:sp>
        <p:nvSpPr>
          <p:cNvPr id="3" name="Subtitle 2"/>
          <p:cNvSpPr>
            <a:spLocks noGrp="1"/>
          </p:cNvSpPr>
          <p:nvPr>
            <p:ph type="subTitle" idx="1"/>
          </p:nvPr>
        </p:nvSpPr>
        <p:spPr>
          <a:xfrm>
            <a:off x="1066800" y="4648200"/>
            <a:ext cx="7406640" cy="1752600"/>
          </a:xfrm>
        </p:spPr>
        <p:txBody>
          <a:bodyPr/>
          <a:lstStyle/>
          <a:p>
            <a:pPr lvl="1"/>
            <a:endParaRPr lang="en-US" dirty="0" smtClean="0"/>
          </a:p>
          <a:p>
            <a:pPr lvl="1"/>
            <a:r>
              <a:rPr lang="en-US" dirty="0" smtClean="0">
                <a:latin typeface="Times New Roman" pitchFamily="18" charset="0"/>
                <a:cs typeface="Times New Roman" pitchFamily="18" charset="0"/>
              </a:rPr>
              <a:t>By </a:t>
            </a:r>
          </a:p>
          <a:p>
            <a:pPr lvl="1"/>
            <a:r>
              <a:rPr lang="en-US" dirty="0" smtClean="0">
                <a:latin typeface="Times New Roman" pitchFamily="18" charset="0"/>
                <a:cs typeface="Times New Roman" pitchFamily="18" charset="0"/>
              </a:rPr>
              <a:t>Do Hung </a:t>
            </a:r>
            <a:r>
              <a:rPr lang="en-US" dirty="0" err="1" smtClean="0">
                <a:latin typeface="Times New Roman" pitchFamily="18" charset="0"/>
                <a:cs typeface="Times New Roman" pitchFamily="18" charset="0"/>
              </a:rPr>
              <a:t>Cuong</a:t>
            </a:r>
            <a:endParaRPr 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200400"/>
            <a:ext cx="1428750" cy="1427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37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page application</a:t>
            </a:r>
            <a:endParaRPr lang="en-US" dirty="0"/>
          </a:p>
        </p:txBody>
      </p:sp>
      <p:pic>
        <p:nvPicPr>
          <p:cNvPr id="205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339988"/>
            <a:ext cx="5051425"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2219739" y="4412974"/>
            <a:ext cx="4173002" cy="369332"/>
          </a:xfrm>
          <a:prstGeom prst="rect">
            <a:avLst/>
          </a:prstGeom>
        </p:spPr>
        <p:txBody>
          <a:bodyPr wrap="none">
            <a:spAutoFit/>
          </a:bodyPr>
          <a:lstStyle/>
          <a:p>
            <a:r>
              <a:rPr lang="en-US" dirty="0" smtClean="0"/>
              <a:t>- Server and client interaction via AJAX</a:t>
            </a:r>
            <a:endParaRPr lang="en-US" dirty="0"/>
          </a:p>
        </p:txBody>
      </p:sp>
      <p:sp>
        <p:nvSpPr>
          <p:cNvPr id="5" name="Rectangle 4"/>
          <p:cNvSpPr/>
          <p:nvPr/>
        </p:nvSpPr>
        <p:spPr>
          <a:xfrm>
            <a:off x="2219739" y="5029200"/>
            <a:ext cx="3262432" cy="369332"/>
          </a:xfrm>
          <a:prstGeom prst="rect">
            <a:avLst/>
          </a:prstGeom>
        </p:spPr>
        <p:txBody>
          <a:bodyPr wrap="none">
            <a:spAutoFit/>
          </a:bodyPr>
          <a:lstStyle/>
          <a:p>
            <a:r>
              <a:rPr lang="en-US" dirty="0" smtClean="0"/>
              <a:t>- update </a:t>
            </a:r>
            <a:r>
              <a:rPr lang="en-US" dirty="0"/>
              <a:t>the page dynamically</a:t>
            </a:r>
          </a:p>
        </p:txBody>
      </p:sp>
      <p:sp>
        <p:nvSpPr>
          <p:cNvPr id="7" name="Rectangle 6"/>
          <p:cNvSpPr/>
          <p:nvPr/>
        </p:nvSpPr>
        <p:spPr>
          <a:xfrm>
            <a:off x="2261842" y="5778811"/>
            <a:ext cx="2159566" cy="369332"/>
          </a:xfrm>
          <a:prstGeom prst="rect">
            <a:avLst/>
          </a:prstGeom>
        </p:spPr>
        <p:txBody>
          <a:bodyPr wrap="none">
            <a:spAutoFit/>
          </a:bodyPr>
          <a:lstStyle/>
          <a:p>
            <a:r>
              <a:rPr lang="en-US" dirty="0" smtClean="0"/>
              <a:t>- High performance</a:t>
            </a:r>
            <a:endParaRPr lang="en-US" dirty="0"/>
          </a:p>
        </p:txBody>
      </p:sp>
    </p:spTree>
    <p:extLst>
      <p:ext uri="{BB962C8B-B14F-4D97-AF65-F5344CB8AC3E}">
        <p14:creationId xmlns:p14="http://schemas.microsoft.com/office/powerpoint/2010/main" val="24889057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a:t>
            </a:r>
            <a:r>
              <a:rPr lang="en-US" dirty="0" err="1" smtClean="0"/>
              <a:t>webservice</a:t>
            </a:r>
            <a:endParaRPr lang="en-US" dirty="0"/>
          </a:p>
        </p:txBody>
      </p:sp>
      <p:pic>
        <p:nvPicPr>
          <p:cNvPr id="409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524000"/>
            <a:ext cx="4094162"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2286000" y="5105400"/>
            <a:ext cx="5652317" cy="369332"/>
          </a:xfrm>
          <a:prstGeom prst="rect">
            <a:avLst/>
          </a:prstGeom>
        </p:spPr>
        <p:txBody>
          <a:bodyPr wrap="none">
            <a:spAutoFit/>
          </a:bodyPr>
          <a:lstStyle/>
          <a:p>
            <a:r>
              <a:rPr lang="en-US" dirty="0" smtClean="0"/>
              <a:t>- use </a:t>
            </a:r>
            <a:r>
              <a:rPr lang="en-US" dirty="0"/>
              <a:t>HTTP methods </a:t>
            </a:r>
            <a:r>
              <a:rPr lang="en-US" dirty="0" smtClean="0"/>
              <a:t>: GET, </a:t>
            </a:r>
            <a:r>
              <a:rPr lang="en-US" dirty="0" smtClean="0"/>
              <a:t>POST</a:t>
            </a:r>
            <a:r>
              <a:rPr lang="en-US" dirty="0" smtClean="0"/>
              <a:t>, </a:t>
            </a:r>
            <a:r>
              <a:rPr lang="en-US" dirty="0"/>
              <a:t>PUT </a:t>
            </a:r>
            <a:r>
              <a:rPr lang="en-US" dirty="0" smtClean="0"/>
              <a:t>, DELETE </a:t>
            </a:r>
            <a:r>
              <a:rPr lang="en-US" dirty="0" smtClean="0"/>
              <a:t>…</a:t>
            </a:r>
            <a:endParaRPr lang="en-US" dirty="0"/>
          </a:p>
        </p:txBody>
      </p:sp>
      <p:sp>
        <p:nvSpPr>
          <p:cNvPr id="6" name="Rectangle 5"/>
          <p:cNvSpPr/>
          <p:nvPr/>
        </p:nvSpPr>
        <p:spPr>
          <a:xfrm>
            <a:off x="2286000" y="5715000"/>
            <a:ext cx="4758803" cy="369332"/>
          </a:xfrm>
          <a:prstGeom prst="rect">
            <a:avLst/>
          </a:prstGeom>
        </p:spPr>
        <p:txBody>
          <a:bodyPr wrap="none">
            <a:spAutoFit/>
          </a:bodyPr>
          <a:lstStyle/>
          <a:p>
            <a:r>
              <a:rPr lang="en-US" dirty="0" smtClean="0"/>
              <a:t>- provide API data as Text, JSON, xml format</a:t>
            </a:r>
            <a:endParaRPr lang="en-US" dirty="0"/>
          </a:p>
        </p:txBody>
      </p:sp>
      <p:sp>
        <p:nvSpPr>
          <p:cNvPr id="7" name="Rectangle 6"/>
          <p:cNvSpPr/>
          <p:nvPr/>
        </p:nvSpPr>
        <p:spPr>
          <a:xfrm>
            <a:off x="2286000" y="4572000"/>
            <a:ext cx="3655809" cy="369332"/>
          </a:xfrm>
          <a:prstGeom prst="rect">
            <a:avLst/>
          </a:prstGeom>
        </p:spPr>
        <p:txBody>
          <a:bodyPr wrap="none">
            <a:spAutoFit/>
          </a:bodyPr>
          <a:lstStyle/>
          <a:p>
            <a:r>
              <a:rPr lang="en-US" dirty="0" smtClean="0"/>
              <a:t>- Web service build on server side</a:t>
            </a:r>
            <a:endParaRPr lang="en-US" dirty="0"/>
          </a:p>
        </p:txBody>
      </p:sp>
    </p:spTree>
    <p:extLst>
      <p:ext uri="{BB962C8B-B14F-4D97-AF65-F5344CB8AC3E}">
        <p14:creationId xmlns:p14="http://schemas.microsoft.com/office/powerpoint/2010/main" val="1403677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used</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sz="1800" dirty="0" smtClean="0"/>
              <a:t>- Architecture style: </a:t>
            </a:r>
            <a:r>
              <a:rPr lang="en-US" sz="1800" dirty="0" err="1" smtClean="0"/>
              <a:t>Microservices</a:t>
            </a:r>
            <a:r>
              <a:rPr lang="en-US" sz="1800" dirty="0" smtClean="0"/>
              <a:t>, Single Page Application, </a:t>
            </a:r>
            <a:r>
              <a:rPr lang="en-US" sz="1800" dirty="0" err="1" smtClean="0"/>
              <a:t>RESTful</a:t>
            </a:r>
            <a:r>
              <a:rPr lang="en-US" sz="1800" dirty="0" smtClean="0"/>
              <a:t> </a:t>
            </a:r>
            <a:r>
              <a:rPr lang="en-US" sz="1800" dirty="0" err="1" smtClean="0"/>
              <a:t>webservice</a:t>
            </a:r>
            <a:r>
              <a:rPr lang="en-US" sz="1800" dirty="0" smtClean="0"/>
              <a:t>, MVC</a:t>
            </a:r>
          </a:p>
          <a:p>
            <a:pPr marL="0" indent="0">
              <a:buNone/>
            </a:pPr>
            <a:endParaRPr lang="en-US" sz="1800" dirty="0"/>
          </a:p>
          <a:p>
            <a:pPr marL="0" indent="0">
              <a:buNone/>
            </a:pPr>
            <a:r>
              <a:rPr lang="en-US" sz="1800" dirty="0" smtClean="0"/>
              <a:t>- Back end:   Java web J2EE + Spring MVC framework + Hibernate</a:t>
            </a:r>
          </a:p>
          <a:p>
            <a:pPr marL="0" indent="0">
              <a:buNone/>
            </a:pPr>
            <a:r>
              <a:rPr lang="en-US" sz="1800" dirty="0" smtClean="0"/>
              <a:t>                      Node.js + Express framework</a:t>
            </a:r>
          </a:p>
          <a:p>
            <a:pPr marL="0" indent="0">
              <a:buNone/>
            </a:pPr>
            <a:endParaRPr lang="en-US" sz="1800" dirty="0" smtClean="0"/>
          </a:p>
          <a:p>
            <a:pPr marL="0" indent="0">
              <a:buNone/>
            </a:pPr>
            <a:r>
              <a:rPr lang="en-US" sz="1800" dirty="0" smtClean="0"/>
              <a:t>- Front end:   HTML5, CSS3, </a:t>
            </a:r>
            <a:r>
              <a:rPr lang="en-US" sz="1800" dirty="0" err="1" smtClean="0"/>
              <a:t>Javascript</a:t>
            </a:r>
            <a:r>
              <a:rPr lang="en-US" sz="1800" dirty="0" smtClean="0"/>
              <a:t>, </a:t>
            </a:r>
            <a:r>
              <a:rPr lang="en-US" sz="1800" dirty="0" err="1" smtClean="0"/>
              <a:t>Jquery</a:t>
            </a:r>
            <a:r>
              <a:rPr lang="en-US" sz="1800" dirty="0" smtClean="0"/>
              <a:t>, </a:t>
            </a:r>
            <a:r>
              <a:rPr lang="en-US" sz="1800" dirty="0"/>
              <a:t>Bootstrap</a:t>
            </a:r>
            <a:endParaRPr lang="en-US" sz="1800" dirty="0" smtClean="0"/>
          </a:p>
          <a:p>
            <a:pPr marL="0" indent="0">
              <a:buNone/>
            </a:pPr>
            <a:r>
              <a:rPr lang="en-US" sz="1800" dirty="0"/>
              <a:t> </a:t>
            </a:r>
            <a:r>
              <a:rPr lang="en-US" sz="1800" dirty="0" smtClean="0"/>
              <a:t>                     Angular JS and Angular 2 framework</a:t>
            </a:r>
          </a:p>
          <a:p>
            <a:pPr marL="0" indent="0">
              <a:buNone/>
            </a:pPr>
            <a:endParaRPr lang="en-US" sz="1800" dirty="0" smtClean="0"/>
          </a:p>
          <a:p>
            <a:pPr marL="0" indent="0">
              <a:buNone/>
            </a:pPr>
            <a:r>
              <a:rPr lang="en-US" sz="1800" dirty="0" smtClean="0"/>
              <a:t>- Database:  </a:t>
            </a:r>
            <a:r>
              <a:rPr lang="en-US" sz="1800" dirty="0" err="1" smtClean="0"/>
              <a:t>MongoDB</a:t>
            </a:r>
            <a:r>
              <a:rPr lang="en-US" sz="1800" dirty="0" smtClean="0"/>
              <a:t>, SQL (MySQL &amp; MS SQL Server)</a:t>
            </a:r>
          </a:p>
          <a:p>
            <a:pPr marL="285750" indent="-285750">
              <a:buFontTx/>
              <a:buChar char="-"/>
            </a:pPr>
            <a:endParaRPr lang="en-US" sz="1800" dirty="0" smtClean="0"/>
          </a:p>
          <a:p>
            <a:pPr marL="0" indent="0">
              <a:buNone/>
            </a:pPr>
            <a:r>
              <a:rPr lang="en-US" sz="1800" dirty="0" smtClean="0"/>
              <a:t>- Build and Deploy: </a:t>
            </a:r>
            <a:r>
              <a:rPr lang="en-US" sz="1800" dirty="0"/>
              <a:t>maven </a:t>
            </a:r>
            <a:r>
              <a:rPr lang="en-US" sz="1800" dirty="0" smtClean="0"/>
              <a:t>with Glassfish, Tomcat, </a:t>
            </a:r>
            <a:r>
              <a:rPr lang="en-US" sz="1800" dirty="0" err="1"/>
              <a:t>package.json</a:t>
            </a:r>
            <a:r>
              <a:rPr lang="en-US" sz="1800" dirty="0"/>
              <a:t> with </a:t>
            </a:r>
            <a:r>
              <a:rPr lang="en-US" sz="1800" dirty="0" err="1" smtClean="0"/>
              <a:t>npm</a:t>
            </a:r>
            <a:endParaRPr lang="en-US" sz="1800" dirty="0" smtClean="0"/>
          </a:p>
          <a:p>
            <a:pPr marL="285750" indent="-285750">
              <a:buFontTx/>
              <a:buChar char="-"/>
            </a:pPr>
            <a:endParaRPr lang="en-US" sz="1800" dirty="0" smtClean="0"/>
          </a:p>
          <a:p>
            <a:pPr marL="0" indent="0">
              <a:buNone/>
            </a:pPr>
            <a:r>
              <a:rPr lang="en-US" sz="1800" dirty="0" smtClean="0"/>
              <a:t>- Online server: heroku.com, mlab.com, f</a:t>
            </a:r>
            <a:r>
              <a:rPr lang="en-US" sz="1600" dirty="0" smtClean="0"/>
              <a:t>reesqldatabase.com</a:t>
            </a:r>
            <a:endParaRPr lang="en-US" sz="1800" dirty="0"/>
          </a:p>
          <a:p>
            <a:pPr marL="0" indent="0">
              <a:buNone/>
            </a:pPr>
            <a:r>
              <a:rPr lang="en-US" sz="1800" dirty="0" smtClean="0"/>
              <a:t>- Version control: </a:t>
            </a:r>
            <a:r>
              <a:rPr lang="en-US" sz="1800" dirty="0" err="1" smtClean="0"/>
              <a:t>Git</a:t>
            </a:r>
            <a:endParaRPr lang="en-US" sz="1800" dirty="0" smtClean="0"/>
          </a:p>
          <a:p>
            <a:pPr marL="285750" indent="-285750">
              <a:buFontTx/>
              <a:buChar char="-"/>
            </a:pPr>
            <a:endParaRPr lang="en-US" sz="1800" dirty="0" smtClean="0"/>
          </a:p>
          <a:p>
            <a:pPr marL="0" indent="0">
              <a:buNone/>
            </a:pPr>
            <a:r>
              <a:rPr lang="en-US" sz="1800" dirty="0" smtClean="0"/>
              <a:t>- Project management tool: </a:t>
            </a:r>
            <a:r>
              <a:rPr lang="en-US" sz="1800" dirty="0" err="1" smtClean="0"/>
              <a:t>Trello</a:t>
            </a:r>
            <a:endParaRPr lang="en-US" sz="1800" dirty="0" smtClean="0"/>
          </a:p>
          <a:p>
            <a:pPr marL="285750" indent="-285750">
              <a:buFontTx/>
              <a:buChar char="-"/>
            </a:pPr>
            <a:endParaRPr lang="en-US" sz="1800" dirty="0" smtClean="0"/>
          </a:p>
          <a:p>
            <a:pPr marL="0" indent="0">
              <a:buNone/>
            </a:pPr>
            <a:r>
              <a:rPr lang="en-US" sz="1800" dirty="0"/>
              <a:t>- Other </a:t>
            </a:r>
            <a:r>
              <a:rPr lang="en-US" sz="1800" dirty="0" smtClean="0"/>
              <a:t>tool: </a:t>
            </a:r>
            <a:r>
              <a:rPr lang="en-US" sz="1800" dirty="0"/>
              <a:t>Dreamweaver CS6 </a:t>
            </a:r>
            <a:r>
              <a:rPr lang="en-US" sz="1800" dirty="0" smtClean="0"/>
              <a:t>, UMLET, </a:t>
            </a:r>
            <a:r>
              <a:rPr lang="en-US" sz="1800" dirty="0" err="1" smtClean="0"/>
              <a:t>Edraw</a:t>
            </a:r>
            <a:r>
              <a:rPr lang="en-US" sz="1800" dirty="0" smtClean="0"/>
              <a:t>, </a:t>
            </a:r>
            <a:r>
              <a:rPr lang="en-US" sz="1800" dirty="0" err="1"/>
              <a:t>N</a:t>
            </a:r>
            <a:r>
              <a:rPr lang="en-US" sz="1800" dirty="0" err="1" smtClean="0"/>
              <a:t>etbeans</a:t>
            </a:r>
            <a:r>
              <a:rPr lang="en-US" sz="1800" dirty="0" smtClean="0"/>
              <a:t>, </a:t>
            </a:r>
            <a:r>
              <a:rPr lang="en-US" sz="1800" dirty="0" err="1" smtClean="0"/>
              <a:t>Vscode</a:t>
            </a:r>
            <a:r>
              <a:rPr lang="en-US" sz="1800" dirty="0" smtClean="0"/>
              <a:t>, </a:t>
            </a:r>
            <a:r>
              <a:rPr lang="en-US" sz="1800" dirty="0" err="1" smtClean="0"/>
              <a:t>RoboMongo</a:t>
            </a:r>
            <a:r>
              <a:rPr lang="en-US" sz="1800" dirty="0" smtClean="0"/>
              <a:t>, </a:t>
            </a:r>
            <a:r>
              <a:rPr lang="en-US" sz="1800" dirty="0" err="1" smtClean="0"/>
              <a:t>PHPmyadmin</a:t>
            </a:r>
            <a:r>
              <a:rPr lang="en-US" sz="1800" dirty="0" smtClean="0"/>
              <a:t>, Sonar Lint, SQL Server Management Tool, </a:t>
            </a:r>
            <a:r>
              <a:rPr lang="en-US" sz="1800" dirty="0" err="1" smtClean="0"/>
              <a:t>Erdaw</a:t>
            </a:r>
            <a:r>
              <a:rPr lang="en-US" sz="1800" dirty="0" smtClean="0"/>
              <a:t>, </a:t>
            </a:r>
          </a:p>
          <a:p>
            <a:pPr marL="0" indent="0">
              <a:buNone/>
            </a:pPr>
            <a:endParaRPr lang="en-US" dirty="0"/>
          </a:p>
        </p:txBody>
      </p:sp>
    </p:spTree>
    <p:extLst>
      <p:ext uri="{BB962C8B-B14F-4D97-AF65-F5344CB8AC3E}">
        <p14:creationId xmlns:p14="http://schemas.microsoft.com/office/powerpoint/2010/main" val="2054461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05000" y="2743200"/>
            <a:ext cx="6248400" cy="1143000"/>
          </a:xfrm>
        </p:spPr>
        <p:txBody>
          <a:bodyPr>
            <a:normAutofit fontScale="90000"/>
          </a:bodyPr>
          <a:lstStyle/>
          <a:p>
            <a:r>
              <a:rPr lang="en-US" sz="4400" b="1" dirty="0" smtClean="0">
                <a:effectLst/>
                <a:latin typeface="Times New Roman" pitchFamily="18" charset="0"/>
                <a:cs typeface="Times New Roman" pitchFamily="18" charset="0"/>
              </a:rPr>
              <a:t>II. </a:t>
            </a:r>
            <a:r>
              <a:rPr lang="en-US" sz="4000" b="1" dirty="0"/>
              <a:t>Hotel Business Industry</a:t>
            </a:r>
            <a:endParaRPr lang="en-US" sz="4400" b="1"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6953804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20800" y="4495799"/>
            <a:ext cx="6781800" cy="3139321"/>
          </a:xfrm>
          <a:prstGeom prst="rect">
            <a:avLst/>
          </a:prstGeom>
        </p:spPr>
        <p:txBody>
          <a:bodyPr wrap="square">
            <a:spAutoFit/>
          </a:bodyPr>
          <a:lstStyle/>
          <a:p>
            <a:endParaRPr lang="en-US" dirty="0" smtClean="0"/>
          </a:p>
          <a:p>
            <a:r>
              <a:rPr lang="en-US" dirty="0" smtClean="0"/>
              <a:t>in </a:t>
            </a:r>
            <a:r>
              <a:rPr lang="en-US" dirty="0"/>
              <a:t>many enormous hotels, management </a:t>
            </a:r>
            <a:r>
              <a:rPr lang="en-US" dirty="0" smtClean="0"/>
              <a:t>is very </a:t>
            </a:r>
            <a:r>
              <a:rPr lang="en-US" dirty="0"/>
              <a:t>difficult </a:t>
            </a:r>
          </a:p>
          <a:p>
            <a:r>
              <a:rPr lang="en-US" dirty="0" smtClean="0"/>
              <a:t>Booking only based </a:t>
            </a:r>
            <a:r>
              <a:rPr lang="en-US" dirty="0"/>
              <a:t>on pen and paper </a:t>
            </a:r>
            <a:r>
              <a:rPr lang="en-US" dirty="0" smtClean="0"/>
              <a:t>is not </a:t>
            </a:r>
            <a:r>
              <a:rPr lang="en-US" dirty="0"/>
              <a:t>convenient for both the customers and the </a:t>
            </a:r>
            <a:r>
              <a:rPr lang="en-US" dirty="0" smtClean="0"/>
              <a:t>receptionists</a:t>
            </a:r>
          </a:p>
          <a:p>
            <a:endParaRPr lang="en-US" dirty="0"/>
          </a:p>
          <a:p>
            <a:r>
              <a:rPr lang="en-US" dirty="0"/>
              <a:t>Customer have </a:t>
            </a:r>
            <a:r>
              <a:rPr lang="en-US" dirty="0" smtClean="0"/>
              <a:t>to </a:t>
            </a:r>
            <a:r>
              <a:rPr lang="en-US" dirty="0"/>
              <a:t>come </a:t>
            </a:r>
            <a:r>
              <a:rPr lang="en-US" dirty="0" smtClean="0"/>
              <a:t>directly to </a:t>
            </a:r>
            <a:r>
              <a:rPr lang="en-US" dirty="0"/>
              <a:t>hotel for booking =&gt; waste time, not </a:t>
            </a:r>
            <a:r>
              <a:rPr lang="en-US" dirty="0" smtClean="0"/>
              <a:t>comfortable</a:t>
            </a:r>
            <a:endParaRPr lang="en-US" dirty="0"/>
          </a:p>
          <a:p>
            <a:pPr>
              <a:defRPr/>
            </a:pPr>
            <a:r>
              <a:rPr lang="en-US" dirty="0" smtClean="0"/>
              <a:t>=&gt; </a:t>
            </a:r>
            <a:r>
              <a:rPr lang="en-US" dirty="0"/>
              <a:t>need a hotel booking and reservation system</a:t>
            </a:r>
          </a:p>
          <a:p>
            <a:pPr>
              <a:defRPr/>
            </a:pPr>
            <a:endParaRPr lang="en-US" dirty="0"/>
          </a:p>
          <a:p>
            <a:r>
              <a:rPr lang="en-US" dirty="0" smtClean="0"/>
              <a:t>.</a:t>
            </a:r>
          </a:p>
          <a:p>
            <a:endParaRPr lang="en-US" dirty="0"/>
          </a:p>
        </p:txBody>
      </p:sp>
      <p:pic>
        <p:nvPicPr>
          <p:cNvPr id="5" name="Picture 4"/>
          <p:cNvPicPr>
            <a:picLocks noChangeAspect="1"/>
          </p:cNvPicPr>
          <p:nvPr/>
        </p:nvPicPr>
        <p:blipFill>
          <a:blip r:embed="rId3"/>
          <a:stretch>
            <a:fillRect/>
          </a:stretch>
        </p:blipFill>
        <p:spPr>
          <a:xfrm>
            <a:off x="1302789" y="685800"/>
            <a:ext cx="7162799" cy="4038599"/>
          </a:xfrm>
          <a:prstGeom prst="rect">
            <a:avLst/>
          </a:prstGeom>
        </p:spPr>
      </p:pic>
      <p:sp>
        <p:nvSpPr>
          <p:cNvPr id="4" name="Title 1"/>
          <p:cNvSpPr>
            <a:spLocks noGrp="1"/>
          </p:cNvSpPr>
          <p:nvPr>
            <p:ph type="title"/>
          </p:nvPr>
        </p:nvSpPr>
        <p:spPr>
          <a:xfrm>
            <a:off x="1135148" y="-228600"/>
            <a:ext cx="7498080" cy="1143000"/>
          </a:xfrm>
        </p:spPr>
        <p:txBody>
          <a:bodyPr/>
          <a:lstStyle/>
          <a:p>
            <a:r>
              <a:rPr lang="en-US" dirty="0" smtClean="0"/>
              <a:t>Problem</a:t>
            </a:r>
            <a:endParaRPr lang="en-US" dirty="0"/>
          </a:p>
        </p:txBody>
      </p:sp>
    </p:spTree>
    <p:extLst>
      <p:ext uri="{BB962C8B-B14F-4D97-AF65-F5344CB8AC3E}">
        <p14:creationId xmlns:p14="http://schemas.microsoft.com/office/powerpoint/2010/main" val="125242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447800" y="1295400"/>
            <a:ext cx="7162800" cy="4885662"/>
          </a:xfrm>
        </p:spPr>
        <p:txBody>
          <a:bodyPr>
            <a:normAutofit/>
          </a:bodyPr>
          <a:lstStyle/>
          <a:p>
            <a:pPr marL="0" indent="0">
              <a:buNone/>
            </a:pPr>
            <a:endParaRPr lang="en-US" dirty="0" smtClean="0"/>
          </a:p>
          <a:p>
            <a:pPr marL="0" indent="0">
              <a:buNone/>
            </a:pPr>
            <a:endParaRPr lang="en-US" dirty="0" smtClean="0"/>
          </a:p>
        </p:txBody>
      </p:sp>
      <p:sp>
        <p:nvSpPr>
          <p:cNvPr id="4" name="Title 1"/>
          <p:cNvSpPr>
            <a:spLocks noGrp="1"/>
          </p:cNvSpPr>
          <p:nvPr>
            <p:ph type="title"/>
          </p:nvPr>
        </p:nvSpPr>
        <p:spPr>
          <a:xfrm>
            <a:off x="1173480" y="-76200"/>
            <a:ext cx="7498080" cy="1143000"/>
          </a:xfrm>
        </p:spPr>
        <p:txBody>
          <a:bodyPr/>
          <a:lstStyle/>
          <a:p>
            <a:r>
              <a:rPr lang="en-US" dirty="0" smtClean="0"/>
              <a:t>Modern Hotel System</a:t>
            </a:r>
            <a:endParaRPr lang="en-US" dirty="0"/>
          </a:p>
        </p:txBody>
      </p:sp>
      <p:pic>
        <p:nvPicPr>
          <p:cNvPr id="717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990600"/>
            <a:ext cx="6199188"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571104" y="4419600"/>
            <a:ext cx="6429895" cy="646331"/>
          </a:xfrm>
          <a:prstGeom prst="rect">
            <a:avLst/>
          </a:prstGeom>
        </p:spPr>
        <p:txBody>
          <a:bodyPr wrap="square">
            <a:spAutoFit/>
          </a:bodyPr>
          <a:lstStyle/>
          <a:p>
            <a:r>
              <a:rPr lang="en-US" dirty="0" smtClean="0"/>
              <a:t>Many </a:t>
            </a:r>
            <a:r>
              <a:rPr lang="en-US" dirty="0"/>
              <a:t>deluxe hotels or five stars hotels in the world already have their own hotel booking systems</a:t>
            </a:r>
          </a:p>
        </p:txBody>
      </p:sp>
      <p:sp>
        <p:nvSpPr>
          <p:cNvPr id="5" name="Rectangle 4"/>
          <p:cNvSpPr/>
          <p:nvPr/>
        </p:nvSpPr>
        <p:spPr>
          <a:xfrm>
            <a:off x="1600200" y="5323317"/>
            <a:ext cx="6858000" cy="923330"/>
          </a:xfrm>
          <a:prstGeom prst="rect">
            <a:avLst/>
          </a:prstGeom>
        </p:spPr>
        <p:txBody>
          <a:bodyPr wrap="square">
            <a:spAutoFit/>
          </a:bodyPr>
          <a:lstStyle/>
          <a:p>
            <a:r>
              <a:rPr lang="en-US" dirty="0"/>
              <a:t>In developing technology industry, </a:t>
            </a:r>
            <a:r>
              <a:rPr lang="en-US" dirty="0" smtClean="0"/>
              <a:t>their systems have </a:t>
            </a:r>
            <a:r>
              <a:rPr lang="en-US" dirty="0"/>
              <a:t>friendly user interface, high performance and especially the ability to track the behavior of customers</a:t>
            </a:r>
          </a:p>
        </p:txBody>
      </p:sp>
    </p:spTree>
    <p:extLst>
      <p:ext uri="{BB962C8B-B14F-4D97-AF65-F5344CB8AC3E}">
        <p14:creationId xmlns:p14="http://schemas.microsoft.com/office/powerpoint/2010/main" val="248440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1000"/>
                                        <p:tgtEl>
                                          <p:spTgt spid="5">
                                            <p:txEl>
                                              <p:pRg st="0" end="0"/>
                                            </p:txEl>
                                          </p:spTgt>
                                        </p:tgtEl>
                                      </p:cBhvr>
                                    </p:animEffect>
                                    <p:anim calcmode="lin" valueType="num">
                                      <p:cBhvr>
                                        <p:cTn id="2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6000" y="2743200"/>
            <a:ext cx="5638800" cy="1143000"/>
          </a:xfrm>
        </p:spPr>
        <p:txBody>
          <a:bodyPr>
            <a:normAutofit fontScale="90000"/>
          </a:bodyPr>
          <a:lstStyle/>
          <a:p>
            <a:r>
              <a:rPr lang="en-US" sz="4400" b="1" dirty="0" smtClean="0">
                <a:effectLst/>
                <a:latin typeface="Times New Roman" pitchFamily="18" charset="0"/>
                <a:cs typeface="Times New Roman" pitchFamily="18" charset="0"/>
              </a:rPr>
              <a:t>III. GOAL AND SCOPE</a:t>
            </a:r>
            <a:endParaRPr lang="en-US" sz="4400" b="1"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23700807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599" y="762000"/>
            <a:ext cx="7240385" cy="1200329"/>
          </a:xfrm>
          <a:prstGeom prst="rect">
            <a:avLst/>
          </a:prstGeom>
        </p:spPr>
        <p:txBody>
          <a:bodyPr wrap="square">
            <a:spAutoFit/>
          </a:bodyPr>
          <a:lstStyle/>
          <a:p>
            <a:r>
              <a:rPr lang="en-US" dirty="0" smtClean="0"/>
              <a:t>experiment </a:t>
            </a:r>
            <a:r>
              <a:rPr lang="en-US" dirty="0" err="1"/>
              <a:t>Mircoservices</a:t>
            </a:r>
            <a:r>
              <a:rPr lang="en-US" dirty="0"/>
              <a:t> technology with MEAN stack and Spring MVC Hibernate </a:t>
            </a:r>
            <a:endParaRPr lang="en-US" dirty="0" smtClean="0"/>
          </a:p>
          <a:p>
            <a:endParaRPr lang="en-US" dirty="0" smtClean="0"/>
          </a:p>
          <a:p>
            <a:r>
              <a:rPr lang="en-US" dirty="0" smtClean="0"/>
              <a:t>features </a:t>
            </a:r>
            <a:r>
              <a:rPr lang="en-US" dirty="0"/>
              <a:t>similar to some other modern five-star hotel system. </a:t>
            </a:r>
          </a:p>
        </p:txBody>
      </p:sp>
      <p:sp>
        <p:nvSpPr>
          <p:cNvPr id="5" name="Rectangle 4"/>
          <p:cNvSpPr/>
          <p:nvPr/>
        </p:nvSpPr>
        <p:spPr>
          <a:xfrm>
            <a:off x="1371599" y="2132947"/>
            <a:ext cx="7240385" cy="646331"/>
          </a:xfrm>
          <a:prstGeom prst="rect">
            <a:avLst/>
          </a:prstGeom>
        </p:spPr>
        <p:txBody>
          <a:bodyPr wrap="square">
            <a:spAutoFit/>
          </a:bodyPr>
          <a:lstStyle/>
          <a:p>
            <a:r>
              <a:rPr lang="en-US" dirty="0" smtClean="0"/>
              <a:t>Two responsive websites with apply </a:t>
            </a:r>
            <a:r>
              <a:rPr lang="en-US" dirty="0" err="1" smtClean="0"/>
              <a:t>Mircoservices</a:t>
            </a:r>
            <a:r>
              <a:rPr lang="en-US" dirty="0" smtClean="0"/>
              <a:t>, Single Page Application, </a:t>
            </a:r>
            <a:r>
              <a:rPr lang="en-US" dirty="0" err="1" smtClean="0"/>
              <a:t>RESTful</a:t>
            </a:r>
            <a:r>
              <a:rPr lang="en-US" dirty="0" smtClean="0"/>
              <a:t> </a:t>
            </a:r>
            <a:r>
              <a:rPr lang="en-US" dirty="0" err="1" smtClean="0"/>
              <a:t>webserivce</a:t>
            </a:r>
            <a:r>
              <a:rPr lang="en-US" dirty="0"/>
              <a:t> </a:t>
            </a:r>
            <a:r>
              <a:rPr lang="en-US" dirty="0" smtClean="0"/>
              <a:t>and </a:t>
            </a:r>
            <a:r>
              <a:rPr lang="en-US" dirty="0"/>
              <a:t>MVC architecture </a:t>
            </a:r>
            <a:r>
              <a:rPr lang="en-US" dirty="0" smtClean="0"/>
              <a:t>style.</a:t>
            </a:r>
            <a:endParaRPr lang="en-US" dirty="0"/>
          </a:p>
        </p:txBody>
      </p:sp>
      <p:pic>
        <p:nvPicPr>
          <p:cNvPr id="8194" name="Picture 2" descr="D:\thesis-in-process\thesis-documentation\thess-review\New Bitmap Image (3).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206" y="2730684"/>
            <a:ext cx="6248400" cy="401955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a:xfrm>
            <a:off x="1112519" y="16625"/>
            <a:ext cx="7498080" cy="592975"/>
          </a:xfrm>
        </p:spPr>
        <p:txBody>
          <a:bodyPr>
            <a:normAutofit fontScale="90000"/>
          </a:bodyPr>
          <a:lstStyle/>
          <a:p>
            <a:r>
              <a:rPr lang="en-US" dirty="0" smtClean="0"/>
              <a:t>Goal and Scope</a:t>
            </a:r>
            <a:endParaRPr lang="en-US" dirty="0"/>
          </a:p>
        </p:txBody>
      </p:sp>
    </p:spTree>
    <p:extLst>
      <p:ext uri="{BB962C8B-B14F-4D97-AF65-F5344CB8AC3E}">
        <p14:creationId xmlns:p14="http://schemas.microsoft.com/office/powerpoint/2010/main" val="3317836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8194"/>
                                        </p:tgtEl>
                                        <p:attrNameLst>
                                          <p:attrName>style.visibility</p:attrName>
                                        </p:attrNameLst>
                                      </p:cBhvr>
                                      <p:to>
                                        <p:strVal val="visible"/>
                                      </p:to>
                                    </p:set>
                                    <p:animEffect transition="in" filter="fade">
                                      <p:cBhvr>
                                        <p:cTn id="26" dur="1000"/>
                                        <p:tgtEl>
                                          <p:spTgt spid="8194"/>
                                        </p:tgtEl>
                                      </p:cBhvr>
                                    </p:animEffect>
                                    <p:anim calcmode="lin" valueType="num">
                                      <p:cBhvr>
                                        <p:cTn id="27" dur="1000" fill="hold"/>
                                        <p:tgtEl>
                                          <p:spTgt spid="8194"/>
                                        </p:tgtEl>
                                        <p:attrNameLst>
                                          <p:attrName>ppt_x</p:attrName>
                                        </p:attrNameLst>
                                      </p:cBhvr>
                                      <p:tavLst>
                                        <p:tav tm="0">
                                          <p:val>
                                            <p:strVal val="#ppt_x"/>
                                          </p:val>
                                        </p:tav>
                                        <p:tav tm="100000">
                                          <p:val>
                                            <p:strVal val="#ppt_x"/>
                                          </p:val>
                                        </p:tav>
                                      </p:tavLst>
                                    </p:anim>
                                    <p:anim calcmode="lin" valueType="num">
                                      <p:cBhvr>
                                        <p:cTn id="28" dur="1000" fill="hold"/>
                                        <p:tgtEl>
                                          <p:spTgt spid="81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228600"/>
            <a:ext cx="7162800" cy="7467599"/>
          </a:xfrm>
        </p:spPr>
        <p:txBody>
          <a:bodyPr>
            <a:normAutofit/>
          </a:bodyPr>
          <a:lstStyle/>
          <a:p>
            <a:pPr marL="0" indent="0">
              <a:buNone/>
            </a:pPr>
            <a:endParaRPr lang="en-US" dirty="0" smtClean="0"/>
          </a:p>
          <a:p>
            <a:endParaRPr lang="en-US" dirty="0"/>
          </a:p>
          <a:p>
            <a:pPr marL="82296" indent="0">
              <a:buNone/>
            </a:pPr>
            <a:endParaRPr lang="en-US" dirty="0"/>
          </a:p>
          <a:p>
            <a:r>
              <a:rPr lang="en-US" sz="2400" dirty="0" smtClean="0"/>
              <a:t>online </a:t>
            </a:r>
            <a:r>
              <a:rPr lang="en-US" sz="2400" dirty="0"/>
              <a:t>single page web application </a:t>
            </a:r>
            <a:endParaRPr lang="en-US" sz="2400" dirty="0" smtClean="0"/>
          </a:p>
          <a:p>
            <a:endParaRPr lang="en-US" sz="2400" dirty="0"/>
          </a:p>
          <a:p>
            <a:r>
              <a:rPr lang="en-US" sz="2400" dirty="0" smtClean="0"/>
              <a:t>high </a:t>
            </a:r>
            <a:r>
              <a:rPr lang="en-US" sz="2400" dirty="0"/>
              <a:t>performance and dynamically loading. </a:t>
            </a:r>
          </a:p>
          <a:p>
            <a:endParaRPr lang="en-US" sz="2400" dirty="0"/>
          </a:p>
          <a:p>
            <a:r>
              <a:rPr lang="en-US" sz="2400" dirty="0"/>
              <a:t>A lot of </a:t>
            </a:r>
            <a:r>
              <a:rPr lang="en-US" sz="2400" dirty="0" smtClean="0"/>
              <a:t>technologies </a:t>
            </a:r>
            <a:r>
              <a:rPr lang="en-US" sz="2400" dirty="0"/>
              <a:t>are used to implement my </a:t>
            </a:r>
            <a:r>
              <a:rPr lang="en-US" sz="2400" dirty="0" smtClean="0"/>
              <a:t>system</a:t>
            </a:r>
          </a:p>
          <a:p>
            <a:endParaRPr lang="en-US" sz="2400" dirty="0"/>
          </a:p>
          <a:p>
            <a:r>
              <a:rPr lang="en-US" sz="2400" dirty="0" smtClean="0"/>
              <a:t>friendly </a:t>
            </a:r>
            <a:r>
              <a:rPr lang="en-US" sz="2400" dirty="0"/>
              <a:t>user interface which supports running on many </a:t>
            </a:r>
            <a:r>
              <a:rPr lang="en-US" sz="2400" dirty="0" smtClean="0"/>
              <a:t>browsers</a:t>
            </a:r>
            <a:endParaRPr lang="en-US" sz="2400" dirty="0"/>
          </a:p>
          <a:p>
            <a:endParaRPr lang="en-US" dirty="0"/>
          </a:p>
          <a:p>
            <a:pPr marL="0" indent="0">
              <a:buNone/>
            </a:pPr>
            <a:endParaRPr lang="en-US" dirty="0" smtClean="0"/>
          </a:p>
        </p:txBody>
      </p:sp>
      <p:sp>
        <p:nvSpPr>
          <p:cNvPr id="4" name="Title 1"/>
          <p:cNvSpPr>
            <a:spLocks noGrp="1"/>
          </p:cNvSpPr>
          <p:nvPr>
            <p:ph type="title"/>
          </p:nvPr>
        </p:nvSpPr>
        <p:spPr>
          <a:xfrm>
            <a:off x="1143000" y="152400"/>
            <a:ext cx="7498080" cy="592975"/>
          </a:xfrm>
        </p:spPr>
        <p:txBody>
          <a:bodyPr>
            <a:normAutofit fontScale="90000"/>
          </a:bodyPr>
          <a:lstStyle/>
          <a:p>
            <a:r>
              <a:rPr lang="en-US" dirty="0" smtClean="0"/>
              <a:t>Goal and Scope</a:t>
            </a:r>
            <a:endParaRPr lang="en-US" dirty="0"/>
          </a:p>
        </p:txBody>
      </p:sp>
    </p:spTree>
    <p:extLst>
      <p:ext uri="{BB962C8B-B14F-4D97-AF65-F5344CB8AC3E}">
        <p14:creationId xmlns:p14="http://schemas.microsoft.com/office/powerpoint/2010/main" val="382866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1000"/>
                                        <p:tgtEl>
                                          <p:spTgt spid="3">
                                            <p:txEl>
                                              <p:pRg st="7" end="7"/>
                                            </p:txEl>
                                          </p:spTgt>
                                        </p:tgtEl>
                                      </p:cBhvr>
                                    </p:animEffect>
                                    <p:anim calcmode="lin" valueType="num">
                                      <p:cBhvr>
                                        <p:cTn id="2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1000"/>
                                        <p:tgtEl>
                                          <p:spTgt spid="3">
                                            <p:txEl>
                                              <p:pRg st="9" end="9"/>
                                            </p:txEl>
                                          </p:spTgt>
                                        </p:tgtEl>
                                      </p:cBhvr>
                                    </p:animEffect>
                                    <p:anim calcmode="lin" valueType="num">
                                      <p:cBhvr>
                                        <p:cTn id="2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00" y="1981200"/>
            <a:ext cx="7010400" cy="3416320"/>
          </a:xfrm>
          <a:prstGeom prst="rect">
            <a:avLst/>
          </a:prstGeom>
        </p:spPr>
        <p:txBody>
          <a:bodyPr wrap="square">
            <a:spAutoFit/>
          </a:bodyPr>
          <a:lstStyle/>
          <a:p>
            <a:endParaRPr lang="en-US" dirty="0" smtClean="0"/>
          </a:p>
          <a:p>
            <a:endParaRPr lang="en-US" dirty="0"/>
          </a:p>
          <a:p>
            <a:r>
              <a:rPr lang="en-US" dirty="0"/>
              <a:t>almost features for hotel bookings &amp; reservations management with more than 60 features </a:t>
            </a:r>
            <a:r>
              <a:rPr lang="en-US" dirty="0" smtClean="0"/>
              <a:t>available</a:t>
            </a:r>
          </a:p>
          <a:p>
            <a:endParaRPr lang="en-US" dirty="0"/>
          </a:p>
          <a:p>
            <a:r>
              <a:rPr lang="en-US" dirty="0" smtClean="0"/>
              <a:t>Ability </a:t>
            </a:r>
            <a:r>
              <a:rPr lang="en-US" dirty="0"/>
              <a:t>to track user’s behavior</a:t>
            </a:r>
          </a:p>
          <a:p>
            <a:endParaRPr lang="en-US" dirty="0" smtClean="0"/>
          </a:p>
          <a:p>
            <a:endParaRPr lang="en-US" dirty="0"/>
          </a:p>
          <a:p>
            <a:r>
              <a:rPr lang="en-US" dirty="0" smtClean="0"/>
              <a:t>automatically </a:t>
            </a:r>
            <a:r>
              <a:rPr lang="en-US" dirty="0"/>
              <a:t>recommend rooms for </a:t>
            </a:r>
            <a:r>
              <a:rPr lang="en-US" dirty="0" smtClean="0"/>
              <a:t>user according </a:t>
            </a:r>
            <a:r>
              <a:rPr lang="en-US" dirty="0"/>
              <a:t>to the rooms they had interacted. </a:t>
            </a:r>
            <a:endParaRPr lang="en-US" dirty="0" smtClean="0"/>
          </a:p>
          <a:p>
            <a:endParaRPr lang="en-US" dirty="0"/>
          </a:p>
          <a:p>
            <a:r>
              <a:rPr lang="en-US" dirty="0" smtClean="0"/>
              <a:t>hotel </a:t>
            </a:r>
            <a:r>
              <a:rPr lang="en-US" dirty="0"/>
              <a:t>owners can improve their hotel based on customers </a:t>
            </a:r>
            <a:r>
              <a:rPr lang="en-US" dirty="0" smtClean="0"/>
              <a:t>wish</a:t>
            </a:r>
            <a:endParaRPr lang="en-US" dirty="0"/>
          </a:p>
        </p:txBody>
      </p:sp>
      <p:sp>
        <p:nvSpPr>
          <p:cNvPr id="3" name="Title 1"/>
          <p:cNvSpPr>
            <a:spLocks noGrp="1"/>
          </p:cNvSpPr>
          <p:nvPr>
            <p:ph type="title"/>
          </p:nvPr>
        </p:nvSpPr>
        <p:spPr>
          <a:xfrm>
            <a:off x="1127760" y="228600"/>
            <a:ext cx="7498080" cy="592975"/>
          </a:xfrm>
        </p:spPr>
        <p:txBody>
          <a:bodyPr>
            <a:normAutofit fontScale="90000"/>
          </a:bodyPr>
          <a:lstStyle/>
          <a:p>
            <a:r>
              <a:rPr lang="en-US" dirty="0" smtClean="0"/>
              <a:t>Goal and Scope</a:t>
            </a:r>
            <a:endParaRPr lang="en-US" dirty="0"/>
          </a:p>
        </p:txBody>
      </p:sp>
    </p:spTree>
    <p:extLst>
      <p:ext uri="{BB962C8B-B14F-4D97-AF65-F5344CB8AC3E}">
        <p14:creationId xmlns:p14="http://schemas.microsoft.com/office/powerpoint/2010/main" val="324865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4" end="4"/>
                                            </p:txEl>
                                          </p:spTgt>
                                        </p:tgtEl>
                                        <p:attrNameLst>
                                          <p:attrName>style.visibility</p:attrName>
                                        </p:attrNameLst>
                                      </p:cBhvr>
                                      <p:to>
                                        <p:strVal val="visible"/>
                                      </p:to>
                                    </p:set>
                                    <p:animEffect transition="in" filter="fade">
                                      <p:cBhvr>
                                        <p:cTn id="14" dur="1000"/>
                                        <p:tgtEl>
                                          <p:spTgt spid="4">
                                            <p:txEl>
                                              <p:pRg st="4" end="4"/>
                                            </p:txEl>
                                          </p:spTgt>
                                        </p:tgtEl>
                                      </p:cBhvr>
                                    </p:animEffect>
                                    <p:anim calcmode="lin" valueType="num">
                                      <p:cBhvr>
                                        <p:cTn id="1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animEffect transition="in" filter="fade">
                                      <p:cBhvr>
                                        <p:cTn id="21" dur="1000"/>
                                        <p:tgtEl>
                                          <p:spTgt spid="4">
                                            <p:txEl>
                                              <p:pRg st="7" end="7"/>
                                            </p:txEl>
                                          </p:spTgt>
                                        </p:tgtEl>
                                      </p:cBhvr>
                                    </p:animEffect>
                                    <p:anim calcmode="lin" valueType="num">
                                      <p:cBhvr>
                                        <p:cTn id="22"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9" end="9"/>
                                            </p:txEl>
                                          </p:spTgt>
                                        </p:tgtEl>
                                        <p:attrNameLst>
                                          <p:attrName>style.visibility</p:attrName>
                                        </p:attrNameLst>
                                      </p:cBhvr>
                                      <p:to>
                                        <p:strVal val="visible"/>
                                      </p:to>
                                    </p:set>
                                    <p:animEffect transition="in" filter="fade">
                                      <p:cBhvr>
                                        <p:cTn id="28" dur="1000"/>
                                        <p:tgtEl>
                                          <p:spTgt spid="4">
                                            <p:txEl>
                                              <p:pRg st="9" end="9"/>
                                            </p:txEl>
                                          </p:spTgt>
                                        </p:tgtEl>
                                      </p:cBhvr>
                                    </p:animEffect>
                                    <p:anim calcmode="lin" valueType="num">
                                      <p:cBhvr>
                                        <p:cTn id="29"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a:t>
            </a:r>
            <a:endParaRPr lang="en-US" dirty="0"/>
          </a:p>
        </p:txBody>
      </p:sp>
      <p:sp>
        <p:nvSpPr>
          <p:cNvPr id="3" name="Content Placeholder 2"/>
          <p:cNvSpPr>
            <a:spLocks noGrp="1"/>
          </p:cNvSpPr>
          <p:nvPr>
            <p:ph idx="1"/>
          </p:nvPr>
        </p:nvSpPr>
        <p:spPr/>
        <p:txBody>
          <a:bodyPr/>
          <a:lstStyle/>
          <a:p>
            <a:r>
              <a:rPr lang="en-US" dirty="0" smtClean="0"/>
              <a:t>1. Technology</a:t>
            </a:r>
          </a:p>
          <a:p>
            <a:r>
              <a:rPr lang="en-US" dirty="0" smtClean="0"/>
              <a:t>2</a:t>
            </a:r>
            <a:r>
              <a:rPr lang="en-US" dirty="0"/>
              <a:t>. Hotel Business Industry</a:t>
            </a:r>
            <a:endParaRPr lang="en-US" dirty="0" smtClean="0"/>
          </a:p>
          <a:p>
            <a:r>
              <a:rPr lang="en-US" dirty="0" smtClean="0"/>
              <a:t>3. Goal and Scope</a:t>
            </a:r>
          </a:p>
          <a:p>
            <a:r>
              <a:rPr lang="en-US" dirty="0" smtClean="0"/>
              <a:t>4. Features</a:t>
            </a:r>
          </a:p>
          <a:p>
            <a:r>
              <a:rPr lang="en-US" dirty="0" smtClean="0"/>
              <a:t>5. System Architecture</a:t>
            </a:r>
          </a:p>
          <a:p>
            <a:r>
              <a:rPr lang="en-US" dirty="0" smtClean="0"/>
              <a:t>6. Demo</a:t>
            </a:r>
            <a:endParaRPr lang="en-US" dirty="0"/>
          </a:p>
        </p:txBody>
      </p:sp>
    </p:spTree>
    <p:extLst>
      <p:ext uri="{BB962C8B-B14F-4D97-AF65-F5344CB8AC3E}">
        <p14:creationId xmlns:p14="http://schemas.microsoft.com/office/powerpoint/2010/main" val="13093549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743200" y="2667000"/>
            <a:ext cx="5334000" cy="1143000"/>
          </a:xfrm>
        </p:spPr>
        <p:txBody>
          <a:bodyPr>
            <a:normAutofit/>
          </a:bodyPr>
          <a:lstStyle/>
          <a:p>
            <a:r>
              <a:rPr lang="en-US" sz="4400" b="1" dirty="0" smtClean="0">
                <a:effectLst/>
                <a:latin typeface="Times New Roman" pitchFamily="18" charset="0"/>
                <a:cs typeface="Times New Roman" pitchFamily="18" charset="0"/>
              </a:rPr>
              <a:t>IV. FEATURES</a:t>
            </a:r>
            <a:endParaRPr lang="en-US" sz="4400" b="1"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16889048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371600" y="990600"/>
            <a:ext cx="7162800" cy="4885662"/>
          </a:xfrm>
        </p:spPr>
        <p:txBody>
          <a:bodyPr>
            <a:normAutofit fontScale="92500" lnSpcReduction="20000"/>
          </a:bodyPr>
          <a:lstStyle/>
          <a:p>
            <a:pPr marL="0" indent="0">
              <a:buNone/>
            </a:pPr>
            <a:endParaRPr lang="en-US" dirty="0"/>
          </a:p>
          <a:p>
            <a:r>
              <a:rPr lang="en-US" dirty="0" smtClean="0"/>
              <a:t>Support more than 60 features</a:t>
            </a:r>
          </a:p>
          <a:p>
            <a:endParaRPr lang="en-US" dirty="0" smtClean="0"/>
          </a:p>
          <a:p>
            <a:r>
              <a:rPr lang="en-US" dirty="0" smtClean="0"/>
              <a:t>3 roles guest, customers, admin</a:t>
            </a:r>
          </a:p>
          <a:p>
            <a:endParaRPr lang="en-US" dirty="0" smtClean="0"/>
          </a:p>
          <a:p>
            <a:r>
              <a:rPr lang="en-US" dirty="0"/>
              <a:t>Hotel </a:t>
            </a:r>
            <a:r>
              <a:rPr lang="en-US" dirty="0" smtClean="0"/>
              <a:t>business features for each role</a:t>
            </a:r>
          </a:p>
          <a:p>
            <a:endParaRPr lang="en-US" dirty="0" smtClean="0"/>
          </a:p>
          <a:p>
            <a:r>
              <a:rPr lang="en-US" dirty="0" smtClean="0"/>
              <a:t>Tracking </a:t>
            </a:r>
            <a:r>
              <a:rPr lang="en-US" dirty="0" smtClean="0"/>
              <a:t>features</a:t>
            </a:r>
          </a:p>
          <a:p>
            <a:endParaRPr lang="en-US" dirty="0"/>
          </a:p>
          <a:p>
            <a:r>
              <a:rPr lang="en-US" dirty="0" smtClean="0"/>
              <a:t>Recommendation feature</a:t>
            </a:r>
            <a:endParaRPr lang="en-US" dirty="0"/>
          </a:p>
          <a:p>
            <a:endParaRPr lang="en-US" dirty="0" smtClean="0"/>
          </a:p>
          <a:p>
            <a:endParaRPr lang="en-US" dirty="0"/>
          </a:p>
          <a:p>
            <a:pPr marL="0" indent="0">
              <a:buNone/>
            </a:pPr>
            <a:endParaRPr lang="en-US" dirty="0" smtClean="0"/>
          </a:p>
          <a:p>
            <a:pPr marL="0" indent="0">
              <a:buNone/>
            </a:pPr>
            <a:endParaRPr lang="en-US" dirty="0" smtClean="0"/>
          </a:p>
        </p:txBody>
      </p:sp>
      <p:sp>
        <p:nvSpPr>
          <p:cNvPr id="3" name="Title 1"/>
          <p:cNvSpPr>
            <a:spLocks noGrp="1"/>
          </p:cNvSpPr>
          <p:nvPr>
            <p:ph type="title"/>
          </p:nvPr>
        </p:nvSpPr>
        <p:spPr>
          <a:xfrm>
            <a:off x="1371600" y="228600"/>
            <a:ext cx="7498080" cy="1143000"/>
          </a:xfrm>
        </p:spPr>
        <p:txBody>
          <a:bodyPr/>
          <a:lstStyle/>
          <a:p>
            <a:r>
              <a:rPr lang="en-US" dirty="0" smtClean="0"/>
              <a:t>Features</a:t>
            </a:r>
            <a:endParaRPr lang="en-US" dirty="0"/>
          </a:p>
        </p:txBody>
      </p:sp>
    </p:spTree>
    <p:extLst>
      <p:ext uri="{BB962C8B-B14F-4D97-AF65-F5344CB8AC3E}">
        <p14:creationId xmlns:p14="http://schemas.microsoft.com/office/powerpoint/2010/main" val="354773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3" end="3"/>
                                            </p:txEl>
                                          </p:spTgt>
                                        </p:tgtEl>
                                        <p:attrNameLst>
                                          <p:attrName>style.visibility</p:attrName>
                                        </p:attrNameLst>
                                      </p:cBhvr>
                                      <p:to>
                                        <p:strVal val="visible"/>
                                      </p:to>
                                    </p:set>
                                    <p:animEffect transition="in" filter="fade">
                                      <p:cBhvr>
                                        <p:cTn id="14" dur="1000"/>
                                        <p:tgtEl>
                                          <p:spTgt spid="5">
                                            <p:txEl>
                                              <p:pRg st="3" end="3"/>
                                            </p:txEl>
                                          </p:spTgt>
                                        </p:tgtEl>
                                      </p:cBhvr>
                                    </p:animEffect>
                                    <p:anim calcmode="lin" valueType="num">
                                      <p:cBhvr>
                                        <p:cTn id="1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1000"/>
                                        <p:tgtEl>
                                          <p:spTgt spid="5">
                                            <p:txEl>
                                              <p:pRg st="5" end="5"/>
                                            </p:txEl>
                                          </p:spTgt>
                                        </p:tgtEl>
                                      </p:cBhvr>
                                    </p:animEffect>
                                    <p:anim calcmode="lin" valueType="num">
                                      <p:cBhvr>
                                        <p:cTn id="22"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fade">
                                      <p:cBhvr>
                                        <p:cTn id="28" dur="1000"/>
                                        <p:tgtEl>
                                          <p:spTgt spid="5">
                                            <p:txEl>
                                              <p:pRg st="7" end="7"/>
                                            </p:txEl>
                                          </p:spTgt>
                                        </p:tgtEl>
                                      </p:cBhvr>
                                    </p:animEffect>
                                    <p:anim calcmode="lin" valueType="num">
                                      <p:cBhvr>
                                        <p:cTn id="29"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animEffect transition="in" filter="fade">
                                      <p:cBhvr>
                                        <p:cTn id="35" dur="1000"/>
                                        <p:tgtEl>
                                          <p:spTgt spid="5">
                                            <p:txEl>
                                              <p:pRg st="9" end="9"/>
                                            </p:txEl>
                                          </p:spTgt>
                                        </p:tgtEl>
                                      </p:cBhvr>
                                    </p:animEffect>
                                    <p:anim calcmode="lin" valueType="num">
                                      <p:cBhvr>
                                        <p:cTn id="36"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pic>
        <p:nvPicPr>
          <p:cNvPr id="614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295400"/>
            <a:ext cx="624205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31991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95400" y="2743200"/>
            <a:ext cx="7391400" cy="1143000"/>
          </a:xfrm>
        </p:spPr>
        <p:txBody>
          <a:bodyPr>
            <a:normAutofit fontScale="90000"/>
          </a:bodyPr>
          <a:lstStyle/>
          <a:p>
            <a:r>
              <a:rPr lang="en-US" sz="4400" b="1" dirty="0" smtClean="0">
                <a:effectLst/>
                <a:latin typeface="Times New Roman" pitchFamily="18" charset="0"/>
                <a:cs typeface="Times New Roman" pitchFamily="18" charset="0"/>
              </a:rPr>
              <a:t>V. SYSTEM ARCHITECTURE</a:t>
            </a:r>
            <a:endParaRPr lang="en-US" sz="4400" b="1"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10331689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 name="Picture 5" descr="D:\thesis-in-process\thesis-documentation\thess-review\New Bitmap Image (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157287"/>
            <a:ext cx="5495925" cy="454342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1371600" y="228600"/>
            <a:ext cx="7498080" cy="1143000"/>
          </a:xfrm>
        </p:spPr>
        <p:txBody>
          <a:bodyPr/>
          <a:lstStyle/>
          <a:p>
            <a:r>
              <a:rPr lang="en-US" dirty="0" smtClean="0"/>
              <a:t>System architecture</a:t>
            </a:r>
            <a:endParaRPr lang="en-US" dirty="0"/>
          </a:p>
        </p:txBody>
      </p:sp>
    </p:spTree>
    <p:extLst>
      <p:ext uri="{BB962C8B-B14F-4D97-AF65-F5344CB8AC3E}">
        <p14:creationId xmlns:p14="http://schemas.microsoft.com/office/powerpoint/2010/main" val="29488008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438400" y="2743200"/>
            <a:ext cx="5334000" cy="1143000"/>
          </a:xfrm>
        </p:spPr>
        <p:txBody>
          <a:bodyPr>
            <a:normAutofit fontScale="90000"/>
          </a:bodyPr>
          <a:lstStyle/>
          <a:p>
            <a:r>
              <a:rPr lang="en-US" sz="4400" b="1" dirty="0" smtClean="0">
                <a:effectLst/>
                <a:latin typeface="Times New Roman" pitchFamily="18" charset="0"/>
                <a:cs typeface="Times New Roman" pitchFamily="18" charset="0"/>
              </a:rPr>
              <a:t>V. System Architecture</a:t>
            </a:r>
            <a:endParaRPr lang="en-US" sz="4400" b="1" dirty="0">
              <a:effectLst/>
              <a:latin typeface="Times New Roman" pitchFamily="18" charset="0"/>
              <a:cs typeface="Times New Roman" pitchFamily="18" charset="0"/>
            </a:endParaRPr>
          </a:p>
        </p:txBody>
      </p:sp>
      <p:pic>
        <p:nvPicPr>
          <p:cNvPr id="1026" name="Picture 2" descr="D:\thesis-in-process\thesis-documentation\System-Architecture-diagram\ver2\fu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755"/>
            <a:ext cx="9144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0358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657600" y="2743200"/>
            <a:ext cx="2895600" cy="1143000"/>
          </a:xfrm>
        </p:spPr>
        <p:txBody>
          <a:bodyPr>
            <a:normAutofit/>
          </a:bodyPr>
          <a:lstStyle/>
          <a:p>
            <a:r>
              <a:rPr lang="en-US" sz="4400" b="1" dirty="0" smtClean="0">
                <a:effectLst/>
                <a:latin typeface="Times New Roman" pitchFamily="18" charset="0"/>
                <a:cs typeface="Times New Roman" pitchFamily="18" charset="0"/>
              </a:rPr>
              <a:t>VI. Demo</a:t>
            </a:r>
            <a:endParaRPr lang="en-US" sz="4400" b="1"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1109901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124200" y="2819400"/>
            <a:ext cx="3657600" cy="1143000"/>
          </a:xfrm>
        </p:spPr>
        <p:txBody>
          <a:bodyPr>
            <a:normAutofit/>
          </a:bodyPr>
          <a:lstStyle/>
          <a:p>
            <a:r>
              <a:rPr lang="en-US" sz="4400" b="1" dirty="0" smtClean="0">
                <a:effectLst/>
                <a:latin typeface="Times New Roman" pitchFamily="18" charset="0"/>
                <a:cs typeface="Times New Roman" pitchFamily="18" charset="0"/>
              </a:rPr>
              <a:t>I. Technology</a:t>
            </a:r>
            <a:endParaRPr lang="en-US" sz="4400" b="1"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2370080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179490" y="152400"/>
            <a:ext cx="7498080" cy="762000"/>
          </a:xfrm>
        </p:spPr>
        <p:txBody>
          <a:bodyPr>
            <a:normAutofit fontScale="90000"/>
          </a:bodyPr>
          <a:lstStyle/>
          <a:p>
            <a:r>
              <a:rPr lang="en-US" sz="4400" dirty="0" smtClean="0">
                <a:latin typeface="Times New Roman" pitchFamily="18" charset="0"/>
                <a:cs typeface="Times New Roman" pitchFamily="18" charset="0"/>
              </a:rPr>
              <a:t/>
            </a:r>
            <a:br>
              <a:rPr lang="en-US" sz="4400" dirty="0" smtClean="0">
                <a:latin typeface="Times New Roman" pitchFamily="18" charset="0"/>
                <a:cs typeface="Times New Roman" pitchFamily="18" charset="0"/>
              </a:rPr>
            </a:br>
            <a:r>
              <a:rPr lang="en-US" sz="4400" dirty="0" err="1" smtClean="0">
                <a:latin typeface="Times New Roman" pitchFamily="18" charset="0"/>
                <a:cs typeface="Times New Roman" pitchFamily="18" charset="0"/>
              </a:rPr>
              <a:t>Mircoservices</a:t>
            </a:r>
            <a:r>
              <a:rPr lang="en-US" sz="4400" dirty="0">
                <a:latin typeface="Times New Roman" pitchFamily="18" charset="0"/>
                <a:cs typeface="Times New Roman" pitchFamily="18" charset="0"/>
              </a:rPr>
              <a:t/>
            </a:r>
            <a:br>
              <a:rPr lang="en-US" sz="4400" dirty="0">
                <a:latin typeface="Times New Roman" pitchFamily="18" charset="0"/>
                <a:cs typeface="Times New Roman" pitchFamily="18" charset="0"/>
              </a:rPr>
            </a:br>
            <a:endParaRPr lang="en-US" dirty="0"/>
          </a:p>
        </p:txBody>
      </p:sp>
      <p:sp>
        <p:nvSpPr>
          <p:cNvPr id="5" name="AutoShape 2" descr="Image result for Java">
            <a:hlinkClick r:id="rId3"/>
          </p:cNvPr>
          <p:cNvSpPr>
            <a:spLocks noChangeAspect="1" noChangeArrowheads="1"/>
          </p:cNvSpPr>
          <p:nvPr/>
        </p:nvSpPr>
        <p:spPr bwMode="auto">
          <a:xfrm>
            <a:off x="123825" y="-731838"/>
            <a:ext cx="1524000"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Java">
            <a:hlinkClick r:id="rId3"/>
          </p:cNvPr>
          <p:cNvSpPr>
            <a:spLocks noChangeAspect="1" noChangeArrowheads="1"/>
          </p:cNvSpPr>
          <p:nvPr/>
        </p:nvSpPr>
        <p:spPr bwMode="auto">
          <a:xfrm>
            <a:off x="276225" y="-579438"/>
            <a:ext cx="1524000"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1613188" y="4648200"/>
            <a:ext cx="6997411" cy="369332"/>
          </a:xfrm>
          <a:prstGeom prst="rect">
            <a:avLst/>
          </a:prstGeom>
        </p:spPr>
        <p:txBody>
          <a:bodyPr wrap="square">
            <a:spAutoFit/>
          </a:bodyPr>
          <a:lstStyle/>
          <a:p>
            <a:r>
              <a:rPr lang="en-US" dirty="0"/>
              <a:t> </a:t>
            </a:r>
          </a:p>
        </p:txBody>
      </p:sp>
      <p:sp>
        <p:nvSpPr>
          <p:cNvPr id="8" name="Rectangle 7"/>
          <p:cNvSpPr/>
          <p:nvPr/>
        </p:nvSpPr>
        <p:spPr>
          <a:xfrm>
            <a:off x="1371600" y="1124634"/>
            <a:ext cx="4572000" cy="646331"/>
          </a:xfrm>
          <a:prstGeom prst="rect">
            <a:avLst/>
          </a:prstGeom>
        </p:spPr>
        <p:txBody>
          <a:bodyPr>
            <a:spAutoFit/>
          </a:bodyPr>
          <a:lstStyle/>
          <a:p>
            <a:endParaRPr lang="en-US" dirty="0"/>
          </a:p>
          <a:p>
            <a:r>
              <a:rPr lang="en-US" dirty="0"/>
              <a:t>Monolithic Architecture</a:t>
            </a:r>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057400"/>
            <a:ext cx="494347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1101845" y="5912135"/>
            <a:ext cx="3463228" cy="369332"/>
          </a:xfrm>
          <a:prstGeom prst="rect">
            <a:avLst/>
          </a:prstGeom>
        </p:spPr>
        <p:txBody>
          <a:bodyPr wrap="square">
            <a:spAutoFit/>
          </a:bodyPr>
          <a:lstStyle/>
          <a:p>
            <a:pPr>
              <a:defRPr/>
            </a:pPr>
            <a:r>
              <a:rPr lang="en-US" dirty="0" smtClean="0"/>
              <a:t>- Difficult to extend in the future</a:t>
            </a:r>
            <a:endParaRPr lang="en-US" dirty="0"/>
          </a:p>
        </p:txBody>
      </p:sp>
      <p:sp>
        <p:nvSpPr>
          <p:cNvPr id="11" name="Rectangle 10"/>
          <p:cNvSpPr/>
          <p:nvPr/>
        </p:nvSpPr>
        <p:spPr>
          <a:xfrm>
            <a:off x="1114314" y="4964668"/>
            <a:ext cx="7343886" cy="369332"/>
          </a:xfrm>
          <a:prstGeom prst="rect">
            <a:avLst/>
          </a:prstGeom>
        </p:spPr>
        <p:txBody>
          <a:bodyPr wrap="square">
            <a:spAutoFit/>
          </a:bodyPr>
          <a:lstStyle/>
          <a:p>
            <a:pPr>
              <a:defRPr/>
            </a:pPr>
            <a:r>
              <a:rPr lang="en-US" dirty="0"/>
              <a:t>- E</a:t>
            </a:r>
            <a:r>
              <a:rPr lang="en-US" dirty="0" smtClean="0"/>
              <a:t>ffort </a:t>
            </a:r>
            <a:r>
              <a:rPr lang="en-US" dirty="0"/>
              <a:t>to optimize, agile working method is </a:t>
            </a:r>
            <a:r>
              <a:rPr lang="en-US" dirty="0" smtClean="0"/>
              <a:t>ineffective</a:t>
            </a:r>
            <a:r>
              <a:rPr lang="en-US" dirty="0"/>
              <a:t>.</a:t>
            </a:r>
          </a:p>
        </p:txBody>
      </p:sp>
      <p:sp>
        <p:nvSpPr>
          <p:cNvPr id="12" name="Rectangle 11"/>
          <p:cNvSpPr/>
          <p:nvPr/>
        </p:nvSpPr>
        <p:spPr>
          <a:xfrm>
            <a:off x="1097689" y="5453149"/>
            <a:ext cx="7343886" cy="369332"/>
          </a:xfrm>
          <a:prstGeom prst="rect">
            <a:avLst/>
          </a:prstGeom>
        </p:spPr>
        <p:txBody>
          <a:bodyPr wrap="square">
            <a:spAutoFit/>
          </a:bodyPr>
          <a:lstStyle/>
          <a:p>
            <a:pPr>
              <a:defRPr/>
            </a:pPr>
            <a:r>
              <a:rPr lang="en-US" dirty="0"/>
              <a:t>- Not easy to maintain.</a:t>
            </a:r>
          </a:p>
        </p:txBody>
      </p:sp>
    </p:spTree>
    <p:extLst>
      <p:ext uri="{BB962C8B-B14F-4D97-AF65-F5344CB8AC3E}">
        <p14:creationId xmlns:p14="http://schemas.microsoft.com/office/powerpoint/2010/main" val="39332051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ircoservice - 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886691"/>
            <a:ext cx="80772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2"/>
          <p:cNvSpPr>
            <a:spLocks noGrp="1"/>
          </p:cNvSpPr>
          <p:nvPr>
            <p:ph type="title"/>
          </p:nvPr>
        </p:nvSpPr>
        <p:spPr>
          <a:xfrm>
            <a:off x="1036320" y="0"/>
            <a:ext cx="7498080" cy="762000"/>
          </a:xfrm>
        </p:spPr>
        <p:txBody>
          <a:bodyPr>
            <a:normAutofit fontScale="90000"/>
          </a:bodyPr>
          <a:lstStyle/>
          <a:p>
            <a:r>
              <a:rPr lang="en-US" sz="4400" dirty="0" smtClean="0">
                <a:latin typeface="Times New Roman" pitchFamily="18" charset="0"/>
                <a:cs typeface="Times New Roman" pitchFamily="18" charset="0"/>
              </a:rPr>
              <a:t/>
            </a:r>
            <a:br>
              <a:rPr lang="en-US" sz="4400" dirty="0" smtClean="0">
                <a:latin typeface="Times New Roman" pitchFamily="18" charset="0"/>
                <a:cs typeface="Times New Roman" pitchFamily="18" charset="0"/>
              </a:rPr>
            </a:br>
            <a:r>
              <a:rPr lang="en-US" sz="4400" dirty="0" err="1" smtClean="0">
                <a:latin typeface="Times New Roman" pitchFamily="18" charset="0"/>
                <a:cs typeface="Times New Roman" pitchFamily="18" charset="0"/>
              </a:rPr>
              <a:t>Mircoservices</a:t>
            </a:r>
            <a:r>
              <a:rPr lang="en-US" sz="4400" dirty="0">
                <a:latin typeface="Times New Roman" pitchFamily="18" charset="0"/>
                <a:cs typeface="Times New Roman" pitchFamily="18" charset="0"/>
              </a:rPr>
              <a:t/>
            </a:r>
            <a:br>
              <a:rPr lang="en-US" sz="4400" dirty="0">
                <a:latin typeface="Times New Roman" pitchFamily="18" charset="0"/>
                <a:cs typeface="Times New Roman" pitchFamily="18" charset="0"/>
              </a:rPr>
            </a:br>
            <a:endParaRPr lang="en-US" dirty="0"/>
          </a:p>
        </p:txBody>
      </p:sp>
    </p:spTree>
    <p:extLst>
      <p:ext uri="{BB962C8B-B14F-4D97-AF65-F5344CB8AC3E}">
        <p14:creationId xmlns:p14="http://schemas.microsoft.com/office/powerpoint/2010/main" val="2244954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6800" y="2438400"/>
            <a:ext cx="7543800" cy="2862322"/>
          </a:xfrm>
          <a:prstGeom prst="rect">
            <a:avLst/>
          </a:prstGeom>
        </p:spPr>
        <p:txBody>
          <a:bodyPr wrap="square">
            <a:spAutoFit/>
          </a:bodyPr>
          <a:lstStyle/>
          <a:p>
            <a:pPr>
              <a:defRPr/>
            </a:pPr>
            <a:r>
              <a:rPr lang="en-US" dirty="0" err="1" smtClean="0"/>
              <a:t>Microservices</a:t>
            </a:r>
            <a:r>
              <a:rPr lang="en-US" dirty="0" smtClean="0"/>
              <a:t> is an architectural style </a:t>
            </a:r>
          </a:p>
          <a:p>
            <a:pPr>
              <a:defRPr/>
            </a:pPr>
            <a:endParaRPr lang="en-US" dirty="0"/>
          </a:p>
          <a:p>
            <a:pPr>
              <a:defRPr/>
            </a:pPr>
            <a:r>
              <a:rPr lang="en-US" dirty="0" smtClean="0"/>
              <a:t>Structured by collection </a:t>
            </a:r>
            <a:r>
              <a:rPr lang="en-US" dirty="0"/>
              <a:t>of loosely coupled services </a:t>
            </a:r>
            <a:r>
              <a:rPr lang="en-US" dirty="0" smtClean="0"/>
              <a:t>.</a:t>
            </a:r>
          </a:p>
          <a:p>
            <a:pPr>
              <a:defRPr/>
            </a:pPr>
            <a:endParaRPr lang="en-US" dirty="0"/>
          </a:p>
          <a:p>
            <a:pPr>
              <a:defRPr/>
            </a:pPr>
            <a:r>
              <a:rPr lang="en-US" dirty="0"/>
              <a:t>E</a:t>
            </a:r>
            <a:r>
              <a:rPr lang="en-US" dirty="0" smtClean="0"/>
              <a:t>ach </a:t>
            </a:r>
            <a:r>
              <a:rPr lang="en-US" dirty="0"/>
              <a:t>service implements its own business capabilities</a:t>
            </a:r>
          </a:p>
          <a:p>
            <a:pPr>
              <a:defRPr/>
            </a:pPr>
            <a:endParaRPr lang="en-US" dirty="0"/>
          </a:p>
          <a:p>
            <a:pPr>
              <a:defRPr/>
            </a:pPr>
            <a:r>
              <a:rPr lang="en-US" dirty="0"/>
              <a:t>M</a:t>
            </a:r>
            <a:r>
              <a:rPr lang="en-US" dirty="0" smtClean="0"/>
              <a:t>ost </a:t>
            </a:r>
            <a:r>
              <a:rPr lang="en-US" dirty="0"/>
              <a:t>popular used in many companies to implement large-scale projects</a:t>
            </a:r>
          </a:p>
          <a:p>
            <a:endParaRPr lang="en-US" dirty="0"/>
          </a:p>
          <a:p>
            <a:pPr>
              <a:defRPr/>
            </a:pPr>
            <a:r>
              <a:rPr lang="en-US" dirty="0" smtClean="0"/>
              <a:t>Allow to </a:t>
            </a:r>
            <a:r>
              <a:rPr lang="en-US" dirty="0"/>
              <a:t>continuously deliver and deploy the large and complex applications. </a:t>
            </a:r>
          </a:p>
        </p:txBody>
      </p:sp>
      <p:sp>
        <p:nvSpPr>
          <p:cNvPr id="6" name="Title 12"/>
          <p:cNvSpPr>
            <a:spLocks noGrp="1"/>
          </p:cNvSpPr>
          <p:nvPr>
            <p:ph type="title"/>
          </p:nvPr>
        </p:nvSpPr>
        <p:spPr>
          <a:xfrm>
            <a:off x="1066800" y="609600"/>
            <a:ext cx="7498080" cy="762000"/>
          </a:xfrm>
        </p:spPr>
        <p:txBody>
          <a:bodyPr>
            <a:normAutofit fontScale="90000"/>
          </a:bodyPr>
          <a:lstStyle/>
          <a:p>
            <a:r>
              <a:rPr lang="en-US" sz="4400" dirty="0" smtClean="0">
                <a:latin typeface="Times New Roman" pitchFamily="18" charset="0"/>
                <a:cs typeface="Times New Roman" pitchFamily="18" charset="0"/>
              </a:rPr>
              <a:t/>
            </a:r>
            <a:br>
              <a:rPr lang="en-US" sz="4400" dirty="0" smtClean="0">
                <a:latin typeface="Times New Roman" pitchFamily="18" charset="0"/>
                <a:cs typeface="Times New Roman" pitchFamily="18" charset="0"/>
              </a:rPr>
            </a:br>
            <a:r>
              <a:rPr lang="en-US" sz="4400" dirty="0" err="1" smtClean="0">
                <a:latin typeface="Times New Roman" pitchFamily="18" charset="0"/>
                <a:cs typeface="Times New Roman" pitchFamily="18" charset="0"/>
              </a:rPr>
              <a:t>Mircoservices</a:t>
            </a:r>
            <a:r>
              <a:rPr lang="en-US" sz="4400" dirty="0">
                <a:latin typeface="Times New Roman" pitchFamily="18" charset="0"/>
                <a:cs typeface="Times New Roman" pitchFamily="18" charset="0"/>
              </a:rPr>
              <a:t/>
            </a:r>
            <a:br>
              <a:rPr lang="en-US" sz="4400" dirty="0">
                <a:latin typeface="Times New Roman" pitchFamily="18" charset="0"/>
                <a:cs typeface="Times New Roman" pitchFamily="18" charset="0"/>
              </a:rPr>
            </a:br>
            <a:endParaRPr lang="en-US" dirty="0"/>
          </a:p>
        </p:txBody>
      </p:sp>
    </p:spTree>
    <p:extLst>
      <p:ext uri="{BB962C8B-B14F-4D97-AF65-F5344CB8AC3E}">
        <p14:creationId xmlns:p14="http://schemas.microsoft.com/office/powerpoint/2010/main" val="1185776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067577" y="1143000"/>
            <a:ext cx="4572000" cy="1200329"/>
          </a:xfrm>
          <a:prstGeom prst="rect">
            <a:avLst/>
          </a:prstGeom>
        </p:spPr>
        <p:txBody>
          <a:bodyPr>
            <a:spAutoFit/>
          </a:bodyPr>
          <a:lstStyle/>
          <a:p>
            <a:r>
              <a:rPr lang="en-US" dirty="0" smtClean="0">
                <a:latin typeface="+mj-lt"/>
                <a:cs typeface="Times New Roman" pitchFamily="18" charset="0"/>
              </a:rPr>
              <a:t>common </a:t>
            </a:r>
            <a:r>
              <a:rPr lang="en-US" dirty="0">
                <a:latin typeface="+mj-lt"/>
                <a:cs typeface="Times New Roman" pitchFamily="18" charset="0"/>
              </a:rPr>
              <a:t>framework </a:t>
            </a:r>
            <a:r>
              <a:rPr lang="en-US" dirty="0" smtClean="0">
                <a:latin typeface="+mj-lt"/>
                <a:cs typeface="Times New Roman" pitchFamily="18" charset="0"/>
              </a:rPr>
              <a:t> for </a:t>
            </a:r>
            <a:r>
              <a:rPr lang="en-US" dirty="0">
                <a:latin typeface="+mj-lt"/>
                <a:cs typeface="Times New Roman" pitchFamily="18" charset="0"/>
              </a:rPr>
              <a:t>java </a:t>
            </a:r>
            <a:endParaRPr lang="en-US" dirty="0" smtClean="0">
              <a:latin typeface="+mj-lt"/>
              <a:cs typeface="Times New Roman" pitchFamily="18" charset="0"/>
            </a:endParaRPr>
          </a:p>
          <a:p>
            <a:endParaRPr lang="en-US" dirty="0">
              <a:latin typeface="+mj-lt"/>
              <a:cs typeface="Times New Roman" pitchFamily="18" charset="0"/>
            </a:endParaRPr>
          </a:p>
          <a:p>
            <a:r>
              <a:rPr lang="en-US" dirty="0" smtClean="0">
                <a:latin typeface="+mj-lt"/>
                <a:cs typeface="Times New Roman" pitchFamily="18" charset="0"/>
              </a:rPr>
              <a:t>support </a:t>
            </a:r>
            <a:r>
              <a:rPr lang="en-US" dirty="0">
                <a:latin typeface="+mj-lt"/>
                <a:cs typeface="Times New Roman" pitchFamily="18" charset="0"/>
              </a:rPr>
              <a:t>building a J2EE web application follow MVC architecture on the server side</a:t>
            </a:r>
            <a:r>
              <a:rPr lang="en-US" dirty="0" smtClean="0">
                <a:latin typeface="+mj-lt"/>
                <a:cs typeface="Times New Roman" pitchFamily="18" charset="0"/>
              </a:rPr>
              <a:t>.</a:t>
            </a:r>
            <a:endParaRPr lang="en-US" dirty="0">
              <a:latin typeface="+mj-lt"/>
              <a:cs typeface="Times New Roman" pitchFamily="18" charset="0"/>
            </a:endParaRPr>
          </a:p>
        </p:txBody>
      </p:sp>
      <p:sp>
        <p:nvSpPr>
          <p:cNvPr id="13" name="Title 12"/>
          <p:cNvSpPr>
            <a:spLocks noGrp="1"/>
          </p:cNvSpPr>
          <p:nvPr>
            <p:ph type="title"/>
          </p:nvPr>
        </p:nvSpPr>
        <p:spPr>
          <a:xfrm>
            <a:off x="1179490" y="152400"/>
            <a:ext cx="7498080" cy="762000"/>
          </a:xfrm>
        </p:spPr>
        <p:txBody>
          <a:bodyPr>
            <a:normAutofit fontScale="90000"/>
          </a:bodyPr>
          <a:lstStyle/>
          <a:p>
            <a:r>
              <a:rPr lang="en-US" sz="4400" dirty="0" smtClean="0">
                <a:latin typeface="Times New Roman" pitchFamily="18" charset="0"/>
                <a:cs typeface="Times New Roman" pitchFamily="18" charset="0"/>
              </a:rPr>
              <a:t/>
            </a:r>
            <a:br>
              <a:rPr lang="en-US" sz="4400" dirty="0" smtClean="0">
                <a:latin typeface="Times New Roman" pitchFamily="18" charset="0"/>
                <a:cs typeface="Times New Roman" pitchFamily="18" charset="0"/>
              </a:rPr>
            </a:br>
            <a:r>
              <a:rPr lang="en-US" sz="4400" dirty="0" smtClean="0">
                <a:latin typeface="Times New Roman" pitchFamily="18" charset="0"/>
                <a:cs typeface="Times New Roman" pitchFamily="18" charset="0"/>
              </a:rPr>
              <a:t>Spring MVC Hibernate</a:t>
            </a:r>
            <a:r>
              <a:rPr lang="en-US" sz="4400" dirty="0">
                <a:latin typeface="Times New Roman" pitchFamily="18" charset="0"/>
                <a:cs typeface="Times New Roman" pitchFamily="18" charset="0"/>
              </a:rPr>
              <a:t/>
            </a:r>
            <a:br>
              <a:rPr lang="en-US" sz="4400" dirty="0">
                <a:latin typeface="Times New Roman" pitchFamily="18" charset="0"/>
                <a:cs typeface="Times New Roman" pitchFamily="18" charset="0"/>
              </a:rPr>
            </a:br>
            <a:endParaRPr lang="en-US" dirty="0"/>
          </a:p>
        </p:txBody>
      </p:sp>
      <p:sp>
        <p:nvSpPr>
          <p:cNvPr id="2" name="AutoShape 2" descr="Image result for Java">
            <a:hlinkClick r:id="rId3"/>
          </p:cNvPr>
          <p:cNvSpPr>
            <a:spLocks noChangeAspect="1" noChangeArrowheads="1"/>
          </p:cNvSpPr>
          <p:nvPr/>
        </p:nvSpPr>
        <p:spPr bwMode="auto">
          <a:xfrm>
            <a:off x="123825" y="-731838"/>
            <a:ext cx="1524000"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mage result for Java">
            <a:hlinkClick r:id="rId3"/>
          </p:cNvPr>
          <p:cNvSpPr>
            <a:spLocks noChangeAspect="1" noChangeArrowheads="1"/>
          </p:cNvSpPr>
          <p:nvPr/>
        </p:nvSpPr>
        <p:spPr bwMode="auto">
          <a:xfrm>
            <a:off x="276225" y="-579438"/>
            <a:ext cx="1524000"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2061" y="2723322"/>
            <a:ext cx="1400175" cy="1298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5788" y="1143000"/>
            <a:ext cx="20859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067577" y="4724400"/>
            <a:ext cx="4572000" cy="369332"/>
          </a:xfrm>
          <a:prstGeom prst="rect">
            <a:avLst/>
          </a:prstGeom>
        </p:spPr>
        <p:txBody>
          <a:bodyPr>
            <a:spAutoFit/>
          </a:bodyPr>
          <a:lstStyle/>
          <a:p>
            <a:r>
              <a:rPr lang="en-US" dirty="0" smtClean="0"/>
              <a:t>object-relational </a:t>
            </a:r>
            <a:r>
              <a:rPr lang="en-US" dirty="0"/>
              <a:t>mapping </a:t>
            </a:r>
            <a:r>
              <a:rPr lang="en-US" dirty="0" smtClean="0"/>
              <a:t>framework. </a:t>
            </a:r>
            <a:endParaRPr lang="en-US" dirty="0"/>
          </a:p>
        </p:txBody>
      </p:sp>
      <p:sp>
        <p:nvSpPr>
          <p:cNvPr id="5" name="Rectangle 4"/>
          <p:cNvSpPr/>
          <p:nvPr/>
        </p:nvSpPr>
        <p:spPr>
          <a:xfrm>
            <a:off x="4067577" y="2723322"/>
            <a:ext cx="4572000" cy="1477328"/>
          </a:xfrm>
          <a:prstGeom prst="rect">
            <a:avLst/>
          </a:prstGeom>
        </p:spPr>
        <p:txBody>
          <a:bodyPr>
            <a:spAutoFit/>
          </a:bodyPr>
          <a:lstStyle/>
          <a:p>
            <a:r>
              <a:rPr lang="en-US" dirty="0" smtClean="0"/>
              <a:t>one </a:t>
            </a:r>
            <a:r>
              <a:rPr lang="en-US" dirty="0"/>
              <a:t>of the most popular programming </a:t>
            </a:r>
            <a:r>
              <a:rPr lang="en-US" dirty="0" smtClean="0"/>
              <a:t>language</a:t>
            </a:r>
            <a:endParaRPr lang="en-US" dirty="0" smtClean="0"/>
          </a:p>
          <a:p>
            <a:endParaRPr lang="en-US" dirty="0"/>
          </a:p>
          <a:p>
            <a:r>
              <a:rPr lang="en-US" dirty="0" smtClean="0"/>
              <a:t>powerfully </a:t>
            </a:r>
            <a:r>
              <a:rPr lang="en-US" dirty="0"/>
              <a:t>supports </a:t>
            </a:r>
            <a:r>
              <a:rPr lang="en-US" dirty="0" smtClean="0"/>
              <a:t>Object </a:t>
            </a:r>
            <a:r>
              <a:rPr lang="en-US" dirty="0"/>
              <a:t>Oriented Programming</a:t>
            </a:r>
          </a:p>
        </p:txBody>
      </p:sp>
      <p:pic>
        <p:nvPicPr>
          <p:cNvPr id="4098" name="Picture 28" descr="download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3800" y="4829629"/>
            <a:ext cx="2971800" cy="1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067577" y="5269177"/>
            <a:ext cx="4572000" cy="369332"/>
          </a:xfrm>
          <a:prstGeom prst="rect">
            <a:avLst/>
          </a:prstGeom>
        </p:spPr>
        <p:txBody>
          <a:bodyPr>
            <a:spAutoFit/>
          </a:bodyPr>
          <a:lstStyle/>
          <a:p>
            <a:r>
              <a:rPr lang="en-US" dirty="0"/>
              <a:t>mapping </a:t>
            </a:r>
            <a:r>
              <a:rPr lang="en-US" dirty="0" smtClean="0"/>
              <a:t>model </a:t>
            </a:r>
            <a:r>
              <a:rPr lang="en-US" dirty="0"/>
              <a:t>to a relational database</a:t>
            </a:r>
          </a:p>
        </p:txBody>
      </p:sp>
      <p:sp>
        <p:nvSpPr>
          <p:cNvPr id="8" name="Rectangle 7"/>
          <p:cNvSpPr/>
          <p:nvPr/>
        </p:nvSpPr>
        <p:spPr>
          <a:xfrm>
            <a:off x="4119040" y="5758862"/>
            <a:ext cx="3275256" cy="369332"/>
          </a:xfrm>
          <a:prstGeom prst="rect">
            <a:avLst/>
          </a:prstGeom>
        </p:spPr>
        <p:txBody>
          <a:bodyPr wrap="none">
            <a:spAutoFit/>
          </a:bodyPr>
          <a:lstStyle/>
          <a:p>
            <a:pPr fontAlgn="base"/>
            <a:r>
              <a:rPr lang="en-US" dirty="0"/>
              <a:t>q</a:t>
            </a:r>
            <a:r>
              <a:rPr lang="en-US" dirty="0" smtClean="0"/>
              <a:t>uery </a:t>
            </a:r>
            <a:r>
              <a:rPr lang="en-US" dirty="0"/>
              <a:t>language independency</a:t>
            </a:r>
          </a:p>
        </p:txBody>
      </p:sp>
    </p:spTree>
    <p:extLst>
      <p:ext uri="{BB962C8B-B14F-4D97-AF65-F5344CB8AC3E}">
        <p14:creationId xmlns:p14="http://schemas.microsoft.com/office/powerpoint/2010/main" val="32746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8"/>
                                        </p:tgtEl>
                                        <p:attrNameLst>
                                          <p:attrName>style.visibility</p:attrName>
                                        </p:attrNameLst>
                                      </p:cBhvr>
                                      <p:to>
                                        <p:strVal val="visible"/>
                                      </p:to>
                                    </p:set>
                                    <p:animEffect transition="in" filter="fade">
                                      <p:cBhvr>
                                        <p:cTn id="7" dur="1000"/>
                                        <p:tgtEl>
                                          <p:spTgt spid="3078"/>
                                        </p:tgtEl>
                                      </p:cBhvr>
                                    </p:animEffect>
                                    <p:anim calcmode="lin" valueType="num">
                                      <p:cBhvr>
                                        <p:cTn id="8" dur="1000" fill="hold"/>
                                        <p:tgtEl>
                                          <p:spTgt spid="3078"/>
                                        </p:tgtEl>
                                        <p:attrNameLst>
                                          <p:attrName>ppt_x</p:attrName>
                                        </p:attrNameLst>
                                      </p:cBhvr>
                                      <p:tavLst>
                                        <p:tav tm="0">
                                          <p:val>
                                            <p:strVal val="#ppt_x"/>
                                          </p:val>
                                        </p:tav>
                                        <p:tav tm="100000">
                                          <p:val>
                                            <p:strVal val="#ppt_x"/>
                                          </p:val>
                                        </p:tav>
                                      </p:tavLst>
                                    </p:anim>
                                    <p:anim calcmode="lin" valueType="num">
                                      <p:cBhvr>
                                        <p:cTn id="9" dur="1000" fill="hold"/>
                                        <p:tgtEl>
                                          <p:spTgt spid="307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77"/>
                                        </p:tgtEl>
                                        <p:attrNameLst>
                                          <p:attrName>style.visibility</p:attrName>
                                        </p:attrNameLst>
                                      </p:cBhvr>
                                      <p:to>
                                        <p:strVal val="visible"/>
                                      </p:to>
                                    </p:set>
                                    <p:animEffect transition="in" filter="fade">
                                      <p:cBhvr>
                                        <p:cTn id="19" dur="1000"/>
                                        <p:tgtEl>
                                          <p:spTgt spid="3077"/>
                                        </p:tgtEl>
                                      </p:cBhvr>
                                    </p:animEffect>
                                    <p:anim calcmode="lin" valueType="num">
                                      <p:cBhvr>
                                        <p:cTn id="20" dur="1000" fill="hold"/>
                                        <p:tgtEl>
                                          <p:spTgt spid="3077"/>
                                        </p:tgtEl>
                                        <p:attrNameLst>
                                          <p:attrName>ppt_x</p:attrName>
                                        </p:attrNameLst>
                                      </p:cBhvr>
                                      <p:tavLst>
                                        <p:tav tm="0">
                                          <p:val>
                                            <p:strVal val="#ppt_x"/>
                                          </p:val>
                                        </p:tav>
                                        <p:tav tm="100000">
                                          <p:val>
                                            <p:strVal val="#ppt_x"/>
                                          </p:val>
                                        </p:tav>
                                      </p:tavLst>
                                    </p:anim>
                                    <p:anim calcmode="lin" valueType="num">
                                      <p:cBhvr>
                                        <p:cTn id="21" dur="1000" fill="hold"/>
                                        <p:tgtEl>
                                          <p:spTgt spid="307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098"/>
                                        </p:tgtEl>
                                        <p:attrNameLst>
                                          <p:attrName>style.visibility</p:attrName>
                                        </p:attrNameLst>
                                      </p:cBhvr>
                                      <p:to>
                                        <p:strVal val="visible"/>
                                      </p:to>
                                    </p:set>
                                    <p:animEffect transition="in" filter="fade">
                                      <p:cBhvr>
                                        <p:cTn id="31" dur="1000"/>
                                        <p:tgtEl>
                                          <p:spTgt spid="4098"/>
                                        </p:tgtEl>
                                      </p:cBhvr>
                                    </p:animEffect>
                                    <p:anim calcmode="lin" valueType="num">
                                      <p:cBhvr>
                                        <p:cTn id="32" dur="1000" fill="hold"/>
                                        <p:tgtEl>
                                          <p:spTgt spid="4098"/>
                                        </p:tgtEl>
                                        <p:attrNameLst>
                                          <p:attrName>ppt_x</p:attrName>
                                        </p:attrNameLst>
                                      </p:cBhvr>
                                      <p:tavLst>
                                        <p:tav tm="0">
                                          <p:val>
                                            <p:strVal val="#ppt_x"/>
                                          </p:val>
                                        </p:tav>
                                        <p:tav tm="100000">
                                          <p:val>
                                            <p:strVal val="#ppt_x"/>
                                          </p:val>
                                        </p:tav>
                                      </p:tavLst>
                                    </p:anim>
                                    <p:anim calcmode="lin" valueType="num">
                                      <p:cBhvr>
                                        <p:cTn id="33" dur="1000" fill="hold"/>
                                        <p:tgtEl>
                                          <p:spTgt spid="409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1000"/>
                                        <p:tgtEl>
                                          <p:spTgt spid="4"/>
                                        </p:tgtEl>
                                      </p:cBhvr>
                                    </p:animEffect>
                                    <p:anim calcmode="lin" valueType="num">
                                      <p:cBhvr>
                                        <p:cTn id="37" dur="1000" fill="hold"/>
                                        <p:tgtEl>
                                          <p:spTgt spid="4"/>
                                        </p:tgtEl>
                                        <p:attrNameLst>
                                          <p:attrName>ppt_x</p:attrName>
                                        </p:attrNameLst>
                                      </p:cBhvr>
                                      <p:tavLst>
                                        <p:tav tm="0">
                                          <p:val>
                                            <p:strVal val="#ppt_x"/>
                                          </p:val>
                                        </p:tav>
                                        <p:tav tm="100000">
                                          <p:val>
                                            <p:strVal val="#ppt_x"/>
                                          </p:val>
                                        </p:tav>
                                      </p:tavLst>
                                    </p:anim>
                                    <p:anim calcmode="lin" valueType="num">
                                      <p:cBhvr>
                                        <p:cTn id="38" dur="1000" fill="hold"/>
                                        <p:tgtEl>
                                          <p:spTgt spid="4"/>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1000"/>
                                        <p:tgtEl>
                                          <p:spTgt spid="6"/>
                                        </p:tgtEl>
                                      </p:cBhvr>
                                    </p:animEffect>
                                    <p:anim calcmode="lin" valueType="num">
                                      <p:cBhvr>
                                        <p:cTn id="42" dur="1000" fill="hold"/>
                                        <p:tgtEl>
                                          <p:spTgt spid="6"/>
                                        </p:tgtEl>
                                        <p:attrNameLst>
                                          <p:attrName>ppt_x</p:attrName>
                                        </p:attrNameLst>
                                      </p:cBhvr>
                                      <p:tavLst>
                                        <p:tav tm="0">
                                          <p:val>
                                            <p:strVal val="#ppt_x"/>
                                          </p:val>
                                        </p:tav>
                                        <p:tav tm="100000">
                                          <p:val>
                                            <p:strVal val="#ppt_x"/>
                                          </p:val>
                                        </p:tav>
                                      </p:tavLst>
                                    </p:anim>
                                    <p:anim calcmode="lin" valueType="num">
                                      <p:cBhvr>
                                        <p:cTn id="43" dur="1000" fill="hold"/>
                                        <p:tgtEl>
                                          <p:spTgt spid="6"/>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1000"/>
                                        <p:tgtEl>
                                          <p:spTgt spid="8"/>
                                        </p:tgtEl>
                                      </p:cBhvr>
                                    </p:animEffect>
                                    <p:anim calcmode="lin" valueType="num">
                                      <p:cBhvr>
                                        <p:cTn id="47" dur="1000" fill="hold"/>
                                        <p:tgtEl>
                                          <p:spTgt spid="8"/>
                                        </p:tgtEl>
                                        <p:attrNameLst>
                                          <p:attrName>ppt_x</p:attrName>
                                        </p:attrNameLst>
                                      </p:cBhvr>
                                      <p:tavLst>
                                        <p:tav tm="0">
                                          <p:val>
                                            <p:strVal val="#ppt_x"/>
                                          </p:val>
                                        </p:tav>
                                        <p:tav tm="100000">
                                          <p:val>
                                            <p:strVal val="#ppt_x"/>
                                          </p:val>
                                        </p:tav>
                                      </p:tavLst>
                                    </p:anim>
                                    <p:anim calcmode="lin" valueType="num">
                                      <p:cBhvr>
                                        <p:cTn id="4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5" grpId="0"/>
      <p:bldP spid="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27098" y="2548087"/>
            <a:ext cx="4861903" cy="584775"/>
          </a:xfrm>
          <a:prstGeom prst="rect">
            <a:avLst/>
          </a:prstGeom>
        </p:spPr>
        <p:txBody>
          <a:bodyPr wrap="square">
            <a:spAutoFit/>
          </a:bodyPr>
          <a:lstStyle/>
          <a:p>
            <a:pPr fontAlgn="ct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NoSQL</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database </a:t>
            </a:r>
            <a:r>
              <a:rPr lang="en-US" sz="1600" dirty="0" smtClean="0">
                <a:latin typeface="Times New Roman" pitchFamily="18" charset="0"/>
                <a:cs typeface="Times New Roman" pitchFamily="18" charset="0"/>
              </a:rPr>
              <a:t>program</a:t>
            </a:r>
            <a:endParaRPr lang="en-US" sz="1600" dirty="0">
              <a:latin typeface="Times New Roman" pitchFamily="18" charset="0"/>
              <a:cs typeface="Times New Roman" pitchFamily="18" charset="0"/>
            </a:endParaRPr>
          </a:p>
          <a:p>
            <a:pPr fontAlgn="ctr"/>
            <a:r>
              <a:rPr lang="en-US" sz="1600" dirty="0" smtClean="0">
                <a:latin typeface="Times New Roman" pitchFamily="18" charset="0"/>
                <a:cs typeface="Times New Roman" pitchFamily="18" charset="0"/>
              </a:rPr>
              <a:t>- uses </a:t>
            </a:r>
            <a:r>
              <a:rPr lang="en-US" sz="1600" dirty="0">
                <a:latin typeface="Times New Roman" pitchFamily="18" charset="0"/>
                <a:cs typeface="Times New Roman" pitchFamily="18" charset="0"/>
              </a:rPr>
              <a:t>JSON-like documents with schemas</a:t>
            </a:r>
          </a:p>
        </p:txBody>
      </p:sp>
      <p:sp>
        <p:nvSpPr>
          <p:cNvPr id="7" name="Rectangle 6"/>
          <p:cNvSpPr/>
          <p:nvPr/>
        </p:nvSpPr>
        <p:spPr>
          <a:xfrm>
            <a:off x="3992765" y="3567347"/>
            <a:ext cx="5128044" cy="830997"/>
          </a:xfrm>
          <a:prstGeom prst="rect">
            <a:avLst/>
          </a:prstGeom>
        </p:spPr>
        <p:txBody>
          <a:bodyPr wrap="square">
            <a:spAutoFit/>
          </a:bodyPr>
          <a:lstStyle/>
          <a:p>
            <a:r>
              <a:rPr lang="en-US" sz="1600" dirty="0" smtClean="0">
                <a:latin typeface="Times New Roman" pitchFamily="18" charset="0"/>
                <a:cs typeface="Times New Roman" pitchFamily="18" charset="0"/>
              </a:rPr>
              <a:t>- most </a:t>
            </a:r>
            <a:r>
              <a:rPr lang="en-US" sz="1600" dirty="0">
                <a:latin typeface="Times New Roman" pitchFamily="18" charset="0"/>
                <a:cs typeface="Times New Roman" pitchFamily="18" charset="0"/>
              </a:rPr>
              <a:t>popular framework for Node.js </a:t>
            </a:r>
          </a:p>
          <a:p>
            <a:r>
              <a:rPr lang="en-US" sz="1600" dirty="0" smtClean="0">
                <a:latin typeface="Times New Roman" pitchFamily="18" charset="0"/>
                <a:cs typeface="Times New Roman" pitchFamily="18" charset="0"/>
              </a:rPr>
              <a:t>- help </a:t>
            </a:r>
            <a:r>
              <a:rPr lang="en-US" sz="1600" dirty="0">
                <a:latin typeface="Times New Roman" pitchFamily="18" charset="0"/>
                <a:cs typeface="Times New Roman" pitchFamily="18" charset="0"/>
              </a:rPr>
              <a:t>organize </a:t>
            </a:r>
            <a:r>
              <a:rPr lang="en-US" sz="1600" dirty="0" smtClean="0">
                <a:latin typeface="Times New Roman" pitchFamily="18" charset="0"/>
                <a:cs typeface="Times New Roman" pitchFamily="18" charset="0"/>
              </a:rPr>
              <a:t>web </a:t>
            </a:r>
            <a:r>
              <a:rPr lang="en-US" sz="1600" dirty="0">
                <a:latin typeface="Times New Roman" pitchFamily="18" charset="0"/>
                <a:cs typeface="Times New Roman" pitchFamily="18" charset="0"/>
              </a:rPr>
              <a:t>application into an MVC </a:t>
            </a:r>
            <a:r>
              <a:rPr lang="en-US" sz="1600" dirty="0" smtClean="0">
                <a:latin typeface="Times New Roman" pitchFamily="18" charset="0"/>
                <a:cs typeface="Times New Roman" pitchFamily="18" charset="0"/>
              </a:rPr>
              <a:t>architecture </a:t>
            </a:r>
          </a:p>
          <a:p>
            <a:r>
              <a:rPr lang="en-US" sz="1600" dirty="0" smtClean="0">
                <a:latin typeface="Times New Roman" pitchFamily="18" charset="0"/>
                <a:cs typeface="Times New Roman" pitchFamily="18" charset="0"/>
              </a:rPr>
              <a:t>- Support </a:t>
            </a:r>
            <a:r>
              <a:rPr lang="en-US" sz="1600" dirty="0" err="1" smtClean="0">
                <a:latin typeface="Times New Roman" pitchFamily="18" charset="0"/>
                <a:cs typeface="Times New Roman" pitchFamily="18" charset="0"/>
              </a:rPr>
              <a:t>RESTful</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webservice</a:t>
            </a:r>
            <a:endParaRPr lang="en-US" sz="1600" dirty="0">
              <a:latin typeface="Times New Roman" pitchFamily="18" charset="0"/>
              <a:cs typeface="Times New Roman" pitchFamily="18" charset="0"/>
            </a:endParaRPr>
          </a:p>
        </p:txBody>
      </p:sp>
      <p:sp>
        <p:nvSpPr>
          <p:cNvPr id="9" name="Rectangle 8"/>
          <p:cNvSpPr/>
          <p:nvPr/>
        </p:nvSpPr>
        <p:spPr>
          <a:xfrm>
            <a:off x="4122754" y="4621654"/>
            <a:ext cx="4572000" cy="1077218"/>
          </a:xfrm>
          <a:prstGeom prst="rect">
            <a:avLst/>
          </a:prstGeom>
        </p:spPr>
        <p:txBody>
          <a:bodyPr>
            <a:spAutoFit/>
          </a:bodyPr>
          <a:lstStyle/>
          <a:p>
            <a:r>
              <a:rPr lang="en-US" sz="1600" dirty="0" smtClean="0">
                <a:latin typeface="Times New Roman" pitchFamily="18" charset="0"/>
                <a:cs typeface="Times New Roman" pitchFamily="18" charset="0"/>
              </a:rPr>
              <a:t>- open </a:t>
            </a:r>
            <a:r>
              <a:rPr lang="en-US" sz="1600" dirty="0">
                <a:latin typeface="Times New Roman" pitchFamily="18" charset="0"/>
                <a:cs typeface="Times New Roman" pitchFamily="18" charset="0"/>
              </a:rPr>
              <a:t>source JavaScript </a:t>
            </a:r>
            <a:r>
              <a:rPr lang="en-US" sz="1600" dirty="0" smtClean="0">
                <a:latin typeface="Times New Roman" pitchFamily="18" charset="0"/>
                <a:cs typeface="Times New Roman" pitchFamily="18" charset="0"/>
              </a:rPr>
              <a:t>framework, one </a:t>
            </a:r>
            <a:r>
              <a:rPr lang="en-US" sz="1600" dirty="0">
                <a:latin typeface="Times New Roman" pitchFamily="18" charset="0"/>
                <a:cs typeface="Times New Roman" pitchFamily="18" charset="0"/>
              </a:rPr>
              <a:t>of the most popular Single Page Application </a:t>
            </a:r>
            <a:r>
              <a:rPr lang="en-US" sz="1600" dirty="0" smtClean="0">
                <a:latin typeface="Times New Roman" pitchFamily="18" charset="0"/>
                <a:cs typeface="Times New Roman" pitchFamily="18" charset="0"/>
              </a:rPr>
              <a:t>framework</a:t>
            </a:r>
          </a:p>
          <a:p>
            <a:r>
              <a:rPr lang="en-US" sz="1600" dirty="0" smtClean="0">
                <a:latin typeface="Times New Roman" pitchFamily="18" charset="0"/>
                <a:cs typeface="Times New Roman" pitchFamily="18" charset="0"/>
              </a:rPr>
              <a:t>- support </a:t>
            </a:r>
            <a:r>
              <a:rPr lang="en-US" sz="1600" dirty="0">
                <a:latin typeface="Times New Roman" pitchFamily="18" charset="0"/>
                <a:cs typeface="Times New Roman" pitchFamily="18" charset="0"/>
              </a:rPr>
              <a:t>building a complex application on client side</a:t>
            </a:r>
          </a:p>
        </p:txBody>
      </p:sp>
      <p:sp>
        <p:nvSpPr>
          <p:cNvPr id="10" name="Rectangle 9"/>
          <p:cNvSpPr/>
          <p:nvPr/>
        </p:nvSpPr>
        <p:spPr>
          <a:xfrm>
            <a:off x="4065067" y="5856399"/>
            <a:ext cx="4572000" cy="584775"/>
          </a:xfrm>
          <a:prstGeom prst="rect">
            <a:avLst/>
          </a:prstGeom>
        </p:spPr>
        <p:txBody>
          <a:bodyPr>
            <a:spAutoFit/>
          </a:bodyPr>
          <a:lstStyle/>
          <a:p>
            <a:r>
              <a:rPr lang="en-US" sz="1600" dirty="0" smtClean="0">
                <a:latin typeface="Times New Roman" pitchFamily="18" charset="0"/>
                <a:cs typeface="Times New Roman" pitchFamily="18" charset="0"/>
              </a:rPr>
              <a:t>- using </a:t>
            </a:r>
            <a:r>
              <a:rPr lang="en-US" sz="1600" dirty="0" smtClean="0">
                <a:latin typeface="Times New Roman" pitchFamily="18" charset="0"/>
                <a:cs typeface="Times New Roman" pitchFamily="18" charset="0"/>
              </a:rPr>
              <a:t>JavaScript on server side </a:t>
            </a:r>
          </a:p>
          <a:p>
            <a:r>
              <a:rPr lang="en-US" sz="1600" dirty="0" smtClean="0">
                <a:latin typeface="Times New Roman" pitchFamily="18" charset="0"/>
                <a:cs typeface="Times New Roman" pitchFamily="18" charset="0"/>
              </a:rPr>
              <a:t>- support </a:t>
            </a:r>
            <a:r>
              <a:rPr lang="en-US" sz="1600" dirty="0" smtClean="0">
                <a:latin typeface="Times New Roman" pitchFamily="18" charset="0"/>
                <a:cs typeface="Times New Roman" pitchFamily="18" charset="0"/>
              </a:rPr>
              <a:t>building real-time application  effectively. </a:t>
            </a:r>
            <a:endParaRPr lang="en-US" sz="1600" dirty="0">
              <a:latin typeface="Times New Roman" pitchFamily="18" charset="0"/>
              <a:cs typeface="Times New Roman" pitchFamily="18" charset="0"/>
            </a:endParaRPr>
          </a:p>
        </p:txBody>
      </p:sp>
      <p:pic>
        <p:nvPicPr>
          <p:cNvPr id="2054" name="Picture 6" descr="MongoD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5682" y="2438400"/>
            <a:ext cx="1981200" cy="80415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Expres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2088" y="3756844"/>
            <a:ext cx="1943100" cy="489673"/>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C:\Users\Admin\Desktop\New Bitmap Image (2).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2954" y="4671024"/>
            <a:ext cx="2209800" cy="612350"/>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Node.j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7363" y="5746705"/>
            <a:ext cx="1981200" cy="65112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227786" y="684074"/>
            <a:ext cx="7543800" cy="2031325"/>
          </a:xfrm>
          <a:prstGeom prst="rect">
            <a:avLst/>
          </a:prstGeom>
        </p:spPr>
        <p:txBody>
          <a:bodyPr wrap="square">
            <a:spAutoFit/>
          </a:bodyPr>
          <a:lstStyle/>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term MEAN stack refers to a collection of JavaScript based technologies </a:t>
            </a:r>
            <a:r>
              <a:rPr lang="en-US" dirty="0" smtClean="0">
                <a:latin typeface="Times New Roman" pitchFamily="18" charset="0"/>
                <a:cs typeface="Times New Roman" pitchFamily="18" charset="0"/>
              </a:rPr>
              <a:t>                    used </a:t>
            </a:r>
            <a:r>
              <a:rPr lang="en-US" dirty="0">
                <a:latin typeface="Times New Roman" pitchFamily="18" charset="0"/>
                <a:cs typeface="Times New Roman" pitchFamily="18" charset="0"/>
              </a:rPr>
              <a:t>to develop web </a:t>
            </a:r>
            <a:r>
              <a:rPr lang="en-US" dirty="0" smtClean="0">
                <a:latin typeface="Times New Roman" pitchFamily="18" charset="0"/>
                <a:cs typeface="Times New Roman" pitchFamily="18" charset="0"/>
              </a:rPr>
              <a:t>applications. </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From </a:t>
            </a:r>
            <a:r>
              <a:rPr lang="en-US" dirty="0">
                <a:latin typeface="Times New Roman" pitchFamily="18" charset="0"/>
                <a:cs typeface="Times New Roman" pitchFamily="18" charset="0"/>
              </a:rPr>
              <a:t>client to server to database,  </a:t>
            </a:r>
            <a:r>
              <a:rPr lang="en-US" dirty="0" smtClean="0">
                <a:latin typeface="Times New Roman" pitchFamily="18" charset="0"/>
                <a:cs typeface="Times New Roman" pitchFamily="18" charset="0"/>
              </a:rPr>
              <a:t>MEAN </a:t>
            </a:r>
            <a:r>
              <a:rPr lang="en-US" dirty="0">
                <a:latin typeface="Times New Roman" pitchFamily="18" charset="0"/>
                <a:cs typeface="Times New Roman" pitchFamily="18" charset="0"/>
              </a:rPr>
              <a:t>is full stack </a:t>
            </a:r>
            <a:r>
              <a:rPr lang="en-US" dirty="0" smtClean="0">
                <a:latin typeface="Times New Roman" pitchFamily="18" charset="0"/>
                <a:cs typeface="Times New Roman" pitchFamily="18" charset="0"/>
              </a:rPr>
              <a:t>JavaScript.</a:t>
            </a:r>
          </a:p>
          <a:p>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MEAN </a:t>
            </a:r>
            <a:r>
              <a:rPr lang="en-US" dirty="0" smtClean="0">
                <a:latin typeface="Times New Roman" pitchFamily="18" charset="0"/>
                <a:cs typeface="Times New Roman" pitchFamily="18" charset="0"/>
              </a:rPr>
              <a:t>stands </a:t>
            </a:r>
            <a:r>
              <a:rPr lang="en-US" dirty="0">
                <a:latin typeface="Times New Roman" pitchFamily="18" charset="0"/>
                <a:cs typeface="Times New Roman" pitchFamily="18" charset="0"/>
              </a:rPr>
              <a:t>for: </a:t>
            </a:r>
          </a:p>
          <a:p>
            <a:endParaRPr lang="en-US" dirty="0" smtClean="0">
              <a:latin typeface="Times New Roman" pitchFamily="18" charset="0"/>
              <a:cs typeface="Times New Roman" pitchFamily="18" charset="0"/>
            </a:endParaRPr>
          </a:p>
        </p:txBody>
      </p:sp>
      <p:sp>
        <p:nvSpPr>
          <p:cNvPr id="13" name="Title 12"/>
          <p:cNvSpPr>
            <a:spLocks noGrp="1"/>
          </p:cNvSpPr>
          <p:nvPr>
            <p:ph type="title"/>
          </p:nvPr>
        </p:nvSpPr>
        <p:spPr>
          <a:xfrm>
            <a:off x="317464" y="0"/>
            <a:ext cx="7498080" cy="762000"/>
          </a:xfrm>
        </p:spPr>
        <p:txBody>
          <a:bodyPr>
            <a:normAutofit fontScale="90000"/>
          </a:bodyPr>
          <a:lstStyle/>
          <a:p>
            <a:r>
              <a:rPr lang="en-US" sz="4400" dirty="0" smtClean="0">
                <a:latin typeface="Times New Roman" pitchFamily="18" charset="0"/>
                <a:cs typeface="Times New Roman" pitchFamily="18" charset="0"/>
              </a:rPr>
              <a:t/>
            </a:r>
            <a:br>
              <a:rPr lang="en-US" sz="4400" dirty="0" smtClean="0">
                <a:latin typeface="Times New Roman" pitchFamily="18" charset="0"/>
                <a:cs typeface="Times New Roman" pitchFamily="18" charset="0"/>
              </a:rPr>
            </a:br>
            <a:r>
              <a:rPr lang="en-US" sz="4400" dirty="0">
                <a:latin typeface="Times New Roman" pitchFamily="18" charset="0"/>
                <a:cs typeface="Times New Roman" pitchFamily="18" charset="0"/>
              </a:rPr>
              <a:t> </a:t>
            </a:r>
            <a:r>
              <a:rPr lang="en-US" sz="4400" dirty="0" smtClean="0">
                <a:latin typeface="Times New Roman" pitchFamily="18" charset="0"/>
                <a:cs typeface="Times New Roman" pitchFamily="18" charset="0"/>
              </a:rPr>
              <a:t>     MEAN stack</a:t>
            </a:r>
            <a:r>
              <a:rPr lang="en-US" sz="4400" dirty="0">
                <a:latin typeface="Times New Roman" pitchFamily="18" charset="0"/>
                <a:cs typeface="Times New Roman" pitchFamily="18" charset="0"/>
              </a:rPr>
              <a:t/>
            </a:r>
            <a:br>
              <a:rPr lang="en-US" sz="4400" dirty="0">
                <a:latin typeface="Times New Roman" pitchFamily="18" charset="0"/>
                <a:cs typeface="Times New Roman" pitchFamily="18" charset="0"/>
              </a:rPr>
            </a:br>
            <a:endParaRPr lang="en-US" dirty="0"/>
          </a:p>
        </p:txBody>
      </p:sp>
      <p:sp>
        <p:nvSpPr>
          <p:cNvPr id="22" name="Rectangle 21"/>
          <p:cNvSpPr/>
          <p:nvPr/>
        </p:nvSpPr>
        <p:spPr>
          <a:xfrm>
            <a:off x="940964" y="2631341"/>
            <a:ext cx="982013" cy="584775"/>
          </a:xfrm>
          <a:prstGeom prst="rect">
            <a:avLst/>
          </a:prstGeom>
        </p:spPr>
        <p:txBody>
          <a:bodyPr wrap="square">
            <a:spAutoFit/>
          </a:bodyPr>
          <a:lstStyle/>
          <a:p>
            <a:pPr fontAlgn="ctr"/>
            <a:r>
              <a:rPr lang="en-US" sz="3200" dirty="0" smtClean="0">
                <a:solidFill>
                  <a:srgbClr val="00B050"/>
                </a:solidFill>
                <a:latin typeface="Times New Roman" pitchFamily="18" charset="0"/>
                <a:cs typeface="Times New Roman" pitchFamily="18" charset="0"/>
              </a:rPr>
              <a:t>M =</a:t>
            </a:r>
            <a:endParaRPr lang="en-US" sz="3200" dirty="0">
              <a:solidFill>
                <a:srgbClr val="00B050"/>
              </a:solidFill>
              <a:latin typeface="Times New Roman" pitchFamily="18" charset="0"/>
              <a:cs typeface="Times New Roman" pitchFamily="18" charset="0"/>
            </a:endParaRPr>
          </a:p>
        </p:txBody>
      </p:sp>
      <p:sp>
        <p:nvSpPr>
          <p:cNvPr id="23" name="Rectangle 22"/>
          <p:cNvSpPr/>
          <p:nvPr/>
        </p:nvSpPr>
        <p:spPr>
          <a:xfrm>
            <a:off x="966884" y="3624587"/>
            <a:ext cx="982013" cy="584775"/>
          </a:xfrm>
          <a:prstGeom prst="rect">
            <a:avLst/>
          </a:prstGeom>
        </p:spPr>
        <p:txBody>
          <a:bodyPr wrap="square">
            <a:spAutoFit/>
          </a:bodyPr>
          <a:lstStyle/>
          <a:p>
            <a:pPr fontAlgn="ctr"/>
            <a:r>
              <a:rPr lang="en-US" sz="3200" dirty="0" smtClean="0">
                <a:solidFill>
                  <a:schemeClr val="tx1">
                    <a:lumMod val="65000"/>
                    <a:lumOff val="35000"/>
                  </a:schemeClr>
                </a:solidFill>
                <a:latin typeface="Times New Roman" pitchFamily="18" charset="0"/>
                <a:cs typeface="Times New Roman" pitchFamily="18" charset="0"/>
              </a:rPr>
              <a:t>E =</a:t>
            </a:r>
            <a:endParaRPr lang="en-US" sz="3200" dirty="0">
              <a:solidFill>
                <a:schemeClr val="tx1">
                  <a:lumMod val="65000"/>
                  <a:lumOff val="35000"/>
                </a:schemeClr>
              </a:solidFill>
              <a:latin typeface="Times New Roman" pitchFamily="18" charset="0"/>
              <a:cs typeface="Times New Roman" pitchFamily="18" charset="0"/>
            </a:endParaRPr>
          </a:p>
        </p:txBody>
      </p:sp>
      <p:sp>
        <p:nvSpPr>
          <p:cNvPr id="24" name="Rectangle 23"/>
          <p:cNvSpPr/>
          <p:nvPr/>
        </p:nvSpPr>
        <p:spPr>
          <a:xfrm>
            <a:off x="966884" y="4705368"/>
            <a:ext cx="982013" cy="584775"/>
          </a:xfrm>
          <a:prstGeom prst="rect">
            <a:avLst/>
          </a:prstGeom>
        </p:spPr>
        <p:txBody>
          <a:bodyPr wrap="square">
            <a:spAutoFit/>
          </a:bodyPr>
          <a:lstStyle/>
          <a:p>
            <a:pPr fontAlgn="ctr"/>
            <a:r>
              <a:rPr lang="en-US" sz="3200" b="1" dirty="0" smtClean="0">
                <a:solidFill>
                  <a:srgbClr val="FF0000"/>
                </a:solidFill>
                <a:latin typeface="Times New Roman" pitchFamily="18" charset="0"/>
                <a:cs typeface="Times New Roman" pitchFamily="18" charset="0"/>
              </a:rPr>
              <a:t>A =</a:t>
            </a:r>
            <a:endParaRPr lang="en-US" sz="3200" b="1" dirty="0">
              <a:solidFill>
                <a:srgbClr val="FF0000"/>
              </a:solidFill>
              <a:latin typeface="Times New Roman" pitchFamily="18" charset="0"/>
              <a:cs typeface="Times New Roman" pitchFamily="18" charset="0"/>
            </a:endParaRPr>
          </a:p>
        </p:txBody>
      </p:sp>
      <p:sp>
        <p:nvSpPr>
          <p:cNvPr id="25" name="Rectangle 24"/>
          <p:cNvSpPr/>
          <p:nvPr/>
        </p:nvSpPr>
        <p:spPr>
          <a:xfrm>
            <a:off x="930941" y="5856399"/>
            <a:ext cx="982013" cy="584775"/>
          </a:xfrm>
          <a:prstGeom prst="rect">
            <a:avLst/>
          </a:prstGeom>
        </p:spPr>
        <p:txBody>
          <a:bodyPr wrap="square">
            <a:spAutoFit/>
          </a:bodyPr>
          <a:lstStyle/>
          <a:p>
            <a:pPr fontAlgn="ctr"/>
            <a:r>
              <a:rPr lang="en-US" sz="3200" b="1" dirty="0" smtClean="0">
                <a:solidFill>
                  <a:srgbClr val="74B230"/>
                </a:solidFill>
                <a:latin typeface="Times New Roman" pitchFamily="18" charset="0"/>
                <a:cs typeface="Times New Roman" pitchFamily="18" charset="0"/>
              </a:rPr>
              <a:t>N =</a:t>
            </a:r>
            <a:endParaRPr lang="en-US" sz="3200" b="1" dirty="0">
              <a:solidFill>
                <a:srgbClr val="74B230"/>
              </a:solidFill>
              <a:latin typeface="Times New Roman" pitchFamily="18" charset="0"/>
              <a:cs typeface="Times New Roman" pitchFamily="18" charset="0"/>
            </a:endParaRPr>
          </a:p>
        </p:txBody>
      </p:sp>
    </p:spTree>
    <p:extLst>
      <p:ext uri="{BB962C8B-B14F-4D97-AF65-F5344CB8AC3E}">
        <p14:creationId xmlns:p14="http://schemas.microsoft.com/office/powerpoint/2010/main" val="139035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54"/>
                                        </p:tgtEl>
                                        <p:attrNameLst>
                                          <p:attrName>style.visibility</p:attrName>
                                        </p:attrNameLst>
                                      </p:cBhvr>
                                      <p:to>
                                        <p:strVal val="visible"/>
                                      </p:to>
                                    </p:set>
                                    <p:animEffect transition="in" filter="fade">
                                      <p:cBhvr>
                                        <p:cTn id="17" dur="1000"/>
                                        <p:tgtEl>
                                          <p:spTgt spid="2054"/>
                                        </p:tgtEl>
                                      </p:cBhvr>
                                    </p:animEffect>
                                    <p:anim calcmode="lin" valueType="num">
                                      <p:cBhvr>
                                        <p:cTn id="18" dur="1000" fill="hold"/>
                                        <p:tgtEl>
                                          <p:spTgt spid="2054"/>
                                        </p:tgtEl>
                                        <p:attrNameLst>
                                          <p:attrName>ppt_x</p:attrName>
                                        </p:attrNameLst>
                                      </p:cBhvr>
                                      <p:tavLst>
                                        <p:tav tm="0">
                                          <p:val>
                                            <p:strVal val="#ppt_x"/>
                                          </p:val>
                                        </p:tav>
                                        <p:tav tm="100000">
                                          <p:val>
                                            <p:strVal val="#ppt_x"/>
                                          </p:val>
                                        </p:tav>
                                      </p:tavLst>
                                    </p:anim>
                                    <p:anim calcmode="lin" valueType="num">
                                      <p:cBhvr>
                                        <p:cTn id="19" dur="1000" fill="hold"/>
                                        <p:tgtEl>
                                          <p:spTgt spid="205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1000"/>
                                        <p:tgtEl>
                                          <p:spTgt spid="22"/>
                                        </p:tgtEl>
                                      </p:cBhvr>
                                    </p:animEffect>
                                    <p:anim calcmode="lin" valueType="num">
                                      <p:cBhvr>
                                        <p:cTn id="23" dur="1000" fill="hold"/>
                                        <p:tgtEl>
                                          <p:spTgt spid="22"/>
                                        </p:tgtEl>
                                        <p:attrNameLst>
                                          <p:attrName>ppt_x</p:attrName>
                                        </p:attrNameLst>
                                      </p:cBhvr>
                                      <p:tavLst>
                                        <p:tav tm="0">
                                          <p:val>
                                            <p:strVal val="#ppt_x"/>
                                          </p:val>
                                        </p:tav>
                                        <p:tav tm="100000">
                                          <p:val>
                                            <p:strVal val="#ppt_x"/>
                                          </p:val>
                                        </p:tav>
                                      </p:tavLst>
                                    </p:anim>
                                    <p:anim calcmode="lin" valueType="num">
                                      <p:cBhvr>
                                        <p:cTn id="2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056"/>
                                        </p:tgtEl>
                                        <p:attrNameLst>
                                          <p:attrName>style.visibility</p:attrName>
                                        </p:attrNameLst>
                                      </p:cBhvr>
                                      <p:to>
                                        <p:strVal val="visible"/>
                                      </p:to>
                                    </p:set>
                                    <p:animEffect transition="in" filter="fade">
                                      <p:cBhvr>
                                        <p:cTn id="34" dur="1000"/>
                                        <p:tgtEl>
                                          <p:spTgt spid="2056"/>
                                        </p:tgtEl>
                                      </p:cBhvr>
                                    </p:animEffect>
                                    <p:anim calcmode="lin" valueType="num">
                                      <p:cBhvr>
                                        <p:cTn id="35" dur="1000" fill="hold"/>
                                        <p:tgtEl>
                                          <p:spTgt spid="2056"/>
                                        </p:tgtEl>
                                        <p:attrNameLst>
                                          <p:attrName>ppt_x</p:attrName>
                                        </p:attrNameLst>
                                      </p:cBhvr>
                                      <p:tavLst>
                                        <p:tav tm="0">
                                          <p:val>
                                            <p:strVal val="#ppt_x"/>
                                          </p:val>
                                        </p:tav>
                                        <p:tav tm="100000">
                                          <p:val>
                                            <p:strVal val="#ppt_x"/>
                                          </p:val>
                                        </p:tav>
                                      </p:tavLst>
                                    </p:anim>
                                    <p:anim calcmode="lin" valueType="num">
                                      <p:cBhvr>
                                        <p:cTn id="36" dur="1000" fill="hold"/>
                                        <p:tgtEl>
                                          <p:spTgt spid="2056"/>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1000"/>
                                        <p:tgtEl>
                                          <p:spTgt spid="23"/>
                                        </p:tgtEl>
                                      </p:cBhvr>
                                    </p:animEffect>
                                    <p:anim calcmode="lin" valueType="num">
                                      <p:cBhvr>
                                        <p:cTn id="40" dur="1000" fill="hold"/>
                                        <p:tgtEl>
                                          <p:spTgt spid="23"/>
                                        </p:tgtEl>
                                        <p:attrNameLst>
                                          <p:attrName>ppt_x</p:attrName>
                                        </p:attrNameLst>
                                      </p:cBhvr>
                                      <p:tavLst>
                                        <p:tav tm="0">
                                          <p:val>
                                            <p:strVal val="#ppt_x"/>
                                          </p:val>
                                        </p:tav>
                                        <p:tav tm="100000">
                                          <p:val>
                                            <p:strVal val="#ppt_x"/>
                                          </p:val>
                                        </p:tav>
                                      </p:tavLst>
                                    </p:anim>
                                    <p:anim calcmode="lin" valueType="num">
                                      <p:cBhvr>
                                        <p:cTn id="4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1000"/>
                                        <p:tgtEl>
                                          <p:spTgt spid="9"/>
                                        </p:tgtEl>
                                      </p:cBhvr>
                                    </p:animEffect>
                                    <p:anim calcmode="lin" valueType="num">
                                      <p:cBhvr>
                                        <p:cTn id="47" dur="1000" fill="hold"/>
                                        <p:tgtEl>
                                          <p:spTgt spid="9"/>
                                        </p:tgtEl>
                                        <p:attrNameLst>
                                          <p:attrName>ppt_x</p:attrName>
                                        </p:attrNameLst>
                                      </p:cBhvr>
                                      <p:tavLst>
                                        <p:tav tm="0">
                                          <p:val>
                                            <p:strVal val="#ppt_x"/>
                                          </p:val>
                                        </p:tav>
                                        <p:tav tm="100000">
                                          <p:val>
                                            <p:strVal val="#ppt_x"/>
                                          </p:val>
                                        </p:tav>
                                      </p:tavLst>
                                    </p:anim>
                                    <p:anim calcmode="lin" valueType="num">
                                      <p:cBhvr>
                                        <p:cTn id="48" dur="1000" fill="hold"/>
                                        <p:tgtEl>
                                          <p:spTgt spid="9"/>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2059"/>
                                        </p:tgtEl>
                                        <p:attrNameLst>
                                          <p:attrName>style.visibility</p:attrName>
                                        </p:attrNameLst>
                                      </p:cBhvr>
                                      <p:to>
                                        <p:strVal val="visible"/>
                                      </p:to>
                                    </p:set>
                                    <p:animEffect transition="in" filter="fade">
                                      <p:cBhvr>
                                        <p:cTn id="51" dur="1000"/>
                                        <p:tgtEl>
                                          <p:spTgt spid="2059"/>
                                        </p:tgtEl>
                                      </p:cBhvr>
                                    </p:animEffect>
                                    <p:anim calcmode="lin" valueType="num">
                                      <p:cBhvr>
                                        <p:cTn id="52" dur="1000" fill="hold"/>
                                        <p:tgtEl>
                                          <p:spTgt spid="2059"/>
                                        </p:tgtEl>
                                        <p:attrNameLst>
                                          <p:attrName>ppt_x</p:attrName>
                                        </p:attrNameLst>
                                      </p:cBhvr>
                                      <p:tavLst>
                                        <p:tav tm="0">
                                          <p:val>
                                            <p:strVal val="#ppt_x"/>
                                          </p:val>
                                        </p:tav>
                                        <p:tav tm="100000">
                                          <p:val>
                                            <p:strVal val="#ppt_x"/>
                                          </p:val>
                                        </p:tav>
                                      </p:tavLst>
                                    </p:anim>
                                    <p:anim calcmode="lin" valueType="num">
                                      <p:cBhvr>
                                        <p:cTn id="53" dur="1000" fill="hold"/>
                                        <p:tgtEl>
                                          <p:spTgt spid="2059"/>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1000"/>
                                        <p:tgtEl>
                                          <p:spTgt spid="24"/>
                                        </p:tgtEl>
                                      </p:cBhvr>
                                    </p:animEffect>
                                    <p:anim calcmode="lin" valueType="num">
                                      <p:cBhvr>
                                        <p:cTn id="57" dur="1000" fill="hold"/>
                                        <p:tgtEl>
                                          <p:spTgt spid="24"/>
                                        </p:tgtEl>
                                        <p:attrNameLst>
                                          <p:attrName>ppt_x</p:attrName>
                                        </p:attrNameLst>
                                      </p:cBhvr>
                                      <p:tavLst>
                                        <p:tav tm="0">
                                          <p:val>
                                            <p:strVal val="#ppt_x"/>
                                          </p:val>
                                        </p:tav>
                                        <p:tav tm="100000">
                                          <p:val>
                                            <p:strVal val="#ppt_x"/>
                                          </p:val>
                                        </p:tav>
                                      </p:tavLst>
                                    </p:anim>
                                    <p:anim calcmode="lin" valueType="num">
                                      <p:cBhvr>
                                        <p:cTn id="58"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1000"/>
                                        <p:tgtEl>
                                          <p:spTgt spid="10"/>
                                        </p:tgtEl>
                                      </p:cBhvr>
                                    </p:animEffect>
                                    <p:anim calcmode="lin" valueType="num">
                                      <p:cBhvr>
                                        <p:cTn id="64" dur="1000" fill="hold"/>
                                        <p:tgtEl>
                                          <p:spTgt spid="10"/>
                                        </p:tgtEl>
                                        <p:attrNameLst>
                                          <p:attrName>ppt_x</p:attrName>
                                        </p:attrNameLst>
                                      </p:cBhvr>
                                      <p:tavLst>
                                        <p:tav tm="0">
                                          <p:val>
                                            <p:strVal val="#ppt_x"/>
                                          </p:val>
                                        </p:tav>
                                        <p:tav tm="100000">
                                          <p:val>
                                            <p:strVal val="#ppt_x"/>
                                          </p:val>
                                        </p:tav>
                                      </p:tavLst>
                                    </p:anim>
                                    <p:anim calcmode="lin" valueType="num">
                                      <p:cBhvr>
                                        <p:cTn id="65" dur="1000" fill="hold"/>
                                        <p:tgtEl>
                                          <p:spTgt spid="10"/>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2061"/>
                                        </p:tgtEl>
                                        <p:attrNameLst>
                                          <p:attrName>style.visibility</p:attrName>
                                        </p:attrNameLst>
                                      </p:cBhvr>
                                      <p:to>
                                        <p:strVal val="visible"/>
                                      </p:to>
                                    </p:set>
                                    <p:animEffect transition="in" filter="fade">
                                      <p:cBhvr>
                                        <p:cTn id="68" dur="1000"/>
                                        <p:tgtEl>
                                          <p:spTgt spid="2061"/>
                                        </p:tgtEl>
                                      </p:cBhvr>
                                    </p:animEffect>
                                    <p:anim calcmode="lin" valueType="num">
                                      <p:cBhvr>
                                        <p:cTn id="69" dur="1000" fill="hold"/>
                                        <p:tgtEl>
                                          <p:spTgt spid="2061"/>
                                        </p:tgtEl>
                                        <p:attrNameLst>
                                          <p:attrName>ppt_x</p:attrName>
                                        </p:attrNameLst>
                                      </p:cBhvr>
                                      <p:tavLst>
                                        <p:tav tm="0">
                                          <p:val>
                                            <p:strVal val="#ppt_x"/>
                                          </p:val>
                                        </p:tav>
                                        <p:tav tm="100000">
                                          <p:val>
                                            <p:strVal val="#ppt_x"/>
                                          </p:val>
                                        </p:tav>
                                      </p:tavLst>
                                    </p:anim>
                                    <p:anim calcmode="lin" valueType="num">
                                      <p:cBhvr>
                                        <p:cTn id="70" dur="1000" fill="hold"/>
                                        <p:tgtEl>
                                          <p:spTgt spid="2061"/>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1000"/>
                                        <p:tgtEl>
                                          <p:spTgt spid="25"/>
                                        </p:tgtEl>
                                      </p:cBhvr>
                                    </p:animEffect>
                                    <p:anim calcmode="lin" valueType="num">
                                      <p:cBhvr>
                                        <p:cTn id="74" dur="1000" fill="hold"/>
                                        <p:tgtEl>
                                          <p:spTgt spid="25"/>
                                        </p:tgtEl>
                                        <p:attrNameLst>
                                          <p:attrName>ppt_x</p:attrName>
                                        </p:attrNameLst>
                                      </p:cBhvr>
                                      <p:tavLst>
                                        <p:tav tm="0">
                                          <p:val>
                                            <p:strVal val="#ppt_x"/>
                                          </p:val>
                                        </p:tav>
                                        <p:tav tm="100000">
                                          <p:val>
                                            <p:strVal val="#ppt_x"/>
                                          </p:val>
                                        </p:tav>
                                      </p:tavLst>
                                    </p:anim>
                                    <p:anim calcmode="lin" valueType="num">
                                      <p:cBhvr>
                                        <p:cTn id="7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2" grpId="0"/>
      <p:bldP spid="22" grpId="0"/>
      <p:bldP spid="23" grpId="0"/>
      <p:bldP spid="24"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35608" y="274638"/>
            <a:ext cx="7498080" cy="1143000"/>
          </a:xfrm>
        </p:spPr>
        <p:txBody>
          <a:bodyPr/>
          <a:lstStyle/>
          <a:p>
            <a:r>
              <a:rPr lang="en-US" dirty="0" smtClean="0"/>
              <a:t>Single page application</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373" y="1695297"/>
            <a:ext cx="5419725"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484036" y="5540271"/>
            <a:ext cx="7010400" cy="369332"/>
          </a:xfrm>
          <a:prstGeom prst="rect">
            <a:avLst/>
          </a:prstGeom>
        </p:spPr>
        <p:txBody>
          <a:bodyPr wrap="square">
            <a:spAutoFit/>
          </a:bodyPr>
          <a:lstStyle/>
          <a:p>
            <a:r>
              <a:rPr lang="en-US" dirty="0" smtClean="0"/>
              <a:t>Load new page or reload page make customer feel  uncomfortable </a:t>
            </a:r>
            <a:endParaRPr lang="en-US" dirty="0"/>
          </a:p>
        </p:txBody>
      </p:sp>
      <p:sp>
        <p:nvSpPr>
          <p:cNvPr id="8" name="Rectangle 7"/>
          <p:cNvSpPr/>
          <p:nvPr/>
        </p:nvSpPr>
        <p:spPr>
          <a:xfrm>
            <a:off x="1520479" y="4616297"/>
            <a:ext cx="7010400" cy="646331"/>
          </a:xfrm>
          <a:prstGeom prst="rect">
            <a:avLst/>
          </a:prstGeom>
        </p:spPr>
        <p:txBody>
          <a:bodyPr wrap="square">
            <a:spAutoFit/>
          </a:bodyPr>
          <a:lstStyle/>
          <a:p>
            <a:r>
              <a:rPr lang="en-US" dirty="0"/>
              <a:t>every time the app calls the server, the server renders a new HTML page</a:t>
            </a:r>
          </a:p>
        </p:txBody>
      </p:sp>
      <p:sp>
        <p:nvSpPr>
          <p:cNvPr id="9" name="Rectangle 8"/>
          <p:cNvSpPr/>
          <p:nvPr/>
        </p:nvSpPr>
        <p:spPr>
          <a:xfrm>
            <a:off x="1520479" y="6061136"/>
            <a:ext cx="7033591" cy="369332"/>
          </a:xfrm>
          <a:prstGeom prst="rect">
            <a:avLst/>
          </a:prstGeom>
        </p:spPr>
        <p:txBody>
          <a:bodyPr wrap="square">
            <a:spAutoFit/>
          </a:bodyPr>
          <a:lstStyle/>
          <a:p>
            <a:r>
              <a:rPr lang="en-US" dirty="0" smtClean="0"/>
              <a:t>Low  performance</a:t>
            </a:r>
            <a:endParaRPr lang="en-US" dirty="0"/>
          </a:p>
        </p:txBody>
      </p:sp>
      <p:sp>
        <p:nvSpPr>
          <p:cNvPr id="7" name="Rectangle 6"/>
          <p:cNvSpPr/>
          <p:nvPr/>
        </p:nvSpPr>
        <p:spPr>
          <a:xfrm>
            <a:off x="1371600" y="1048966"/>
            <a:ext cx="4572000" cy="646331"/>
          </a:xfrm>
          <a:prstGeom prst="rect">
            <a:avLst/>
          </a:prstGeom>
        </p:spPr>
        <p:txBody>
          <a:bodyPr>
            <a:spAutoFit/>
          </a:bodyPr>
          <a:lstStyle/>
          <a:p>
            <a:endParaRPr lang="en-US" dirty="0"/>
          </a:p>
          <a:p>
            <a:r>
              <a:rPr lang="en-US" dirty="0" smtClean="0"/>
              <a:t>Traditional web </a:t>
            </a:r>
            <a:endParaRPr lang="en-US" dirty="0"/>
          </a:p>
        </p:txBody>
      </p:sp>
    </p:spTree>
    <p:extLst>
      <p:ext uri="{BB962C8B-B14F-4D97-AF65-F5344CB8AC3E}">
        <p14:creationId xmlns:p14="http://schemas.microsoft.com/office/powerpoint/2010/main" val="6487640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818</TotalTime>
  <Words>2732</Words>
  <Application>Microsoft Office PowerPoint</Application>
  <PresentationFormat>On-screen Show (4:3)</PresentationFormat>
  <Paragraphs>314</Paragraphs>
  <Slides>26</Slides>
  <Notes>21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Solstice</vt:lpstr>
      <vt:lpstr>HOTEL BOOKING AND RESERVATION SYSTEM USING MICROSERVICES TECHNOLOGY WITH MEAN STACK AND SPRING MVC HIBERNATE</vt:lpstr>
      <vt:lpstr>Table of content</vt:lpstr>
      <vt:lpstr>I. Technology</vt:lpstr>
      <vt:lpstr> Mircoservices </vt:lpstr>
      <vt:lpstr> Mircoservices </vt:lpstr>
      <vt:lpstr> Mircoservices </vt:lpstr>
      <vt:lpstr> Spring MVC Hibernate </vt:lpstr>
      <vt:lpstr>       MEAN stack </vt:lpstr>
      <vt:lpstr>Single page application</vt:lpstr>
      <vt:lpstr>Single page application</vt:lpstr>
      <vt:lpstr>RESTful webservice</vt:lpstr>
      <vt:lpstr>Technology used</vt:lpstr>
      <vt:lpstr>II. Hotel Business Industry</vt:lpstr>
      <vt:lpstr>Problem</vt:lpstr>
      <vt:lpstr>Modern Hotel System</vt:lpstr>
      <vt:lpstr>III. GOAL AND SCOPE</vt:lpstr>
      <vt:lpstr>Goal and Scope</vt:lpstr>
      <vt:lpstr>Goal and Scope</vt:lpstr>
      <vt:lpstr>Goal and Scope</vt:lpstr>
      <vt:lpstr>IV. FEATURES</vt:lpstr>
      <vt:lpstr>Features</vt:lpstr>
      <vt:lpstr>Use case</vt:lpstr>
      <vt:lpstr>V. SYSTEM ARCHITECTURE</vt:lpstr>
      <vt:lpstr>System architecture</vt:lpstr>
      <vt:lpstr>V. System Architecture</vt:lpstr>
      <vt:lpstr>VI. Demo</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AND RESERVATION SYSTEM USING MICROSERVICES TECHNOLOGY WITH MEAN STACK AND SPRING MVC HIBERNATE</dc:title>
  <dc:creator>Admin</dc:creator>
  <cp:lastModifiedBy>Admin</cp:lastModifiedBy>
  <cp:revision>258</cp:revision>
  <dcterms:created xsi:type="dcterms:W3CDTF">2006-08-16T00:00:00Z</dcterms:created>
  <dcterms:modified xsi:type="dcterms:W3CDTF">2018-03-03T02:53:44Z</dcterms:modified>
</cp:coreProperties>
</file>