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24"/>
  </p:notesMasterIdLst>
  <p:sldIdLst>
    <p:sldId id="256" r:id="rId2"/>
    <p:sldId id="258" r:id="rId3"/>
    <p:sldId id="262" r:id="rId4"/>
    <p:sldId id="275" r:id="rId5"/>
    <p:sldId id="283" r:id="rId6"/>
    <p:sldId id="270" r:id="rId7"/>
    <p:sldId id="271" r:id="rId8"/>
    <p:sldId id="274" r:id="rId9"/>
    <p:sldId id="276" r:id="rId10"/>
    <p:sldId id="277" r:id="rId11"/>
    <p:sldId id="278" r:id="rId12"/>
    <p:sldId id="264" r:id="rId13"/>
    <p:sldId id="285" r:id="rId14"/>
    <p:sldId id="281" r:id="rId15"/>
    <p:sldId id="286" r:id="rId16"/>
    <p:sldId id="265" r:id="rId17"/>
    <p:sldId id="280" r:id="rId18"/>
    <p:sldId id="284" r:id="rId19"/>
    <p:sldId id="279" r:id="rId20"/>
    <p:sldId id="282" r:id="rId21"/>
    <p:sldId id="266"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A2A"/>
    <a:srgbClr val="74B230"/>
    <a:srgbClr val="F88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3090" autoAdjust="0"/>
  </p:normalViewPr>
  <p:slideViewPr>
    <p:cSldViewPr>
      <p:cViewPr varScale="1">
        <p:scale>
          <a:sx n="57" d="100"/>
          <a:sy n="57" d="100"/>
        </p:scale>
        <p:origin x="-17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6C43E-BF2E-4F9E-AD57-441B9F46AF27}" type="datetimeFigureOut">
              <a:rPr lang="en-US" smtClean="0"/>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CFBBB-5F2D-4F37-867E-042C6B44FB31}" type="slidenum">
              <a:rPr lang="en-US" smtClean="0"/>
              <a:t>‹#›</a:t>
            </a:fld>
            <a:endParaRPr lang="en-US"/>
          </a:p>
        </p:txBody>
      </p:sp>
    </p:spTree>
    <p:extLst>
      <p:ext uri="{BB962C8B-B14F-4D97-AF65-F5344CB8AC3E}">
        <p14:creationId xmlns:p14="http://schemas.microsoft.com/office/powerpoint/2010/main" val="35051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my name is Do Hung </a:t>
            </a:r>
            <a:r>
              <a:rPr lang="en-US" baseline="0" dirty="0" err="1" smtClean="0"/>
              <a:t>Cuong</a:t>
            </a:r>
            <a:r>
              <a:rPr lang="en-US" baseline="0" dirty="0" smtClean="0"/>
              <a:t>, and today I am very happy to be here to present about my thesis</a:t>
            </a:r>
          </a:p>
          <a:p>
            <a:r>
              <a:rPr lang="en-US" baseline="0" dirty="0" smtClean="0"/>
              <a:t>My topic is </a:t>
            </a:r>
            <a:r>
              <a:rPr lang="en-US" sz="1200" b="0" dirty="0" smtClean="0">
                <a:solidFill>
                  <a:srgbClr val="F88630"/>
                </a:solidFill>
                <a:effectLst/>
                <a:latin typeface="Times New Roman" pitchFamily="18" charset="0"/>
                <a:cs typeface="Times New Roman" pitchFamily="18" charset="0"/>
              </a:rPr>
              <a:t>HOTEL BOOKING AND RESERVATION</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SYSTEM USING MICROSERVICES</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TECHNOLOGY WITH MEAN STACK</a:t>
            </a:r>
            <a:r>
              <a:rPr lang="en-US" sz="1200" b="0" baseline="0" dirty="0" smtClean="0">
                <a:solidFill>
                  <a:srgbClr val="F88630"/>
                </a:solidFill>
                <a:effectLst/>
                <a:latin typeface="Times New Roman" pitchFamily="18" charset="0"/>
                <a:cs typeface="Times New Roman" pitchFamily="18" charset="0"/>
              </a:rPr>
              <a:t> </a:t>
            </a:r>
            <a:r>
              <a:rPr lang="en-US" sz="1200" b="0" dirty="0" smtClean="0">
                <a:solidFill>
                  <a:srgbClr val="F88630"/>
                </a:solidFill>
                <a:effectLst/>
                <a:latin typeface="Times New Roman" pitchFamily="18" charset="0"/>
                <a:cs typeface="Times New Roman" pitchFamily="18" charset="0"/>
              </a:rPr>
              <a:t>AND SPRING MVC HIBERNATE</a:t>
            </a:r>
          </a:p>
          <a:p>
            <a:r>
              <a:rPr lang="en-US" sz="1200" b="0" dirty="0" smtClean="0">
                <a:solidFill>
                  <a:srgbClr val="F88630"/>
                </a:solidFill>
                <a:effectLst/>
                <a:latin typeface="Times New Roman" pitchFamily="18" charset="0"/>
                <a:cs typeface="Times New Roman" pitchFamily="18" charset="0"/>
              </a:rPr>
              <a:t>I will talk </a:t>
            </a:r>
            <a:r>
              <a:rPr lang="en-US" sz="1200" b="0" baseline="0" dirty="0" smtClean="0">
                <a:solidFill>
                  <a:srgbClr val="F88630"/>
                </a:solidFill>
                <a:effectLst/>
                <a:latin typeface="Times New Roman" pitchFamily="18" charset="0"/>
                <a:cs typeface="Times New Roman" pitchFamily="18" charset="0"/>
              </a:rPr>
              <a:t>about 15-20 minutes, if you have any questions, you can ask me at the end of my presentation</a:t>
            </a:r>
            <a:endParaRPr lang="en-US" b="0" dirty="0"/>
          </a:p>
        </p:txBody>
      </p:sp>
      <p:sp>
        <p:nvSpPr>
          <p:cNvPr id="4" name="Slide Number Placeholder 3"/>
          <p:cNvSpPr>
            <a:spLocks noGrp="1"/>
          </p:cNvSpPr>
          <p:nvPr>
            <p:ph type="sldNum" sz="quarter" idx="10"/>
          </p:nvPr>
        </p:nvSpPr>
        <p:spPr/>
        <p:txBody>
          <a:bodyPr/>
          <a:lstStyle/>
          <a:p>
            <a:fld id="{0CACFBBB-5F2D-4F37-867E-042C6B44FB31}" type="slidenum">
              <a:rPr lang="en-US" smtClean="0"/>
              <a:t>1</a:t>
            </a:fld>
            <a:endParaRPr lang="en-US"/>
          </a:p>
        </p:txBody>
      </p:sp>
    </p:spTree>
    <p:extLst>
      <p:ext uri="{BB962C8B-B14F-4D97-AF65-F5344CB8AC3E}">
        <p14:creationId xmlns:p14="http://schemas.microsoft.com/office/powerpoint/2010/main" val="276691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solve these problems above, many deluxe hotels or five stars hotels in the world such as Marriott International, Hilton Worldwide or InterContinental Hotels Group </a:t>
            </a:r>
            <a:r>
              <a:rPr lang="en-US" dirty="0" err="1" smtClean="0"/>
              <a:t>lready</a:t>
            </a:r>
            <a:r>
              <a:rPr lang="en-US" dirty="0" smtClean="0"/>
              <a:t> have their own hotel booking systems. You can see the modern Hotel booking website of Marriott International Hotel here </a:t>
            </a:r>
          </a:p>
          <a:p>
            <a:r>
              <a:rPr lang="en-US" dirty="0" smtClean="0"/>
              <a:t> </a:t>
            </a:r>
          </a:p>
          <a:p>
            <a:r>
              <a:rPr lang="en-US" dirty="0" smtClean="0"/>
              <a:t>In developing technology industry, their systems were improved so much with friendly user interface, high performance and especially the ability to track the behavior of customers. So</a:t>
            </a:r>
            <a:r>
              <a:rPr lang="en-US" baseline="0" dirty="0" smtClean="0"/>
              <a:t> </a:t>
            </a:r>
            <a:r>
              <a:rPr lang="en-US" baseline="0" dirty="0" err="1" smtClean="0"/>
              <a:t>that</a:t>
            </a:r>
            <a:r>
              <a:rPr lang="en-US" dirty="0" err="1" smtClean="0"/>
              <a:t>They</a:t>
            </a:r>
            <a:r>
              <a:rPr lang="en-US" dirty="0" smtClean="0"/>
              <a:t> would know which pages customers clicked on, how long customers stayed at each page, which rooms, which services that customers had searched, booked, ordered or send the feedbacks. </a:t>
            </a:r>
          </a:p>
        </p:txBody>
      </p:sp>
      <p:sp>
        <p:nvSpPr>
          <p:cNvPr id="4" name="Slide Number Placeholder 3"/>
          <p:cNvSpPr>
            <a:spLocks noGrp="1"/>
          </p:cNvSpPr>
          <p:nvPr>
            <p:ph type="sldNum" sz="quarter" idx="10"/>
          </p:nvPr>
        </p:nvSpPr>
        <p:spPr/>
        <p:txBody>
          <a:bodyPr/>
          <a:lstStyle/>
          <a:p>
            <a:fld id="{0CACFBBB-5F2D-4F37-867E-042C6B44FB31}" type="slidenum">
              <a:rPr lang="en-US" smtClean="0"/>
              <a:t>11</a:t>
            </a:fld>
            <a:endParaRPr lang="en-US"/>
          </a:p>
        </p:txBody>
      </p:sp>
    </p:spTree>
    <p:extLst>
      <p:ext uri="{BB962C8B-B14F-4D97-AF65-F5344CB8AC3E}">
        <p14:creationId xmlns:p14="http://schemas.microsoft.com/office/powerpoint/2010/main" val="3485386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Apply all technology to </a:t>
            </a:r>
            <a:r>
              <a:rPr lang="en-US" err="1" smtClean="0"/>
              <a:t>expreiment</a:t>
            </a:r>
            <a:r>
              <a:rPr lang="en-US" smtClean="0"/>
              <a:t> Hotel</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13</a:t>
            </a:fld>
            <a:endParaRPr lang="en-US"/>
          </a:p>
        </p:txBody>
      </p:sp>
    </p:spTree>
    <p:extLst>
      <p:ext uri="{BB962C8B-B14F-4D97-AF65-F5344CB8AC3E}">
        <p14:creationId xmlns:p14="http://schemas.microsoft.com/office/powerpoint/2010/main" val="4227077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14</a:t>
            </a:fld>
            <a:endParaRPr lang="en-US"/>
          </a:p>
        </p:txBody>
      </p:sp>
    </p:spTree>
    <p:extLst>
      <p:ext uri="{BB962C8B-B14F-4D97-AF65-F5344CB8AC3E}">
        <p14:creationId xmlns:p14="http://schemas.microsoft.com/office/powerpoint/2010/main" val="3978925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ever you are, what ever you do, you are followed if using my system</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17</a:t>
            </a:fld>
            <a:endParaRPr lang="en-US"/>
          </a:p>
        </p:txBody>
      </p:sp>
    </p:spTree>
    <p:extLst>
      <p:ext uri="{BB962C8B-B14F-4D97-AF65-F5344CB8AC3E}">
        <p14:creationId xmlns:p14="http://schemas.microsoft.com/office/powerpoint/2010/main" val="2230228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18</a:t>
            </a:fld>
            <a:endParaRPr lang="en-US"/>
          </a:p>
        </p:txBody>
      </p:sp>
    </p:spTree>
    <p:extLst>
      <p:ext uri="{BB962C8B-B14F-4D97-AF65-F5344CB8AC3E}">
        <p14:creationId xmlns:p14="http://schemas.microsoft.com/office/powerpoint/2010/main" val="382362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20</a:t>
            </a:fld>
            <a:endParaRPr lang="en-US"/>
          </a:p>
        </p:txBody>
      </p:sp>
    </p:spTree>
    <p:extLst>
      <p:ext uri="{BB962C8B-B14F-4D97-AF65-F5344CB8AC3E}">
        <p14:creationId xmlns:p14="http://schemas.microsoft.com/office/powerpoint/2010/main" val="3432242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21</a:t>
            </a:fld>
            <a:endParaRPr lang="en-US"/>
          </a:p>
        </p:txBody>
      </p:sp>
    </p:spTree>
    <p:extLst>
      <p:ext uri="{BB962C8B-B14F-4D97-AF65-F5344CB8AC3E}">
        <p14:creationId xmlns:p14="http://schemas.microsoft.com/office/powerpoint/2010/main" val="1432570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a:t>
            </a:r>
            <a:r>
              <a:rPr lang="en-US" baseline="0" dirty="0" err="1" smtClean="0"/>
              <a:t>wanna</a:t>
            </a:r>
            <a:r>
              <a:rPr lang="en-US" baseline="0" dirty="0" smtClean="0"/>
              <a:t> show you what I am going to talk today.</a:t>
            </a:r>
          </a:p>
          <a:p>
            <a:r>
              <a:rPr lang="en-US" baseline="0" dirty="0" smtClean="0"/>
              <a:t>Firstly, the technology which I use to implement my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Secondly, I will introduce about Hotel </a:t>
            </a:r>
            <a:r>
              <a:rPr lang="en-US" dirty="0" smtClean="0"/>
              <a:t>Business </a:t>
            </a:r>
            <a:r>
              <a:rPr lang="en-US" baseline="0" dirty="0" smtClean="0"/>
              <a:t>industry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Next, The goal and scope of my thesis</a:t>
            </a:r>
          </a:p>
          <a:p>
            <a:r>
              <a:rPr lang="en-US" baseline="0" dirty="0" smtClean="0"/>
              <a:t>Then I will show you the features that my system support</a:t>
            </a:r>
          </a:p>
          <a:p>
            <a:r>
              <a:rPr lang="en-US" baseline="0" dirty="0" smtClean="0"/>
              <a:t>Finally I will show the architecture for the whole of my hotel booking and reservation system and Demo</a:t>
            </a:r>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2</a:t>
            </a:fld>
            <a:endParaRPr lang="en-US"/>
          </a:p>
        </p:txBody>
      </p:sp>
    </p:spTree>
    <p:extLst>
      <p:ext uri="{BB962C8B-B14F-4D97-AF65-F5344CB8AC3E}">
        <p14:creationId xmlns:p14="http://schemas.microsoft.com/office/powerpoint/2010/main" val="50025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move on the first session:</a:t>
            </a:r>
            <a:r>
              <a:rPr lang="en-US" baseline="0" dirty="0" smtClean="0"/>
              <a:t> Technology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I mentioned, my thesis’s hotel booking and reservation system using </a:t>
            </a:r>
            <a:r>
              <a:rPr lang="en-US" baseline="0" dirty="0" err="1" smtClean="0"/>
              <a:t>mircoservers</a:t>
            </a:r>
            <a:r>
              <a:rPr lang="en-US" baseline="0" dirty="0" smtClean="0"/>
              <a:t> </a:t>
            </a:r>
            <a:r>
              <a:rPr lang="en-US" baseline="0" dirty="0" err="1" smtClean="0"/>
              <a:t>techonology</a:t>
            </a:r>
            <a:r>
              <a:rPr lang="en-US" baseline="0" dirty="0" smtClean="0"/>
              <a:t> with MEAN stack and Spring MVC Hibernate</a:t>
            </a:r>
            <a:endParaRPr lang="en-US" dirty="0" smtClean="0"/>
          </a:p>
          <a:p>
            <a:r>
              <a:rPr lang="en-US" dirty="0" smtClean="0"/>
              <a:t>So in this session</a:t>
            </a:r>
            <a:r>
              <a:rPr lang="en-US" baseline="0" dirty="0" smtClean="0"/>
              <a:t> these </a:t>
            </a:r>
            <a:r>
              <a:rPr lang="en-US" baseline="0" dirty="0" err="1" smtClean="0"/>
              <a:t>techonologies</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3</a:t>
            </a:fld>
            <a:endParaRPr lang="en-US"/>
          </a:p>
        </p:txBody>
      </p:sp>
    </p:spTree>
    <p:extLst>
      <p:ext uri="{BB962C8B-B14F-4D97-AF65-F5344CB8AC3E}">
        <p14:creationId xmlns:p14="http://schemas.microsoft.com/office/powerpoint/2010/main" val="3512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4</a:t>
            </a:fld>
            <a:endParaRPr lang="en-US"/>
          </a:p>
        </p:txBody>
      </p:sp>
    </p:spTree>
    <p:extLst>
      <p:ext uri="{BB962C8B-B14F-4D97-AF65-F5344CB8AC3E}">
        <p14:creationId xmlns:p14="http://schemas.microsoft.com/office/powerpoint/2010/main" val="155312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err="1" smtClean="0"/>
              <a:t>Microservices</a:t>
            </a:r>
            <a:r>
              <a:rPr lang="en-US" dirty="0" smtClean="0"/>
              <a:t>, a service provides API or uses API from other services to execute its own business logic. A service can also be a client with variety of difference from other services including desktop browsers, mobile browsers and native mobile applications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architecture of </a:t>
            </a:r>
            <a:r>
              <a:rPr lang="en-US" dirty="0" err="1" smtClean="0"/>
              <a:t>Microservices</a:t>
            </a:r>
            <a:r>
              <a:rPr lang="en-US" dirty="0" smtClean="0"/>
              <a:t> is the interaction of many independent services. Each service has the own architecture which can be implemented in different programming language or use different database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5</a:t>
            </a:fld>
            <a:endParaRPr lang="en-US"/>
          </a:p>
        </p:txBody>
      </p:sp>
    </p:spTree>
    <p:extLst>
      <p:ext uri="{BB962C8B-B14F-4D97-AF65-F5344CB8AC3E}">
        <p14:creationId xmlns:p14="http://schemas.microsoft.com/office/powerpoint/2010/main" val="20053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 know, Spring is a</a:t>
            </a:r>
            <a:r>
              <a:rPr lang="en-US" baseline="0" dirty="0" smtClean="0"/>
              <a:t> very common</a:t>
            </a:r>
            <a:r>
              <a:rPr lang="en-US" dirty="0" smtClean="0"/>
              <a:t> framework for</a:t>
            </a:r>
            <a:r>
              <a:rPr lang="en-US" baseline="0" dirty="0" smtClean="0"/>
              <a:t> java that support building </a:t>
            </a:r>
            <a:r>
              <a:rPr lang="en-US" sz="1200" b="0" i="0" kern="1200" baseline="0" dirty="0" smtClean="0">
                <a:solidFill>
                  <a:schemeClr val="tx1"/>
                </a:solidFill>
                <a:effectLst/>
                <a:latin typeface="+mn-lt"/>
                <a:ea typeface="+mn-ea"/>
                <a:cs typeface="+mn-cs"/>
              </a:rPr>
              <a:t>a J2EE</a:t>
            </a:r>
            <a:r>
              <a:rPr lang="en-US" sz="1200" b="0" i="0" kern="1200" dirty="0" smtClean="0">
                <a:solidFill>
                  <a:schemeClr val="tx1"/>
                </a:solidFill>
                <a:effectLst/>
                <a:latin typeface="+mn-lt"/>
                <a:ea typeface="+mn-ea"/>
                <a:cs typeface="+mn-cs"/>
              </a:rPr>
              <a:t> web application follow MVC architecture on the server side.</a:t>
            </a:r>
          </a:p>
          <a:p>
            <a:endParaRPr lang="en-US" dirty="0" smtClean="0"/>
          </a:p>
          <a:p>
            <a:r>
              <a:rPr lang="en-US" dirty="0" smtClean="0"/>
              <a:t>I think</a:t>
            </a:r>
            <a:r>
              <a:rPr lang="en-US" baseline="0" dirty="0" smtClean="0"/>
              <a:t> Java seem not very strange for everyone here. According to </a:t>
            </a:r>
            <a:r>
              <a:rPr lang="en-US" baseline="0" dirty="0" err="1" smtClean="0"/>
              <a:t>stackoverflow</a:t>
            </a:r>
            <a:r>
              <a:rPr lang="en-US" baseline="0" dirty="0" smtClean="0"/>
              <a:t> and </a:t>
            </a:r>
            <a:r>
              <a:rPr lang="en-US" baseline="0" dirty="0" err="1" smtClean="0"/>
              <a:t>github</a:t>
            </a:r>
            <a:r>
              <a:rPr lang="en-US" baseline="0" dirty="0" smtClean="0"/>
              <a:t>, Java is one of the most popular programming langue which is powerful in Object Oriented Programming</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6</a:t>
            </a:fld>
            <a:endParaRPr lang="en-US"/>
          </a:p>
        </p:txBody>
      </p:sp>
    </p:spTree>
    <p:extLst>
      <p:ext uri="{BB962C8B-B14F-4D97-AF65-F5344CB8AC3E}">
        <p14:creationId xmlns:p14="http://schemas.microsoft.com/office/powerpoint/2010/main" val="155312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itchFamily="18" charset="0"/>
                <a:cs typeface="Times New Roman" pitchFamily="18" charset="0"/>
              </a:rPr>
              <a:t>The term MEAN stack refers to a collection of JavaScript based technologies used to develop web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From client to server to database,  MEAN is full stack JavaScript. </a:t>
            </a:r>
          </a:p>
          <a:p>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0CACFBBB-5F2D-4F37-867E-042C6B44FB31}" type="slidenum">
              <a:rPr lang="en-US" smtClean="0"/>
              <a:t>7</a:t>
            </a:fld>
            <a:endParaRPr lang="en-US"/>
          </a:p>
        </p:txBody>
      </p:sp>
    </p:spTree>
    <p:extLst>
      <p:ext uri="{BB962C8B-B14F-4D97-AF65-F5344CB8AC3E}">
        <p14:creationId xmlns:p14="http://schemas.microsoft.com/office/powerpoint/2010/main" val="164763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these technology I have mentioned. I also use a lot of other technology. Here is a list of summary technology I used</a:t>
            </a:r>
            <a:endParaRPr lang="en-US" dirty="0"/>
          </a:p>
        </p:txBody>
      </p:sp>
      <p:sp>
        <p:nvSpPr>
          <p:cNvPr id="4" name="Slide Number Placeholder 3"/>
          <p:cNvSpPr>
            <a:spLocks noGrp="1"/>
          </p:cNvSpPr>
          <p:nvPr>
            <p:ph type="sldNum" sz="quarter" idx="10"/>
          </p:nvPr>
        </p:nvSpPr>
        <p:spPr/>
        <p:txBody>
          <a:bodyPr/>
          <a:lstStyle/>
          <a:p>
            <a:fld id="{0CACFBBB-5F2D-4F37-867E-042C6B44FB31}" type="slidenum">
              <a:rPr lang="en-US" smtClean="0"/>
              <a:t>8</a:t>
            </a:fld>
            <a:endParaRPr lang="en-US"/>
          </a:p>
        </p:txBody>
      </p:sp>
    </p:spTree>
    <p:extLst>
      <p:ext uri="{BB962C8B-B14F-4D97-AF65-F5344CB8AC3E}">
        <p14:creationId xmlns:p14="http://schemas.microsoft.com/office/powerpoint/2010/main" val="8780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you can see in the picture,</a:t>
            </a:r>
            <a:r>
              <a:rPr lang="en-US" baseline="0" dirty="0" smtClean="0"/>
              <a:t> it is an image of Hilton Hampton Hotel in America, you can see that many customers are making a </a:t>
            </a:r>
            <a:r>
              <a:rPr lang="en-US" dirty="0" smtClean="0"/>
              <a:t>queue waiting</a:t>
            </a:r>
            <a:r>
              <a:rPr lang="en-US" baseline="0" dirty="0" smtClean="0"/>
              <a:t> for own turn to book room or fill a reservation form. In fact, </a:t>
            </a:r>
            <a:r>
              <a:rPr lang="en-US" dirty="0" smtClean="0"/>
              <a:t>in many enormous hotels, management is very difficult where booking based on pen and paper is not convenient for both the customers and the receptionists.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because Customer have to come directly to hotel for booking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it</a:t>
            </a:r>
            <a:r>
              <a:rPr lang="en-US" baseline="0" dirty="0" smtClean="0"/>
              <a:t> </a:t>
            </a:r>
            <a:r>
              <a:rPr lang="en-US" dirty="0" smtClean="0"/>
              <a:t>wastes time, not convenient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Therefore, if you are earning money</a:t>
            </a:r>
            <a:r>
              <a:rPr lang="en-US" baseline="0" dirty="0" smtClean="0"/>
              <a:t> from hotel </a:t>
            </a:r>
            <a:r>
              <a:rPr lang="en-US" baseline="0" dirty="0" err="1" smtClean="0"/>
              <a:t>bussiness</a:t>
            </a:r>
            <a:r>
              <a:rPr lang="en-US" baseline="0" dirty="0" smtClean="0"/>
              <a:t> industry, you need a hotel booking and reservation system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CACFBBB-5F2D-4F37-867E-042C6B44FB31}" type="slidenum">
              <a:rPr lang="en-US" smtClean="0"/>
              <a:t>10</a:t>
            </a:fld>
            <a:endParaRPr lang="en-US"/>
          </a:p>
        </p:txBody>
      </p:sp>
    </p:spTree>
    <p:extLst>
      <p:ext uri="{BB962C8B-B14F-4D97-AF65-F5344CB8AC3E}">
        <p14:creationId xmlns:p14="http://schemas.microsoft.com/office/powerpoint/2010/main" val="104081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3/1/2018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vn/imgres?imgurl=https://images.sftcdn.net/images/t_optimized,f_auto/p/2f4c04f4-96d0-11e6-9830-00163ed833e7/3163796423/java-runtime-environment-logo.png&amp;imgrefurl=https://java-runtime-environment.en.softonic.com/&amp;h=518&amp;w=518&amp;tbnid=VwAS0zihjfPxgM:&amp;tbnh=160&amp;tbnw=160&amp;usg=__rRs3zShn_N8CHOrH5mfI-WvZGAo=&amp;vet=1&amp;docid=tijofczSYyLwpM&amp;itg=1&amp;sa=X&amp;ved=0ahUKEwiExaGvv8bZAhUCLpQKHaKfD-gQ_B0I3QEwE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838200"/>
            <a:ext cx="7406640" cy="1929384"/>
          </a:xfrm>
        </p:spPr>
        <p:txBody>
          <a:bodyPr>
            <a:noAutofit/>
          </a:bodyPr>
          <a:lstStyle/>
          <a:p>
            <a:pPr algn="ctr"/>
            <a:r>
              <a:rPr lang="en-US" sz="2800" b="1" dirty="0">
                <a:solidFill>
                  <a:srgbClr val="F88630"/>
                </a:solidFill>
                <a:effectLst/>
                <a:latin typeface="Times New Roman" pitchFamily="18" charset="0"/>
                <a:cs typeface="Times New Roman" pitchFamily="18" charset="0"/>
              </a:rPr>
              <a:t>HOTEL BOOKING AND RESERVATION</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SYSTEM USING MICROSERVICES</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TECHNOLOGY WITH MEAN STACK</a:t>
            </a:r>
            <a:br>
              <a:rPr lang="en-US" sz="2800" b="1" dirty="0">
                <a:solidFill>
                  <a:srgbClr val="F88630"/>
                </a:solidFill>
                <a:effectLst/>
                <a:latin typeface="Times New Roman" pitchFamily="18" charset="0"/>
                <a:cs typeface="Times New Roman" pitchFamily="18" charset="0"/>
              </a:rPr>
            </a:br>
            <a:r>
              <a:rPr lang="en-US" sz="2800" b="1" dirty="0">
                <a:solidFill>
                  <a:srgbClr val="F88630"/>
                </a:solidFill>
                <a:effectLst/>
                <a:latin typeface="Times New Roman" pitchFamily="18" charset="0"/>
                <a:cs typeface="Times New Roman" pitchFamily="18" charset="0"/>
              </a:rPr>
              <a:t>AND SPRING MVC HIBERNATE</a:t>
            </a:r>
          </a:p>
        </p:txBody>
      </p:sp>
      <p:sp>
        <p:nvSpPr>
          <p:cNvPr id="3" name="Subtitle 2"/>
          <p:cNvSpPr>
            <a:spLocks noGrp="1"/>
          </p:cNvSpPr>
          <p:nvPr>
            <p:ph type="subTitle" idx="1"/>
          </p:nvPr>
        </p:nvSpPr>
        <p:spPr>
          <a:xfrm>
            <a:off x="1066800" y="4648200"/>
            <a:ext cx="7406640" cy="1752600"/>
          </a:xfrm>
        </p:spPr>
        <p:txBody>
          <a:bodyPr/>
          <a:lstStyle/>
          <a:p>
            <a:pPr lvl="1"/>
            <a:endParaRPr lang="en-US" dirty="0" smtClean="0"/>
          </a:p>
          <a:p>
            <a:pPr lvl="1"/>
            <a:r>
              <a:rPr lang="en-US" dirty="0" smtClean="0">
                <a:latin typeface="Times New Roman" pitchFamily="18" charset="0"/>
                <a:cs typeface="Times New Roman" pitchFamily="18" charset="0"/>
              </a:rPr>
              <a:t>By </a:t>
            </a:r>
          </a:p>
          <a:p>
            <a:pPr lvl="1"/>
            <a:r>
              <a:rPr lang="en-US" dirty="0" smtClean="0">
                <a:latin typeface="Times New Roman" pitchFamily="18" charset="0"/>
                <a:cs typeface="Times New Roman" pitchFamily="18" charset="0"/>
              </a:rPr>
              <a:t>Do Hung </a:t>
            </a:r>
            <a:r>
              <a:rPr lang="en-US" dirty="0" err="1" smtClean="0">
                <a:latin typeface="Times New Roman" pitchFamily="18" charset="0"/>
                <a:cs typeface="Times New Roman" pitchFamily="18" charset="0"/>
              </a:rPr>
              <a:t>Cuong</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00400"/>
            <a:ext cx="1428750" cy="14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37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800" y="4495799"/>
            <a:ext cx="6781800" cy="3139321"/>
          </a:xfrm>
          <a:prstGeom prst="rect">
            <a:avLst/>
          </a:prstGeom>
        </p:spPr>
        <p:txBody>
          <a:bodyPr wrap="square">
            <a:spAutoFit/>
          </a:bodyPr>
          <a:lstStyle/>
          <a:p>
            <a:endParaRPr lang="en-US" dirty="0" smtClean="0"/>
          </a:p>
          <a:p>
            <a:r>
              <a:rPr lang="en-US" dirty="0" smtClean="0"/>
              <a:t>in </a:t>
            </a:r>
            <a:r>
              <a:rPr lang="en-US" dirty="0"/>
              <a:t>many enormous hotels, management </a:t>
            </a:r>
            <a:r>
              <a:rPr lang="en-US" dirty="0" smtClean="0"/>
              <a:t>is very </a:t>
            </a:r>
            <a:r>
              <a:rPr lang="en-US" dirty="0"/>
              <a:t>difficult </a:t>
            </a:r>
          </a:p>
          <a:p>
            <a:r>
              <a:rPr lang="en-US" dirty="0" smtClean="0"/>
              <a:t>Booking only based </a:t>
            </a:r>
            <a:r>
              <a:rPr lang="en-US" dirty="0"/>
              <a:t>on pen and paper </a:t>
            </a:r>
            <a:r>
              <a:rPr lang="en-US" dirty="0" smtClean="0"/>
              <a:t>is not </a:t>
            </a:r>
            <a:r>
              <a:rPr lang="en-US" dirty="0"/>
              <a:t>convenient for both the customers and the </a:t>
            </a:r>
            <a:r>
              <a:rPr lang="en-US" dirty="0" smtClean="0"/>
              <a:t>receptionists</a:t>
            </a:r>
          </a:p>
          <a:p>
            <a:endParaRPr lang="en-US" dirty="0"/>
          </a:p>
          <a:p>
            <a:r>
              <a:rPr lang="en-US" dirty="0"/>
              <a:t>Customer have </a:t>
            </a:r>
            <a:r>
              <a:rPr lang="en-US" dirty="0" smtClean="0"/>
              <a:t>to </a:t>
            </a:r>
            <a:r>
              <a:rPr lang="en-US" dirty="0"/>
              <a:t>come </a:t>
            </a:r>
            <a:r>
              <a:rPr lang="en-US" dirty="0" smtClean="0"/>
              <a:t>directly to </a:t>
            </a:r>
            <a:r>
              <a:rPr lang="en-US" dirty="0"/>
              <a:t>hotel for booking =&gt; waste time, not </a:t>
            </a:r>
            <a:r>
              <a:rPr lang="en-US" dirty="0" smtClean="0"/>
              <a:t>comfortable</a:t>
            </a:r>
            <a:endParaRPr lang="en-US" dirty="0"/>
          </a:p>
          <a:p>
            <a:pPr>
              <a:defRPr/>
            </a:pPr>
            <a:r>
              <a:rPr lang="en-US" dirty="0" smtClean="0"/>
              <a:t>=&gt; </a:t>
            </a:r>
            <a:r>
              <a:rPr lang="en-US" dirty="0"/>
              <a:t>need a hotel booking and reservation system</a:t>
            </a:r>
          </a:p>
          <a:p>
            <a:pPr>
              <a:defRPr/>
            </a:pPr>
            <a:endParaRPr lang="en-US" dirty="0"/>
          </a:p>
          <a:p>
            <a:r>
              <a:rPr lang="en-US" dirty="0" smtClean="0"/>
              <a:t>.</a:t>
            </a:r>
          </a:p>
          <a:p>
            <a:endParaRPr lang="en-US" dirty="0"/>
          </a:p>
        </p:txBody>
      </p:sp>
      <p:pic>
        <p:nvPicPr>
          <p:cNvPr id="5" name="Picture 4"/>
          <p:cNvPicPr>
            <a:picLocks noChangeAspect="1"/>
          </p:cNvPicPr>
          <p:nvPr/>
        </p:nvPicPr>
        <p:blipFill>
          <a:blip r:embed="rId3"/>
          <a:stretch>
            <a:fillRect/>
          </a:stretch>
        </p:blipFill>
        <p:spPr>
          <a:xfrm>
            <a:off x="1302789" y="685800"/>
            <a:ext cx="7162799" cy="4038599"/>
          </a:xfrm>
          <a:prstGeom prst="rect">
            <a:avLst/>
          </a:prstGeom>
        </p:spPr>
      </p:pic>
      <p:sp>
        <p:nvSpPr>
          <p:cNvPr id="4" name="Title 1"/>
          <p:cNvSpPr>
            <a:spLocks noGrp="1"/>
          </p:cNvSpPr>
          <p:nvPr>
            <p:ph type="title"/>
          </p:nvPr>
        </p:nvSpPr>
        <p:spPr>
          <a:xfrm>
            <a:off x="1135148" y="-228600"/>
            <a:ext cx="7498080" cy="1143000"/>
          </a:xfrm>
        </p:spPr>
        <p:txBody>
          <a:bodyPr/>
          <a:lstStyle/>
          <a:p>
            <a:r>
              <a:rPr lang="en-US" dirty="0" smtClean="0"/>
              <a:t>Problem</a:t>
            </a:r>
            <a:endParaRPr lang="en-US" dirty="0"/>
          </a:p>
        </p:txBody>
      </p:sp>
    </p:spTree>
    <p:extLst>
      <p:ext uri="{BB962C8B-B14F-4D97-AF65-F5344CB8AC3E}">
        <p14:creationId xmlns:p14="http://schemas.microsoft.com/office/powerpoint/2010/main" val="125242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447800" y="1295400"/>
            <a:ext cx="7162800" cy="4885662"/>
          </a:xfrm>
        </p:spPr>
        <p:txBody>
          <a:bodyPr>
            <a:normAutofit/>
          </a:bodyPr>
          <a:lstStyle/>
          <a:p>
            <a:pPr marL="0" indent="0">
              <a:buNone/>
            </a:pPr>
            <a:endParaRPr lang="en-US" dirty="0" smtClean="0"/>
          </a:p>
          <a:p>
            <a:pPr marL="0" indent="0">
              <a:buNone/>
            </a:pPr>
            <a:endParaRPr lang="en-US" dirty="0" smtClean="0"/>
          </a:p>
        </p:txBody>
      </p:sp>
      <p:sp>
        <p:nvSpPr>
          <p:cNvPr id="4" name="Title 1"/>
          <p:cNvSpPr>
            <a:spLocks noGrp="1"/>
          </p:cNvSpPr>
          <p:nvPr>
            <p:ph type="title"/>
          </p:nvPr>
        </p:nvSpPr>
        <p:spPr>
          <a:xfrm>
            <a:off x="1173480" y="-76200"/>
            <a:ext cx="7498080" cy="1143000"/>
          </a:xfrm>
        </p:spPr>
        <p:txBody>
          <a:bodyPr/>
          <a:lstStyle/>
          <a:p>
            <a:r>
              <a:rPr lang="en-US" dirty="0" smtClean="0"/>
              <a:t>Modern Hotel System</a:t>
            </a:r>
            <a:endParaRPr lang="en-US" dirty="0"/>
          </a:p>
        </p:txBody>
      </p:sp>
      <p:pic>
        <p:nvPicPr>
          <p:cNvPr id="717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600"/>
            <a:ext cx="61991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71104" y="4419600"/>
            <a:ext cx="6429895" cy="646331"/>
          </a:xfrm>
          <a:prstGeom prst="rect">
            <a:avLst/>
          </a:prstGeom>
        </p:spPr>
        <p:txBody>
          <a:bodyPr wrap="square">
            <a:spAutoFit/>
          </a:bodyPr>
          <a:lstStyle/>
          <a:p>
            <a:r>
              <a:rPr lang="en-US" dirty="0" smtClean="0"/>
              <a:t>Many </a:t>
            </a:r>
            <a:r>
              <a:rPr lang="en-US" dirty="0"/>
              <a:t>deluxe hotels or five stars hotels in the world already have their own hotel booking systems</a:t>
            </a:r>
          </a:p>
        </p:txBody>
      </p:sp>
      <p:sp>
        <p:nvSpPr>
          <p:cNvPr id="5" name="Rectangle 4"/>
          <p:cNvSpPr/>
          <p:nvPr/>
        </p:nvSpPr>
        <p:spPr>
          <a:xfrm>
            <a:off x="1600200" y="5323317"/>
            <a:ext cx="6858000" cy="923330"/>
          </a:xfrm>
          <a:prstGeom prst="rect">
            <a:avLst/>
          </a:prstGeom>
        </p:spPr>
        <p:txBody>
          <a:bodyPr wrap="square">
            <a:spAutoFit/>
          </a:bodyPr>
          <a:lstStyle/>
          <a:p>
            <a:r>
              <a:rPr lang="en-US" dirty="0"/>
              <a:t>In developing technology industry, </a:t>
            </a:r>
            <a:r>
              <a:rPr lang="en-US" dirty="0" smtClean="0"/>
              <a:t>their systems have </a:t>
            </a:r>
            <a:r>
              <a:rPr lang="en-US" dirty="0"/>
              <a:t>friendly user interface, high performance and especially the ability to track the behavior of customers</a:t>
            </a:r>
          </a:p>
        </p:txBody>
      </p:sp>
    </p:spTree>
    <p:extLst>
      <p:ext uri="{BB962C8B-B14F-4D97-AF65-F5344CB8AC3E}">
        <p14:creationId xmlns:p14="http://schemas.microsoft.com/office/powerpoint/2010/main" val="248440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0" y="2743200"/>
            <a:ext cx="5638800" cy="1143000"/>
          </a:xfrm>
        </p:spPr>
        <p:txBody>
          <a:bodyPr>
            <a:normAutofit fontScale="90000"/>
          </a:bodyPr>
          <a:lstStyle/>
          <a:p>
            <a:r>
              <a:rPr lang="en-US" sz="4400" b="1" dirty="0" smtClean="0">
                <a:effectLst/>
                <a:latin typeface="Times New Roman" pitchFamily="18" charset="0"/>
                <a:cs typeface="Times New Roman" pitchFamily="18" charset="0"/>
              </a:rPr>
              <a:t>III. GOAL AND SCOPE</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599" y="762000"/>
            <a:ext cx="7240385" cy="1200329"/>
          </a:xfrm>
          <a:prstGeom prst="rect">
            <a:avLst/>
          </a:prstGeom>
        </p:spPr>
        <p:txBody>
          <a:bodyPr wrap="square">
            <a:spAutoFit/>
          </a:bodyPr>
          <a:lstStyle/>
          <a:p>
            <a:r>
              <a:rPr lang="en-US" dirty="0"/>
              <a:t>The goal of my thesis is experiment </a:t>
            </a:r>
            <a:r>
              <a:rPr lang="en-US" dirty="0" err="1"/>
              <a:t>Mircoservices</a:t>
            </a:r>
            <a:r>
              <a:rPr lang="en-US" dirty="0"/>
              <a:t> technology with MEAN stack and Spring MVC Hibernate to build </a:t>
            </a:r>
            <a:r>
              <a:rPr lang="en-US" dirty="0" smtClean="0"/>
              <a:t>a Hotel </a:t>
            </a:r>
            <a:r>
              <a:rPr lang="en-US" dirty="0"/>
              <a:t>Booking and Reservations system with more than 60 primary features similar to some other modern five-star hotel system. </a:t>
            </a:r>
          </a:p>
        </p:txBody>
      </p:sp>
      <p:sp>
        <p:nvSpPr>
          <p:cNvPr id="5" name="Rectangle 4"/>
          <p:cNvSpPr/>
          <p:nvPr/>
        </p:nvSpPr>
        <p:spPr>
          <a:xfrm>
            <a:off x="1371599" y="2132947"/>
            <a:ext cx="7240385" cy="646331"/>
          </a:xfrm>
          <a:prstGeom prst="rect">
            <a:avLst/>
          </a:prstGeom>
        </p:spPr>
        <p:txBody>
          <a:bodyPr wrap="square">
            <a:spAutoFit/>
          </a:bodyPr>
          <a:lstStyle/>
          <a:p>
            <a:r>
              <a:rPr lang="en-US" dirty="0" smtClean="0"/>
              <a:t>Two responsive websites with apply </a:t>
            </a:r>
            <a:r>
              <a:rPr lang="en-US" dirty="0" err="1" smtClean="0"/>
              <a:t>Mircoservices</a:t>
            </a:r>
            <a:r>
              <a:rPr lang="en-US" dirty="0" smtClean="0"/>
              <a:t>, Single Page Application, </a:t>
            </a:r>
            <a:r>
              <a:rPr lang="en-US" dirty="0" err="1" smtClean="0"/>
              <a:t>RESTful</a:t>
            </a:r>
            <a:r>
              <a:rPr lang="en-US" dirty="0" smtClean="0"/>
              <a:t> </a:t>
            </a:r>
            <a:r>
              <a:rPr lang="en-US" dirty="0" err="1" smtClean="0"/>
              <a:t>webserivce</a:t>
            </a:r>
            <a:r>
              <a:rPr lang="en-US" dirty="0"/>
              <a:t> </a:t>
            </a:r>
            <a:r>
              <a:rPr lang="en-US" dirty="0" smtClean="0"/>
              <a:t>and </a:t>
            </a:r>
            <a:r>
              <a:rPr lang="en-US" dirty="0"/>
              <a:t>MVC architecture </a:t>
            </a:r>
            <a:r>
              <a:rPr lang="en-US" dirty="0" smtClean="0"/>
              <a:t>style.</a:t>
            </a:r>
            <a:endParaRPr lang="en-US" dirty="0"/>
          </a:p>
        </p:txBody>
      </p:sp>
      <p:pic>
        <p:nvPicPr>
          <p:cNvPr id="8194" name="Picture 2" descr="D:\thesis-in-process\thesis-documentation\thess-review\New Bitmap Image (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06" y="2730684"/>
            <a:ext cx="6248400" cy="401955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1112519" y="16625"/>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31783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fade">
                                      <p:cBhvr>
                                        <p:cTn id="19" dur="1000"/>
                                        <p:tgtEl>
                                          <p:spTgt spid="8194"/>
                                        </p:tgtEl>
                                      </p:cBhvr>
                                    </p:animEffect>
                                    <p:anim calcmode="lin" valueType="num">
                                      <p:cBhvr>
                                        <p:cTn id="20" dur="1000" fill="hold"/>
                                        <p:tgtEl>
                                          <p:spTgt spid="8194"/>
                                        </p:tgtEl>
                                        <p:attrNameLst>
                                          <p:attrName>ppt_x</p:attrName>
                                        </p:attrNameLst>
                                      </p:cBhvr>
                                      <p:tavLst>
                                        <p:tav tm="0">
                                          <p:val>
                                            <p:strVal val="#ppt_x"/>
                                          </p:val>
                                        </p:tav>
                                        <p:tav tm="100000">
                                          <p:val>
                                            <p:strVal val="#ppt_x"/>
                                          </p:val>
                                        </p:tav>
                                      </p:tavLst>
                                    </p:anim>
                                    <p:anim calcmode="lin" valueType="num">
                                      <p:cBhvr>
                                        <p:cTn id="21"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162800" cy="7467599"/>
          </a:xfrm>
        </p:spPr>
        <p:txBody>
          <a:bodyPr>
            <a:normAutofit fontScale="70000" lnSpcReduction="20000"/>
          </a:bodyPr>
          <a:lstStyle/>
          <a:p>
            <a:pPr marL="0" indent="0">
              <a:buNone/>
            </a:pPr>
            <a:endParaRPr lang="en-US" dirty="0" smtClean="0"/>
          </a:p>
          <a:p>
            <a:endParaRPr lang="en-US" dirty="0"/>
          </a:p>
          <a:p>
            <a:endParaRPr lang="en-US" dirty="0"/>
          </a:p>
          <a:p>
            <a:r>
              <a:rPr lang="en-US" dirty="0" smtClean="0"/>
              <a:t>My system </a:t>
            </a:r>
            <a:r>
              <a:rPr lang="en-US" dirty="0"/>
              <a:t>is an online single page web application with high performance and dynamically loading. </a:t>
            </a:r>
          </a:p>
          <a:p>
            <a:endParaRPr lang="en-US" dirty="0"/>
          </a:p>
          <a:p>
            <a:r>
              <a:rPr lang="en-US" dirty="0"/>
              <a:t>A lot of advanced, modern and popular web application technologies are used to implement my system includes </a:t>
            </a:r>
            <a:r>
              <a:rPr lang="en-US" dirty="0" err="1"/>
              <a:t>Microservices</a:t>
            </a:r>
            <a:r>
              <a:rPr lang="en-US" dirty="0"/>
              <a:t>, </a:t>
            </a:r>
            <a:r>
              <a:rPr lang="en-US" dirty="0" err="1"/>
              <a:t>RESTful</a:t>
            </a:r>
            <a:r>
              <a:rPr lang="en-US" dirty="0"/>
              <a:t> web service; Java, Spring framework, </a:t>
            </a:r>
            <a:r>
              <a:rPr lang="en-US" dirty="0" err="1"/>
              <a:t>AngularJS</a:t>
            </a:r>
            <a:r>
              <a:rPr lang="en-US" dirty="0"/>
              <a:t>, SQL and Hibernate; Mean stack with </a:t>
            </a:r>
            <a:r>
              <a:rPr lang="en-US" dirty="0" err="1"/>
              <a:t>MongoDB</a:t>
            </a:r>
            <a:r>
              <a:rPr lang="en-US" dirty="0"/>
              <a:t>, Express framework, Angular 2 and Node.js.</a:t>
            </a:r>
          </a:p>
          <a:p>
            <a:endParaRPr lang="en-US" dirty="0"/>
          </a:p>
          <a:p>
            <a:r>
              <a:rPr lang="en-US" dirty="0"/>
              <a:t>My hotel booking websites also have friendly user interface which supports running on many browsers, devices include smart phone, </a:t>
            </a:r>
            <a:r>
              <a:rPr lang="en-US" dirty="0" err="1"/>
              <a:t>iPad</a:t>
            </a:r>
            <a:r>
              <a:rPr lang="en-US" dirty="0"/>
              <a:t>, laptop and desktop. </a:t>
            </a:r>
          </a:p>
          <a:p>
            <a:endParaRPr lang="en-US" dirty="0"/>
          </a:p>
          <a:p>
            <a:r>
              <a:rPr lang="en-US" dirty="0" smtClean="0"/>
              <a:t>It owns </a:t>
            </a:r>
            <a:r>
              <a:rPr lang="en-US" dirty="0"/>
              <a:t>almost features for hotel bookings &amp; reservations management with more than 60 features </a:t>
            </a:r>
            <a:r>
              <a:rPr lang="en-US" dirty="0" smtClean="0"/>
              <a:t>available</a:t>
            </a:r>
            <a:endParaRPr lang="en-US" dirty="0"/>
          </a:p>
          <a:p>
            <a:endParaRPr lang="en-US" dirty="0"/>
          </a:p>
          <a:p>
            <a:pPr marL="0" indent="0">
              <a:buNone/>
            </a:pPr>
            <a:endParaRPr lang="en-US" dirty="0" smtClean="0"/>
          </a:p>
        </p:txBody>
      </p:sp>
      <p:sp>
        <p:nvSpPr>
          <p:cNvPr id="4" name="Title 1"/>
          <p:cNvSpPr>
            <a:spLocks noGrp="1"/>
          </p:cNvSpPr>
          <p:nvPr>
            <p:ph type="title"/>
          </p:nvPr>
        </p:nvSpPr>
        <p:spPr>
          <a:xfrm>
            <a:off x="1143000" y="152400"/>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828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066800"/>
            <a:ext cx="7010400" cy="4524315"/>
          </a:xfrm>
          <a:prstGeom prst="rect">
            <a:avLst/>
          </a:prstGeom>
        </p:spPr>
        <p:txBody>
          <a:bodyPr wrap="square">
            <a:spAutoFit/>
          </a:bodyPr>
          <a:lstStyle/>
          <a:p>
            <a:r>
              <a:rPr lang="en-US" dirty="0"/>
              <a:t>It has ability to track user’s behavior so that I can know the pages, the images customers click, total times they visited my websites, the duration they stayed in each page with their username, IP address and location. Even the keyword that customers search or the buttons they click for filter rooms or restaurant services are under controlled. </a:t>
            </a:r>
            <a:endParaRPr lang="en-US" dirty="0" smtClean="0"/>
          </a:p>
          <a:p>
            <a:endParaRPr lang="en-US" dirty="0"/>
          </a:p>
          <a:p>
            <a:endParaRPr lang="en-US" dirty="0"/>
          </a:p>
          <a:p>
            <a:r>
              <a:rPr lang="en-US" dirty="0"/>
              <a:t>With all the data collection from customers, my system can automatically recommend rooms for them according to the rooms they had interacted. </a:t>
            </a:r>
          </a:p>
          <a:p>
            <a:pPr marL="82296" indent="0">
              <a:buNone/>
            </a:pPr>
            <a:r>
              <a:rPr lang="en-US" dirty="0"/>
              <a:t>      =&gt; Can apply AI machine learning in the future</a:t>
            </a:r>
          </a:p>
          <a:p>
            <a:endParaRPr lang="en-US" dirty="0" smtClean="0"/>
          </a:p>
          <a:p>
            <a:endParaRPr lang="en-US" dirty="0"/>
          </a:p>
          <a:p>
            <a:r>
              <a:rPr lang="en-US" dirty="0"/>
              <a:t>The hotel owners can improve their hotel based on customers wish if they apply my system for their hotel business.</a:t>
            </a:r>
          </a:p>
        </p:txBody>
      </p:sp>
      <p:sp>
        <p:nvSpPr>
          <p:cNvPr id="3" name="Title 1"/>
          <p:cNvSpPr>
            <a:spLocks noGrp="1"/>
          </p:cNvSpPr>
          <p:nvPr>
            <p:ph type="title"/>
          </p:nvPr>
        </p:nvSpPr>
        <p:spPr>
          <a:xfrm>
            <a:off x="1127760" y="228600"/>
            <a:ext cx="7498080" cy="592975"/>
          </a:xfrm>
        </p:spPr>
        <p:txBody>
          <a:bodyPr>
            <a:normAutofit fontScale="90000"/>
          </a:bodyPr>
          <a:lstStyle/>
          <a:p>
            <a:r>
              <a:rPr lang="en-US" dirty="0" smtClean="0"/>
              <a:t>Goal and Scope</a:t>
            </a:r>
            <a:endParaRPr lang="en-US" dirty="0"/>
          </a:p>
        </p:txBody>
      </p:sp>
    </p:spTree>
    <p:extLst>
      <p:ext uri="{BB962C8B-B14F-4D97-AF65-F5344CB8AC3E}">
        <p14:creationId xmlns:p14="http://schemas.microsoft.com/office/powerpoint/2010/main" val="324865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1000"/>
                                        <p:tgtEl>
                                          <p:spTgt spid="4">
                                            <p:txEl>
                                              <p:pRg st="7" end="7"/>
                                            </p:txEl>
                                          </p:spTgt>
                                        </p:tgtEl>
                                      </p:cBhvr>
                                    </p:animEffect>
                                    <p:anim calcmode="lin" valueType="num">
                                      <p:cBhvr>
                                        <p:cTn id="2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0" y="2667000"/>
            <a:ext cx="5334000" cy="1143000"/>
          </a:xfrm>
        </p:spPr>
        <p:txBody>
          <a:bodyPr>
            <a:normAutofit/>
          </a:bodyPr>
          <a:lstStyle/>
          <a:p>
            <a:r>
              <a:rPr lang="en-US" sz="4400" b="1" dirty="0" smtClean="0">
                <a:effectLst/>
                <a:latin typeface="Times New Roman" pitchFamily="18" charset="0"/>
                <a:cs typeface="Times New Roman" pitchFamily="18" charset="0"/>
              </a:rPr>
              <a:t>IV. FEATURES</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688904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371600" y="990600"/>
            <a:ext cx="7162800" cy="4885662"/>
          </a:xfrm>
        </p:spPr>
        <p:txBody>
          <a:bodyPr>
            <a:normAutofit/>
          </a:bodyPr>
          <a:lstStyle/>
          <a:p>
            <a:pPr marL="0" indent="0">
              <a:buNone/>
            </a:pPr>
            <a:endParaRPr lang="en-US" dirty="0"/>
          </a:p>
          <a:p>
            <a:r>
              <a:rPr lang="en-US" dirty="0" smtClean="0"/>
              <a:t>Support more than 60 </a:t>
            </a:r>
            <a:r>
              <a:rPr lang="en-US" dirty="0" smtClean="0"/>
              <a:t>features</a:t>
            </a:r>
          </a:p>
          <a:p>
            <a:endParaRPr lang="en-US" dirty="0" smtClean="0"/>
          </a:p>
          <a:p>
            <a:r>
              <a:rPr lang="en-US" dirty="0" smtClean="0"/>
              <a:t>3 roles guest, customers, </a:t>
            </a:r>
            <a:r>
              <a:rPr lang="en-US" dirty="0" smtClean="0"/>
              <a:t>admin</a:t>
            </a:r>
          </a:p>
          <a:p>
            <a:endParaRPr lang="en-US" dirty="0" smtClean="0"/>
          </a:p>
          <a:p>
            <a:r>
              <a:rPr lang="en-US" dirty="0"/>
              <a:t>Hotel </a:t>
            </a:r>
            <a:r>
              <a:rPr lang="en-US" dirty="0" smtClean="0"/>
              <a:t>business </a:t>
            </a:r>
            <a:r>
              <a:rPr lang="en-US" dirty="0" smtClean="0"/>
              <a:t>features </a:t>
            </a:r>
            <a:r>
              <a:rPr lang="en-US" dirty="0" smtClean="0"/>
              <a:t>for each </a:t>
            </a:r>
            <a:r>
              <a:rPr lang="en-US" dirty="0" smtClean="0"/>
              <a:t>role</a:t>
            </a:r>
          </a:p>
          <a:p>
            <a:endParaRPr lang="en-US" dirty="0" smtClean="0"/>
          </a:p>
          <a:p>
            <a:r>
              <a:rPr lang="en-US" dirty="0" smtClean="0"/>
              <a:t>Tracking features</a:t>
            </a:r>
            <a:endParaRPr lang="en-US" dirty="0"/>
          </a:p>
          <a:p>
            <a:pPr marL="0" indent="0">
              <a:buNone/>
            </a:pPr>
            <a:endParaRPr lang="en-US" dirty="0" smtClean="0"/>
          </a:p>
          <a:p>
            <a:pPr marL="0" indent="0">
              <a:buNone/>
            </a:pPr>
            <a:endParaRPr lang="en-US" dirty="0" smtClean="0"/>
          </a:p>
        </p:txBody>
      </p:sp>
      <p:sp>
        <p:nvSpPr>
          <p:cNvPr id="3" name="Title 1"/>
          <p:cNvSpPr>
            <a:spLocks noGrp="1"/>
          </p:cNvSpPr>
          <p:nvPr>
            <p:ph type="title"/>
          </p:nvPr>
        </p:nvSpPr>
        <p:spPr>
          <a:xfrm>
            <a:off x="1371600" y="228600"/>
            <a:ext cx="7498080" cy="1143000"/>
          </a:xfrm>
        </p:spPr>
        <p:txBody>
          <a:bodyPr/>
          <a:lstStyle/>
          <a:p>
            <a:r>
              <a:rPr lang="en-US" dirty="0" smtClean="0"/>
              <a:t>Features</a:t>
            </a:r>
            <a:endParaRPr lang="en-US" dirty="0"/>
          </a:p>
        </p:txBody>
      </p:sp>
    </p:spTree>
    <p:extLst>
      <p:ext uri="{BB962C8B-B14F-4D97-AF65-F5344CB8AC3E}">
        <p14:creationId xmlns:p14="http://schemas.microsoft.com/office/powerpoint/2010/main" val="354773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61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62420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199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2743200"/>
            <a:ext cx="7391400" cy="1143000"/>
          </a:xfrm>
        </p:spPr>
        <p:txBody>
          <a:bodyPr>
            <a:normAutofit fontScale="90000"/>
          </a:bodyPr>
          <a:lstStyle/>
          <a:p>
            <a:r>
              <a:rPr lang="en-US" sz="4400" b="1" dirty="0" smtClean="0">
                <a:effectLst/>
                <a:latin typeface="Times New Roman" pitchFamily="18" charset="0"/>
                <a:cs typeface="Times New Roman" pitchFamily="18" charset="0"/>
              </a:rPr>
              <a:t>V. SYSTEM ARCHITECTURE</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033168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1. Technology</a:t>
            </a:r>
          </a:p>
          <a:p>
            <a:r>
              <a:rPr lang="en-US" dirty="0" smtClean="0"/>
              <a:t>2</a:t>
            </a:r>
            <a:r>
              <a:rPr lang="en-US" dirty="0"/>
              <a:t>. Hotel Business Industry</a:t>
            </a:r>
            <a:endParaRPr lang="en-US" dirty="0" smtClean="0"/>
          </a:p>
          <a:p>
            <a:r>
              <a:rPr lang="en-US" dirty="0" smtClean="0"/>
              <a:t>3. Goal and Scope</a:t>
            </a:r>
          </a:p>
          <a:p>
            <a:r>
              <a:rPr lang="en-US" dirty="0" smtClean="0"/>
              <a:t>4. Features</a:t>
            </a:r>
          </a:p>
          <a:p>
            <a:r>
              <a:rPr lang="en-US" dirty="0" smtClean="0"/>
              <a:t>5. System Architecture</a:t>
            </a:r>
          </a:p>
          <a:p>
            <a:r>
              <a:rPr lang="en-US" dirty="0" smtClean="0"/>
              <a:t>6. Demo</a:t>
            </a:r>
            <a:endParaRPr lang="en-US" dirty="0"/>
          </a:p>
        </p:txBody>
      </p:sp>
    </p:spTree>
    <p:extLst>
      <p:ext uri="{BB962C8B-B14F-4D97-AF65-F5344CB8AC3E}">
        <p14:creationId xmlns:p14="http://schemas.microsoft.com/office/powerpoint/2010/main" val="1309354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5" descr="D:\thesis-in-process\thesis-documentation\thess-review\New Bitmap Image (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57287"/>
            <a:ext cx="5495925"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371600" y="228600"/>
            <a:ext cx="7498080" cy="1143000"/>
          </a:xfrm>
        </p:spPr>
        <p:txBody>
          <a:bodyPr/>
          <a:lstStyle/>
          <a:p>
            <a:r>
              <a:rPr lang="en-US" dirty="0" smtClean="0"/>
              <a:t>System architecture</a:t>
            </a:r>
            <a:endParaRPr lang="en-US" dirty="0"/>
          </a:p>
        </p:txBody>
      </p:sp>
    </p:spTree>
    <p:extLst>
      <p:ext uri="{BB962C8B-B14F-4D97-AF65-F5344CB8AC3E}">
        <p14:creationId xmlns:p14="http://schemas.microsoft.com/office/powerpoint/2010/main" val="2948800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38400" y="2743200"/>
            <a:ext cx="5334000" cy="1143000"/>
          </a:xfrm>
        </p:spPr>
        <p:txBody>
          <a:bodyPr>
            <a:normAutofit fontScale="90000"/>
          </a:bodyPr>
          <a:lstStyle/>
          <a:p>
            <a:r>
              <a:rPr lang="en-US" sz="4400" b="1" dirty="0" smtClean="0">
                <a:effectLst/>
                <a:latin typeface="Times New Roman" pitchFamily="18" charset="0"/>
                <a:cs typeface="Times New Roman" pitchFamily="18" charset="0"/>
              </a:rPr>
              <a:t>V. System Architecture</a:t>
            </a:r>
            <a:endParaRPr lang="en-US" sz="4400" b="1" dirty="0">
              <a:effectLst/>
              <a:latin typeface="Times New Roman" pitchFamily="18" charset="0"/>
              <a:cs typeface="Times New Roman" pitchFamily="18" charset="0"/>
            </a:endParaRPr>
          </a:p>
        </p:txBody>
      </p:sp>
      <p:pic>
        <p:nvPicPr>
          <p:cNvPr id="1026" name="Picture 2" descr="D:\thesis-in-process\thesis-documentation\System-Architecture-diagram\ver2\fu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755"/>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35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57600" y="2743200"/>
            <a:ext cx="2895600" cy="1143000"/>
          </a:xfrm>
        </p:spPr>
        <p:txBody>
          <a:bodyPr>
            <a:normAutofit/>
          </a:bodyPr>
          <a:lstStyle/>
          <a:p>
            <a:r>
              <a:rPr lang="en-US" sz="4400" b="1" dirty="0" smtClean="0">
                <a:effectLst/>
                <a:latin typeface="Times New Roman" pitchFamily="18" charset="0"/>
                <a:cs typeface="Times New Roman" pitchFamily="18" charset="0"/>
              </a:rPr>
              <a:t>VI. Demo</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1109901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24200" y="2819400"/>
            <a:ext cx="3657600" cy="1143000"/>
          </a:xfrm>
        </p:spPr>
        <p:txBody>
          <a:bodyPr>
            <a:normAutofit/>
          </a:bodyPr>
          <a:lstStyle/>
          <a:p>
            <a:r>
              <a:rPr lang="en-US" sz="4400" b="1" dirty="0" smtClean="0">
                <a:effectLst/>
                <a:latin typeface="Times New Roman" pitchFamily="18" charset="0"/>
                <a:cs typeface="Times New Roman" pitchFamily="18" charset="0"/>
              </a:rPr>
              <a:t>I. Technology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370080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79490" y="1524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2"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629814" y="1524000"/>
            <a:ext cx="6828386" cy="923330"/>
          </a:xfrm>
          <a:prstGeom prst="rect">
            <a:avLst/>
          </a:prstGeom>
        </p:spPr>
        <p:txBody>
          <a:bodyPr wrap="square">
            <a:spAutoFit/>
          </a:bodyPr>
          <a:lstStyle/>
          <a:p>
            <a:r>
              <a:rPr lang="en-US" dirty="0" err="1" smtClean="0"/>
              <a:t>Microservices</a:t>
            </a:r>
            <a:r>
              <a:rPr lang="en-US" dirty="0" smtClean="0"/>
              <a:t> is an architectural style where its application is structured as a collection of loosely coupled services and each service implements its own business capabilities</a:t>
            </a:r>
            <a:endParaRPr lang="en-US" dirty="0"/>
          </a:p>
        </p:txBody>
      </p:sp>
      <p:sp>
        <p:nvSpPr>
          <p:cNvPr id="5" name="Rectangle 4"/>
          <p:cNvSpPr/>
          <p:nvPr/>
        </p:nvSpPr>
        <p:spPr>
          <a:xfrm>
            <a:off x="1645054" y="3048000"/>
            <a:ext cx="6660746" cy="923330"/>
          </a:xfrm>
          <a:prstGeom prst="rect">
            <a:avLst/>
          </a:prstGeom>
        </p:spPr>
        <p:txBody>
          <a:bodyPr wrap="square">
            <a:spAutoFit/>
          </a:bodyPr>
          <a:lstStyle/>
          <a:p>
            <a:r>
              <a:rPr lang="en-US" dirty="0"/>
              <a:t>It is simply known as a combination of many small services called module, that is most popular used in many companies to implement large-scale projects</a:t>
            </a:r>
          </a:p>
        </p:txBody>
      </p:sp>
      <p:sp>
        <p:nvSpPr>
          <p:cNvPr id="6" name="Rectangle 5"/>
          <p:cNvSpPr/>
          <p:nvPr/>
        </p:nvSpPr>
        <p:spPr>
          <a:xfrm>
            <a:off x="1613188" y="4648200"/>
            <a:ext cx="6997411" cy="1477328"/>
          </a:xfrm>
          <a:prstGeom prst="rect">
            <a:avLst/>
          </a:prstGeom>
        </p:spPr>
        <p:txBody>
          <a:bodyPr wrap="square">
            <a:spAutoFit/>
          </a:bodyPr>
          <a:lstStyle/>
          <a:p>
            <a:r>
              <a:rPr lang="en-US" dirty="0"/>
              <a:t>The </a:t>
            </a:r>
            <a:r>
              <a:rPr lang="en-US" dirty="0" err="1"/>
              <a:t>Microservices</a:t>
            </a:r>
            <a:r>
              <a:rPr lang="en-US" dirty="0"/>
              <a:t> architecture allows us to continuously deliver and deploy the large and complex applications. Based on its architecture, the organizations can evolve its technology stack for their own products. </a:t>
            </a:r>
          </a:p>
          <a:p>
            <a:r>
              <a:rPr lang="en-US" dirty="0"/>
              <a:t> </a:t>
            </a:r>
          </a:p>
        </p:txBody>
      </p:sp>
    </p:spTree>
    <p:extLst>
      <p:ext uri="{BB962C8B-B14F-4D97-AF65-F5344CB8AC3E}">
        <p14:creationId xmlns:p14="http://schemas.microsoft.com/office/powerpoint/2010/main" val="36297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ircoservice -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86691"/>
            <a:ext cx="80772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2"/>
          <p:cNvSpPr>
            <a:spLocks noGrp="1"/>
          </p:cNvSpPr>
          <p:nvPr>
            <p:ph type="title"/>
          </p:nvPr>
        </p:nvSpPr>
        <p:spPr>
          <a:xfrm>
            <a:off x="1036320" y="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err="1" smtClean="0">
                <a:latin typeface="Times New Roman" pitchFamily="18" charset="0"/>
                <a:cs typeface="Times New Roman" pitchFamily="18" charset="0"/>
              </a:rPr>
              <a:t>Mircoservices</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Tree>
    <p:extLst>
      <p:ext uri="{BB962C8B-B14F-4D97-AF65-F5344CB8AC3E}">
        <p14:creationId xmlns:p14="http://schemas.microsoft.com/office/powerpoint/2010/main" val="2244954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67577" y="1143000"/>
            <a:ext cx="4572000" cy="1077218"/>
          </a:xfrm>
          <a:prstGeom prst="rect">
            <a:avLst/>
          </a:prstGeom>
        </p:spPr>
        <p:txBody>
          <a:bodyPr>
            <a:spAutoFit/>
          </a:bodyPr>
          <a:lstStyle/>
          <a:p>
            <a:r>
              <a:rPr lang="en-US" sz="1600" dirty="0"/>
              <a:t>Spring </a:t>
            </a:r>
            <a:r>
              <a:rPr lang="en-US" sz="1600" dirty="0" smtClean="0"/>
              <a:t>MVC is </a:t>
            </a:r>
            <a:r>
              <a:rPr lang="en-US" sz="1600" dirty="0"/>
              <a:t>a very common framework for java that support building a J2EE web application follow MVC architecture on the server side</a:t>
            </a:r>
            <a:r>
              <a:rPr lang="en-US" sz="1600" dirty="0" smtClean="0"/>
              <a:t>.</a:t>
            </a:r>
            <a:endParaRPr lang="en-US" sz="1600" dirty="0"/>
          </a:p>
        </p:txBody>
      </p:sp>
      <p:sp>
        <p:nvSpPr>
          <p:cNvPr id="13" name="Title 12"/>
          <p:cNvSpPr>
            <a:spLocks noGrp="1"/>
          </p:cNvSpPr>
          <p:nvPr>
            <p:ph type="title"/>
          </p:nvPr>
        </p:nvSpPr>
        <p:spPr>
          <a:xfrm>
            <a:off x="1179490" y="15240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Spring MVC Hibernate</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2" name="AutoShape 2" descr="Image result for Java">
            <a:hlinkClick r:id="rId3"/>
          </p:cNvPr>
          <p:cNvSpPr>
            <a:spLocks noChangeAspect="1" noChangeArrowheads="1"/>
          </p:cNvSpPr>
          <p:nvPr/>
        </p:nvSpPr>
        <p:spPr bwMode="auto">
          <a:xfrm>
            <a:off x="12382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Java">
            <a:hlinkClick r:id="rId3"/>
          </p:cNvPr>
          <p:cNvSpPr>
            <a:spLocks noChangeAspect="1" noChangeArrowheads="1"/>
          </p:cNvSpPr>
          <p:nvPr/>
        </p:nvSpPr>
        <p:spPr bwMode="auto">
          <a:xfrm>
            <a:off x="276225" y="-5794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8687" y="2489194"/>
            <a:ext cx="1400175" cy="129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5788" y="1143000"/>
            <a:ext cx="20859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21609" y="4495800"/>
            <a:ext cx="4572000" cy="1477328"/>
          </a:xfrm>
          <a:prstGeom prst="rect">
            <a:avLst/>
          </a:prstGeom>
        </p:spPr>
        <p:txBody>
          <a:bodyPr>
            <a:spAutoFit/>
          </a:bodyPr>
          <a:lstStyle/>
          <a:p>
            <a:r>
              <a:rPr lang="en-US" dirty="0" smtClean="0"/>
              <a:t>Hibernate is </a:t>
            </a:r>
            <a:r>
              <a:rPr lang="en-US" dirty="0"/>
              <a:t>an object-relational mapping tool for the Java programming language. It provides a framework for mapping an object-oriented domain model to a relational database</a:t>
            </a:r>
          </a:p>
        </p:txBody>
      </p:sp>
      <p:sp>
        <p:nvSpPr>
          <p:cNvPr id="5" name="Rectangle 4"/>
          <p:cNvSpPr/>
          <p:nvPr/>
        </p:nvSpPr>
        <p:spPr>
          <a:xfrm>
            <a:off x="4086973" y="2902032"/>
            <a:ext cx="4572000" cy="923330"/>
          </a:xfrm>
          <a:prstGeom prst="rect">
            <a:avLst/>
          </a:prstGeom>
        </p:spPr>
        <p:txBody>
          <a:bodyPr>
            <a:spAutoFit/>
          </a:bodyPr>
          <a:lstStyle/>
          <a:p>
            <a:r>
              <a:rPr lang="en-US" dirty="0"/>
              <a:t>Java is one of the most popular programming langue which powerfully supports </a:t>
            </a:r>
            <a:r>
              <a:rPr lang="en-US" dirty="0" smtClean="0"/>
              <a:t>Object </a:t>
            </a:r>
            <a:r>
              <a:rPr lang="en-US" dirty="0"/>
              <a:t>Oriented Programming</a:t>
            </a:r>
          </a:p>
        </p:txBody>
      </p:sp>
      <p:pic>
        <p:nvPicPr>
          <p:cNvPr id="4098" name="Picture 28" descr="downloa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777" y="4601029"/>
            <a:ext cx="2971800" cy="126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6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animEffect transition="in" filter="fade">
                                      <p:cBhvr>
                                        <p:cTn id="19" dur="1000"/>
                                        <p:tgtEl>
                                          <p:spTgt spid="3077"/>
                                        </p:tgtEl>
                                      </p:cBhvr>
                                    </p:animEffect>
                                    <p:anim calcmode="lin" valueType="num">
                                      <p:cBhvr>
                                        <p:cTn id="20" dur="1000" fill="hold"/>
                                        <p:tgtEl>
                                          <p:spTgt spid="3077"/>
                                        </p:tgtEl>
                                        <p:attrNameLst>
                                          <p:attrName>ppt_x</p:attrName>
                                        </p:attrNameLst>
                                      </p:cBhvr>
                                      <p:tavLst>
                                        <p:tav tm="0">
                                          <p:val>
                                            <p:strVal val="#ppt_x"/>
                                          </p:val>
                                        </p:tav>
                                        <p:tav tm="100000">
                                          <p:val>
                                            <p:strVal val="#ppt_x"/>
                                          </p:val>
                                        </p:tav>
                                      </p:tavLst>
                                    </p:anim>
                                    <p:anim calcmode="lin" valueType="num">
                                      <p:cBhvr>
                                        <p:cTn id="21" dur="1000" fill="hold"/>
                                        <p:tgtEl>
                                          <p:spTgt spid="307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fade">
                                      <p:cBhvr>
                                        <p:cTn id="31" dur="1000"/>
                                        <p:tgtEl>
                                          <p:spTgt spid="4098"/>
                                        </p:tgtEl>
                                      </p:cBhvr>
                                    </p:animEffect>
                                    <p:anim calcmode="lin" valueType="num">
                                      <p:cBhvr>
                                        <p:cTn id="32" dur="1000" fill="hold"/>
                                        <p:tgtEl>
                                          <p:spTgt spid="4098"/>
                                        </p:tgtEl>
                                        <p:attrNameLst>
                                          <p:attrName>ppt_x</p:attrName>
                                        </p:attrNameLst>
                                      </p:cBhvr>
                                      <p:tavLst>
                                        <p:tav tm="0">
                                          <p:val>
                                            <p:strVal val="#ppt_x"/>
                                          </p:val>
                                        </p:tav>
                                        <p:tav tm="100000">
                                          <p:val>
                                            <p:strVal val="#ppt_x"/>
                                          </p:val>
                                        </p:tav>
                                      </p:tavLst>
                                    </p:anim>
                                    <p:anim calcmode="lin" valueType="num">
                                      <p:cBhvr>
                                        <p:cTn id="33" dur="1000" fill="hold"/>
                                        <p:tgtEl>
                                          <p:spTgt spid="409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27098" y="2385119"/>
            <a:ext cx="4861903" cy="1077218"/>
          </a:xfrm>
          <a:prstGeom prst="rect">
            <a:avLst/>
          </a:prstGeom>
        </p:spPr>
        <p:txBody>
          <a:bodyPr wrap="square">
            <a:spAutoFit/>
          </a:bodyPr>
          <a:lstStyle/>
          <a:p>
            <a:pPr fontAlgn="ctr"/>
            <a:r>
              <a:rPr lang="en-US" sz="1600" dirty="0" err="1">
                <a:latin typeface="Times New Roman" pitchFamily="18" charset="0"/>
                <a:cs typeface="Times New Roman" pitchFamily="18" charset="0"/>
              </a:rPr>
              <a:t>MongoDB</a:t>
            </a:r>
            <a:r>
              <a:rPr lang="en-US" sz="1600" dirty="0">
                <a:latin typeface="Times New Roman" pitchFamily="18" charset="0"/>
                <a:cs typeface="Times New Roman" pitchFamily="18" charset="0"/>
              </a:rPr>
              <a:t> is a free and open-source cross-platform document-oriented database program. Classified as a </a:t>
            </a:r>
            <a:r>
              <a:rPr lang="en-US" sz="1600" dirty="0" err="1">
                <a:latin typeface="Times New Roman" pitchFamily="18" charset="0"/>
                <a:cs typeface="Times New Roman" pitchFamily="18" charset="0"/>
              </a:rPr>
              <a:t>NoSQL</a:t>
            </a:r>
            <a:r>
              <a:rPr lang="en-US" sz="1600" dirty="0">
                <a:latin typeface="Times New Roman" pitchFamily="18" charset="0"/>
                <a:cs typeface="Times New Roman" pitchFamily="18" charset="0"/>
              </a:rPr>
              <a:t> database program, </a:t>
            </a:r>
            <a:r>
              <a:rPr lang="en-US" sz="1600" dirty="0" err="1">
                <a:latin typeface="Times New Roman" pitchFamily="18" charset="0"/>
                <a:cs typeface="Times New Roman" pitchFamily="18" charset="0"/>
              </a:rPr>
              <a:t>MongoDB</a:t>
            </a:r>
            <a:r>
              <a:rPr lang="en-US" sz="1600" dirty="0">
                <a:latin typeface="Times New Roman" pitchFamily="18" charset="0"/>
                <a:cs typeface="Times New Roman" pitchFamily="18" charset="0"/>
              </a:rPr>
              <a:t> uses JSON-like documents with schemas</a:t>
            </a:r>
          </a:p>
        </p:txBody>
      </p:sp>
      <p:sp>
        <p:nvSpPr>
          <p:cNvPr id="7" name="Rectangle 6"/>
          <p:cNvSpPr/>
          <p:nvPr/>
        </p:nvSpPr>
        <p:spPr>
          <a:xfrm>
            <a:off x="4015956" y="3525341"/>
            <a:ext cx="4572000" cy="1077218"/>
          </a:xfrm>
          <a:prstGeom prst="rect">
            <a:avLst/>
          </a:prstGeom>
        </p:spPr>
        <p:txBody>
          <a:bodyPr>
            <a:spAutoFit/>
          </a:bodyPr>
          <a:lstStyle/>
          <a:p>
            <a:r>
              <a:rPr lang="en-US" sz="1600" dirty="0">
                <a:latin typeface="Times New Roman" pitchFamily="18" charset="0"/>
                <a:cs typeface="Times New Roman" pitchFamily="18" charset="0"/>
              </a:rPr>
              <a:t>Express is a light-weight web application framework; the most popular framework for Node.js to help organize your web application into an MVC architecture on the server side</a:t>
            </a:r>
          </a:p>
        </p:txBody>
      </p:sp>
      <p:sp>
        <p:nvSpPr>
          <p:cNvPr id="9" name="Rectangle 8"/>
          <p:cNvSpPr/>
          <p:nvPr/>
        </p:nvSpPr>
        <p:spPr>
          <a:xfrm>
            <a:off x="4097725" y="4705368"/>
            <a:ext cx="4572000" cy="830997"/>
          </a:xfrm>
          <a:prstGeom prst="rect">
            <a:avLst/>
          </a:prstGeom>
        </p:spPr>
        <p:txBody>
          <a:bodyPr>
            <a:spAutoFit/>
          </a:bodyPr>
          <a:lstStyle/>
          <a:p>
            <a:r>
              <a:rPr lang="en-US" sz="1600" dirty="0">
                <a:latin typeface="Times New Roman" pitchFamily="18" charset="0"/>
                <a:cs typeface="Times New Roman" pitchFamily="18" charset="0"/>
              </a:rPr>
              <a:t>Angular is open source JavaScript framework, one of the most popular Single Page Application framework support building a complex application on client side</a:t>
            </a:r>
          </a:p>
        </p:txBody>
      </p:sp>
      <p:sp>
        <p:nvSpPr>
          <p:cNvPr id="10" name="Rectangle 9"/>
          <p:cNvSpPr/>
          <p:nvPr/>
        </p:nvSpPr>
        <p:spPr>
          <a:xfrm>
            <a:off x="4065067" y="5700659"/>
            <a:ext cx="4572000" cy="830997"/>
          </a:xfrm>
          <a:prstGeom prst="rect">
            <a:avLst/>
          </a:prstGeom>
        </p:spPr>
        <p:txBody>
          <a:bodyPr>
            <a:spAutoFit/>
          </a:bodyPr>
          <a:lstStyle/>
          <a:p>
            <a:r>
              <a:rPr lang="en-US" sz="1600" dirty="0">
                <a:latin typeface="Times New Roman" pitchFamily="18" charset="0"/>
                <a:cs typeface="Times New Roman" pitchFamily="18" charset="0"/>
              </a:rPr>
              <a:t>Node.js is a JavaScript </a:t>
            </a:r>
            <a:r>
              <a:rPr lang="en-US" sz="1600" dirty="0" smtClean="0">
                <a:latin typeface="Times New Roman" pitchFamily="18" charset="0"/>
                <a:cs typeface="Times New Roman" pitchFamily="18" charset="0"/>
              </a:rPr>
              <a:t>runtime using JavaScript on server side support building real-time application  effectively. </a:t>
            </a:r>
            <a:endParaRPr lang="en-US" sz="1600" dirty="0">
              <a:latin typeface="Times New Roman" pitchFamily="18" charset="0"/>
              <a:cs typeface="Times New Roman" pitchFamily="18" charset="0"/>
            </a:endParaRPr>
          </a:p>
        </p:txBody>
      </p:sp>
      <p:pic>
        <p:nvPicPr>
          <p:cNvPr id="2054" name="Picture 6" descr="Mongo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682" y="2438400"/>
            <a:ext cx="1981200" cy="804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xpr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2088" y="3756844"/>
            <a:ext cx="1943100" cy="489673"/>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Admin\Desktop\New Bitmap Image (2).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2954" y="4671024"/>
            <a:ext cx="2209800" cy="61235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Node.j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7363" y="5746705"/>
            <a:ext cx="1981200" cy="6511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227786" y="684074"/>
            <a:ext cx="7543800" cy="2031325"/>
          </a:xfrm>
          <a:prstGeom prst="rect">
            <a:avLst/>
          </a:prstGeom>
        </p:spPr>
        <p:txBody>
          <a:bodyPr wrap="square">
            <a:spAutoFit/>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term MEAN stack refers to a collection of JavaScript based technologies </a:t>
            </a:r>
            <a:r>
              <a:rPr lang="en-US" dirty="0" smtClean="0">
                <a:latin typeface="Times New Roman" pitchFamily="18" charset="0"/>
                <a:cs typeface="Times New Roman" pitchFamily="18" charset="0"/>
              </a:rPr>
              <a:t>                    used </a:t>
            </a:r>
            <a:r>
              <a:rPr lang="en-US" dirty="0">
                <a:latin typeface="Times New Roman" pitchFamily="18" charset="0"/>
                <a:cs typeface="Times New Roman" pitchFamily="18" charset="0"/>
              </a:rPr>
              <a:t>to develop web </a:t>
            </a:r>
            <a:r>
              <a:rPr lang="en-US" dirty="0" smtClean="0">
                <a:latin typeface="Times New Roman" pitchFamily="18" charset="0"/>
                <a:cs typeface="Times New Roman" pitchFamily="18" charset="0"/>
              </a:rPr>
              <a:t>applications. </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client to server to database,  </a:t>
            </a:r>
            <a:r>
              <a:rPr lang="en-US" dirty="0" smtClean="0">
                <a:latin typeface="Times New Roman" pitchFamily="18" charset="0"/>
                <a:cs typeface="Times New Roman" pitchFamily="18" charset="0"/>
              </a:rPr>
              <a:t>MEAN </a:t>
            </a:r>
            <a:r>
              <a:rPr lang="en-US" dirty="0">
                <a:latin typeface="Times New Roman" pitchFamily="18" charset="0"/>
                <a:cs typeface="Times New Roman" pitchFamily="18" charset="0"/>
              </a:rPr>
              <a:t>is full stack </a:t>
            </a:r>
            <a:r>
              <a:rPr lang="en-US" dirty="0" smtClean="0">
                <a:latin typeface="Times New Roman" pitchFamily="18" charset="0"/>
                <a:cs typeface="Times New Roman" pitchFamily="18" charset="0"/>
              </a:rPr>
              <a:t>JavaScript.</a:t>
            </a: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MEAN is an stand for: </a:t>
            </a:r>
          </a:p>
          <a:p>
            <a:endParaRPr lang="en-US" dirty="0" smtClean="0">
              <a:latin typeface="Times New Roman" pitchFamily="18" charset="0"/>
              <a:cs typeface="Times New Roman" pitchFamily="18" charset="0"/>
            </a:endParaRPr>
          </a:p>
        </p:txBody>
      </p:sp>
      <p:sp>
        <p:nvSpPr>
          <p:cNvPr id="13" name="Title 12"/>
          <p:cNvSpPr>
            <a:spLocks noGrp="1"/>
          </p:cNvSpPr>
          <p:nvPr>
            <p:ph type="title"/>
          </p:nvPr>
        </p:nvSpPr>
        <p:spPr>
          <a:xfrm>
            <a:off x="317464" y="0"/>
            <a:ext cx="7498080" cy="762000"/>
          </a:xfrm>
        </p:spPr>
        <p:txBody>
          <a:bodyPr>
            <a:normAutofit fontScale="90000"/>
          </a:bodyPr>
          <a:lstStyle/>
          <a:p>
            <a:r>
              <a:rPr lang="en-US" sz="4400" dirty="0" smtClean="0">
                <a:latin typeface="Times New Roman" pitchFamily="18" charset="0"/>
                <a:cs typeface="Times New Roman" pitchFamily="18" charset="0"/>
              </a:rPr>
              <a:t/>
            </a:r>
            <a:br>
              <a:rPr lang="en-US" sz="4400" dirty="0" smtClean="0">
                <a:latin typeface="Times New Roman" pitchFamily="18" charset="0"/>
                <a:cs typeface="Times New Roman" pitchFamily="18" charset="0"/>
              </a:rPr>
            </a:br>
            <a:r>
              <a:rPr lang="en-US" sz="4400" dirty="0">
                <a:latin typeface="Times New Roman" pitchFamily="18" charset="0"/>
                <a:cs typeface="Times New Roman" pitchFamily="18" charset="0"/>
              </a:rPr>
              <a:t> </a:t>
            </a:r>
            <a:r>
              <a:rPr lang="en-US" sz="4400" dirty="0" smtClean="0">
                <a:latin typeface="Times New Roman" pitchFamily="18" charset="0"/>
                <a:cs typeface="Times New Roman" pitchFamily="18" charset="0"/>
              </a:rPr>
              <a:t>     MEAN stack</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dirty="0"/>
          </a:p>
        </p:txBody>
      </p:sp>
      <p:sp>
        <p:nvSpPr>
          <p:cNvPr id="22" name="Rectangle 21"/>
          <p:cNvSpPr/>
          <p:nvPr/>
        </p:nvSpPr>
        <p:spPr>
          <a:xfrm>
            <a:off x="940964" y="2631341"/>
            <a:ext cx="982013" cy="584775"/>
          </a:xfrm>
          <a:prstGeom prst="rect">
            <a:avLst/>
          </a:prstGeom>
        </p:spPr>
        <p:txBody>
          <a:bodyPr wrap="square">
            <a:spAutoFit/>
          </a:bodyPr>
          <a:lstStyle/>
          <a:p>
            <a:pPr fontAlgn="ctr"/>
            <a:r>
              <a:rPr lang="en-US" sz="3200" dirty="0" smtClean="0">
                <a:solidFill>
                  <a:srgbClr val="00B050"/>
                </a:solidFill>
                <a:latin typeface="Times New Roman" pitchFamily="18" charset="0"/>
                <a:cs typeface="Times New Roman" pitchFamily="18" charset="0"/>
              </a:rPr>
              <a:t>M =</a:t>
            </a:r>
            <a:endParaRPr lang="en-US" sz="3200" dirty="0">
              <a:solidFill>
                <a:srgbClr val="00B050"/>
              </a:solidFill>
              <a:latin typeface="Times New Roman" pitchFamily="18" charset="0"/>
              <a:cs typeface="Times New Roman" pitchFamily="18" charset="0"/>
            </a:endParaRPr>
          </a:p>
        </p:txBody>
      </p:sp>
      <p:sp>
        <p:nvSpPr>
          <p:cNvPr id="23" name="Rectangle 22"/>
          <p:cNvSpPr/>
          <p:nvPr/>
        </p:nvSpPr>
        <p:spPr>
          <a:xfrm>
            <a:off x="966884" y="3624587"/>
            <a:ext cx="982013" cy="584775"/>
          </a:xfrm>
          <a:prstGeom prst="rect">
            <a:avLst/>
          </a:prstGeom>
        </p:spPr>
        <p:txBody>
          <a:bodyPr wrap="square">
            <a:spAutoFit/>
          </a:bodyPr>
          <a:lstStyle/>
          <a:p>
            <a:pPr fontAlgn="ctr"/>
            <a:r>
              <a:rPr lang="en-US" sz="3200" dirty="0" smtClean="0">
                <a:solidFill>
                  <a:schemeClr val="tx1">
                    <a:lumMod val="65000"/>
                    <a:lumOff val="35000"/>
                  </a:schemeClr>
                </a:solidFill>
                <a:latin typeface="Times New Roman" pitchFamily="18" charset="0"/>
                <a:cs typeface="Times New Roman" pitchFamily="18" charset="0"/>
              </a:rPr>
              <a:t>E =</a:t>
            </a:r>
            <a:endParaRPr lang="en-US" sz="3200" dirty="0">
              <a:solidFill>
                <a:schemeClr val="tx1">
                  <a:lumMod val="65000"/>
                  <a:lumOff val="35000"/>
                </a:schemeClr>
              </a:solidFill>
              <a:latin typeface="Times New Roman" pitchFamily="18" charset="0"/>
              <a:cs typeface="Times New Roman" pitchFamily="18" charset="0"/>
            </a:endParaRPr>
          </a:p>
        </p:txBody>
      </p:sp>
      <p:sp>
        <p:nvSpPr>
          <p:cNvPr id="24" name="Rectangle 23"/>
          <p:cNvSpPr/>
          <p:nvPr/>
        </p:nvSpPr>
        <p:spPr>
          <a:xfrm>
            <a:off x="966884" y="4705368"/>
            <a:ext cx="982013" cy="584775"/>
          </a:xfrm>
          <a:prstGeom prst="rect">
            <a:avLst/>
          </a:prstGeom>
        </p:spPr>
        <p:txBody>
          <a:bodyPr wrap="square">
            <a:spAutoFit/>
          </a:bodyPr>
          <a:lstStyle/>
          <a:p>
            <a:pPr fontAlgn="ctr"/>
            <a:r>
              <a:rPr lang="en-US" sz="3200" b="1" dirty="0" smtClean="0">
                <a:solidFill>
                  <a:srgbClr val="FF0000"/>
                </a:solidFill>
                <a:latin typeface="Times New Roman" pitchFamily="18" charset="0"/>
                <a:cs typeface="Times New Roman" pitchFamily="18" charset="0"/>
              </a:rPr>
              <a:t>A =</a:t>
            </a:r>
            <a:endParaRPr lang="en-US" sz="3200" b="1" dirty="0">
              <a:solidFill>
                <a:srgbClr val="FF0000"/>
              </a:solidFill>
              <a:latin typeface="Times New Roman" pitchFamily="18" charset="0"/>
              <a:cs typeface="Times New Roman" pitchFamily="18" charset="0"/>
            </a:endParaRPr>
          </a:p>
        </p:txBody>
      </p:sp>
      <p:sp>
        <p:nvSpPr>
          <p:cNvPr id="25" name="Rectangle 24"/>
          <p:cNvSpPr/>
          <p:nvPr/>
        </p:nvSpPr>
        <p:spPr>
          <a:xfrm>
            <a:off x="930941" y="5856399"/>
            <a:ext cx="982013" cy="584775"/>
          </a:xfrm>
          <a:prstGeom prst="rect">
            <a:avLst/>
          </a:prstGeom>
        </p:spPr>
        <p:txBody>
          <a:bodyPr wrap="square">
            <a:spAutoFit/>
          </a:bodyPr>
          <a:lstStyle/>
          <a:p>
            <a:pPr fontAlgn="ctr"/>
            <a:r>
              <a:rPr lang="en-US" sz="3200" b="1" dirty="0" smtClean="0">
                <a:solidFill>
                  <a:srgbClr val="74B230"/>
                </a:solidFill>
                <a:latin typeface="Times New Roman" pitchFamily="18" charset="0"/>
                <a:cs typeface="Times New Roman" pitchFamily="18" charset="0"/>
              </a:rPr>
              <a:t>N =</a:t>
            </a:r>
            <a:endParaRPr lang="en-US" sz="3200" b="1" dirty="0">
              <a:solidFill>
                <a:srgbClr val="74B230"/>
              </a:solidFill>
              <a:latin typeface="Times New Roman" pitchFamily="18" charset="0"/>
              <a:cs typeface="Times New Roman" pitchFamily="18" charset="0"/>
            </a:endParaRPr>
          </a:p>
        </p:txBody>
      </p:sp>
    </p:spTree>
    <p:extLst>
      <p:ext uri="{BB962C8B-B14F-4D97-AF65-F5344CB8AC3E}">
        <p14:creationId xmlns:p14="http://schemas.microsoft.com/office/powerpoint/2010/main" val="139035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fade">
                                      <p:cBhvr>
                                        <p:cTn id="17" dur="1000"/>
                                        <p:tgtEl>
                                          <p:spTgt spid="2054"/>
                                        </p:tgtEl>
                                      </p:cBhvr>
                                    </p:animEffect>
                                    <p:anim calcmode="lin" valueType="num">
                                      <p:cBhvr>
                                        <p:cTn id="18" dur="1000" fill="hold"/>
                                        <p:tgtEl>
                                          <p:spTgt spid="2054"/>
                                        </p:tgtEl>
                                        <p:attrNameLst>
                                          <p:attrName>ppt_x</p:attrName>
                                        </p:attrNameLst>
                                      </p:cBhvr>
                                      <p:tavLst>
                                        <p:tav tm="0">
                                          <p:val>
                                            <p:strVal val="#ppt_x"/>
                                          </p:val>
                                        </p:tav>
                                        <p:tav tm="100000">
                                          <p:val>
                                            <p:strVal val="#ppt_x"/>
                                          </p:val>
                                        </p:tav>
                                      </p:tavLst>
                                    </p:anim>
                                    <p:anim calcmode="lin" valueType="num">
                                      <p:cBhvr>
                                        <p:cTn id="19" dur="1000" fill="hold"/>
                                        <p:tgtEl>
                                          <p:spTgt spid="20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056"/>
                                        </p:tgtEl>
                                        <p:attrNameLst>
                                          <p:attrName>style.visibility</p:attrName>
                                        </p:attrNameLst>
                                      </p:cBhvr>
                                      <p:to>
                                        <p:strVal val="visible"/>
                                      </p:to>
                                    </p:set>
                                    <p:animEffect transition="in" filter="fade">
                                      <p:cBhvr>
                                        <p:cTn id="34" dur="1000"/>
                                        <p:tgtEl>
                                          <p:spTgt spid="2056"/>
                                        </p:tgtEl>
                                      </p:cBhvr>
                                    </p:animEffect>
                                    <p:anim calcmode="lin" valueType="num">
                                      <p:cBhvr>
                                        <p:cTn id="35" dur="1000" fill="hold"/>
                                        <p:tgtEl>
                                          <p:spTgt spid="2056"/>
                                        </p:tgtEl>
                                        <p:attrNameLst>
                                          <p:attrName>ppt_x</p:attrName>
                                        </p:attrNameLst>
                                      </p:cBhvr>
                                      <p:tavLst>
                                        <p:tav tm="0">
                                          <p:val>
                                            <p:strVal val="#ppt_x"/>
                                          </p:val>
                                        </p:tav>
                                        <p:tav tm="100000">
                                          <p:val>
                                            <p:strVal val="#ppt_x"/>
                                          </p:val>
                                        </p:tav>
                                      </p:tavLst>
                                    </p:anim>
                                    <p:anim calcmode="lin" valueType="num">
                                      <p:cBhvr>
                                        <p:cTn id="36" dur="1000" fill="hold"/>
                                        <p:tgtEl>
                                          <p:spTgt spid="20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fade">
                                      <p:cBhvr>
                                        <p:cTn id="51" dur="1000"/>
                                        <p:tgtEl>
                                          <p:spTgt spid="2059"/>
                                        </p:tgtEl>
                                      </p:cBhvr>
                                    </p:animEffect>
                                    <p:anim calcmode="lin" valueType="num">
                                      <p:cBhvr>
                                        <p:cTn id="52" dur="1000" fill="hold"/>
                                        <p:tgtEl>
                                          <p:spTgt spid="2059"/>
                                        </p:tgtEl>
                                        <p:attrNameLst>
                                          <p:attrName>ppt_x</p:attrName>
                                        </p:attrNameLst>
                                      </p:cBhvr>
                                      <p:tavLst>
                                        <p:tav tm="0">
                                          <p:val>
                                            <p:strVal val="#ppt_x"/>
                                          </p:val>
                                        </p:tav>
                                        <p:tav tm="100000">
                                          <p:val>
                                            <p:strVal val="#ppt_x"/>
                                          </p:val>
                                        </p:tav>
                                      </p:tavLst>
                                    </p:anim>
                                    <p:anim calcmode="lin" valueType="num">
                                      <p:cBhvr>
                                        <p:cTn id="53" dur="1000" fill="hold"/>
                                        <p:tgtEl>
                                          <p:spTgt spid="205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61"/>
                                        </p:tgtEl>
                                        <p:attrNameLst>
                                          <p:attrName>style.visibility</p:attrName>
                                        </p:attrNameLst>
                                      </p:cBhvr>
                                      <p:to>
                                        <p:strVal val="visible"/>
                                      </p:to>
                                    </p:set>
                                    <p:animEffect transition="in" filter="fade">
                                      <p:cBhvr>
                                        <p:cTn id="68" dur="1000"/>
                                        <p:tgtEl>
                                          <p:spTgt spid="2061"/>
                                        </p:tgtEl>
                                      </p:cBhvr>
                                    </p:animEffect>
                                    <p:anim calcmode="lin" valueType="num">
                                      <p:cBhvr>
                                        <p:cTn id="69" dur="1000" fill="hold"/>
                                        <p:tgtEl>
                                          <p:spTgt spid="2061"/>
                                        </p:tgtEl>
                                        <p:attrNameLst>
                                          <p:attrName>ppt_x</p:attrName>
                                        </p:attrNameLst>
                                      </p:cBhvr>
                                      <p:tavLst>
                                        <p:tav tm="0">
                                          <p:val>
                                            <p:strVal val="#ppt_x"/>
                                          </p:val>
                                        </p:tav>
                                        <p:tav tm="100000">
                                          <p:val>
                                            <p:strVal val="#ppt_x"/>
                                          </p:val>
                                        </p:tav>
                                      </p:tavLst>
                                    </p:anim>
                                    <p:anim calcmode="lin" valueType="num">
                                      <p:cBhvr>
                                        <p:cTn id="70" dur="1000" fill="hold"/>
                                        <p:tgtEl>
                                          <p:spTgt spid="206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1000"/>
                                        <p:tgtEl>
                                          <p:spTgt spid="25"/>
                                        </p:tgtEl>
                                      </p:cBhvr>
                                    </p:animEffect>
                                    <p:anim calcmode="lin" valueType="num">
                                      <p:cBhvr>
                                        <p:cTn id="74" dur="1000" fill="hold"/>
                                        <p:tgtEl>
                                          <p:spTgt spid="25"/>
                                        </p:tgtEl>
                                        <p:attrNameLst>
                                          <p:attrName>ppt_x</p:attrName>
                                        </p:attrNameLst>
                                      </p:cBhvr>
                                      <p:tavLst>
                                        <p:tav tm="0">
                                          <p:val>
                                            <p:strVal val="#ppt_x"/>
                                          </p:val>
                                        </p:tav>
                                        <p:tav tm="100000">
                                          <p:val>
                                            <p:strVal val="#ppt_x"/>
                                          </p:val>
                                        </p:tav>
                                      </p:tavLst>
                                    </p:anim>
                                    <p:anim calcmode="lin" valueType="num">
                                      <p:cBhvr>
                                        <p:cTn id="7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smtClean="0"/>
              <a:t>- Architecture style: </a:t>
            </a:r>
            <a:r>
              <a:rPr lang="en-US" sz="1800" dirty="0" err="1" smtClean="0"/>
              <a:t>Microservices</a:t>
            </a:r>
            <a:r>
              <a:rPr lang="en-US" sz="1800" dirty="0" smtClean="0"/>
              <a:t>, Single Page Application, </a:t>
            </a:r>
            <a:r>
              <a:rPr lang="en-US" sz="1800" dirty="0" err="1" smtClean="0"/>
              <a:t>RESTful</a:t>
            </a:r>
            <a:r>
              <a:rPr lang="en-US" sz="1800" dirty="0" smtClean="0"/>
              <a:t> </a:t>
            </a:r>
            <a:r>
              <a:rPr lang="en-US" sz="1800" dirty="0" err="1" smtClean="0"/>
              <a:t>webservice</a:t>
            </a:r>
            <a:r>
              <a:rPr lang="en-US" sz="1800" dirty="0" smtClean="0"/>
              <a:t>, MVC</a:t>
            </a:r>
          </a:p>
          <a:p>
            <a:pPr marL="0" indent="0">
              <a:buNone/>
            </a:pPr>
            <a:endParaRPr lang="en-US" sz="1800" dirty="0"/>
          </a:p>
          <a:p>
            <a:pPr marL="0" indent="0">
              <a:buNone/>
            </a:pPr>
            <a:r>
              <a:rPr lang="en-US" sz="1800" dirty="0" smtClean="0"/>
              <a:t>- Back end:   Java web J2EE + Spring MVC framework + Hibernate</a:t>
            </a:r>
          </a:p>
          <a:p>
            <a:pPr marL="0" indent="0">
              <a:buNone/>
            </a:pPr>
            <a:r>
              <a:rPr lang="en-US" sz="1800" dirty="0" smtClean="0"/>
              <a:t>                      Node.js + Express framework</a:t>
            </a:r>
          </a:p>
          <a:p>
            <a:pPr marL="0" indent="0">
              <a:buNone/>
            </a:pPr>
            <a:endParaRPr lang="en-US" sz="1800" dirty="0" smtClean="0"/>
          </a:p>
          <a:p>
            <a:pPr marL="0" indent="0">
              <a:buNone/>
            </a:pPr>
            <a:r>
              <a:rPr lang="en-US" sz="1800" dirty="0" smtClean="0"/>
              <a:t>- Front end:   HTML5, CSS3, </a:t>
            </a:r>
            <a:r>
              <a:rPr lang="en-US" sz="1800" dirty="0" err="1" smtClean="0"/>
              <a:t>Javascript</a:t>
            </a:r>
            <a:r>
              <a:rPr lang="en-US" sz="1800" dirty="0" smtClean="0"/>
              <a:t>, </a:t>
            </a:r>
            <a:r>
              <a:rPr lang="en-US" sz="1800" dirty="0" err="1" smtClean="0"/>
              <a:t>Jquery</a:t>
            </a:r>
            <a:r>
              <a:rPr lang="en-US" sz="1800" dirty="0" smtClean="0"/>
              <a:t>, </a:t>
            </a:r>
            <a:r>
              <a:rPr lang="en-US" sz="1800" dirty="0"/>
              <a:t>Bootstrap</a:t>
            </a:r>
            <a:endParaRPr lang="en-US" sz="1800" dirty="0" smtClean="0"/>
          </a:p>
          <a:p>
            <a:pPr marL="0" indent="0">
              <a:buNone/>
            </a:pPr>
            <a:r>
              <a:rPr lang="en-US" sz="1800" dirty="0"/>
              <a:t> </a:t>
            </a:r>
            <a:r>
              <a:rPr lang="en-US" sz="1800" dirty="0" smtClean="0"/>
              <a:t>                     Angular JS and Angular 2 framework</a:t>
            </a:r>
          </a:p>
          <a:p>
            <a:pPr marL="0" indent="0">
              <a:buNone/>
            </a:pPr>
            <a:endParaRPr lang="en-US" sz="1800" dirty="0" smtClean="0"/>
          </a:p>
          <a:p>
            <a:pPr marL="0" indent="0">
              <a:buNone/>
            </a:pPr>
            <a:r>
              <a:rPr lang="en-US" sz="1800" dirty="0" smtClean="0"/>
              <a:t>- Database:  </a:t>
            </a:r>
            <a:r>
              <a:rPr lang="en-US" sz="1800" dirty="0" err="1" smtClean="0"/>
              <a:t>MongoDB</a:t>
            </a:r>
            <a:r>
              <a:rPr lang="en-US" sz="1800" dirty="0" smtClean="0"/>
              <a:t>, SQL (MySQL &amp; MS SQL Server)</a:t>
            </a:r>
          </a:p>
          <a:p>
            <a:pPr marL="285750" indent="-285750">
              <a:buFontTx/>
              <a:buChar char="-"/>
            </a:pPr>
            <a:endParaRPr lang="en-US" sz="1800" dirty="0" smtClean="0"/>
          </a:p>
          <a:p>
            <a:pPr marL="0" indent="0">
              <a:buNone/>
            </a:pPr>
            <a:r>
              <a:rPr lang="en-US" sz="1800" dirty="0" smtClean="0"/>
              <a:t>- Build and Deploy: </a:t>
            </a:r>
            <a:r>
              <a:rPr lang="en-US" sz="1800" dirty="0"/>
              <a:t>maven </a:t>
            </a:r>
            <a:r>
              <a:rPr lang="en-US" sz="1800" dirty="0" smtClean="0"/>
              <a:t>with Glassfish, Tomcat, </a:t>
            </a:r>
            <a:r>
              <a:rPr lang="en-US" sz="1800" dirty="0" err="1"/>
              <a:t>package.json</a:t>
            </a:r>
            <a:r>
              <a:rPr lang="en-US" sz="1800" dirty="0"/>
              <a:t> with </a:t>
            </a:r>
            <a:r>
              <a:rPr lang="en-US" sz="1800" dirty="0" err="1" smtClean="0"/>
              <a:t>npm</a:t>
            </a:r>
            <a:endParaRPr lang="en-US" sz="1800" dirty="0" smtClean="0"/>
          </a:p>
          <a:p>
            <a:pPr marL="285750" indent="-285750">
              <a:buFontTx/>
              <a:buChar char="-"/>
            </a:pPr>
            <a:endParaRPr lang="en-US" sz="1800" dirty="0" smtClean="0"/>
          </a:p>
          <a:p>
            <a:pPr marL="0" indent="0">
              <a:buNone/>
            </a:pPr>
            <a:r>
              <a:rPr lang="en-US" sz="1800" dirty="0" smtClean="0"/>
              <a:t>- Online server: heroku.com, mlab.com, f</a:t>
            </a:r>
            <a:r>
              <a:rPr lang="en-US" sz="1600" dirty="0" smtClean="0"/>
              <a:t>reesqldatabase.com</a:t>
            </a:r>
            <a:endParaRPr lang="en-US" sz="1800" dirty="0"/>
          </a:p>
          <a:p>
            <a:pPr marL="0" indent="0">
              <a:buNone/>
            </a:pPr>
            <a:r>
              <a:rPr lang="en-US" sz="1800" dirty="0" smtClean="0"/>
              <a:t>- Version control: </a:t>
            </a:r>
            <a:r>
              <a:rPr lang="en-US" sz="1800" dirty="0" err="1" smtClean="0"/>
              <a:t>Git</a:t>
            </a:r>
            <a:endParaRPr lang="en-US" sz="1800" dirty="0" smtClean="0"/>
          </a:p>
          <a:p>
            <a:pPr marL="285750" indent="-285750">
              <a:buFontTx/>
              <a:buChar char="-"/>
            </a:pPr>
            <a:endParaRPr lang="en-US" sz="1800" dirty="0" smtClean="0"/>
          </a:p>
          <a:p>
            <a:pPr marL="0" indent="0">
              <a:buNone/>
            </a:pPr>
            <a:r>
              <a:rPr lang="en-US" sz="1800" dirty="0" smtClean="0"/>
              <a:t>- Project management tool: </a:t>
            </a:r>
            <a:r>
              <a:rPr lang="en-US" sz="1800" dirty="0" err="1" smtClean="0"/>
              <a:t>Trello</a:t>
            </a:r>
            <a:endParaRPr lang="en-US" sz="1800" dirty="0" smtClean="0"/>
          </a:p>
          <a:p>
            <a:pPr marL="285750" indent="-285750">
              <a:buFontTx/>
              <a:buChar char="-"/>
            </a:pPr>
            <a:endParaRPr lang="en-US" sz="1800" dirty="0" smtClean="0"/>
          </a:p>
          <a:p>
            <a:pPr marL="0" indent="0">
              <a:buNone/>
            </a:pPr>
            <a:r>
              <a:rPr lang="en-US" sz="1800" dirty="0"/>
              <a:t>- Other </a:t>
            </a:r>
            <a:r>
              <a:rPr lang="en-US" sz="1800" dirty="0" smtClean="0"/>
              <a:t>tool: </a:t>
            </a:r>
            <a:r>
              <a:rPr lang="en-US" sz="1800" dirty="0"/>
              <a:t>Dreamweaver CS6 </a:t>
            </a:r>
            <a:r>
              <a:rPr lang="en-US" sz="1800" dirty="0" smtClean="0"/>
              <a:t>, UMLET, </a:t>
            </a:r>
            <a:r>
              <a:rPr lang="en-US" sz="1800" dirty="0" err="1" smtClean="0"/>
              <a:t>Edraw</a:t>
            </a:r>
            <a:r>
              <a:rPr lang="en-US" sz="1800" dirty="0" smtClean="0"/>
              <a:t>, </a:t>
            </a:r>
            <a:r>
              <a:rPr lang="en-US" sz="1800" dirty="0" err="1"/>
              <a:t>N</a:t>
            </a:r>
            <a:r>
              <a:rPr lang="en-US" sz="1800" dirty="0" err="1" smtClean="0"/>
              <a:t>etbeans</a:t>
            </a:r>
            <a:r>
              <a:rPr lang="en-US" sz="1800" dirty="0" smtClean="0"/>
              <a:t>, </a:t>
            </a:r>
            <a:r>
              <a:rPr lang="en-US" sz="1800" dirty="0" err="1" smtClean="0"/>
              <a:t>Vscode</a:t>
            </a:r>
            <a:r>
              <a:rPr lang="en-US" sz="1800" dirty="0" smtClean="0"/>
              <a:t>, </a:t>
            </a:r>
            <a:r>
              <a:rPr lang="en-US" sz="1800" dirty="0" err="1" smtClean="0"/>
              <a:t>RoboMongo</a:t>
            </a:r>
            <a:r>
              <a:rPr lang="en-US" sz="1800" dirty="0" smtClean="0"/>
              <a:t>, </a:t>
            </a:r>
            <a:r>
              <a:rPr lang="en-US" sz="1800" dirty="0" err="1" smtClean="0"/>
              <a:t>PHPmyadmin</a:t>
            </a:r>
            <a:r>
              <a:rPr lang="en-US" sz="1800" dirty="0" smtClean="0"/>
              <a:t>, Sonar Lint, SQL Server Management Tool, </a:t>
            </a:r>
            <a:r>
              <a:rPr lang="en-US" sz="1800" dirty="0" err="1" smtClean="0"/>
              <a:t>Erdaw</a:t>
            </a:r>
            <a:r>
              <a:rPr lang="en-US" sz="1800" dirty="0" smtClean="0"/>
              <a:t>, </a:t>
            </a:r>
          </a:p>
          <a:p>
            <a:pPr marL="0" indent="0">
              <a:buNone/>
            </a:pPr>
            <a:endParaRPr lang="en-US" dirty="0"/>
          </a:p>
        </p:txBody>
      </p:sp>
    </p:spTree>
    <p:extLst>
      <p:ext uri="{BB962C8B-B14F-4D97-AF65-F5344CB8AC3E}">
        <p14:creationId xmlns:p14="http://schemas.microsoft.com/office/powerpoint/2010/main" val="205446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 calcmode="lin" valueType="num">
                                      <p:cBhvr additive="base">
                                        <p:cTn id="5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anim calcmode="lin" valueType="num">
                                      <p:cBhvr additive="base">
                                        <p:cTn id="6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5000" y="2743200"/>
            <a:ext cx="6248400" cy="1143000"/>
          </a:xfrm>
        </p:spPr>
        <p:txBody>
          <a:bodyPr>
            <a:normAutofit fontScale="90000"/>
          </a:bodyPr>
          <a:lstStyle/>
          <a:p>
            <a:r>
              <a:rPr lang="en-US" sz="4400" b="1" dirty="0" smtClean="0">
                <a:effectLst/>
                <a:latin typeface="Times New Roman" pitchFamily="18" charset="0"/>
                <a:cs typeface="Times New Roman" pitchFamily="18" charset="0"/>
              </a:rPr>
              <a:t>II. </a:t>
            </a:r>
            <a:r>
              <a:rPr lang="en-US" sz="4000" b="1" dirty="0"/>
              <a:t>Hotel Business Industry</a:t>
            </a:r>
            <a:endParaRPr lang="en-US" sz="4400" b="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6953804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406</TotalTime>
  <Words>1451</Words>
  <Application>Microsoft Office PowerPoint</Application>
  <PresentationFormat>On-screen Show (4:3)</PresentationFormat>
  <Paragraphs>158</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HOTEL BOOKING AND RESERVATION SYSTEM USING MICROSERVICES TECHNOLOGY WITH MEAN STACK AND SPRING MVC HIBERNATE</vt:lpstr>
      <vt:lpstr>Table of content</vt:lpstr>
      <vt:lpstr>I. Technology</vt:lpstr>
      <vt:lpstr> Mircoservices </vt:lpstr>
      <vt:lpstr> Mircoservices </vt:lpstr>
      <vt:lpstr> Spring MVC Hibernate </vt:lpstr>
      <vt:lpstr>       MEAN stack </vt:lpstr>
      <vt:lpstr>Technology used</vt:lpstr>
      <vt:lpstr>II. Hotel Business Industry</vt:lpstr>
      <vt:lpstr>Problem</vt:lpstr>
      <vt:lpstr>Modern Hotel System</vt:lpstr>
      <vt:lpstr>III. GOAL AND SCOPE</vt:lpstr>
      <vt:lpstr>Goal and Scope</vt:lpstr>
      <vt:lpstr>Goal and Scope</vt:lpstr>
      <vt:lpstr>Goal and Scope</vt:lpstr>
      <vt:lpstr>IV. FEATURES</vt:lpstr>
      <vt:lpstr>Features</vt:lpstr>
      <vt:lpstr>Use case</vt:lpstr>
      <vt:lpstr>V. SYSTEM ARCHITECTURE</vt:lpstr>
      <vt:lpstr>System architecture</vt:lpstr>
      <vt:lpstr>V. System Architecture</vt:lpstr>
      <vt:lpstr>VI. 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RESERVATION SYSTEM USING MICROSERVICES TECHNOLOGY WITH MEAN STACK AND SPRING MVC HIBERNATE</dc:title>
  <dc:creator>Admin</dc:creator>
  <cp:lastModifiedBy>Admin</cp:lastModifiedBy>
  <cp:revision>152</cp:revision>
  <dcterms:created xsi:type="dcterms:W3CDTF">2006-08-16T00:00:00Z</dcterms:created>
  <dcterms:modified xsi:type="dcterms:W3CDTF">2018-02-28T18:29:34Z</dcterms:modified>
</cp:coreProperties>
</file>