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30"/>
  </p:notesMasterIdLst>
  <p:sldIdLst>
    <p:sldId id="256" r:id="rId2"/>
    <p:sldId id="258" r:id="rId3"/>
    <p:sldId id="262" r:id="rId4"/>
    <p:sldId id="290" r:id="rId5"/>
    <p:sldId id="283" r:id="rId6"/>
    <p:sldId id="287" r:id="rId7"/>
    <p:sldId id="270" r:id="rId8"/>
    <p:sldId id="271" r:id="rId9"/>
    <p:sldId id="288" r:id="rId10"/>
    <p:sldId id="289" r:id="rId11"/>
    <p:sldId id="274" r:id="rId12"/>
    <p:sldId id="276" r:id="rId13"/>
    <p:sldId id="277" r:id="rId14"/>
    <p:sldId id="278" r:id="rId15"/>
    <p:sldId id="264" r:id="rId16"/>
    <p:sldId id="285" r:id="rId17"/>
    <p:sldId id="281" r:id="rId18"/>
    <p:sldId id="265" r:id="rId19"/>
    <p:sldId id="292" r:id="rId20"/>
    <p:sldId id="284" r:id="rId21"/>
    <p:sldId id="279" r:id="rId22"/>
    <p:sldId id="282" r:id="rId23"/>
    <p:sldId id="266" r:id="rId24"/>
    <p:sldId id="267" r:id="rId25"/>
    <p:sldId id="293" r:id="rId26"/>
    <p:sldId id="294" r:id="rId27"/>
    <p:sldId id="295" r:id="rId28"/>
    <p:sldId id="29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9A2A"/>
    <a:srgbClr val="74B230"/>
    <a:srgbClr val="F886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74585" autoAdjust="0"/>
  </p:normalViewPr>
  <p:slideViewPr>
    <p:cSldViewPr>
      <p:cViewPr varScale="1">
        <p:scale>
          <a:sx n="79" d="100"/>
          <a:sy n="79" d="100"/>
        </p:scale>
        <p:origin x="924" y="96"/>
      </p:cViewPr>
      <p:guideLst>
        <p:guide orient="horz" pos="2160"/>
        <p:guide pos="2880"/>
      </p:guideLst>
    </p:cSldViewPr>
  </p:slideViewPr>
  <p:notesTextViewPr>
    <p:cViewPr>
      <p:scale>
        <a:sx n="100" d="100"/>
        <a:sy n="100" d="100"/>
      </p:scale>
      <p:origin x="0" y="-16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A6C43E-BF2E-4F9E-AD57-441B9F46AF27}" type="datetimeFigureOut">
              <a:rPr lang="en-US" smtClean="0"/>
              <a:t>4/18/2018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CFBBB-5F2D-4F37-867E-042C6B44FB31}" type="slidenum">
              <a:rPr lang="en-US" smtClean="0"/>
              <a:t>‹#›</a:t>
            </a:fld>
            <a:endParaRPr lang="en-US"/>
          </a:p>
        </p:txBody>
      </p:sp>
    </p:spTree>
    <p:extLst>
      <p:ext uri="{BB962C8B-B14F-4D97-AF65-F5344CB8AC3E}">
        <p14:creationId xmlns:p14="http://schemas.microsoft.com/office/powerpoint/2010/main" val="35051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r>
              <a:rPr lang="en-US" baseline="0" dirty="0"/>
              <a:t> my name is Do Hung </a:t>
            </a:r>
            <a:r>
              <a:rPr lang="en-US" baseline="0" dirty="0" err="1"/>
              <a:t>Cuong</a:t>
            </a:r>
            <a:r>
              <a:rPr lang="en-US" baseline="0" dirty="0"/>
              <a:t>, and today I am very happy to be here to present about my thesis</a:t>
            </a:r>
          </a:p>
          <a:p>
            <a:r>
              <a:rPr lang="en-US" baseline="0" dirty="0"/>
              <a:t>My topic is </a:t>
            </a:r>
            <a:r>
              <a:rPr lang="en-US" sz="1200" b="0" dirty="0">
                <a:solidFill>
                  <a:srgbClr val="F88630"/>
                </a:solidFill>
                <a:effectLst/>
                <a:latin typeface="Times New Roman" pitchFamily="18" charset="0"/>
                <a:cs typeface="Times New Roman" pitchFamily="18" charset="0"/>
              </a:rPr>
              <a:t>HOTEL BOOKING AND RESERVATION</a:t>
            </a:r>
            <a:r>
              <a:rPr lang="en-US" sz="1200" b="0" baseline="0" dirty="0">
                <a:solidFill>
                  <a:srgbClr val="F88630"/>
                </a:solidFill>
                <a:effectLst/>
                <a:latin typeface="Times New Roman" pitchFamily="18" charset="0"/>
                <a:cs typeface="Times New Roman" pitchFamily="18" charset="0"/>
              </a:rPr>
              <a:t> </a:t>
            </a:r>
            <a:r>
              <a:rPr lang="en-US" sz="1200" b="0" dirty="0">
                <a:solidFill>
                  <a:srgbClr val="F88630"/>
                </a:solidFill>
                <a:effectLst/>
                <a:latin typeface="Times New Roman" pitchFamily="18" charset="0"/>
                <a:cs typeface="Times New Roman" pitchFamily="18" charset="0"/>
              </a:rPr>
              <a:t>SYSTEM USING MICROSERVICES</a:t>
            </a:r>
            <a:r>
              <a:rPr lang="en-US" sz="1200" b="0" baseline="0" dirty="0">
                <a:solidFill>
                  <a:srgbClr val="F88630"/>
                </a:solidFill>
                <a:effectLst/>
                <a:latin typeface="Times New Roman" pitchFamily="18" charset="0"/>
                <a:cs typeface="Times New Roman" pitchFamily="18" charset="0"/>
              </a:rPr>
              <a:t> </a:t>
            </a:r>
            <a:r>
              <a:rPr lang="en-US" sz="1200" b="0" dirty="0">
                <a:solidFill>
                  <a:srgbClr val="F88630"/>
                </a:solidFill>
                <a:effectLst/>
                <a:latin typeface="Times New Roman" pitchFamily="18" charset="0"/>
                <a:cs typeface="Times New Roman" pitchFamily="18" charset="0"/>
              </a:rPr>
              <a:t>TECHNOLOGY WITH MEAN STACK</a:t>
            </a:r>
            <a:r>
              <a:rPr lang="en-US" sz="1200" b="0" baseline="0" dirty="0">
                <a:solidFill>
                  <a:srgbClr val="F88630"/>
                </a:solidFill>
                <a:effectLst/>
                <a:latin typeface="Times New Roman" pitchFamily="18" charset="0"/>
                <a:cs typeface="Times New Roman" pitchFamily="18" charset="0"/>
              </a:rPr>
              <a:t> </a:t>
            </a:r>
            <a:r>
              <a:rPr lang="en-US" sz="1200" b="0" dirty="0">
                <a:solidFill>
                  <a:srgbClr val="F88630"/>
                </a:solidFill>
                <a:effectLst/>
                <a:latin typeface="Times New Roman" pitchFamily="18" charset="0"/>
                <a:cs typeface="Times New Roman" pitchFamily="18" charset="0"/>
              </a:rPr>
              <a:t>AND SPRING MVC HIBERNATE</a:t>
            </a:r>
          </a:p>
          <a:p>
            <a:r>
              <a:rPr lang="en-US" sz="1200" b="0" dirty="0">
                <a:solidFill>
                  <a:srgbClr val="F88630"/>
                </a:solidFill>
                <a:effectLst/>
                <a:latin typeface="Times New Roman" pitchFamily="18" charset="0"/>
                <a:cs typeface="Times New Roman" pitchFamily="18" charset="0"/>
              </a:rPr>
              <a:t>I will talk </a:t>
            </a:r>
            <a:r>
              <a:rPr lang="en-US" sz="1200" b="0" baseline="0" dirty="0">
                <a:solidFill>
                  <a:srgbClr val="F88630"/>
                </a:solidFill>
                <a:effectLst/>
                <a:latin typeface="Times New Roman" pitchFamily="18" charset="0"/>
                <a:cs typeface="Times New Roman" pitchFamily="18" charset="0"/>
              </a:rPr>
              <a:t>about 15-20 minutes, if you have any questions, you can ask me at the end of my presentation</a:t>
            </a:r>
            <a:endParaRPr lang="en-US" b="0" dirty="0"/>
          </a:p>
        </p:txBody>
      </p:sp>
      <p:sp>
        <p:nvSpPr>
          <p:cNvPr id="4" name="Slide Number Placeholder 3"/>
          <p:cNvSpPr>
            <a:spLocks noGrp="1"/>
          </p:cNvSpPr>
          <p:nvPr>
            <p:ph type="sldNum" sz="quarter" idx="10"/>
          </p:nvPr>
        </p:nvSpPr>
        <p:spPr/>
        <p:txBody>
          <a:bodyPr/>
          <a:lstStyle/>
          <a:p>
            <a:fld id="{0CACFBBB-5F2D-4F37-867E-042C6B44FB31}" type="slidenum">
              <a:rPr lang="en-US" smtClean="0"/>
              <a:t>1</a:t>
            </a:fld>
            <a:endParaRPr lang="en-US"/>
          </a:p>
        </p:txBody>
      </p:sp>
    </p:spTree>
    <p:extLst>
      <p:ext uri="{BB962C8B-B14F-4D97-AF65-F5344CB8AC3E}">
        <p14:creationId xmlns:p14="http://schemas.microsoft.com/office/powerpoint/2010/main" val="276691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apply</a:t>
            </a:r>
            <a:r>
              <a:rPr lang="en-US" sz="1200" b="0" i="0" kern="1200" baseline="0" dirty="0">
                <a:solidFill>
                  <a:schemeClr val="tx1"/>
                </a:solidFill>
                <a:effectLst/>
                <a:latin typeface="+mn-lt"/>
                <a:ea typeface="+mn-ea"/>
                <a:cs typeface="+mn-cs"/>
              </a:rPr>
              <a:t> Single page application, we need to provides data for client via AJAX as well as the request backward from client.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Nowadays, </a:t>
            </a:r>
            <a:r>
              <a:rPr lang="en-US" sz="1200" b="0" i="0" kern="1200" baseline="0" dirty="0" err="1">
                <a:solidFill>
                  <a:schemeClr val="tx1"/>
                </a:solidFill>
                <a:effectLst/>
                <a:latin typeface="+mn-lt"/>
                <a:ea typeface="+mn-ea"/>
                <a:cs typeface="+mn-cs"/>
              </a:rPr>
              <a:t>RESTful</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webservice</a:t>
            </a:r>
            <a:r>
              <a:rPr lang="en-US" sz="1200" b="0" i="0" kern="1200" baseline="0" dirty="0">
                <a:solidFill>
                  <a:schemeClr val="tx1"/>
                </a:solidFill>
                <a:effectLst/>
                <a:latin typeface="+mn-lt"/>
                <a:ea typeface="+mn-ea"/>
                <a:cs typeface="+mn-cs"/>
              </a:rPr>
              <a:t> is the most popular way that help your server connect provides API resources for client side.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By using REST HTTP methods such as GET, PUT, POST, DELETE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Methods get use to retrieve data from the API resources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POST, PUT, DELETE is used by client side to send add, update or delete request to server and execute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a:solidFill>
                  <a:schemeClr val="tx1"/>
                </a:solidFill>
                <a:effectLst/>
                <a:latin typeface="+mn-lt"/>
                <a:ea typeface="+mn-ea"/>
                <a:cs typeface="+mn-cs"/>
              </a:rPr>
              <a:t>RESTful</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webservice</a:t>
            </a:r>
            <a:r>
              <a:rPr lang="en-US" sz="1200" b="0" i="0" kern="1200" baseline="0" dirty="0">
                <a:solidFill>
                  <a:schemeClr val="tx1"/>
                </a:solidFill>
                <a:effectLst/>
                <a:latin typeface="+mn-lt"/>
                <a:ea typeface="+mn-ea"/>
                <a:cs typeface="+mn-cs"/>
              </a:rPr>
              <a:t> can provide API data as Text, JSON, XML </a:t>
            </a:r>
            <a:r>
              <a:rPr lang="en-US" dirty="0"/>
              <a:t>format, usually</a:t>
            </a:r>
            <a:r>
              <a:rPr lang="en-US" baseline="0" dirty="0"/>
              <a:t> in JSON</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10</a:t>
            </a:fld>
            <a:endParaRPr lang="en-US"/>
          </a:p>
        </p:txBody>
      </p:sp>
    </p:spTree>
    <p:extLst>
      <p:ext uri="{BB962C8B-B14F-4D97-AF65-F5344CB8AC3E}">
        <p14:creationId xmlns:p14="http://schemas.microsoft.com/office/powerpoint/2010/main" val="3130196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a:t>
            </a:r>
            <a:r>
              <a:rPr lang="en-US" baseline="0" dirty="0"/>
              <a:t> these technology I have mentioned. I also use a lot of other technology. Here is a list of summary technology I used such as </a:t>
            </a:r>
            <a:r>
              <a:rPr lang="en-US" baseline="0" dirty="0" err="1"/>
              <a:t>Juery</a:t>
            </a:r>
            <a:r>
              <a:rPr lang="en-US" baseline="0" dirty="0"/>
              <a:t>, </a:t>
            </a:r>
            <a:r>
              <a:rPr lang="en-US" baseline="0" dirty="0" err="1"/>
              <a:t>boostrap</a:t>
            </a:r>
            <a:r>
              <a:rPr lang="en-US" baseline="0" dirty="0"/>
              <a:t>, MySQL, SQL, Maven , tomcat </a:t>
            </a:r>
            <a:r>
              <a:rPr lang="en-US" baseline="0" dirty="0" err="1"/>
              <a:t>Git</a:t>
            </a:r>
            <a:r>
              <a:rPr lang="en-US" baseline="0" dirty="0"/>
              <a:t> hub, </a:t>
            </a:r>
            <a:r>
              <a:rPr lang="en-US" baseline="0" dirty="0" err="1"/>
              <a:t>Trello</a:t>
            </a:r>
            <a:r>
              <a:rPr lang="en-US" baseline="0" dirty="0"/>
              <a:t> and so much more</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11</a:t>
            </a:fld>
            <a:endParaRPr lang="en-US"/>
          </a:p>
        </p:txBody>
      </p:sp>
    </p:spTree>
    <p:extLst>
      <p:ext uri="{BB962C8B-B14F-4D97-AF65-F5344CB8AC3E}">
        <p14:creationId xmlns:p14="http://schemas.microsoft.com/office/powerpoint/2010/main" val="87807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a:t>
            </a:r>
            <a:r>
              <a:rPr lang="en-US" baseline="0" dirty="0"/>
              <a:t> it is an image of Hilton Hampton Hotel in America, you can see that many customers are making a </a:t>
            </a:r>
            <a:r>
              <a:rPr lang="en-US" dirty="0"/>
              <a:t>queue waiting</a:t>
            </a:r>
            <a:r>
              <a:rPr lang="en-US" baseline="0" dirty="0"/>
              <a:t> for own turn to book room or fill a reservation form. In fact, </a:t>
            </a:r>
            <a:r>
              <a:rPr lang="en-US" dirty="0"/>
              <a:t>in many enormous hotels, management is very difficult where booking based on pen and paper is not convenient for both the customers and the receptionists.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because Customer have to come directly to hotel for booking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And it</a:t>
            </a:r>
            <a:r>
              <a:rPr lang="en-US" baseline="0" dirty="0"/>
              <a:t> </a:t>
            </a:r>
            <a:r>
              <a:rPr lang="en-US" dirty="0"/>
              <a:t>wastes time, not convenient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Therefore, if you are earning money</a:t>
            </a:r>
            <a:r>
              <a:rPr lang="en-US" baseline="0" dirty="0"/>
              <a:t> from hotel business industry, you need a hotel booking and reservation system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13</a:t>
            </a:fld>
            <a:endParaRPr lang="en-US"/>
          </a:p>
        </p:txBody>
      </p:sp>
    </p:spTree>
    <p:extLst>
      <p:ext uri="{BB962C8B-B14F-4D97-AF65-F5344CB8AC3E}">
        <p14:creationId xmlns:p14="http://schemas.microsoft.com/office/powerpoint/2010/main" val="1040810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these problems above, many deluxe hotels or five stars hotels in the world such as Marriott International, Hilton Worldwide or InterContinental Hotels Group already have their own hotel booking systems. You can see the modern Hotel booking website of Marriott International Hotel here </a:t>
            </a:r>
          </a:p>
          <a:p>
            <a:r>
              <a:rPr lang="en-US" dirty="0"/>
              <a:t> </a:t>
            </a:r>
          </a:p>
          <a:p>
            <a:r>
              <a:rPr lang="en-US" dirty="0"/>
              <a:t>In developing technology industry, their systems were improved so much with friendly user interface, high performance and especially the ability to track the behavior of customers. So</a:t>
            </a:r>
            <a:r>
              <a:rPr lang="en-US" baseline="0" dirty="0"/>
              <a:t> that </a:t>
            </a:r>
            <a:r>
              <a:rPr lang="en-US" dirty="0"/>
              <a:t>They would know which pages customers clicked on, how long customers stayed at each page, which rooms, which services that customers had searched, booked, ordered or send the feedbacks. </a:t>
            </a:r>
          </a:p>
        </p:txBody>
      </p:sp>
      <p:sp>
        <p:nvSpPr>
          <p:cNvPr id="4" name="Slide Number Placeholder 3"/>
          <p:cNvSpPr>
            <a:spLocks noGrp="1"/>
          </p:cNvSpPr>
          <p:nvPr>
            <p:ph type="sldNum" sz="quarter" idx="10"/>
          </p:nvPr>
        </p:nvSpPr>
        <p:spPr/>
        <p:txBody>
          <a:bodyPr/>
          <a:lstStyle/>
          <a:p>
            <a:fld id="{0CACFBBB-5F2D-4F37-867E-042C6B44FB31}" type="slidenum">
              <a:rPr lang="en-US" smtClean="0"/>
              <a:t>14</a:t>
            </a:fld>
            <a:endParaRPr lang="en-US"/>
          </a:p>
        </p:txBody>
      </p:sp>
    </p:spTree>
    <p:extLst>
      <p:ext uri="{BB962C8B-B14F-4D97-AF65-F5344CB8AC3E}">
        <p14:creationId xmlns:p14="http://schemas.microsoft.com/office/powerpoint/2010/main" val="348538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goal of my thesis is experiment </a:t>
            </a:r>
            <a:r>
              <a:rPr lang="en-US" dirty="0" err="1"/>
              <a:t>Mircoservices</a:t>
            </a:r>
            <a:r>
              <a:rPr lang="en-US" dirty="0"/>
              <a:t> with all technologies have mentioned to build a Hotel Booking and Reservations system similar to some other modern five-star hotel system. </a:t>
            </a:r>
          </a:p>
          <a:p>
            <a:endParaRPr lang="en-US" dirty="0"/>
          </a:p>
          <a:p>
            <a:endParaRPr lang="en-US" dirty="0"/>
          </a:p>
          <a:p>
            <a:r>
              <a:rPr lang="en-US" dirty="0"/>
              <a:t>Two responsive websites with apply </a:t>
            </a:r>
            <a:r>
              <a:rPr lang="en-US" dirty="0" err="1"/>
              <a:t>Mircoservices</a:t>
            </a:r>
            <a:r>
              <a:rPr lang="en-US" dirty="0"/>
              <a:t>, Single Page Application, </a:t>
            </a:r>
            <a:r>
              <a:rPr lang="en-US" dirty="0" err="1"/>
              <a:t>RESTful</a:t>
            </a:r>
            <a:r>
              <a:rPr lang="en-US" dirty="0"/>
              <a:t> </a:t>
            </a:r>
            <a:r>
              <a:rPr lang="en-US" dirty="0" err="1"/>
              <a:t>webserivce</a:t>
            </a:r>
            <a:r>
              <a:rPr lang="en-US" dirty="0"/>
              <a:t> and MVC architecture style.</a:t>
            </a:r>
          </a:p>
        </p:txBody>
      </p:sp>
      <p:sp>
        <p:nvSpPr>
          <p:cNvPr id="4" name="Slide Number Placeholder 3"/>
          <p:cNvSpPr>
            <a:spLocks noGrp="1"/>
          </p:cNvSpPr>
          <p:nvPr>
            <p:ph type="sldNum" sz="quarter" idx="10"/>
          </p:nvPr>
        </p:nvSpPr>
        <p:spPr/>
        <p:txBody>
          <a:bodyPr/>
          <a:lstStyle/>
          <a:p>
            <a:fld id="{0CACFBBB-5F2D-4F37-867E-042C6B44FB31}" type="slidenum">
              <a:rPr lang="en-US" smtClean="0"/>
              <a:t>16</a:t>
            </a:fld>
            <a:endParaRPr lang="en-US"/>
          </a:p>
        </p:txBody>
      </p:sp>
    </p:spTree>
    <p:extLst>
      <p:ext uri="{BB962C8B-B14F-4D97-AF65-F5344CB8AC3E}">
        <p14:creationId xmlns:p14="http://schemas.microsoft.com/office/powerpoint/2010/main" val="4227077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r>
              <a:rPr lang="en-US" dirty="0"/>
              <a:t>My system is the online single page web application with high performance and dynamically loading by using Single Page application</a:t>
            </a:r>
            <a:r>
              <a:rPr lang="en-US" baseline="0" dirty="0"/>
              <a:t> thank to Angular and </a:t>
            </a:r>
            <a:r>
              <a:rPr lang="en-US" baseline="0" dirty="0" err="1"/>
              <a:t>RESTful</a:t>
            </a:r>
            <a:r>
              <a:rPr lang="en-US" baseline="0" dirty="0"/>
              <a:t> </a:t>
            </a:r>
            <a:r>
              <a:rPr lang="en-US" baseline="0" dirty="0" err="1"/>
              <a:t>webservice</a:t>
            </a:r>
            <a:r>
              <a:rPr lang="en-US" baseline="0"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lot of advanced, modern and popular web application technologies are used to implement my system such as </a:t>
            </a:r>
            <a:r>
              <a:rPr lang="en-US" dirty="0" err="1"/>
              <a:t>mircoservices</a:t>
            </a:r>
            <a:r>
              <a:rPr lang="en-US" dirty="0"/>
              <a:t>,</a:t>
            </a:r>
            <a:r>
              <a:rPr lang="en-US" baseline="0" dirty="0"/>
              <a:t> mean, spring </a:t>
            </a:r>
            <a:r>
              <a:rPr lang="en-US" baseline="0" dirty="0" err="1"/>
              <a:t>mvc</a:t>
            </a:r>
            <a:r>
              <a:rPr lang="en-US" baseline="0" dirty="0"/>
              <a:t> hibernate and so much more</a:t>
            </a:r>
            <a:endParaRPr lang="en-US" dirty="0"/>
          </a:p>
          <a:p>
            <a:pPr marL="0" indent="0">
              <a:buNone/>
            </a:pP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My system also friendly user interface which supports running on many browsers, devices include smart phone, </a:t>
            </a:r>
            <a:r>
              <a:rPr lang="en-US" dirty="0" err="1"/>
              <a:t>iPad</a:t>
            </a:r>
            <a:r>
              <a:rPr lang="en-US" dirty="0"/>
              <a:t>, laptop and desktop. </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17</a:t>
            </a:fld>
            <a:endParaRPr lang="en-US"/>
          </a:p>
        </p:txBody>
      </p:sp>
    </p:spTree>
    <p:extLst>
      <p:ext uri="{BB962C8B-B14F-4D97-AF65-F5344CB8AC3E}">
        <p14:creationId xmlns:p14="http://schemas.microsoft.com/office/powerpoint/2010/main" val="3978925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19</a:t>
            </a:fld>
            <a:endParaRPr lang="en-US"/>
          </a:p>
        </p:txBody>
      </p:sp>
    </p:spTree>
    <p:extLst>
      <p:ext uri="{BB962C8B-B14F-4D97-AF65-F5344CB8AC3E}">
        <p14:creationId xmlns:p14="http://schemas.microsoft.com/office/powerpoint/2010/main" val="574283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use case diagram clarify the features for each role. </a:t>
            </a:r>
          </a:p>
          <a:p>
            <a:endParaRPr lang="en-US" baseline="0" dirty="0"/>
          </a:p>
          <a:p>
            <a:r>
              <a:rPr lang="en-US" baseline="0" dirty="0"/>
              <a:t>The guest can access some page such as hotel introduction, contact, gallery, restaurant and view room only and register to be a customer. </a:t>
            </a:r>
          </a:p>
          <a:p>
            <a:endParaRPr lang="en-US" baseline="0" dirty="0"/>
          </a:p>
          <a:p>
            <a:r>
              <a:rPr lang="en-US" baseline="0" dirty="0"/>
              <a:t>The customer have an account so they can login, logout, book room, cancel room, feedback or view their activity</a:t>
            </a:r>
          </a:p>
          <a:p>
            <a:endParaRPr lang="en-US" baseline="0" dirty="0"/>
          </a:p>
          <a:p>
            <a:r>
              <a:rPr lang="en-US" baseline="0" dirty="0"/>
              <a:t>The admin can manage hotel items, manage user, view statistics tracking data and chart.</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20</a:t>
            </a:fld>
            <a:endParaRPr lang="en-US"/>
          </a:p>
        </p:txBody>
      </p:sp>
    </p:spTree>
    <p:extLst>
      <p:ext uri="{BB962C8B-B14F-4D97-AF65-F5344CB8AC3E}">
        <p14:creationId xmlns:p14="http://schemas.microsoft.com/office/powerpoint/2010/main" val="3823629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general</a:t>
            </a:r>
            <a:r>
              <a:rPr lang="en-US" baseline="0" dirty="0"/>
              <a:t> system architecture.</a:t>
            </a:r>
          </a:p>
          <a:p>
            <a:endParaRPr lang="en-US" baseline="0" dirty="0"/>
          </a:p>
          <a:p>
            <a:r>
              <a:rPr lang="en-US" baseline="0" dirty="0"/>
              <a:t>As you can see, o</a:t>
            </a:r>
            <a:r>
              <a:rPr lang="en-US" dirty="0"/>
              <a:t>n</a:t>
            </a:r>
            <a:r>
              <a:rPr lang="en-US" baseline="0" dirty="0"/>
              <a:t> server side, Node.js and Express framework connect to </a:t>
            </a:r>
            <a:r>
              <a:rPr lang="en-US" baseline="0" dirty="0" err="1"/>
              <a:t>MongoDB</a:t>
            </a:r>
            <a:r>
              <a:rPr lang="en-US" baseline="0" dirty="0"/>
              <a:t> for data and similar to Spring MVC connect SQL DB using Hibernate</a:t>
            </a:r>
          </a:p>
          <a:p>
            <a:r>
              <a:rPr lang="en-US" baseline="0" dirty="0"/>
              <a:t>Both these 2 apps on server side built </a:t>
            </a:r>
            <a:r>
              <a:rPr lang="en-US" baseline="0" dirty="0" err="1"/>
              <a:t>RESTful</a:t>
            </a:r>
            <a:r>
              <a:rPr lang="en-US" baseline="0" dirty="0"/>
              <a:t> web service to provide data for client as JSON. The role of Angular is to interact with REST API and display the page dynamically.</a:t>
            </a:r>
          </a:p>
          <a:p>
            <a:r>
              <a:rPr lang="en-US" baseline="0" dirty="0"/>
              <a:t> </a:t>
            </a:r>
          </a:p>
          <a:p>
            <a:r>
              <a:rPr lang="en-US" baseline="0" dirty="0"/>
              <a:t>The server sides can also interact with each other via API . All of these technology from client to server to database have created a picture of </a:t>
            </a:r>
            <a:r>
              <a:rPr lang="en-US" baseline="0" dirty="0" err="1"/>
              <a:t>Mircoservices</a:t>
            </a:r>
            <a:r>
              <a:rPr lang="en-US" baseline="0" dirty="0"/>
              <a:t> architectures which work independently and effectively.</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22</a:t>
            </a:fld>
            <a:endParaRPr lang="en-US"/>
          </a:p>
        </p:txBody>
      </p:sp>
    </p:spTree>
    <p:extLst>
      <p:ext uri="{BB962C8B-B14F-4D97-AF65-F5344CB8AC3E}">
        <p14:creationId xmlns:p14="http://schemas.microsoft.com/office/powerpoint/2010/main" val="3432242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my system architecture in details with all the important materials in Angular 2, </a:t>
            </a:r>
            <a:r>
              <a:rPr lang="en-US" baseline="0" dirty="0" err="1"/>
              <a:t>AngularJS</a:t>
            </a:r>
            <a:r>
              <a:rPr lang="en-US" baseline="0" dirty="0"/>
              <a:t>, Express, Spring </a:t>
            </a:r>
            <a:r>
              <a:rPr lang="en-US" baseline="0"/>
              <a:t>MVC Hibernate</a:t>
            </a:r>
          </a:p>
          <a:p>
            <a:endParaRPr lang="en-US" baseline="0" dirty="0"/>
          </a:p>
          <a:p>
            <a:r>
              <a:rPr lang="en-US" baseline="0" dirty="0"/>
              <a:t>There are too much relationship so I just summary some important points:</a:t>
            </a:r>
          </a:p>
          <a:p>
            <a:r>
              <a:rPr lang="en-US" baseline="0" dirty="0"/>
              <a:t>For the server side, I apply 3 layer architecture for Spring app with Controller, Service and Data Access Object</a:t>
            </a:r>
          </a:p>
          <a:p>
            <a:r>
              <a:rPr lang="en-US" baseline="0" dirty="0"/>
              <a:t>For the Node.js app, I use Express Route Controller Model</a:t>
            </a:r>
          </a:p>
          <a:p>
            <a:r>
              <a:rPr lang="en-US" baseline="0" dirty="0"/>
              <a:t>The Spring Server connect with SQL bi Hibernate and Node.js server connect with </a:t>
            </a:r>
            <a:r>
              <a:rPr lang="en-US" baseline="0" dirty="0" err="1"/>
              <a:t>Mongodb</a:t>
            </a:r>
            <a:r>
              <a:rPr lang="en-US" baseline="0" dirty="0"/>
              <a:t> to provide data for client side as JSON by </a:t>
            </a:r>
            <a:r>
              <a:rPr lang="en-US" baseline="0" dirty="0" err="1"/>
              <a:t>RESTful</a:t>
            </a:r>
            <a:r>
              <a:rPr lang="en-US" baseline="0" dirty="0"/>
              <a:t> </a:t>
            </a:r>
            <a:r>
              <a:rPr lang="en-US" baseline="0" dirty="0" err="1"/>
              <a:t>webservice</a:t>
            </a:r>
            <a:endParaRPr lang="en-US" baseline="0" dirty="0"/>
          </a:p>
          <a:p>
            <a:r>
              <a:rPr lang="en-US" baseline="0" dirty="0"/>
              <a:t>On client side, </a:t>
            </a:r>
            <a:r>
              <a:rPr lang="en-US" baseline="0" dirty="0" err="1"/>
              <a:t>AngularJS</a:t>
            </a:r>
            <a:r>
              <a:rPr lang="en-US" baseline="0" dirty="0"/>
              <a:t> and Angular 2 get data from server to component or controller for data binding with Angular template. There are also some supported </a:t>
            </a:r>
            <a:r>
              <a:rPr lang="en-US" sz="1200" b="0" i="0" kern="1200" baseline="0" dirty="0">
                <a:solidFill>
                  <a:schemeClr val="tx1"/>
                </a:solidFill>
                <a:effectLst/>
                <a:latin typeface="+mn-lt"/>
                <a:ea typeface="+mn-ea"/>
                <a:cs typeface="+mn-cs"/>
              </a:rPr>
              <a:t>building block such as Angular 2 service, model, directive, pipe router, </a:t>
            </a:r>
            <a:r>
              <a:rPr lang="en-US" sz="1200" b="0" i="0" kern="1200" baseline="0" dirty="0" err="1">
                <a:solidFill>
                  <a:schemeClr val="tx1"/>
                </a:solidFill>
                <a:effectLst/>
                <a:latin typeface="+mn-lt"/>
                <a:ea typeface="+mn-ea"/>
                <a:cs typeface="+mn-cs"/>
              </a:rPr>
              <a:t>AngularJS</a:t>
            </a:r>
            <a:r>
              <a:rPr lang="en-US" sz="1200" b="0" i="0" kern="1200" baseline="0" dirty="0">
                <a:solidFill>
                  <a:schemeClr val="tx1"/>
                </a:solidFill>
                <a:effectLst/>
                <a:latin typeface="+mn-lt"/>
                <a:ea typeface="+mn-ea"/>
                <a:cs typeface="+mn-cs"/>
              </a:rPr>
              <a:t> Filter, Spring Front controller, EJS, JSP, </a:t>
            </a:r>
            <a:r>
              <a:rPr lang="en-US" sz="1200" b="0" i="0" kern="1200" baseline="0" dirty="0" err="1">
                <a:solidFill>
                  <a:schemeClr val="tx1"/>
                </a:solidFill>
                <a:effectLst/>
                <a:latin typeface="+mn-lt"/>
                <a:ea typeface="+mn-ea"/>
                <a:cs typeface="+mn-cs"/>
              </a:rPr>
              <a:t>Const</a:t>
            </a:r>
            <a:endParaRPr lang="en-US" baseline="0" dirty="0"/>
          </a:p>
        </p:txBody>
      </p:sp>
      <p:sp>
        <p:nvSpPr>
          <p:cNvPr id="4" name="Slide Number Placeholder 3"/>
          <p:cNvSpPr>
            <a:spLocks noGrp="1"/>
          </p:cNvSpPr>
          <p:nvPr>
            <p:ph type="sldNum" sz="quarter" idx="10"/>
          </p:nvPr>
        </p:nvSpPr>
        <p:spPr/>
        <p:txBody>
          <a:bodyPr/>
          <a:lstStyle/>
          <a:p>
            <a:fld id="{0CACFBBB-5F2D-4F37-867E-042C6B44FB31}" type="slidenum">
              <a:rPr lang="en-US" smtClean="0"/>
              <a:t>23</a:t>
            </a:fld>
            <a:endParaRPr lang="en-US"/>
          </a:p>
        </p:txBody>
      </p:sp>
    </p:spTree>
    <p:extLst>
      <p:ext uri="{BB962C8B-B14F-4D97-AF65-F5344CB8AC3E}">
        <p14:creationId xmlns:p14="http://schemas.microsoft.com/office/powerpoint/2010/main" val="1432570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 </a:t>
            </a:r>
            <a:r>
              <a:rPr lang="en-US" baseline="0" dirty="0" err="1"/>
              <a:t>wanna</a:t>
            </a:r>
            <a:r>
              <a:rPr lang="en-US" baseline="0" dirty="0"/>
              <a:t> show you what I am going to talk today.</a:t>
            </a:r>
          </a:p>
          <a:p>
            <a:r>
              <a:rPr lang="en-US" baseline="0" dirty="0"/>
              <a:t>Firstly, the technology which I use to implement my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Secondly, I will introduce about Hotel </a:t>
            </a:r>
            <a:r>
              <a:rPr lang="en-US" dirty="0"/>
              <a:t>Business </a:t>
            </a:r>
            <a:r>
              <a:rPr lang="en-US" baseline="0" dirty="0"/>
              <a:t>industry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Next, The goal and scope of my thesis</a:t>
            </a:r>
          </a:p>
          <a:p>
            <a:r>
              <a:rPr lang="en-US" baseline="0" dirty="0"/>
              <a:t>Then I will show you the features that my system support</a:t>
            </a:r>
          </a:p>
          <a:p>
            <a:r>
              <a:rPr lang="en-US" baseline="0" dirty="0"/>
              <a:t>Finally I will show the architecture for the whole of my hotel booking and reservation system and Demo</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a:t>
            </a:fld>
            <a:endParaRPr lang="en-US"/>
          </a:p>
        </p:txBody>
      </p:sp>
    </p:spTree>
    <p:extLst>
      <p:ext uri="{BB962C8B-B14F-4D97-AF65-F5344CB8AC3E}">
        <p14:creationId xmlns:p14="http://schemas.microsoft.com/office/powerpoint/2010/main" val="500256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24</a:t>
            </a:fld>
            <a:endParaRPr lang="en-US"/>
          </a:p>
        </p:txBody>
      </p:sp>
    </p:spTree>
    <p:extLst>
      <p:ext uri="{BB962C8B-B14F-4D97-AF65-F5344CB8AC3E}">
        <p14:creationId xmlns:p14="http://schemas.microsoft.com/office/powerpoint/2010/main" val="4125090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have deployed successfully on Heroku server for testing online function</a:t>
            </a:r>
          </a:p>
          <a:p>
            <a:r>
              <a:rPr lang="en-US" dirty="0"/>
              <a:t>Here is the list of my server </a:t>
            </a:r>
          </a:p>
          <a:p>
            <a:r>
              <a:rPr lang="en-US" dirty="0"/>
              <a:t>In your free time, you can go to these links to visit my hotel booking and reservations system </a:t>
            </a:r>
          </a:p>
        </p:txBody>
      </p:sp>
      <p:sp>
        <p:nvSpPr>
          <p:cNvPr id="4" name="Slide Number Placeholder 3"/>
          <p:cNvSpPr>
            <a:spLocks noGrp="1"/>
          </p:cNvSpPr>
          <p:nvPr>
            <p:ph type="sldNum" sz="quarter" idx="10"/>
          </p:nvPr>
        </p:nvSpPr>
        <p:spPr/>
        <p:txBody>
          <a:bodyPr/>
          <a:lstStyle/>
          <a:p>
            <a:fld id="{0CACFBBB-5F2D-4F37-867E-042C6B44FB31}" type="slidenum">
              <a:rPr lang="en-US" smtClean="0"/>
              <a:t>25</a:t>
            </a:fld>
            <a:endParaRPr lang="en-US"/>
          </a:p>
        </p:txBody>
      </p:sp>
    </p:spTree>
    <p:extLst>
      <p:ext uri="{BB962C8B-B14F-4D97-AF65-F5344CB8AC3E}">
        <p14:creationId xmlns:p14="http://schemas.microsoft.com/office/powerpoint/2010/main" val="1483050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26</a:t>
            </a:fld>
            <a:endParaRPr lang="en-US"/>
          </a:p>
        </p:txBody>
      </p:sp>
    </p:spTree>
    <p:extLst>
      <p:ext uri="{BB962C8B-B14F-4D97-AF65-F5344CB8AC3E}">
        <p14:creationId xmlns:p14="http://schemas.microsoft.com/office/powerpoint/2010/main" val="1740628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Hotel business is a highly profitable industry but requires huge investment as well as having to meet the customer's demand. However, managing the hotels is not easy, Therefore, hotel management system is really important. The key of hotel business is service which means pleasure the customers. The best management system will bring the highest profit but there are many factors and difficulty to build a good management system.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After applied MEAN stack and Spring MVC to implements Hotel Booking system, I recognize that my system has friendly user interface, high performance with dynamically loading. Moreover, with tracking customer’s behavior feature, you can easily know what customers like and what they don’t in order to improve system day by day to match the customer ‘s wish.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the future, I will add more features as well as apply machine learning when I have enough data collection.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After thesis, I have learnt a lot of new things, I learnt a lot of technologies such as AngularJS, Angular 2, MongoDB, Spring MVC, Node.js, Express Framework. I can work with lots of frameworks and I have ability to learn new technology. I also had a lot of experience in building single page application. I will improve myself in the future for working in professional environment.</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27</a:t>
            </a:fld>
            <a:endParaRPr lang="en-US"/>
          </a:p>
        </p:txBody>
      </p:sp>
    </p:spTree>
    <p:extLst>
      <p:ext uri="{BB962C8B-B14F-4D97-AF65-F5344CB8AC3E}">
        <p14:creationId xmlns:p14="http://schemas.microsoft.com/office/powerpoint/2010/main" val="922826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28</a:t>
            </a:fld>
            <a:endParaRPr lang="en-US"/>
          </a:p>
        </p:txBody>
      </p:sp>
    </p:spTree>
    <p:extLst>
      <p:ext uri="{BB962C8B-B14F-4D97-AF65-F5344CB8AC3E}">
        <p14:creationId xmlns:p14="http://schemas.microsoft.com/office/powerpoint/2010/main" val="167726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move on the first session:</a:t>
            </a:r>
            <a:r>
              <a:rPr lang="en-US" baseline="0" dirty="0"/>
              <a:t> Technology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As</a:t>
            </a:r>
            <a:r>
              <a:rPr lang="en-US" baseline="0" dirty="0"/>
              <a:t> I mentioned, my thesis’s hotel booking and reservation system using </a:t>
            </a:r>
            <a:r>
              <a:rPr lang="en-US" baseline="0" dirty="0" err="1"/>
              <a:t>mircoservices</a:t>
            </a:r>
            <a:r>
              <a:rPr lang="en-US" baseline="0" dirty="0"/>
              <a:t> technology with MEAN stack and Spring MVC Hibernate</a:t>
            </a:r>
            <a:endParaRPr lang="en-US" dirty="0"/>
          </a:p>
          <a:p>
            <a:r>
              <a:rPr lang="en-US" dirty="0"/>
              <a:t>So in this session</a:t>
            </a:r>
            <a:r>
              <a:rPr lang="en-US" baseline="0" dirty="0"/>
              <a:t> I will introduce these technologies</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3</a:t>
            </a:fld>
            <a:endParaRPr lang="en-US"/>
          </a:p>
        </p:txBody>
      </p:sp>
    </p:spTree>
    <p:extLst>
      <p:ext uri="{BB962C8B-B14F-4D97-AF65-F5344CB8AC3E}">
        <p14:creationId xmlns:p14="http://schemas.microsoft.com/office/powerpoint/2010/main" val="351201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Before talking about </a:t>
            </a:r>
            <a:r>
              <a:rPr lang="en-US" dirty="0" err="1"/>
              <a:t>mircoservices</a:t>
            </a:r>
            <a:r>
              <a:rPr lang="en-US" dirty="0"/>
              <a:t>, I will introduce</a:t>
            </a:r>
            <a:r>
              <a:rPr lang="en-US" baseline="0" dirty="0"/>
              <a:t> a tradition one call </a:t>
            </a:r>
            <a:r>
              <a:rPr lang="en-US" dirty="0"/>
              <a:t>Monolithic Architecture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a:t>
            </a:r>
            <a:r>
              <a:rPr lang="en-US" baseline="0" dirty="0"/>
              <a:t> picture show the </a:t>
            </a:r>
            <a:r>
              <a:rPr lang="en-US" dirty="0"/>
              <a:t>Architecture</a:t>
            </a:r>
            <a:r>
              <a:rPr lang="en-US" baseline="0" dirty="0"/>
              <a:t> of </a:t>
            </a:r>
            <a:r>
              <a:rPr lang="en-US" dirty="0"/>
              <a:t>Monolithic app.</a:t>
            </a:r>
            <a:r>
              <a:rPr lang="en-US" baseline="0" dirty="0"/>
              <a:t> As you can see, all the main building block are stick together to make an Monolithic block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That will help you build an application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However, when the users of your system increase, the data increase as well, developers add new features or complex business logic. It leads to the fact that Only a few years or even a few month later,  your system become giant monster and every effort to optimize or agile working methods is no long effective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Just imaging how terrible is when billions lines of code were put in one single Monolithic block. What can we do to organize or maintain our source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Moreover, in the future, it is very difficult to extend this application. In Monolithic block, we can only focus on one programming language, framework or database. It is very difficult or even impossible to add another one to your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for example, if you have a good library or service, may be you cannot apply it to your system due to the difference of programming language, framework or database.</a:t>
            </a:r>
            <a:endParaRPr lang="en-US" dirty="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4</a:t>
            </a:fld>
            <a:endParaRPr lang="en-US"/>
          </a:p>
        </p:txBody>
      </p:sp>
    </p:spTree>
    <p:extLst>
      <p:ext uri="{BB962C8B-B14F-4D97-AF65-F5344CB8AC3E}">
        <p14:creationId xmlns:p14="http://schemas.microsoft.com/office/powerpoint/2010/main" val="2014591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the</a:t>
            </a:r>
            <a:r>
              <a:rPr lang="en-US" baseline="0" dirty="0"/>
              <a:t> </a:t>
            </a:r>
            <a:r>
              <a:rPr lang="en-US" dirty="0"/>
              <a:t>architecture of </a:t>
            </a:r>
            <a:r>
              <a:rPr lang="en-US" dirty="0" err="1"/>
              <a:t>mircoservices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Opposite to </a:t>
            </a:r>
            <a:r>
              <a:rPr lang="en-US" dirty="0"/>
              <a:t>Monolithic Architecture,</a:t>
            </a:r>
            <a:r>
              <a:rPr lang="en-US" baseline="0" dirty="0"/>
              <a:t> </a:t>
            </a:r>
            <a:r>
              <a:rPr lang="en-US" dirty="0"/>
              <a:t>In Microservices, this previous main building</a:t>
            </a:r>
            <a:r>
              <a:rPr lang="en-US" baseline="0" dirty="0"/>
              <a:t> monolithic block is separated into a lot of smaller services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service provides API or uses API from other services to execute its own business logic.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architecture of </a:t>
            </a:r>
            <a:r>
              <a:rPr lang="en-US" dirty="0" err="1"/>
              <a:t>Microservices</a:t>
            </a:r>
            <a:r>
              <a:rPr lang="en-US" dirty="0"/>
              <a:t> is the interaction of many independent services. Each service has the own architecture which can be implemented in different programming language or use different database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service can also be a client or server</a:t>
            </a:r>
            <a:r>
              <a:rPr lang="en-US" baseline="0" dirty="0"/>
              <a:t> including web </a:t>
            </a:r>
            <a:r>
              <a:rPr lang="en-US" dirty="0"/>
              <a:t>browsers ,</a:t>
            </a:r>
            <a:r>
              <a:rPr lang="en-US" baseline="0" dirty="0"/>
              <a:t> web app, </a:t>
            </a:r>
            <a:r>
              <a:rPr lang="en-US" dirty="0"/>
              <a:t> mobile browsers and native mobile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5</a:t>
            </a:fld>
            <a:endParaRPr lang="en-US"/>
          </a:p>
        </p:txBody>
      </p:sp>
    </p:spTree>
    <p:extLst>
      <p:ext uri="{BB962C8B-B14F-4D97-AF65-F5344CB8AC3E}">
        <p14:creationId xmlns:p14="http://schemas.microsoft.com/office/powerpoint/2010/main" val="200534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a:p>
            <a:pPr>
              <a:defRPr/>
            </a:pPr>
            <a:r>
              <a:rPr lang="en-US" dirty="0" err="1"/>
              <a:t>Microservices</a:t>
            </a:r>
            <a:r>
              <a:rPr lang="en-US" dirty="0"/>
              <a:t> is an architectural style where</a:t>
            </a:r>
            <a:r>
              <a:rPr lang="en-US" baseline="0" dirty="0"/>
              <a:t> s</a:t>
            </a:r>
            <a:r>
              <a:rPr lang="en-US" dirty="0"/>
              <a:t>tructured by collection of loosely coupled services .</a:t>
            </a:r>
          </a:p>
          <a:p>
            <a:pPr>
              <a:defRPr/>
            </a:pPr>
            <a:endParaRPr lang="en-US" dirty="0"/>
          </a:p>
          <a:p>
            <a:pPr>
              <a:defRPr/>
            </a:pPr>
            <a:r>
              <a:rPr lang="en-US" dirty="0"/>
              <a:t>Each service in </a:t>
            </a:r>
            <a:r>
              <a:rPr lang="en-US" dirty="0" err="1"/>
              <a:t>Microservices</a:t>
            </a:r>
            <a:r>
              <a:rPr lang="en-US" dirty="0"/>
              <a:t>  implements its own business capabilities</a:t>
            </a:r>
          </a:p>
          <a:p>
            <a:pPr>
              <a:defRPr/>
            </a:pPr>
            <a:endParaRPr lang="en-US" dirty="0"/>
          </a:p>
          <a:p>
            <a:pPr>
              <a:defRPr/>
            </a:pPr>
            <a:r>
              <a:rPr lang="en-US" dirty="0" err="1"/>
              <a:t>Microservices</a:t>
            </a:r>
            <a:r>
              <a:rPr lang="en-US" dirty="0"/>
              <a:t> is Most popular used in many companies to implement large-scale projects</a:t>
            </a:r>
          </a:p>
          <a:p>
            <a:endParaRPr lang="en-US" dirty="0"/>
          </a:p>
          <a:p>
            <a:pPr>
              <a:defRPr/>
            </a:pPr>
            <a:r>
              <a:rPr lang="en-US" dirty="0" err="1"/>
              <a:t>Microservices</a:t>
            </a:r>
            <a:r>
              <a:rPr lang="en-US" dirty="0"/>
              <a:t> Allow to us continuously deliver and deploy the large and complex applications. </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6</a:t>
            </a:fld>
            <a:endParaRPr lang="en-US"/>
          </a:p>
        </p:txBody>
      </p:sp>
    </p:spTree>
    <p:extLst>
      <p:ext uri="{BB962C8B-B14F-4D97-AF65-F5344CB8AC3E}">
        <p14:creationId xmlns:p14="http://schemas.microsoft.com/office/powerpoint/2010/main" val="2381797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know, Spring is a</a:t>
            </a:r>
            <a:r>
              <a:rPr lang="en-US" baseline="0" dirty="0"/>
              <a:t> very common</a:t>
            </a:r>
            <a:r>
              <a:rPr lang="en-US" dirty="0"/>
              <a:t> framework for</a:t>
            </a:r>
            <a:r>
              <a:rPr lang="en-US" baseline="0" dirty="0"/>
              <a:t> java that support building </a:t>
            </a:r>
            <a:r>
              <a:rPr lang="en-US" sz="1200" b="0" i="0" kern="1200" baseline="0" dirty="0">
                <a:solidFill>
                  <a:schemeClr val="tx1"/>
                </a:solidFill>
                <a:effectLst/>
                <a:latin typeface="+mn-lt"/>
                <a:ea typeface="+mn-ea"/>
                <a:cs typeface="+mn-cs"/>
              </a:rPr>
              <a:t>a J2EE</a:t>
            </a:r>
            <a:r>
              <a:rPr lang="en-US" sz="1200" b="0" i="0" kern="1200" dirty="0">
                <a:solidFill>
                  <a:schemeClr val="tx1"/>
                </a:solidFill>
                <a:effectLst/>
                <a:latin typeface="+mn-lt"/>
                <a:ea typeface="+mn-ea"/>
                <a:cs typeface="+mn-cs"/>
              </a:rPr>
              <a:t> web application follow MVC architecture on the server side.</a:t>
            </a:r>
          </a:p>
          <a:p>
            <a:endParaRPr lang="en-US" dirty="0"/>
          </a:p>
          <a:p>
            <a:r>
              <a:rPr lang="en-US" dirty="0"/>
              <a:t>I think</a:t>
            </a:r>
            <a:r>
              <a:rPr lang="en-US" baseline="0" dirty="0"/>
              <a:t> Java seem not very strange for everyone here. According to </a:t>
            </a:r>
            <a:r>
              <a:rPr lang="en-US" baseline="0" dirty="0" err="1"/>
              <a:t>stackoverflow</a:t>
            </a:r>
            <a:r>
              <a:rPr lang="en-US" baseline="0" dirty="0"/>
              <a:t> and </a:t>
            </a:r>
            <a:r>
              <a:rPr lang="en-US" baseline="0" dirty="0" err="1"/>
              <a:t>github</a:t>
            </a:r>
            <a:r>
              <a:rPr lang="en-US" baseline="0" dirty="0"/>
              <a:t>, Java is one of the most popular programming langue which is powerful in Object Oriented Programming</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the one who have used JBDC with SQL, when you can the database system, your application will occurs error because the query of each SQL DB are different. And in my experience, when I am a student and use JBDC to connect SQL, I have to do a lot of step, I have to prepare a long query  to retrieve or update DB. As I remember each column from DB is loaded by </a:t>
            </a:r>
            <a:r>
              <a:rPr lang="en-US" baseline="0" dirty="0" err="1"/>
              <a:t>resultset</a:t>
            </a:r>
            <a:r>
              <a:rPr lang="en-US" baseline="0" dirty="0"/>
              <a:t> dot Get String column. It is not convenient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Hibernate helps</a:t>
            </a:r>
            <a:r>
              <a:rPr lang="en-US" baseline="0" dirty="0"/>
              <a:t> me do it better. </a:t>
            </a:r>
            <a:r>
              <a:rPr lang="en-US" dirty="0"/>
              <a:t>Hibernate is an object-relational mapping tool for the Java programming language. It provides a framework for mapping an object-oriented model to a relational database. Using hibernate you will have a mapping </a:t>
            </a:r>
            <a:r>
              <a:rPr lang="en-US" baseline="0" dirty="0"/>
              <a:t>mechanism</a:t>
            </a:r>
            <a:r>
              <a:rPr lang="en-US" dirty="0"/>
              <a:t> with the ability to change database system dynamically</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7</a:t>
            </a:fld>
            <a:endParaRPr lang="en-US"/>
          </a:p>
        </p:txBody>
      </p:sp>
    </p:spTree>
    <p:extLst>
      <p:ext uri="{BB962C8B-B14F-4D97-AF65-F5344CB8AC3E}">
        <p14:creationId xmlns:p14="http://schemas.microsoft.com/office/powerpoint/2010/main" val="155312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cs typeface="Times New Roman" pitchFamily="18" charset="0"/>
              </a:rPr>
              <a:t>The term MEAN stack refers to a collection of JavaScript based technologies used to develop web applications.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From client to server to database,  MEAN is full stack JavaScript.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MEAN stands for: </a:t>
            </a:r>
          </a:p>
          <a:p>
            <a:endParaRPr lang="en-US"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M = </a:t>
            </a:r>
            <a:r>
              <a:rPr lang="en-US" sz="1200" dirty="0" err="1">
                <a:latin typeface="Times New Roman" pitchFamily="18" charset="0"/>
                <a:cs typeface="Times New Roman" pitchFamily="18" charset="0"/>
              </a:rPr>
              <a:t>MongoDB</a:t>
            </a:r>
            <a:r>
              <a:rPr lang="en-US" sz="1200" dirty="0">
                <a:latin typeface="Times New Roman" pitchFamily="18" charset="0"/>
                <a:cs typeface="Times New Roman" pitchFamily="18" charset="0"/>
              </a:rPr>
              <a:t>,</a:t>
            </a:r>
            <a:r>
              <a:rPr lang="en-US" sz="1200" baseline="0" dirty="0">
                <a:latin typeface="Times New Roman" pitchFamily="18" charset="0"/>
                <a:cs typeface="Times New Roman" pitchFamily="18" charset="0"/>
              </a:rPr>
              <a:t> it </a:t>
            </a:r>
            <a:r>
              <a:rPr lang="en-US" sz="1200" dirty="0">
                <a:latin typeface="Times New Roman" pitchFamily="18" charset="0"/>
                <a:cs typeface="Times New Roman" pitchFamily="18" charset="0"/>
              </a:rPr>
              <a:t>is a free and open-source cross-platform document-oriented database program. Classified as a </a:t>
            </a:r>
            <a:r>
              <a:rPr lang="en-US" sz="1200" dirty="0" err="1">
                <a:latin typeface="Times New Roman" pitchFamily="18" charset="0"/>
                <a:cs typeface="Times New Roman" pitchFamily="18" charset="0"/>
              </a:rPr>
              <a:t>NoSQL</a:t>
            </a:r>
            <a:r>
              <a:rPr lang="en-US" sz="1200" dirty="0">
                <a:latin typeface="Times New Roman" pitchFamily="18" charset="0"/>
                <a:cs typeface="Times New Roman" pitchFamily="18" charset="0"/>
              </a:rPr>
              <a:t> database program, </a:t>
            </a:r>
            <a:r>
              <a:rPr lang="en-US" sz="1200" dirty="0" err="1">
                <a:latin typeface="Times New Roman" pitchFamily="18" charset="0"/>
                <a:cs typeface="Times New Roman" pitchFamily="18" charset="0"/>
              </a:rPr>
              <a:t>MongoDB</a:t>
            </a:r>
            <a:r>
              <a:rPr lang="en-US" sz="1200" dirty="0">
                <a:latin typeface="Times New Roman" pitchFamily="18" charset="0"/>
                <a:cs typeface="Times New Roman" pitchFamily="18" charset="0"/>
              </a:rPr>
              <a:t> uses JSON-like documents with schemas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Express is a light-weight web application framework; the most popular framework for Node.js to help organize your web application into an MVC architecture on the server side or </a:t>
            </a:r>
            <a:r>
              <a:rPr lang="en-US" sz="1200" dirty="0" err="1">
                <a:latin typeface="Times New Roman" pitchFamily="18" charset="0"/>
                <a:cs typeface="Times New Roman" pitchFamily="18" charset="0"/>
              </a:rPr>
              <a:t>RESTful</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webservice</a:t>
            </a:r>
            <a:r>
              <a:rPr lang="en-US" sz="1200" dirty="0">
                <a:latin typeface="Times New Roman" pitchFamily="18" charset="0"/>
                <a:cs typeface="Times New Roman" pitchFamily="18" charset="0"/>
              </a:rPr>
              <a:t> withNode.je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Angular is open source JavaScript framework, one of the most popular Single Page Application framework support building a complex application on client side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Node.js is a JavaScript runtime using JavaScript on server side support building real-time application  effectively.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CACFBBB-5F2D-4F37-867E-042C6B44FB31}" type="slidenum">
              <a:rPr lang="en-US" smtClean="0"/>
              <a:t>8</a:t>
            </a:fld>
            <a:endParaRPr lang="en-US"/>
          </a:p>
        </p:txBody>
      </p:sp>
    </p:spTree>
    <p:extLst>
      <p:ext uri="{BB962C8B-B14F-4D97-AF65-F5344CB8AC3E}">
        <p14:creationId xmlns:p14="http://schemas.microsoft.com/office/powerpoint/2010/main" val="164763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Single</a:t>
            </a:r>
            <a:r>
              <a:rPr lang="en-US" sz="1200" b="0" i="0" kern="1200" baseline="0" dirty="0">
                <a:solidFill>
                  <a:schemeClr val="tx1"/>
                </a:solidFill>
                <a:effectLst/>
                <a:latin typeface="+mn-lt"/>
                <a:ea typeface="+mn-ea"/>
                <a:cs typeface="+mn-cs"/>
              </a:rPr>
              <a:t> page application is the solution that solve the loading page problem</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an SPA, after the first page loads, all interaction with the server happens through AJAX calls.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AJAX is a dream of developer, because  It supports changing the content of a web page without reloading it.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After the page has loaded, we can still send request or receive data from the server</a:t>
            </a:r>
          </a:p>
          <a:p>
            <a:pPr lvl="0"/>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These AJAX calls return data usually in JSON format. The app uses the JSON data to update the page dynamically, without reloading the page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9</a:t>
            </a:fld>
            <a:endParaRPr lang="en-US"/>
          </a:p>
        </p:txBody>
      </p:sp>
    </p:spTree>
    <p:extLst>
      <p:ext uri="{BB962C8B-B14F-4D97-AF65-F5344CB8AC3E}">
        <p14:creationId xmlns:p14="http://schemas.microsoft.com/office/powerpoint/2010/main" val="2721569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4/18/2018</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4/18/2018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admin-hotel-booking.herokuapp.com/" TargetMode="External"/><Relationship Id="rId7" Type="http://schemas.openxmlformats.org/officeDocument/2006/relationships/hyperlink" Target="https://hotel-booking-and-reservations.herokuapp.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hotel-booking-system-v2.herokuapp.com/" TargetMode="External"/><Relationship Id="rId5" Type="http://schemas.openxmlformats.org/officeDocument/2006/relationships/hyperlink" Target="http://hotel-booking-system-v1.herokuapp.com/" TargetMode="External"/><Relationship Id="rId4" Type="http://schemas.openxmlformats.org/officeDocument/2006/relationships/hyperlink" Target="http://admin-hotel-booking-v1.herokuapp.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vn/imgres?imgurl=https://images.sftcdn.net/images/t_optimized,f_auto/p/2f4c04f4-96d0-11e6-9830-00163ed833e7/3163796423/java-runtime-environment-logo.png&amp;imgrefurl=https://java-runtime-environment.en.softonic.com/&amp;h=518&amp;w=518&amp;tbnid=VwAS0zihjfPxgM:&amp;tbnh=160&amp;tbnw=160&amp;usg=__rRs3zShn_N8CHOrH5mfI-WvZGAo=&amp;vet=1&amp;docid=tijofczSYyLwpM&amp;itg=1&amp;sa=X&amp;ved=0ahUKEwiExaGvv8bZAhUCLpQKHaKfD-gQ_B0I3QEwE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vn/imgres?imgurl=https://images.sftcdn.net/images/t_optimized,f_auto/p/2f4c04f4-96d0-11e6-9830-00163ed833e7/3163796423/java-runtime-environment-logo.png&amp;imgrefurl=https://java-runtime-environment.en.softonic.com/&amp;h=518&amp;w=518&amp;tbnid=VwAS0zihjfPxgM:&amp;tbnh=160&amp;tbnw=160&amp;usg=__rRs3zShn_N8CHOrH5mfI-WvZGAo=&amp;vet=1&amp;docid=tijofczSYyLwpM&amp;itg=1&amp;sa=X&amp;ved=0ahUKEwiExaGvv8bZAhUCLpQKHaKfD-gQ_B0I3QEwE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838200"/>
            <a:ext cx="7406640" cy="1929384"/>
          </a:xfrm>
        </p:spPr>
        <p:txBody>
          <a:bodyPr>
            <a:noAutofit/>
          </a:bodyPr>
          <a:lstStyle/>
          <a:p>
            <a:pPr algn="ctr"/>
            <a:r>
              <a:rPr lang="en-US" sz="2800" b="1" dirty="0">
                <a:solidFill>
                  <a:srgbClr val="F88630"/>
                </a:solidFill>
                <a:effectLst/>
                <a:latin typeface="Times New Roman" pitchFamily="18" charset="0"/>
                <a:cs typeface="Times New Roman" pitchFamily="18" charset="0"/>
              </a:rPr>
              <a:t>HOTEL BOOKING AND RESERVATION</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SYSTEM USING MICROSERVICES</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TECHNOLOGY WITH MEAN STACK</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AND SPRING MVC HIBERNATE</a:t>
            </a:r>
          </a:p>
        </p:txBody>
      </p:sp>
      <p:sp>
        <p:nvSpPr>
          <p:cNvPr id="3" name="Subtitle 2"/>
          <p:cNvSpPr>
            <a:spLocks noGrp="1"/>
          </p:cNvSpPr>
          <p:nvPr>
            <p:ph type="subTitle" idx="1"/>
          </p:nvPr>
        </p:nvSpPr>
        <p:spPr>
          <a:xfrm>
            <a:off x="1066800" y="4648200"/>
            <a:ext cx="7406640" cy="1752600"/>
          </a:xfrm>
        </p:spPr>
        <p:txBody>
          <a:bodyPr/>
          <a:lstStyle/>
          <a:p>
            <a:pPr lvl="1"/>
            <a:endParaRPr lang="en-US" dirty="0"/>
          </a:p>
          <a:p>
            <a:pPr lvl="1"/>
            <a:r>
              <a:rPr lang="en-US" dirty="0">
                <a:latin typeface="Times New Roman" pitchFamily="18" charset="0"/>
                <a:cs typeface="Times New Roman" pitchFamily="18" charset="0"/>
              </a:rPr>
              <a:t>By </a:t>
            </a:r>
          </a:p>
          <a:p>
            <a:pPr lvl="1"/>
            <a:r>
              <a:rPr lang="en-US" dirty="0">
                <a:latin typeface="Times New Roman" pitchFamily="18" charset="0"/>
                <a:cs typeface="Times New Roman" pitchFamily="18" charset="0"/>
              </a:rPr>
              <a:t>Do Hung </a:t>
            </a:r>
            <a:r>
              <a:rPr lang="en-US" dirty="0" err="1">
                <a:latin typeface="Times New Roman" pitchFamily="18" charset="0"/>
                <a:cs typeface="Times New Roman" pitchFamily="18" charset="0"/>
              </a:rPr>
              <a:t>Cuong</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00400"/>
            <a:ext cx="1428750" cy="142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37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a:t>
            </a:r>
            <a:r>
              <a:rPr lang="en-US" dirty="0" err="1"/>
              <a:t>webservice</a:t>
            </a:r>
            <a:endParaRPr lang="en-US" dirty="0"/>
          </a:p>
        </p:txBody>
      </p:sp>
      <p:pic>
        <p:nvPicPr>
          <p:cNvPr id="409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24000"/>
            <a:ext cx="4094162"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86000" y="5105400"/>
            <a:ext cx="5652317" cy="369332"/>
          </a:xfrm>
          <a:prstGeom prst="rect">
            <a:avLst/>
          </a:prstGeom>
        </p:spPr>
        <p:txBody>
          <a:bodyPr wrap="none">
            <a:spAutoFit/>
          </a:bodyPr>
          <a:lstStyle/>
          <a:p>
            <a:r>
              <a:rPr lang="en-US" dirty="0"/>
              <a:t>- use HTTP methods : GET, POST, PUT , DELETE …</a:t>
            </a:r>
          </a:p>
        </p:txBody>
      </p:sp>
      <p:sp>
        <p:nvSpPr>
          <p:cNvPr id="6" name="Rectangle 5"/>
          <p:cNvSpPr/>
          <p:nvPr/>
        </p:nvSpPr>
        <p:spPr>
          <a:xfrm>
            <a:off x="2286000" y="5715000"/>
            <a:ext cx="4758803" cy="369332"/>
          </a:xfrm>
          <a:prstGeom prst="rect">
            <a:avLst/>
          </a:prstGeom>
        </p:spPr>
        <p:txBody>
          <a:bodyPr wrap="none">
            <a:spAutoFit/>
          </a:bodyPr>
          <a:lstStyle/>
          <a:p>
            <a:r>
              <a:rPr lang="en-US" dirty="0"/>
              <a:t>- provide API data as Text, JSON, xml format</a:t>
            </a:r>
          </a:p>
        </p:txBody>
      </p:sp>
      <p:sp>
        <p:nvSpPr>
          <p:cNvPr id="7" name="Rectangle 6"/>
          <p:cNvSpPr/>
          <p:nvPr/>
        </p:nvSpPr>
        <p:spPr>
          <a:xfrm>
            <a:off x="2286000" y="4572000"/>
            <a:ext cx="3655809" cy="369332"/>
          </a:xfrm>
          <a:prstGeom prst="rect">
            <a:avLst/>
          </a:prstGeom>
        </p:spPr>
        <p:txBody>
          <a:bodyPr wrap="none">
            <a:spAutoFit/>
          </a:bodyPr>
          <a:lstStyle/>
          <a:p>
            <a:r>
              <a:rPr lang="en-US" dirty="0"/>
              <a:t>- Web service build on server side</a:t>
            </a:r>
          </a:p>
        </p:txBody>
      </p:sp>
    </p:spTree>
    <p:extLst>
      <p:ext uri="{BB962C8B-B14F-4D97-AF65-F5344CB8AC3E}">
        <p14:creationId xmlns:p14="http://schemas.microsoft.com/office/powerpoint/2010/main" val="140367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t>- Architecture style: </a:t>
            </a:r>
            <a:r>
              <a:rPr lang="en-US" sz="1800" dirty="0" err="1"/>
              <a:t>Microservices</a:t>
            </a:r>
            <a:r>
              <a:rPr lang="en-US" sz="1800" dirty="0"/>
              <a:t>, Single Page Application, </a:t>
            </a:r>
            <a:r>
              <a:rPr lang="en-US" sz="1800" dirty="0" err="1"/>
              <a:t>RESTful</a:t>
            </a:r>
            <a:r>
              <a:rPr lang="en-US" sz="1800" dirty="0"/>
              <a:t> </a:t>
            </a:r>
            <a:r>
              <a:rPr lang="en-US" sz="1800" dirty="0" err="1"/>
              <a:t>webservice</a:t>
            </a:r>
            <a:r>
              <a:rPr lang="en-US" sz="1800" dirty="0"/>
              <a:t>, MVC</a:t>
            </a:r>
          </a:p>
          <a:p>
            <a:pPr marL="0" indent="0">
              <a:buNone/>
            </a:pPr>
            <a:endParaRPr lang="en-US" sz="1800" dirty="0"/>
          </a:p>
          <a:p>
            <a:pPr marL="0" indent="0">
              <a:buNone/>
            </a:pPr>
            <a:r>
              <a:rPr lang="en-US" sz="1800" dirty="0"/>
              <a:t>- Back end:   Java web J2EE + Spring MVC framework + Hibernate</a:t>
            </a:r>
          </a:p>
          <a:p>
            <a:pPr marL="0" indent="0">
              <a:buNone/>
            </a:pPr>
            <a:r>
              <a:rPr lang="en-US" sz="1800" dirty="0"/>
              <a:t>                      Node.js + Express framework</a:t>
            </a:r>
          </a:p>
          <a:p>
            <a:pPr marL="0" indent="0">
              <a:buNone/>
            </a:pPr>
            <a:endParaRPr lang="en-US" sz="1800" dirty="0"/>
          </a:p>
          <a:p>
            <a:pPr marL="0" indent="0">
              <a:buNone/>
            </a:pPr>
            <a:r>
              <a:rPr lang="en-US" sz="1800" dirty="0"/>
              <a:t>- Front end:   HTML5, CSS3, </a:t>
            </a:r>
            <a:r>
              <a:rPr lang="en-US" sz="1800" dirty="0" err="1"/>
              <a:t>Javascript</a:t>
            </a:r>
            <a:r>
              <a:rPr lang="en-US" sz="1800" dirty="0"/>
              <a:t>, </a:t>
            </a:r>
            <a:r>
              <a:rPr lang="en-US" sz="1800" dirty="0" err="1"/>
              <a:t>Jquery</a:t>
            </a:r>
            <a:r>
              <a:rPr lang="en-US" sz="1800" dirty="0"/>
              <a:t>, Bootstrap</a:t>
            </a:r>
          </a:p>
          <a:p>
            <a:pPr marL="0" indent="0">
              <a:buNone/>
            </a:pPr>
            <a:r>
              <a:rPr lang="en-US" sz="1800" dirty="0"/>
              <a:t>                      Angular JS and Angular 2 framework</a:t>
            </a:r>
          </a:p>
          <a:p>
            <a:pPr marL="0" indent="0">
              <a:buNone/>
            </a:pPr>
            <a:endParaRPr lang="en-US" sz="1800" dirty="0"/>
          </a:p>
          <a:p>
            <a:pPr marL="0" indent="0">
              <a:buNone/>
            </a:pPr>
            <a:r>
              <a:rPr lang="en-US" sz="1800" dirty="0"/>
              <a:t>- Database:  </a:t>
            </a:r>
            <a:r>
              <a:rPr lang="en-US" sz="1800" dirty="0" err="1"/>
              <a:t>MongoDB</a:t>
            </a:r>
            <a:r>
              <a:rPr lang="en-US" sz="1800" dirty="0"/>
              <a:t>, SQL (MySQL &amp; MS SQL Server)</a:t>
            </a:r>
          </a:p>
          <a:p>
            <a:pPr marL="285750" indent="-285750">
              <a:buFontTx/>
              <a:buChar char="-"/>
            </a:pPr>
            <a:endParaRPr lang="en-US" sz="1800" dirty="0"/>
          </a:p>
          <a:p>
            <a:pPr marL="0" indent="0">
              <a:buNone/>
            </a:pPr>
            <a:r>
              <a:rPr lang="en-US" sz="1800" dirty="0"/>
              <a:t>- Build and Deploy: maven with Glassfish, Tomcat, </a:t>
            </a:r>
            <a:r>
              <a:rPr lang="en-US" sz="1800" dirty="0" err="1"/>
              <a:t>package.json</a:t>
            </a:r>
            <a:r>
              <a:rPr lang="en-US" sz="1800" dirty="0"/>
              <a:t> with </a:t>
            </a:r>
            <a:r>
              <a:rPr lang="en-US" sz="1800" dirty="0" err="1"/>
              <a:t>npm</a:t>
            </a:r>
            <a:endParaRPr lang="en-US" sz="1800" dirty="0"/>
          </a:p>
          <a:p>
            <a:pPr marL="285750" indent="-285750">
              <a:buFontTx/>
              <a:buChar char="-"/>
            </a:pPr>
            <a:endParaRPr lang="en-US" sz="1800" dirty="0"/>
          </a:p>
          <a:p>
            <a:pPr marL="0" indent="0">
              <a:buNone/>
            </a:pPr>
            <a:r>
              <a:rPr lang="en-US" sz="1800" dirty="0"/>
              <a:t>- Online server: heroku.com, mlab.com, f</a:t>
            </a:r>
            <a:r>
              <a:rPr lang="en-US" sz="1600" dirty="0"/>
              <a:t>reesqldatabase.com</a:t>
            </a:r>
            <a:endParaRPr lang="en-US" sz="1800" dirty="0"/>
          </a:p>
          <a:p>
            <a:pPr marL="0" indent="0">
              <a:buNone/>
            </a:pPr>
            <a:r>
              <a:rPr lang="en-US" sz="1800" dirty="0"/>
              <a:t>- Version control: </a:t>
            </a:r>
            <a:r>
              <a:rPr lang="en-US" sz="1800" dirty="0" err="1"/>
              <a:t>Git</a:t>
            </a:r>
            <a:endParaRPr lang="en-US" sz="1800" dirty="0"/>
          </a:p>
          <a:p>
            <a:pPr marL="285750" indent="-285750">
              <a:buFontTx/>
              <a:buChar char="-"/>
            </a:pPr>
            <a:endParaRPr lang="en-US" sz="1800" dirty="0"/>
          </a:p>
          <a:p>
            <a:pPr marL="0" indent="0">
              <a:buNone/>
            </a:pPr>
            <a:r>
              <a:rPr lang="en-US" sz="1800" dirty="0"/>
              <a:t>- Project management tool: </a:t>
            </a:r>
            <a:r>
              <a:rPr lang="en-US" sz="1800" dirty="0" err="1"/>
              <a:t>Trello</a:t>
            </a:r>
            <a:endParaRPr lang="en-US" sz="1800" dirty="0"/>
          </a:p>
          <a:p>
            <a:pPr marL="285750" indent="-285750">
              <a:buFontTx/>
              <a:buChar char="-"/>
            </a:pPr>
            <a:endParaRPr lang="en-US" sz="1800" dirty="0"/>
          </a:p>
          <a:p>
            <a:pPr marL="0" indent="0">
              <a:buNone/>
            </a:pPr>
            <a:r>
              <a:rPr lang="en-US" sz="1800" dirty="0"/>
              <a:t>- Other tool: Dreamweaver CS6 , UMLET, </a:t>
            </a:r>
            <a:r>
              <a:rPr lang="en-US" sz="1800" dirty="0" err="1"/>
              <a:t>Edraw</a:t>
            </a:r>
            <a:r>
              <a:rPr lang="en-US" sz="1800" dirty="0"/>
              <a:t>, </a:t>
            </a:r>
            <a:r>
              <a:rPr lang="en-US" sz="1800" dirty="0" err="1"/>
              <a:t>Netbeans</a:t>
            </a:r>
            <a:r>
              <a:rPr lang="en-US" sz="1800" dirty="0"/>
              <a:t>, </a:t>
            </a:r>
            <a:r>
              <a:rPr lang="en-US" sz="1800" dirty="0" err="1"/>
              <a:t>Vscode</a:t>
            </a:r>
            <a:r>
              <a:rPr lang="en-US" sz="1800" dirty="0"/>
              <a:t>, </a:t>
            </a:r>
            <a:r>
              <a:rPr lang="en-US" sz="1800" dirty="0" err="1"/>
              <a:t>RoboMongo</a:t>
            </a:r>
            <a:r>
              <a:rPr lang="en-US" sz="1800" dirty="0"/>
              <a:t>, </a:t>
            </a:r>
            <a:r>
              <a:rPr lang="en-US" sz="1800" dirty="0" err="1"/>
              <a:t>PHPmyadmin</a:t>
            </a:r>
            <a:r>
              <a:rPr lang="en-US" sz="1800" dirty="0"/>
              <a:t>, Sonar Lint, SQL Server Management Tool, </a:t>
            </a:r>
            <a:r>
              <a:rPr lang="en-US" sz="1800" dirty="0" err="1"/>
              <a:t>Erdaw</a:t>
            </a:r>
            <a:r>
              <a:rPr lang="en-US" sz="1800" dirty="0"/>
              <a:t>, </a:t>
            </a:r>
          </a:p>
          <a:p>
            <a:pPr marL="0" indent="0">
              <a:buNone/>
            </a:pPr>
            <a:endParaRPr lang="en-US" dirty="0"/>
          </a:p>
        </p:txBody>
      </p:sp>
    </p:spTree>
    <p:extLst>
      <p:ext uri="{BB962C8B-B14F-4D97-AF65-F5344CB8AC3E}">
        <p14:creationId xmlns:p14="http://schemas.microsoft.com/office/powerpoint/2010/main" val="205446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2743200"/>
            <a:ext cx="6248400" cy="1143000"/>
          </a:xfrm>
        </p:spPr>
        <p:txBody>
          <a:bodyPr>
            <a:normAutofit fontScale="90000"/>
          </a:bodyPr>
          <a:lstStyle/>
          <a:p>
            <a:r>
              <a:rPr lang="en-US" sz="4400" b="1" dirty="0">
                <a:effectLst/>
                <a:latin typeface="Times New Roman" pitchFamily="18" charset="0"/>
                <a:cs typeface="Times New Roman" pitchFamily="18" charset="0"/>
              </a:rPr>
              <a:t>II. </a:t>
            </a:r>
            <a:r>
              <a:rPr lang="en-US" sz="4000" b="1" dirty="0"/>
              <a:t>Hotel Business Industry</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69538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0800" y="4495799"/>
            <a:ext cx="6781800" cy="3139321"/>
          </a:xfrm>
          <a:prstGeom prst="rect">
            <a:avLst/>
          </a:prstGeom>
        </p:spPr>
        <p:txBody>
          <a:bodyPr wrap="square">
            <a:spAutoFit/>
          </a:bodyPr>
          <a:lstStyle/>
          <a:p>
            <a:endParaRPr lang="en-US" dirty="0"/>
          </a:p>
          <a:p>
            <a:r>
              <a:rPr lang="en-US" dirty="0"/>
              <a:t>in many enormous hotels, management is very difficult </a:t>
            </a:r>
          </a:p>
          <a:p>
            <a:r>
              <a:rPr lang="en-US" dirty="0"/>
              <a:t>Booking only based on pen and paper is not convenient for both the customers and the receptionists</a:t>
            </a:r>
          </a:p>
          <a:p>
            <a:endParaRPr lang="en-US" dirty="0"/>
          </a:p>
          <a:p>
            <a:r>
              <a:rPr lang="en-US" dirty="0"/>
              <a:t>Customer have to come directly to hotel for booking =&gt; waste time, not comfortable</a:t>
            </a:r>
          </a:p>
          <a:p>
            <a:pPr>
              <a:defRPr/>
            </a:pPr>
            <a:r>
              <a:rPr lang="en-US" dirty="0"/>
              <a:t>=&gt; need a hotel booking and reservation system</a:t>
            </a:r>
          </a:p>
          <a:p>
            <a:pPr>
              <a:defRPr/>
            </a:pPr>
            <a:endParaRPr lang="en-US" dirty="0"/>
          </a:p>
          <a:p>
            <a:r>
              <a:rPr lang="en-US" dirty="0"/>
              <a:t>.</a:t>
            </a:r>
          </a:p>
          <a:p>
            <a:endParaRPr lang="en-US" dirty="0"/>
          </a:p>
        </p:txBody>
      </p:sp>
      <p:pic>
        <p:nvPicPr>
          <p:cNvPr id="5" name="Picture 4"/>
          <p:cNvPicPr>
            <a:picLocks noChangeAspect="1"/>
          </p:cNvPicPr>
          <p:nvPr/>
        </p:nvPicPr>
        <p:blipFill>
          <a:blip r:embed="rId3"/>
          <a:stretch>
            <a:fillRect/>
          </a:stretch>
        </p:blipFill>
        <p:spPr>
          <a:xfrm>
            <a:off x="1302789" y="685800"/>
            <a:ext cx="7162799" cy="4038599"/>
          </a:xfrm>
          <a:prstGeom prst="rect">
            <a:avLst/>
          </a:prstGeom>
        </p:spPr>
      </p:pic>
      <p:sp>
        <p:nvSpPr>
          <p:cNvPr id="4" name="Title 1"/>
          <p:cNvSpPr>
            <a:spLocks noGrp="1"/>
          </p:cNvSpPr>
          <p:nvPr>
            <p:ph type="title"/>
          </p:nvPr>
        </p:nvSpPr>
        <p:spPr>
          <a:xfrm>
            <a:off x="1135148" y="-228600"/>
            <a:ext cx="7498080" cy="1143000"/>
          </a:xfrm>
        </p:spPr>
        <p:txBody>
          <a:bodyPr/>
          <a:lstStyle/>
          <a:p>
            <a:r>
              <a:rPr lang="en-US" dirty="0"/>
              <a:t>Problem</a:t>
            </a:r>
          </a:p>
        </p:txBody>
      </p:sp>
    </p:spTree>
    <p:extLst>
      <p:ext uri="{BB962C8B-B14F-4D97-AF65-F5344CB8AC3E}">
        <p14:creationId xmlns:p14="http://schemas.microsoft.com/office/powerpoint/2010/main" val="125242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447800" y="1295400"/>
            <a:ext cx="7162800" cy="4885662"/>
          </a:xfrm>
        </p:spPr>
        <p:txBody>
          <a:bodyPr>
            <a:normAutofit/>
          </a:bodyPr>
          <a:lstStyle/>
          <a:p>
            <a:pPr marL="0" indent="0">
              <a:buNone/>
            </a:pPr>
            <a:endParaRPr lang="en-US" dirty="0"/>
          </a:p>
          <a:p>
            <a:pPr marL="0" indent="0">
              <a:buNone/>
            </a:pPr>
            <a:endParaRPr lang="en-US" dirty="0"/>
          </a:p>
        </p:txBody>
      </p:sp>
      <p:sp>
        <p:nvSpPr>
          <p:cNvPr id="4" name="Title 1"/>
          <p:cNvSpPr>
            <a:spLocks noGrp="1"/>
          </p:cNvSpPr>
          <p:nvPr>
            <p:ph type="title"/>
          </p:nvPr>
        </p:nvSpPr>
        <p:spPr>
          <a:xfrm>
            <a:off x="1173480" y="-76200"/>
            <a:ext cx="7498080" cy="1143000"/>
          </a:xfrm>
        </p:spPr>
        <p:txBody>
          <a:bodyPr/>
          <a:lstStyle/>
          <a:p>
            <a:r>
              <a:rPr lang="en-US" dirty="0"/>
              <a:t>Modern Hotel System</a:t>
            </a:r>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600"/>
            <a:ext cx="6199188"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71104" y="4419600"/>
            <a:ext cx="6429895" cy="646331"/>
          </a:xfrm>
          <a:prstGeom prst="rect">
            <a:avLst/>
          </a:prstGeom>
        </p:spPr>
        <p:txBody>
          <a:bodyPr wrap="square">
            <a:spAutoFit/>
          </a:bodyPr>
          <a:lstStyle/>
          <a:p>
            <a:r>
              <a:rPr lang="en-US" dirty="0"/>
              <a:t>Many deluxe hotels or five stars hotels in the world already have their own hotel booking systems</a:t>
            </a:r>
          </a:p>
        </p:txBody>
      </p:sp>
      <p:sp>
        <p:nvSpPr>
          <p:cNvPr id="5" name="Rectangle 4"/>
          <p:cNvSpPr/>
          <p:nvPr/>
        </p:nvSpPr>
        <p:spPr>
          <a:xfrm>
            <a:off x="1600200" y="5323317"/>
            <a:ext cx="6858000" cy="923330"/>
          </a:xfrm>
          <a:prstGeom prst="rect">
            <a:avLst/>
          </a:prstGeom>
        </p:spPr>
        <p:txBody>
          <a:bodyPr wrap="square">
            <a:spAutoFit/>
          </a:bodyPr>
          <a:lstStyle/>
          <a:p>
            <a:r>
              <a:rPr lang="en-US" dirty="0"/>
              <a:t>In developing technology industry, their systems have friendly user interface, high performance and especially the ability to track the behavior of customers</a:t>
            </a:r>
          </a:p>
        </p:txBody>
      </p:sp>
    </p:spTree>
    <p:extLst>
      <p:ext uri="{BB962C8B-B14F-4D97-AF65-F5344CB8AC3E}">
        <p14:creationId xmlns:p14="http://schemas.microsoft.com/office/powerpoint/2010/main" val="248440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0" y="2743200"/>
            <a:ext cx="5638800" cy="1143000"/>
          </a:xfrm>
        </p:spPr>
        <p:txBody>
          <a:bodyPr>
            <a:normAutofit fontScale="90000"/>
          </a:bodyPr>
          <a:lstStyle/>
          <a:p>
            <a:r>
              <a:rPr lang="en-US" sz="4400" b="1" dirty="0">
                <a:effectLst/>
                <a:latin typeface="Times New Roman" pitchFamily="18" charset="0"/>
                <a:cs typeface="Times New Roman" pitchFamily="18" charset="0"/>
              </a:rPr>
              <a:t>III. GOAL AND SCOPE</a:t>
            </a:r>
          </a:p>
        </p:txBody>
      </p:sp>
    </p:spTree>
    <p:extLst>
      <p:ext uri="{BB962C8B-B14F-4D97-AF65-F5344CB8AC3E}">
        <p14:creationId xmlns:p14="http://schemas.microsoft.com/office/powerpoint/2010/main" val="2370080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599" y="762000"/>
            <a:ext cx="7240385" cy="1200329"/>
          </a:xfrm>
          <a:prstGeom prst="rect">
            <a:avLst/>
          </a:prstGeom>
        </p:spPr>
        <p:txBody>
          <a:bodyPr wrap="square">
            <a:spAutoFit/>
          </a:bodyPr>
          <a:lstStyle/>
          <a:p>
            <a:r>
              <a:rPr lang="en-US" dirty="0"/>
              <a:t>experiment </a:t>
            </a:r>
            <a:r>
              <a:rPr lang="en-US" dirty="0" err="1"/>
              <a:t>Mircoservices</a:t>
            </a:r>
            <a:r>
              <a:rPr lang="en-US" dirty="0"/>
              <a:t> technology with MEAN stack and Spring MVC Hibernate </a:t>
            </a:r>
          </a:p>
          <a:p>
            <a:endParaRPr lang="en-US" dirty="0"/>
          </a:p>
          <a:p>
            <a:r>
              <a:rPr lang="en-US" dirty="0"/>
              <a:t>features similar to some other modern five-star hotel system. </a:t>
            </a:r>
          </a:p>
        </p:txBody>
      </p:sp>
      <p:sp>
        <p:nvSpPr>
          <p:cNvPr id="5" name="Rectangle 4"/>
          <p:cNvSpPr/>
          <p:nvPr/>
        </p:nvSpPr>
        <p:spPr>
          <a:xfrm>
            <a:off x="1371599" y="2132947"/>
            <a:ext cx="7240385" cy="646331"/>
          </a:xfrm>
          <a:prstGeom prst="rect">
            <a:avLst/>
          </a:prstGeom>
        </p:spPr>
        <p:txBody>
          <a:bodyPr wrap="square">
            <a:spAutoFit/>
          </a:bodyPr>
          <a:lstStyle/>
          <a:p>
            <a:r>
              <a:rPr lang="en-US" dirty="0"/>
              <a:t>Two responsive websites with apply </a:t>
            </a:r>
            <a:r>
              <a:rPr lang="en-US" dirty="0" err="1"/>
              <a:t>Mircoservices</a:t>
            </a:r>
            <a:r>
              <a:rPr lang="en-US" dirty="0"/>
              <a:t>, Single Page Application, </a:t>
            </a:r>
            <a:r>
              <a:rPr lang="en-US" dirty="0" err="1"/>
              <a:t>RESTful</a:t>
            </a:r>
            <a:r>
              <a:rPr lang="en-US" dirty="0"/>
              <a:t> </a:t>
            </a:r>
            <a:r>
              <a:rPr lang="en-US" dirty="0" err="1"/>
              <a:t>webserivce</a:t>
            </a:r>
            <a:r>
              <a:rPr lang="en-US" dirty="0"/>
              <a:t> and MVC architecture style.</a:t>
            </a:r>
          </a:p>
        </p:txBody>
      </p:sp>
      <p:pic>
        <p:nvPicPr>
          <p:cNvPr id="8194" name="Picture 2" descr="D:\thesis-in-process\thesis-documentation\thess-review\New Bitmap Image (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206" y="2730684"/>
            <a:ext cx="6248400" cy="40195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1112519" y="16625"/>
            <a:ext cx="7498080" cy="592975"/>
          </a:xfrm>
        </p:spPr>
        <p:txBody>
          <a:bodyPr>
            <a:normAutofit fontScale="90000"/>
          </a:bodyPr>
          <a:lstStyle/>
          <a:p>
            <a:r>
              <a:rPr lang="en-US" dirty="0"/>
              <a:t>Goal and Scope</a:t>
            </a:r>
          </a:p>
        </p:txBody>
      </p:sp>
    </p:spTree>
    <p:extLst>
      <p:ext uri="{BB962C8B-B14F-4D97-AF65-F5344CB8AC3E}">
        <p14:creationId xmlns:p14="http://schemas.microsoft.com/office/powerpoint/2010/main" val="331783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194"/>
                                        </p:tgtEl>
                                        <p:attrNameLst>
                                          <p:attrName>style.visibility</p:attrName>
                                        </p:attrNameLst>
                                      </p:cBhvr>
                                      <p:to>
                                        <p:strVal val="visible"/>
                                      </p:to>
                                    </p:set>
                                    <p:animEffect transition="in" filter="fade">
                                      <p:cBhvr>
                                        <p:cTn id="26" dur="1000"/>
                                        <p:tgtEl>
                                          <p:spTgt spid="8194"/>
                                        </p:tgtEl>
                                      </p:cBhvr>
                                    </p:animEffect>
                                    <p:anim calcmode="lin" valueType="num">
                                      <p:cBhvr>
                                        <p:cTn id="27" dur="1000" fill="hold"/>
                                        <p:tgtEl>
                                          <p:spTgt spid="8194"/>
                                        </p:tgtEl>
                                        <p:attrNameLst>
                                          <p:attrName>ppt_x</p:attrName>
                                        </p:attrNameLst>
                                      </p:cBhvr>
                                      <p:tavLst>
                                        <p:tav tm="0">
                                          <p:val>
                                            <p:strVal val="#ppt_x"/>
                                          </p:val>
                                        </p:tav>
                                        <p:tav tm="100000">
                                          <p:val>
                                            <p:strVal val="#ppt_x"/>
                                          </p:val>
                                        </p:tav>
                                      </p:tavLst>
                                    </p:anim>
                                    <p:anim calcmode="lin" valueType="num">
                                      <p:cBhvr>
                                        <p:cTn id="28"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162800" cy="7467599"/>
          </a:xfrm>
        </p:spPr>
        <p:txBody>
          <a:bodyPr>
            <a:normAutofit/>
          </a:bodyPr>
          <a:lstStyle/>
          <a:p>
            <a:pPr marL="0" indent="0">
              <a:buNone/>
            </a:pPr>
            <a:endParaRPr lang="en-US" dirty="0"/>
          </a:p>
          <a:p>
            <a:endParaRPr lang="en-US" dirty="0"/>
          </a:p>
          <a:p>
            <a:pPr marL="82296" indent="0">
              <a:buNone/>
            </a:pPr>
            <a:endParaRPr lang="en-US" dirty="0"/>
          </a:p>
          <a:p>
            <a:r>
              <a:rPr lang="en-US" sz="2400" dirty="0"/>
              <a:t>online single page web application </a:t>
            </a:r>
          </a:p>
          <a:p>
            <a:endParaRPr lang="en-US" sz="2400" dirty="0"/>
          </a:p>
          <a:p>
            <a:r>
              <a:rPr lang="en-US" sz="2400" dirty="0"/>
              <a:t>high performance and dynamically loading. </a:t>
            </a:r>
          </a:p>
          <a:p>
            <a:endParaRPr lang="en-US" sz="2400" dirty="0"/>
          </a:p>
          <a:p>
            <a:r>
              <a:rPr lang="en-US" sz="2400" dirty="0"/>
              <a:t>A lot of modern technologies are used to implement my system</a:t>
            </a:r>
          </a:p>
          <a:p>
            <a:endParaRPr lang="en-US" sz="2400" dirty="0"/>
          </a:p>
          <a:p>
            <a:r>
              <a:rPr lang="en-US" sz="2400" dirty="0"/>
              <a:t>friendly user interface which supports running on many browsers</a:t>
            </a:r>
          </a:p>
          <a:p>
            <a:endParaRPr lang="en-US" dirty="0"/>
          </a:p>
          <a:p>
            <a:pPr marL="0" indent="0">
              <a:buNone/>
            </a:pPr>
            <a:endParaRPr lang="en-US" dirty="0"/>
          </a:p>
        </p:txBody>
      </p:sp>
      <p:sp>
        <p:nvSpPr>
          <p:cNvPr id="4" name="Title 1"/>
          <p:cNvSpPr>
            <a:spLocks noGrp="1"/>
          </p:cNvSpPr>
          <p:nvPr>
            <p:ph type="title"/>
          </p:nvPr>
        </p:nvSpPr>
        <p:spPr>
          <a:xfrm>
            <a:off x="1143000" y="152400"/>
            <a:ext cx="7498080" cy="592975"/>
          </a:xfrm>
        </p:spPr>
        <p:txBody>
          <a:bodyPr>
            <a:normAutofit fontScale="90000"/>
          </a:bodyPr>
          <a:lstStyle/>
          <a:p>
            <a:r>
              <a:rPr lang="en-US" dirty="0"/>
              <a:t>Goal and Scope</a:t>
            </a:r>
          </a:p>
        </p:txBody>
      </p:sp>
    </p:spTree>
    <p:extLst>
      <p:ext uri="{BB962C8B-B14F-4D97-AF65-F5344CB8AC3E}">
        <p14:creationId xmlns:p14="http://schemas.microsoft.com/office/powerpoint/2010/main" val="382866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43200" y="2667000"/>
            <a:ext cx="5334000" cy="1143000"/>
          </a:xfrm>
        </p:spPr>
        <p:txBody>
          <a:bodyPr>
            <a:normAutofit/>
          </a:bodyPr>
          <a:lstStyle/>
          <a:p>
            <a:r>
              <a:rPr lang="en-US" sz="4400" b="1" dirty="0">
                <a:effectLst/>
                <a:latin typeface="Times New Roman" pitchFamily="18" charset="0"/>
                <a:cs typeface="Times New Roman" pitchFamily="18" charset="0"/>
              </a:rPr>
              <a:t>IV. FEATURES</a:t>
            </a:r>
          </a:p>
        </p:txBody>
      </p:sp>
    </p:spTree>
    <p:extLst>
      <p:ext uri="{BB962C8B-B14F-4D97-AF65-F5344CB8AC3E}">
        <p14:creationId xmlns:p14="http://schemas.microsoft.com/office/powerpoint/2010/main" val="168890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DEEC1C-EBCD-4BBA-940E-826FC526F57D}"/>
              </a:ext>
            </a:extLst>
          </p:cNvPr>
          <p:cNvSpPr/>
          <p:nvPr/>
        </p:nvSpPr>
        <p:spPr>
          <a:xfrm>
            <a:off x="1371600" y="1981200"/>
            <a:ext cx="7010400" cy="3693319"/>
          </a:xfrm>
          <a:prstGeom prst="rect">
            <a:avLst/>
          </a:prstGeom>
        </p:spPr>
        <p:txBody>
          <a:bodyPr wrap="square">
            <a:spAutoFit/>
          </a:bodyPr>
          <a:lstStyle/>
          <a:p>
            <a:endParaRPr lang="en-US" dirty="0"/>
          </a:p>
          <a:p>
            <a:endParaRPr lang="en-US" dirty="0"/>
          </a:p>
          <a:p>
            <a:r>
              <a:rPr lang="en-US" dirty="0"/>
              <a:t>almost features for hotel bookings &amp; reservations management with more than 60 features available</a:t>
            </a:r>
          </a:p>
          <a:p>
            <a:endParaRPr lang="en-US" dirty="0"/>
          </a:p>
          <a:p>
            <a:r>
              <a:rPr lang="en-US" dirty="0"/>
              <a:t>Ability to track user’s behavior</a:t>
            </a:r>
          </a:p>
          <a:p>
            <a:endParaRPr lang="en-US" dirty="0"/>
          </a:p>
          <a:p>
            <a:endParaRPr lang="en-US" dirty="0"/>
          </a:p>
          <a:p>
            <a:r>
              <a:rPr lang="en-US" dirty="0"/>
              <a:t>automatically recommend rooms for user according to the rooms they had interacted. </a:t>
            </a:r>
          </a:p>
          <a:p>
            <a:endParaRPr lang="en-US" dirty="0"/>
          </a:p>
          <a:p>
            <a:r>
              <a:rPr lang="en-US" dirty="0"/>
              <a:t>Statistic and chart features =&gt; hotel owners can improve their hotel based on customers wish</a:t>
            </a:r>
          </a:p>
        </p:txBody>
      </p:sp>
      <p:sp>
        <p:nvSpPr>
          <p:cNvPr id="5" name="Title 1">
            <a:extLst>
              <a:ext uri="{FF2B5EF4-FFF2-40B4-BE49-F238E27FC236}">
                <a16:creationId xmlns:a16="http://schemas.microsoft.com/office/drawing/2014/main" id="{03C8A5C7-FDCF-4962-92A7-938973B4DBC0}"/>
              </a:ext>
            </a:extLst>
          </p:cNvPr>
          <p:cNvSpPr>
            <a:spLocks noGrp="1"/>
          </p:cNvSpPr>
          <p:nvPr>
            <p:ph type="title"/>
          </p:nvPr>
        </p:nvSpPr>
        <p:spPr>
          <a:xfrm>
            <a:off x="1371600" y="228600"/>
            <a:ext cx="7498080" cy="1143000"/>
          </a:xfrm>
        </p:spPr>
        <p:txBody>
          <a:bodyPr/>
          <a:lstStyle/>
          <a:p>
            <a:r>
              <a:rPr lang="en-US" dirty="0"/>
              <a:t>Features</a:t>
            </a:r>
          </a:p>
        </p:txBody>
      </p:sp>
    </p:spTree>
    <p:extLst>
      <p:ext uri="{BB962C8B-B14F-4D97-AF65-F5344CB8AC3E}">
        <p14:creationId xmlns:p14="http://schemas.microsoft.com/office/powerpoint/2010/main" val="405264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fade">
                                      <p:cBhvr>
                                        <p:cTn id="21" dur="1000"/>
                                        <p:tgtEl>
                                          <p:spTgt spid="4">
                                            <p:txEl>
                                              <p:pRg st="7" end="7"/>
                                            </p:txEl>
                                          </p:spTgt>
                                        </p:tgtEl>
                                      </p:cBhvr>
                                    </p:animEffect>
                                    <p:anim calcmode="lin" valueType="num">
                                      <p:cBhvr>
                                        <p:cTn id="2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1000"/>
                                        <p:tgtEl>
                                          <p:spTgt spid="4">
                                            <p:txEl>
                                              <p:pRg st="9" end="9"/>
                                            </p:txEl>
                                          </p:spTgt>
                                        </p:tgtEl>
                                      </p:cBhvr>
                                    </p:animEffect>
                                    <p:anim calcmode="lin" valueType="num">
                                      <p:cBhvr>
                                        <p:cTn id="2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a:t>
            </a:r>
          </a:p>
        </p:txBody>
      </p:sp>
      <p:sp>
        <p:nvSpPr>
          <p:cNvPr id="3" name="Content Placeholder 2"/>
          <p:cNvSpPr>
            <a:spLocks noGrp="1"/>
          </p:cNvSpPr>
          <p:nvPr>
            <p:ph idx="1"/>
          </p:nvPr>
        </p:nvSpPr>
        <p:spPr/>
        <p:txBody>
          <a:bodyPr/>
          <a:lstStyle/>
          <a:p>
            <a:r>
              <a:rPr lang="en-US" dirty="0"/>
              <a:t>1. Technology</a:t>
            </a:r>
          </a:p>
          <a:p>
            <a:r>
              <a:rPr lang="en-US" dirty="0"/>
              <a:t>2. Hotel Business Industry</a:t>
            </a:r>
          </a:p>
          <a:p>
            <a:r>
              <a:rPr lang="en-US" dirty="0"/>
              <a:t>3. Goal and Scope</a:t>
            </a:r>
          </a:p>
          <a:p>
            <a:r>
              <a:rPr lang="en-US" dirty="0"/>
              <a:t>4. Features</a:t>
            </a:r>
          </a:p>
          <a:p>
            <a:r>
              <a:rPr lang="en-US" dirty="0"/>
              <a:t>5. System Architecture</a:t>
            </a:r>
          </a:p>
          <a:p>
            <a:r>
              <a:rPr lang="en-US" dirty="0"/>
              <a:t>6. Demo</a:t>
            </a:r>
          </a:p>
          <a:p>
            <a:r>
              <a:rPr lang="en-US" dirty="0"/>
              <a:t>7. Conclusion</a:t>
            </a:r>
          </a:p>
        </p:txBody>
      </p:sp>
    </p:spTree>
    <p:extLst>
      <p:ext uri="{BB962C8B-B14F-4D97-AF65-F5344CB8AC3E}">
        <p14:creationId xmlns:p14="http://schemas.microsoft.com/office/powerpoint/2010/main" val="1309354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pic>
        <p:nvPicPr>
          <p:cNvPr id="61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0"/>
            <a:ext cx="624205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199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2743200"/>
            <a:ext cx="7391400" cy="1143000"/>
          </a:xfrm>
        </p:spPr>
        <p:txBody>
          <a:bodyPr>
            <a:normAutofit fontScale="90000"/>
          </a:bodyPr>
          <a:lstStyle/>
          <a:p>
            <a:r>
              <a:rPr lang="en-US" sz="4400" b="1" dirty="0">
                <a:effectLst/>
                <a:latin typeface="Times New Roman" pitchFamily="18" charset="0"/>
                <a:cs typeface="Times New Roman" pitchFamily="18" charset="0"/>
              </a:rPr>
              <a:t>V. SYSTEM ARCHITECTURE</a:t>
            </a:r>
          </a:p>
        </p:txBody>
      </p:sp>
    </p:spTree>
    <p:extLst>
      <p:ext uri="{BB962C8B-B14F-4D97-AF65-F5344CB8AC3E}">
        <p14:creationId xmlns:p14="http://schemas.microsoft.com/office/powerpoint/2010/main" val="1033168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descr="D:\thesis-in-process\thesis-documentation\thess-review\New Bitmap Image (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57287"/>
            <a:ext cx="5495925" cy="45434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1371600" y="228600"/>
            <a:ext cx="7498080" cy="1143000"/>
          </a:xfrm>
        </p:spPr>
        <p:txBody>
          <a:bodyPr/>
          <a:lstStyle/>
          <a:p>
            <a:r>
              <a:rPr lang="en-US" dirty="0"/>
              <a:t>System architecture</a:t>
            </a:r>
          </a:p>
        </p:txBody>
      </p:sp>
    </p:spTree>
    <p:extLst>
      <p:ext uri="{BB962C8B-B14F-4D97-AF65-F5344CB8AC3E}">
        <p14:creationId xmlns:p14="http://schemas.microsoft.com/office/powerpoint/2010/main" val="2948800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38400" y="2743200"/>
            <a:ext cx="5334000" cy="1143000"/>
          </a:xfrm>
        </p:spPr>
        <p:txBody>
          <a:bodyPr>
            <a:normAutofit fontScale="90000"/>
          </a:bodyPr>
          <a:lstStyle/>
          <a:p>
            <a:r>
              <a:rPr lang="en-US" sz="4400" b="1" dirty="0">
                <a:effectLst/>
                <a:latin typeface="Times New Roman" pitchFamily="18" charset="0"/>
                <a:cs typeface="Times New Roman" pitchFamily="18" charset="0"/>
              </a:rPr>
              <a:t>V. System Architecture</a:t>
            </a:r>
          </a:p>
        </p:txBody>
      </p:sp>
      <p:pic>
        <p:nvPicPr>
          <p:cNvPr id="1026" name="Picture 2" descr="D:\thesis-in-process\thesis-documentation\System-Architecture-diagram\ver2\fu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755"/>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03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57600" y="2743200"/>
            <a:ext cx="2895600" cy="1143000"/>
          </a:xfrm>
        </p:spPr>
        <p:txBody>
          <a:bodyPr>
            <a:normAutofit/>
          </a:bodyPr>
          <a:lstStyle/>
          <a:p>
            <a:r>
              <a:rPr lang="en-US" sz="4400" b="1" dirty="0">
                <a:effectLst/>
                <a:latin typeface="Times New Roman" pitchFamily="18" charset="0"/>
                <a:cs typeface="Times New Roman" pitchFamily="18" charset="0"/>
              </a:rPr>
              <a:t>VI. Demo</a:t>
            </a:r>
          </a:p>
        </p:txBody>
      </p:sp>
    </p:spTree>
    <p:extLst>
      <p:ext uri="{BB962C8B-B14F-4D97-AF65-F5344CB8AC3E}">
        <p14:creationId xmlns:p14="http://schemas.microsoft.com/office/powerpoint/2010/main" val="110990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F0D2D4-DACD-4ECB-96E0-5817266BD6F2}"/>
              </a:ext>
            </a:extLst>
          </p:cNvPr>
          <p:cNvSpPr>
            <a:spLocks noGrp="1"/>
          </p:cNvSpPr>
          <p:nvPr>
            <p:ph type="title"/>
          </p:nvPr>
        </p:nvSpPr>
        <p:spPr>
          <a:xfrm>
            <a:off x="1371600" y="228600"/>
            <a:ext cx="7498080" cy="1143000"/>
          </a:xfrm>
        </p:spPr>
        <p:txBody>
          <a:bodyPr/>
          <a:lstStyle/>
          <a:p>
            <a:r>
              <a:rPr lang="en-US" dirty="0"/>
              <a:t>Online Demo</a:t>
            </a:r>
          </a:p>
        </p:txBody>
      </p:sp>
      <p:sp>
        <p:nvSpPr>
          <p:cNvPr id="5" name="Rectangle 4">
            <a:extLst>
              <a:ext uri="{FF2B5EF4-FFF2-40B4-BE49-F238E27FC236}">
                <a16:creationId xmlns:a16="http://schemas.microsoft.com/office/drawing/2014/main" id="{FED5E14A-C0D6-4FFF-88C0-9B024508D0BB}"/>
              </a:ext>
            </a:extLst>
          </p:cNvPr>
          <p:cNvSpPr/>
          <p:nvPr/>
        </p:nvSpPr>
        <p:spPr>
          <a:xfrm>
            <a:off x="1447800" y="1371600"/>
            <a:ext cx="4303935" cy="369332"/>
          </a:xfrm>
          <a:prstGeom prst="rect">
            <a:avLst/>
          </a:prstGeom>
        </p:spPr>
        <p:txBody>
          <a:bodyPr wrap="none">
            <a:spAutoFit/>
          </a:bodyPr>
          <a:lstStyle/>
          <a:p>
            <a:r>
              <a:rPr lang="en-US" dirty="0">
                <a:hlinkClick r:id="rId3"/>
              </a:rPr>
              <a:t>http://admin-hotel-booking.herokuapp.com/</a:t>
            </a:r>
            <a:r>
              <a:rPr lang="en-US" dirty="0"/>
              <a:t> </a:t>
            </a:r>
          </a:p>
        </p:txBody>
      </p:sp>
      <p:sp>
        <p:nvSpPr>
          <p:cNvPr id="6" name="Rectangle 5">
            <a:extLst>
              <a:ext uri="{FF2B5EF4-FFF2-40B4-BE49-F238E27FC236}">
                <a16:creationId xmlns:a16="http://schemas.microsoft.com/office/drawing/2014/main" id="{692BBF62-28B1-4AE3-B032-A1B70A777809}"/>
              </a:ext>
            </a:extLst>
          </p:cNvPr>
          <p:cNvSpPr/>
          <p:nvPr/>
        </p:nvSpPr>
        <p:spPr>
          <a:xfrm>
            <a:off x="1428011" y="1981200"/>
            <a:ext cx="4595682" cy="369332"/>
          </a:xfrm>
          <a:prstGeom prst="rect">
            <a:avLst/>
          </a:prstGeom>
        </p:spPr>
        <p:txBody>
          <a:bodyPr wrap="none">
            <a:spAutoFit/>
          </a:bodyPr>
          <a:lstStyle/>
          <a:p>
            <a:r>
              <a:rPr lang="en-US" dirty="0">
                <a:hlinkClick r:id="rId4"/>
              </a:rPr>
              <a:t>http://admin-hotel-booking-v1.herokuapp.com/</a:t>
            </a:r>
            <a:r>
              <a:rPr lang="en-US" dirty="0"/>
              <a:t> </a:t>
            </a:r>
          </a:p>
        </p:txBody>
      </p:sp>
      <p:sp>
        <p:nvSpPr>
          <p:cNvPr id="7" name="Rectangle 6">
            <a:extLst>
              <a:ext uri="{FF2B5EF4-FFF2-40B4-BE49-F238E27FC236}">
                <a16:creationId xmlns:a16="http://schemas.microsoft.com/office/drawing/2014/main" id="{069C755C-03FB-4BE0-9DAA-D29A3719AAA6}"/>
              </a:ext>
            </a:extLst>
          </p:cNvPr>
          <p:cNvSpPr/>
          <p:nvPr/>
        </p:nvSpPr>
        <p:spPr>
          <a:xfrm>
            <a:off x="1447800" y="2612136"/>
            <a:ext cx="4679038" cy="369332"/>
          </a:xfrm>
          <a:prstGeom prst="rect">
            <a:avLst/>
          </a:prstGeom>
        </p:spPr>
        <p:txBody>
          <a:bodyPr wrap="none">
            <a:spAutoFit/>
          </a:bodyPr>
          <a:lstStyle/>
          <a:p>
            <a:r>
              <a:rPr lang="en-US" dirty="0">
                <a:hlinkClick r:id="rId5"/>
              </a:rPr>
              <a:t>http://hotel-booking-system-v1.herokuapp.com/</a:t>
            </a:r>
            <a:r>
              <a:rPr lang="en-US" dirty="0"/>
              <a:t> </a:t>
            </a:r>
          </a:p>
        </p:txBody>
      </p:sp>
      <p:sp>
        <p:nvSpPr>
          <p:cNvPr id="8" name="Rectangle 7">
            <a:extLst>
              <a:ext uri="{FF2B5EF4-FFF2-40B4-BE49-F238E27FC236}">
                <a16:creationId xmlns:a16="http://schemas.microsoft.com/office/drawing/2014/main" id="{794C1D09-8EB5-4023-9D11-5DDA6DC1E5E5}"/>
              </a:ext>
            </a:extLst>
          </p:cNvPr>
          <p:cNvSpPr/>
          <p:nvPr/>
        </p:nvSpPr>
        <p:spPr>
          <a:xfrm>
            <a:off x="1458491" y="3243072"/>
            <a:ext cx="4679038" cy="369332"/>
          </a:xfrm>
          <a:prstGeom prst="rect">
            <a:avLst/>
          </a:prstGeom>
        </p:spPr>
        <p:txBody>
          <a:bodyPr wrap="none">
            <a:spAutoFit/>
          </a:bodyPr>
          <a:lstStyle/>
          <a:p>
            <a:r>
              <a:rPr lang="en-US" dirty="0">
                <a:hlinkClick r:id="rId6"/>
              </a:rPr>
              <a:t>http://hotel-booking-system-v2.herokuapp.com/</a:t>
            </a:r>
            <a:r>
              <a:rPr lang="en-US" dirty="0"/>
              <a:t> </a:t>
            </a:r>
          </a:p>
        </p:txBody>
      </p:sp>
      <p:sp>
        <p:nvSpPr>
          <p:cNvPr id="9" name="Rectangle 8">
            <a:extLst>
              <a:ext uri="{FF2B5EF4-FFF2-40B4-BE49-F238E27FC236}">
                <a16:creationId xmlns:a16="http://schemas.microsoft.com/office/drawing/2014/main" id="{24C7ED4B-FD10-43A9-8B7D-5E65BF356BA7}"/>
              </a:ext>
            </a:extLst>
          </p:cNvPr>
          <p:cNvSpPr/>
          <p:nvPr/>
        </p:nvSpPr>
        <p:spPr>
          <a:xfrm>
            <a:off x="1412771" y="3874008"/>
            <a:ext cx="6042391" cy="369332"/>
          </a:xfrm>
          <a:prstGeom prst="rect">
            <a:avLst/>
          </a:prstGeom>
        </p:spPr>
        <p:txBody>
          <a:bodyPr wrap="square">
            <a:spAutoFit/>
          </a:bodyPr>
          <a:lstStyle/>
          <a:p>
            <a:r>
              <a:rPr lang="en-US" dirty="0">
                <a:solidFill>
                  <a:srgbClr val="032F62"/>
                </a:solidFill>
                <a:latin typeface="SFMono-Regular"/>
                <a:hlinkClick r:id="rId7"/>
              </a:rPr>
              <a:t>https://hotel-booking-and-reservations.herokuapp.com/</a:t>
            </a:r>
            <a:r>
              <a:rPr lang="en-US" dirty="0">
                <a:solidFill>
                  <a:srgbClr val="032F62"/>
                </a:solidFill>
                <a:latin typeface="SFMono-Regular"/>
              </a:rPr>
              <a:t> </a:t>
            </a:r>
            <a:endParaRPr lang="en-US" dirty="0"/>
          </a:p>
        </p:txBody>
      </p:sp>
    </p:spTree>
    <p:extLst>
      <p:ext uri="{BB962C8B-B14F-4D97-AF65-F5344CB8AC3E}">
        <p14:creationId xmlns:p14="http://schemas.microsoft.com/office/powerpoint/2010/main" val="352348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72A556-4A73-404A-B6A4-9E7267F9EFF9}"/>
              </a:ext>
            </a:extLst>
          </p:cNvPr>
          <p:cNvSpPr>
            <a:spLocks noGrp="1"/>
          </p:cNvSpPr>
          <p:nvPr>
            <p:ph type="title"/>
          </p:nvPr>
        </p:nvSpPr>
        <p:spPr>
          <a:xfrm>
            <a:off x="3124200" y="2743200"/>
            <a:ext cx="3810000" cy="1143000"/>
          </a:xfrm>
        </p:spPr>
        <p:txBody>
          <a:bodyPr>
            <a:normAutofit fontScale="90000"/>
          </a:bodyPr>
          <a:lstStyle/>
          <a:p>
            <a:r>
              <a:rPr lang="en-US" sz="4400" b="1" dirty="0">
                <a:effectLst/>
                <a:latin typeface="Times New Roman" pitchFamily="18" charset="0"/>
                <a:cs typeface="Times New Roman" pitchFamily="18" charset="0"/>
              </a:rPr>
              <a:t>VII. Conclusion</a:t>
            </a:r>
          </a:p>
        </p:txBody>
      </p:sp>
    </p:spTree>
    <p:extLst>
      <p:ext uri="{BB962C8B-B14F-4D97-AF65-F5344CB8AC3E}">
        <p14:creationId xmlns:p14="http://schemas.microsoft.com/office/powerpoint/2010/main" val="62896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03DB3-3F1D-4135-848F-E8163CE20963}"/>
              </a:ext>
            </a:extLst>
          </p:cNvPr>
          <p:cNvSpPr/>
          <p:nvPr/>
        </p:nvSpPr>
        <p:spPr>
          <a:xfrm>
            <a:off x="1371600" y="1981200"/>
            <a:ext cx="7010400" cy="2031325"/>
          </a:xfrm>
          <a:prstGeom prst="rect">
            <a:avLst/>
          </a:prstGeom>
        </p:spPr>
        <p:txBody>
          <a:bodyPr wrap="square">
            <a:spAutoFit/>
          </a:bodyPr>
          <a:lstStyle/>
          <a:p>
            <a:endParaRPr lang="en-US" dirty="0"/>
          </a:p>
          <a:p>
            <a:r>
              <a:rPr lang="en-US" dirty="0"/>
              <a:t>After thesis</a:t>
            </a:r>
          </a:p>
          <a:p>
            <a:endParaRPr lang="en-US" dirty="0"/>
          </a:p>
          <a:p>
            <a:pPr marL="285750" indent="-285750">
              <a:buFontTx/>
              <a:buChar char="-"/>
            </a:pPr>
            <a:r>
              <a:rPr lang="en-US" dirty="0"/>
              <a:t>Learn a lot of new technologies</a:t>
            </a:r>
          </a:p>
          <a:p>
            <a:endParaRPr lang="en-US" dirty="0"/>
          </a:p>
          <a:p>
            <a:pPr marL="285750" indent="-285750">
              <a:buFontTx/>
              <a:buChar char="-"/>
            </a:pPr>
            <a:r>
              <a:rPr lang="en-US" dirty="0"/>
              <a:t>Experience in building a complex application</a:t>
            </a:r>
          </a:p>
          <a:p>
            <a:pPr marL="285750" indent="-285750">
              <a:buFontTx/>
              <a:buChar char="-"/>
            </a:pPr>
            <a:endParaRPr lang="en-US" dirty="0"/>
          </a:p>
        </p:txBody>
      </p:sp>
      <p:sp>
        <p:nvSpPr>
          <p:cNvPr id="5" name="Title 1">
            <a:extLst>
              <a:ext uri="{FF2B5EF4-FFF2-40B4-BE49-F238E27FC236}">
                <a16:creationId xmlns:a16="http://schemas.microsoft.com/office/drawing/2014/main" id="{236D77EC-534B-4E4C-A5AC-531B082B2186}"/>
              </a:ext>
            </a:extLst>
          </p:cNvPr>
          <p:cNvSpPr>
            <a:spLocks noGrp="1"/>
          </p:cNvSpPr>
          <p:nvPr>
            <p:ph type="title"/>
          </p:nvPr>
        </p:nvSpPr>
        <p:spPr>
          <a:xfrm>
            <a:off x="1371600" y="228600"/>
            <a:ext cx="7498080" cy="1143000"/>
          </a:xfrm>
        </p:spPr>
        <p:txBody>
          <a:bodyPr/>
          <a:lstStyle/>
          <a:p>
            <a:r>
              <a:rPr lang="en-US" dirty="0"/>
              <a:t>Conclusion</a:t>
            </a:r>
          </a:p>
        </p:txBody>
      </p:sp>
      <p:sp>
        <p:nvSpPr>
          <p:cNvPr id="6" name="Rectangle 5">
            <a:extLst>
              <a:ext uri="{FF2B5EF4-FFF2-40B4-BE49-F238E27FC236}">
                <a16:creationId xmlns:a16="http://schemas.microsoft.com/office/drawing/2014/main" id="{DA8C5326-C003-4827-8485-4CCD13BED7A3}"/>
              </a:ext>
            </a:extLst>
          </p:cNvPr>
          <p:cNvSpPr/>
          <p:nvPr/>
        </p:nvSpPr>
        <p:spPr>
          <a:xfrm>
            <a:off x="1371600" y="4267200"/>
            <a:ext cx="6781800" cy="1200329"/>
          </a:xfrm>
          <a:prstGeom prst="rect">
            <a:avLst/>
          </a:prstGeom>
        </p:spPr>
        <p:txBody>
          <a:bodyPr wrap="square">
            <a:spAutoFit/>
          </a:bodyPr>
          <a:lstStyle/>
          <a:p>
            <a:r>
              <a:rPr lang="en-US" dirty="0"/>
              <a:t>In the future</a:t>
            </a:r>
          </a:p>
          <a:p>
            <a:endParaRPr lang="en-US" dirty="0"/>
          </a:p>
          <a:p>
            <a:pPr marL="285750" indent="-285750">
              <a:buFontTx/>
              <a:buChar char="-"/>
            </a:pPr>
            <a:r>
              <a:rPr lang="en-US" dirty="0"/>
              <a:t>Add more features </a:t>
            </a:r>
          </a:p>
          <a:p>
            <a:pPr marL="285750" indent="-285750">
              <a:buFontTx/>
              <a:buChar char="-"/>
            </a:pPr>
            <a:r>
              <a:rPr lang="en-US" dirty="0"/>
              <a:t>Apply machine learning when I have enough data collection.</a:t>
            </a:r>
          </a:p>
        </p:txBody>
      </p:sp>
    </p:spTree>
    <p:extLst>
      <p:ext uri="{BB962C8B-B14F-4D97-AF65-F5344CB8AC3E}">
        <p14:creationId xmlns:p14="http://schemas.microsoft.com/office/powerpoint/2010/main" val="7843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1000"/>
                                        <p:tgtEl>
                                          <p:spTgt spid="4">
                                            <p:txEl>
                                              <p:pRg st="5" end="5"/>
                                            </p:txEl>
                                          </p:spTgt>
                                        </p:tgtEl>
                                      </p:cBhvr>
                                    </p:animEffect>
                                    <p:anim calcmode="lin" valueType="num">
                                      <p:cBhvr>
                                        <p:cTn id="2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B3D2A6-579B-4316-8632-A685430C1B85}"/>
              </a:ext>
            </a:extLst>
          </p:cNvPr>
          <p:cNvPicPr>
            <a:picLocks noChangeAspect="1"/>
          </p:cNvPicPr>
          <p:nvPr/>
        </p:nvPicPr>
        <p:blipFill>
          <a:blip r:embed="rId3"/>
          <a:stretch>
            <a:fillRect/>
          </a:stretch>
        </p:blipFill>
        <p:spPr>
          <a:xfrm>
            <a:off x="1524000" y="1828800"/>
            <a:ext cx="6724650" cy="4114800"/>
          </a:xfrm>
          <a:prstGeom prst="rect">
            <a:avLst/>
          </a:prstGeom>
        </p:spPr>
      </p:pic>
      <p:sp>
        <p:nvSpPr>
          <p:cNvPr id="5" name="Title 1">
            <a:extLst>
              <a:ext uri="{FF2B5EF4-FFF2-40B4-BE49-F238E27FC236}">
                <a16:creationId xmlns:a16="http://schemas.microsoft.com/office/drawing/2014/main" id="{C26FA153-CC6D-4CCF-BC8F-986FDDA86C09}"/>
              </a:ext>
            </a:extLst>
          </p:cNvPr>
          <p:cNvSpPr>
            <a:spLocks noGrp="1"/>
          </p:cNvSpPr>
          <p:nvPr>
            <p:ph type="title"/>
          </p:nvPr>
        </p:nvSpPr>
        <p:spPr>
          <a:xfrm>
            <a:off x="1524000" y="304800"/>
            <a:ext cx="7498080" cy="1143000"/>
          </a:xfrm>
        </p:spPr>
        <p:txBody>
          <a:bodyPr/>
          <a:lstStyle/>
          <a:p>
            <a:r>
              <a:rPr lang="en-US" dirty="0"/>
              <a:t>Thank you for your listening</a:t>
            </a:r>
          </a:p>
        </p:txBody>
      </p:sp>
    </p:spTree>
    <p:extLst>
      <p:ext uri="{BB962C8B-B14F-4D97-AF65-F5344CB8AC3E}">
        <p14:creationId xmlns:p14="http://schemas.microsoft.com/office/powerpoint/2010/main" val="332113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24200" y="2819400"/>
            <a:ext cx="3657600" cy="1143000"/>
          </a:xfrm>
        </p:spPr>
        <p:txBody>
          <a:bodyPr>
            <a:normAutofit/>
          </a:bodyPr>
          <a:lstStyle/>
          <a:p>
            <a:r>
              <a:rPr lang="en-US" sz="4400" b="1" dirty="0">
                <a:effectLst/>
                <a:latin typeface="Times New Roman" pitchFamily="18" charset="0"/>
                <a:cs typeface="Times New Roman" pitchFamily="18" charset="0"/>
              </a:rPr>
              <a:t>I. Technology</a:t>
            </a:r>
          </a:p>
        </p:txBody>
      </p:sp>
    </p:spTree>
    <p:extLst>
      <p:ext uri="{BB962C8B-B14F-4D97-AF65-F5344CB8AC3E}">
        <p14:creationId xmlns:p14="http://schemas.microsoft.com/office/powerpoint/2010/main" val="237008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179490" y="152400"/>
            <a:ext cx="7498080" cy="762000"/>
          </a:xfrm>
        </p:spPr>
        <p:txBody>
          <a:bodyPr>
            <a:normAutofit fontScale="90000"/>
          </a:bodyPr>
          <a:lstStyle/>
          <a:p>
            <a:br>
              <a:rPr lang="en-US" sz="4400" dirty="0">
                <a:latin typeface="Times New Roman" pitchFamily="18" charset="0"/>
                <a:cs typeface="Times New Roman" pitchFamily="18" charset="0"/>
              </a:rPr>
            </a:br>
            <a:r>
              <a:rPr lang="en-US" sz="4400" dirty="0" err="1">
                <a:latin typeface="Times New Roman" pitchFamily="18" charset="0"/>
                <a:cs typeface="Times New Roman" pitchFamily="18" charset="0"/>
              </a:rPr>
              <a:t>Mircoservices</a:t>
            </a:r>
            <a:br>
              <a:rPr lang="en-US" sz="4400" dirty="0">
                <a:latin typeface="Times New Roman" pitchFamily="18" charset="0"/>
                <a:cs typeface="Times New Roman" pitchFamily="18" charset="0"/>
              </a:rPr>
            </a:br>
            <a:endParaRPr lang="en-US" dirty="0"/>
          </a:p>
        </p:txBody>
      </p:sp>
      <p:sp>
        <p:nvSpPr>
          <p:cNvPr id="5" name="AutoShape 2" descr="Image result for Java">
            <a:hlinkClick r:id="rId3"/>
          </p:cNvPr>
          <p:cNvSpPr>
            <a:spLocks noChangeAspect="1" noChangeArrowheads="1"/>
          </p:cNvSpPr>
          <p:nvPr/>
        </p:nvSpPr>
        <p:spPr bwMode="auto">
          <a:xfrm>
            <a:off x="12382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Java">
            <a:hlinkClick r:id="rId3"/>
          </p:cNvPr>
          <p:cNvSpPr>
            <a:spLocks noChangeAspect="1" noChangeArrowheads="1"/>
          </p:cNvSpPr>
          <p:nvPr/>
        </p:nvSpPr>
        <p:spPr bwMode="auto">
          <a:xfrm>
            <a:off x="276225" y="-5794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613188" y="4648200"/>
            <a:ext cx="6997411" cy="369332"/>
          </a:xfrm>
          <a:prstGeom prst="rect">
            <a:avLst/>
          </a:prstGeom>
        </p:spPr>
        <p:txBody>
          <a:bodyPr wrap="square">
            <a:spAutoFit/>
          </a:bodyPr>
          <a:lstStyle/>
          <a:p>
            <a:r>
              <a:rPr lang="en-US" dirty="0"/>
              <a:t> </a:t>
            </a:r>
          </a:p>
        </p:txBody>
      </p:sp>
      <p:sp>
        <p:nvSpPr>
          <p:cNvPr id="8" name="Rectangle 7"/>
          <p:cNvSpPr/>
          <p:nvPr/>
        </p:nvSpPr>
        <p:spPr>
          <a:xfrm>
            <a:off x="1371600" y="1124634"/>
            <a:ext cx="4572000" cy="646331"/>
          </a:xfrm>
          <a:prstGeom prst="rect">
            <a:avLst/>
          </a:prstGeom>
        </p:spPr>
        <p:txBody>
          <a:bodyPr>
            <a:spAutoFit/>
          </a:bodyPr>
          <a:lstStyle/>
          <a:p>
            <a:endParaRPr lang="en-US" dirty="0"/>
          </a:p>
          <a:p>
            <a:r>
              <a:rPr lang="en-US" dirty="0"/>
              <a:t>Monolithic Architecture</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49434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101845" y="5912135"/>
            <a:ext cx="3463228" cy="369332"/>
          </a:xfrm>
          <a:prstGeom prst="rect">
            <a:avLst/>
          </a:prstGeom>
        </p:spPr>
        <p:txBody>
          <a:bodyPr wrap="square">
            <a:spAutoFit/>
          </a:bodyPr>
          <a:lstStyle/>
          <a:p>
            <a:pPr>
              <a:defRPr/>
            </a:pPr>
            <a:r>
              <a:rPr lang="en-US" dirty="0"/>
              <a:t>- Difficult to extend in the future</a:t>
            </a:r>
          </a:p>
        </p:txBody>
      </p:sp>
      <p:sp>
        <p:nvSpPr>
          <p:cNvPr id="11" name="Rectangle 10"/>
          <p:cNvSpPr/>
          <p:nvPr/>
        </p:nvSpPr>
        <p:spPr>
          <a:xfrm>
            <a:off x="1114314" y="4964668"/>
            <a:ext cx="7343886" cy="369332"/>
          </a:xfrm>
          <a:prstGeom prst="rect">
            <a:avLst/>
          </a:prstGeom>
        </p:spPr>
        <p:txBody>
          <a:bodyPr wrap="square">
            <a:spAutoFit/>
          </a:bodyPr>
          <a:lstStyle/>
          <a:p>
            <a:pPr>
              <a:defRPr/>
            </a:pPr>
            <a:r>
              <a:rPr lang="en-US" dirty="0"/>
              <a:t>- Effort to optimize, agile working method is ineffective.</a:t>
            </a:r>
          </a:p>
        </p:txBody>
      </p:sp>
      <p:sp>
        <p:nvSpPr>
          <p:cNvPr id="12" name="Rectangle 11"/>
          <p:cNvSpPr/>
          <p:nvPr/>
        </p:nvSpPr>
        <p:spPr>
          <a:xfrm>
            <a:off x="1097689" y="5453149"/>
            <a:ext cx="7343886" cy="369332"/>
          </a:xfrm>
          <a:prstGeom prst="rect">
            <a:avLst/>
          </a:prstGeom>
        </p:spPr>
        <p:txBody>
          <a:bodyPr wrap="square">
            <a:spAutoFit/>
          </a:bodyPr>
          <a:lstStyle/>
          <a:p>
            <a:pPr>
              <a:defRPr/>
            </a:pPr>
            <a:r>
              <a:rPr lang="en-US" dirty="0"/>
              <a:t>- Not easy to maintain.</a:t>
            </a:r>
          </a:p>
        </p:txBody>
      </p:sp>
    </p:spTree>
    <p:extLst>
      <p:ext uri="{BB962C8B-B14F-4D97-AF65-F5344CB8AC3E}">
        <p14:creationId xmlns:p14="http://schemas.microsoft.com/office/powerpoint/2010/main" val="393320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2"/>
          <p:cNvSpPr>
            <a:spLocks noGrp="1"/>
          </p:cNvSpPr>
          <p:nvPr>
            <p:ph type="title"/>
          </p:nvPr>
        </p:nvSpPr>
        <p:spPr>
          <a:xfrm>
            <a:off x="1036320" y="0"/>
            <a:ext cx="7498080" cy="762000"/>
          </a:xfrm>
        </p:spPr>
        <p:txBody>
          <a:bodyPr>
            <a:normAutofit fontScale="90000"/>
          </a:bodyPr>
          <a:lstStyle/>
          <a:p>
            <a:br>
              <a:rPr lang="en-US" sz="4400" dirty="0">
                <a:latin typeface="Times New Roman" pitchFamily="18" charset="0"/>
                <a:cs typeface="Times New Roman" pitchFamily="18" charset="0"/>
              </a:rPr>
            </a:br>
            <a:r>
              <a:rPr lang="en-US" sz="4400" dirty="0" err="1">
                <a:latin typeface="Times New Roman" pitchFamily="18" charset="0"/>
                <a:cs typeface="Times New Roman" pitchFamily="18" charset="0"/>
              </a:rPr>
              <a:t>Mircoservices</a:t>
            </a:r>
            <a:br>
              <a:rPr lang="en-US" sz="4400" dirty="0">
                <a:latin typeface="Times New Roman" pitchFamily="18" charset="0"/>
                <a:cs typeface="Times New Roman" pitchFamily="18" charset="0"/>
              </a:rPr>
            </a:br>
            <a:endParaRPr lang="en-US" dirty="0"/>
          </a:p>
        </p:txBody>
      </p:sp>
      <p:pic>
        <p:nvPicPr>
          <p:cNvPr id="3" name="Picture 2">
            <a:extLst>
              <a:ext uri="{FF2B5EF4-FFF2-40B4-BE49-F238E27FC236}">
                <a16:creationId xmlns:a16="http://schemas.microsoft.com/office/drawing/2014/main" id="{FE1B21B2-009D-4A8F-B574-41A68C358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765048"/>
            <a:ext cx="9144000" cy="4919662"/>
          </a:xfrm>
          <a:prstGeom prst="rect">
            <a:avLst/>
          </a:prstGeom>
        </p:spPr>
      </p:pic>
      <p:sp>
        <p:nvSpPr>
          <p:cNvPr id="4" name="Rectangle 3">
            <a:extLst>
              <a:ext uri="{FF2B5EF4-FFF2-40B4-BE49-F238E27FC236}">
                <a16:creationId xmlns:a16="http://schemas.microsoft.com/office/drawing/2014/main" id="{C0B20C8B-668B-4C92-BA79-A33979040959}"/>
              </a:ext>
            </a:extLst>
          </p:cNvPr>
          <p:cNvSpPr/>
          <p:nvPr/>
        </p:nvSpPr>
        <p:spPr>
          <a:xfrm>
            <a:off x="1036320" y="6096000"/>
            <a:ext cx="8382000" cy="338554"/>
          </a:xfrm>
          <a:prstGeom prst="rect">
            <a:avLst/>
          </a:prstGeom>
        </p:spPr>
        <p:txBody>
          <a:bodyPr wrap="square">
            <a:spAutoFit/>
          </a:bodyPr>
          <a:lstStyle/>
          <a:p>
            <a:pPr>
              <a:defRPr/>
            </a:pPr>
            <a:r>
              <a:rPr lang="en-US" sz="1600" dirty="0"/>
              <a:t>Each Service provides API or uses API from other services to execute its own business logic. </a:t>
            </a:r>
          </a:p>
        </p:txBody>
      </p:sp>
      <p:sp>
        <p:nvSpPr>
          <p:cNvPr id="5" name="Rectangle 4">
            <a:extLst>
              <a:ext uri="{FF2B5EF4-FFF2-40B4-BE49-F238E27FC236}">
                <a16:creationId xmlns:a16="http://schemas.microsoft.com/office/drawing/2014/main" id="{CF6BF0EF-B4DB-47E8-8E13-7CD0B46CAECB}"/>
              </a:ext>
            </a:extLst>
          </p:cNvPr>
          <p:cNvSpPr/>
          <p:nvPr/>
        </p:nvSpPr>
        <p:spPr>
          <a:xfrm>
            <a:off x="1036320" y="6519446"/>
            <a:ext cx="7802880" cy="338554"/>
          </a:xfrm>
          <a:prstGeom prst="rect">
            <a:avLst/>
          </a:prstGeom>
        </p:spPr>
        <p:txBody>
          <a:bodyPr wrap="square">
            <a:spAutoFit/>
          </a:bodyPr>
          <a:lstStyle/>
          <a:p>
            <a:r>
              <a:rPr lang="en-US" sz="1600" dirty="0"/>
              <a:t>Independency of architecture, programming language or use different database system</a:t>
            </a:r>
          </a:p>
        </p:txBody>
      </p:sp>
      <p:sp>
        <p:nvSpPr>
          <p:cNvPr id="8" name="Rectangle 7">
            <a:extLst>
              <a:ext uri="{FF2B5EF4-FFF2-40B4-BE49-F238E27FC236}">
                <a16:creationId xmlns:a16="http://schemas.microsoft.com/office/drawing/2014/main" id="{FEEAE25E-40F3-4915-AB7F-6B28B99B6F1E}"/>
              </a:ext>
            </a:extLst>
          </p:cNvPr>
          <p:cNvSpPr/>
          <p:nvPr/>
        </p:nvSpPr>
        <p:spPr>
          <a:xfrm>
            <a:off x="1036320" y="5763524"/>
            <a:ext cx="8382000" cy="338554"/>
          </a:xfrm>
          <a:prstGeom prst="rect">
            <a:avLst/>
          </a:prstGeom>
        </p:spPr>
        <p:txBody>
          <a:bodyPr wrap="square">
            <a:spAutoFit/>
          </a:bodyPr>
          <a:lstStyle/>
          <a:p>
            <a:pPr>
              <a:defRPr/>
            </a:pPr>
            <a:r>
              <a:rPr lang="en-US" sz="1600" dirty="0"/>
              <a:t>Separated into a lot of smaller services</a:t>
            </a:r>
          </a:p>
        </p:txBody>
      </p:sp>
    </p:spTree>
    <p:extLst>
      <p:ext uri="{BB962C8B-B14F-4D97-AF65-F5344CB8AC3E}">
        <p14:creationId xmlns:p14="http://schemas.microsoft.com/office/powerpoint/2010/main" val="224495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2438400"/>
            <a:ext cx="7543800" cy="2862322"/>
          </a:xfrm>
          <a:prstGeom prst="rect">
            <a:avLst/>
          </a:prstGeom>
        </p:spPr>
        <p:txBody>
          <a:bodyPr wrap="square">
            <a:spAutoFit/>
          </a:bodyPr>
          <a:lstStyle/>
          <a:p>
            <a:pPr>
              <a:defRPr/>
            </a:pPr>
            <a:r>
              <a:rPr lang="en-US" dirty="0" err="1"/>
              <a:t>Microservices</a:t>
            </a:r>
            <a:r>
              <a:rPr lang="en-US" dirty="0"/>
              <a:t> is an architectural style </a:t>
            </a:r>
          </a:p>
          <a:p>
            <a:pPr>
              <a:defRPr/>
            </a:pPr>
            <a:endParaRPr lang="en-US" dirty="0"/>
          </a:p>
          <a:p>
            <a:pPr>
              <a:defRPr/>
            </a:pPr>
            <a:r>
              <a:rPr lang="en-US" dirty="0"/>
              <a:t>Structured by collection of loosely coupled services .</a:t>
            </a:r>
          </a:p>
          <a:p>
            <a:pPr>
              <a:defRPr/>
            </a:pPr>
            <a:endParaRPr lang="en-US" dirty="0"/>
          </a:p>
          <a:p>
            <a:pPr>
              <a:defRPr/>
            </a:pPr>
            <a:r>
              <a:rPr lang="en-US" dirty="0"/>
              <a:t>Each service implements its own business capabilities</a:t>
            </a:r>
          </a:p>
          <a:p>
            <a:pPr>
              <a:defRPr/>
            </a:pPr>
            <a:endParaRPr lang="en-US" dirty="0"/>
          </a:p>
          <a:p>
            <a:pPr>
              <a:defRPr/>
            </a:pPr>
            <a:r>
              <a:rPr lang="en-US" dirty="0"/>
              <a:t>Most popular used in many companies to implement large-scale projects</a:t>
            </a:r>
          </a:p>
          <a:p>
            <a:endParaRPr lang="en-US" dirty="0"/>
          </a:p>
          <a:p>
            <a:pPr>
              <a:defRPr/>
            </a:pPr>
            <a:r>
              <a:rPr lang="en-US" dirty="0"/>
              <a:t>Allow to continuously deliver and deploy the large and complex applications. </a:t>
            </a:r>
          </a:p>
        </p:txBody>
      </p:sp>
      <p:sp>
        <p:nvSpPr>
          <p:cNvPr id="6" name="Title 12"/>
          <p:cNvSpPr>
            <a:spLocks noGrp="1"/>
          </p:cNvSpPr>
          <p:nvPr>
            <p:ph type="title"/>
          </p:nvPr>
        </p:nvSpPr>
        <p:spPr>
          <a:xfrm>
            <a:off x="1066800" y="609600"/>
            <a:ext cx="7498080" cy="762000"/>
          </a:xfrm>
        </p:spPr>
        <p:txBody>
          <a:bodyPr>
            <a:normAutofit fontScale="90000"/>
          </a:bodyPr>
          <a:lstStyle/>
          <a:p>
            <a:br>
              <a:rPr lang="en-US" sz="4400" dirty="0">
                <a:latin typeface="Times New Roman" pitchFamily="18" charset="0"/>
                <a:cs typeface="Times New Roman" pitchFamily="18" charset="0"/>
              </a:rPr>
            </a:br>
            <a:r>
              <a:rPr lang="en-US" sz="4400" dirty="0" err="1">
                <a:latin typeface="Times New Roman" pitchFamily="18" charset="0"/>
                <a:cs typeface="Times New Roman" pitchFamily="18" charset="0"/>
              </a:rPr>
              <a:t>Mircoservices</a:t>
            </a:r>
            <a:br>
              <a:rPr lang="en-US" sz="44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118577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67577" y="1143000"/>
            <a:ext cx="4572000" cy="2585323"/>
          </a:xfrm>
          <a:prstGeom prst="rect">
            <a:avLst/>
          </a:prstGeom>
        </p:spPr>
        <p:txBody>
          <a:bodyPr>
            <a:spAutoFit/>
          </a:bodyPr>
          <a:lstStyle/>
          <a:p>
            <a:r>
              <a:rPr lang="en-US" dirty="0">
                <a:latin typeface="+mj-lt"/>
                <a:cs typeface="Times New Roman" pitchFamily="18" charset="0"/>
              </a:rPr>
              <a:t>common framework  for java </a:t>
            </a:r>
          </a:p>
          <a:p>
            <a:endParaRPr lang="en-US" dirty="0">
              <a:latin typeface="+mj-lt"/>
              <a:cs typeface="Times New Roman" pitchFamily="18" charset="0"/>
            </a:endParaRPr>
          </a:p>
          <a:p>
            <a:r>
              <a:rPr lang="en-US" dirty="0"/>
              <a:t>one of the most popular programming language</a:t>
            </a:r>
          </a:p>
          <a:p>
            <a:endParaRPr lang="en-US" dirty="0"/>
          </a:p>
          <a:p>
            <a:r>
              <a:rPr lang="en-US" dirty="0"/>
              <a:t>powerfully supports Object Oriented Programming</a:t>
            </a:r>
          </a:p>
          <a:p>
            <a:endParaRPr lang="en-US" dirty="0">
              <a:latin typeface="+mj-lt"/>
              <a:cs typeface="Times New Roman" pitchFamily="18" charset="0"/>
            </a:endParaRPr>
          </a:p>
          <a:p>
            <a:r>
              <a:rPr lang="en-US" dirty="0">
                <a:latin typeface="+mj-lt"/>
                <a:cs typeface="Times New Roman" pitchFamily="18" charset="0"/>
              </a:rPr>
              <a:t>support building a J2EE web application follow MVC architecture on the server side.</a:t>
            </a:r>
          </a:p>
        </p:txBody>
      </p:sp>
      <p:sp>
        <p:nvSpPr>
          <p:cNvPr id="13" name="Title 12"/>
          <p:cNvSpPr>
            <a:spLocks noGrp="1"/>
          </p:cNvSpPr>
          <p:nvPr>
            <p:ph type="title"/>
          </p:nvPr>
        </p:nvSpPr>
        <p:spPr>
          <a:xfrm>
            <a:off x="1179490" y="152400"/>
            <a:ext cx="7498080" cy="762000"/>
          </a:xfrm>
        </p:spPr>
        <p:txBody>
          <a:bodyPr>
            <a:normAutofit fontScale="90000"/>
          </a:bodyPr>
          <a:lstStyle/>
          <a:p>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Spring MVC Hibernate</a:t>
            </a:r>
            <a:br>
              <a:rPr lang="en-US" sz="4400" dirty="0">
                <a:latin typeface="Times New Roman" pitchFamily="18" charset="0"/>
                <a:cs typeface="Times New Roman" pitchFamily="18" charset="0"/>
              </a:rPr>
            </a:br>
            <a:endParaRPr lang="en-US" dirty="0"/>
          </a:p>
        </p:txBody>
      </p:sp>
      <p:sp>
        <p:nvSpPr>
          <p:cNvPr id="2" name="AutoShape 2" descr="Image result for Java">
            <a:hlinkClick r:id="rId3"/>
          </p:cNvPr>
          <p:cNvSpPr>
            <a:spLocks noChangeAspect="1" noChangeArrowheads="1"/>
          </p:cNvSpPr>
          <p:nvPr/>
        </p:nvSpPr>
        <p:spPr bwMode="auto">
          <a:xfrm>
            <a:off x="12382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Java">
            <a:hlinkClick r:id="rId3"/>
          </p:cNvPr>
          <p:cNvSpPr>
            <a:spLocks noChangeAspect="1" noChangeArrowheads="1"/>
          </p:cNvSpPr>
          <p:nvPr/>
        </p:nvSpPr>
        <p:spPr bwMode="auto">
          <a:xfrm>
            <a:off x="276225" y="-5794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4148" y="2292337"/>
            <a:ext cx="1400175" cy="129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1249" y="1172368"/>
            <a:ext cx="20859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42787" y="4724400"/>
            <a:ext cx="4572000" cy="369332"/>
          </a:xfrm>
          <a:prstGeom prst="rect">
            <a:avLst/>
          </a:prstGeom>
        </p:spPr>
        <p:txBody>
          <a:bodyPr>
            <a:spAutoFit/>
          </a:bodyPr>
          <a:lstStyle/>
          <a:p>
            <a:r>
              <a:rPr lang="en-US" dirty="0"/>
              <a:t>object-relational mapping framework. </a:t>
            </a:r>
          </a:p>
        </p:txBody>
      </p:sp>
      <p:pic>
        <p:nvPicPr>
          <p:cNvPr id="4098" name="Picture 28" descr="downloa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9010" y="4829629"/>
            <a:ext cx="2971800" cy="1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242787" y="5269177"/>
            <a:ext cx="4572000" cy="369332"/>
          </a:xfrm>
          <a:prstGeom prst="rect">
            <a:avLst/>
          </a:prstGeom>
        </p:spPr>
        <p:txBody>
          <a:bodyPr>
            <a:spAutoFit/>
          </a:bodyPr>
          <a:lstStyle/>
          <a:p>
            <a:r>
              <a:rPr lang="en-US" dirty="0"/>
              <a:t>mapping model to a relational database</a:t>
            </a:r>
          </a:p>
        </p:txBody>
      </p:sp>
      <p:sp>
        <p:nvSpPr>
          <p:cNvPr id="8" name="Rectangle 7"/>
          <p:cNvSpPr/>
          <p:nvPr/>
        </p:nvSpPr>
        <p:spPr>
          <a:xfrm>
            <a:off x="4294250" y="5758862"/>
            <a:ext cx="3275256" cy="369332"/>
          </a:xfrm>
          <a:prstGeom prst="rect">
            <a:avLst/>
          </a:prstGeom>
        </p:spPr>
        <p:txBody>
          <a:bodyPr wrap="none">
            <a:spAutoFit/>
          </a:bodyPr>
          <a:lstStyle/>
          <a:p>
            <a:pPr fontAlgn="base"/>
            <a:r>
              <a:rPr lang="en-US" dirty="0"/>
              <a:t>query language independency</a:t>
            </a:r>
          </a:p>
        </p:txBody>
      </p:sp>
    </p:spTree>
    <p:extLst>
      <p:ext uri="{BB962C8B-B14F-4D97-AF65-F5344CB8AC3E}">
        <p14:creationId xmlns:p14="http://schemas.microsoft.com/office/powerpoint/2010/main" val="32746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ppt_x"/>
                                          </p:val>
                                        </p:tav>
                                        <p:tav tm="100000">
                                          <p:val>
                                            <p:strVal val="#ppt_x"/>
                                          </p:val>
                                        </p:tav>
                                      </p:tavLst>
                                    </p:anim>
                                    <p:anim calcmode="lin" valueType="num">
                                      <p:cBhvr additive="base">
                                        <p:cTn id="8" dur="500" fill="hold"/>
                                        <p:tgtEl>
                                          <p:spTgt spid="30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anim calcmode="lin" valueType="num">
                                      <p:cBhvr additive="base">
                                        <p:cTn id="15" dur="500" fill="hold"/>
                                        <p:tgtEl>
                                          <p:spTgt spid="3077"/>
                                        </p:tgtEl>
                                        <p:attrNameLst>
                                          <p:attrName>ppt_x</p:attrName>
                                        </p:attrNameLst>
                                      </p:cBhvr>
                                      <p:tavLst>
                                        <p:tav tm="0">
                                          <p:val>
                                            <p:strVal val="#ppt_x"/>
                                          </p:val>
                                        </p:tav>
                                        <p:tav tm="100000">
                                          <p:val>
                                            <p:strVal val="#ppt_x"/>
                                          </p:val>
                                        </p:tav>
                                      </p:tavLst>
                                    </p:anim>
                                    <p:anim calcmode="lin" valueType="num">
                                      <p:cBhvr additive="base">
                                        <p:cTn id="16"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1000"/>
                                        <p:tgtEl>
                                          <p:spTgt spid="4098"/>
                                        </p:tgtEl>
                                      </p:cBhvr>
                                    </p:animEffect>
                                    <p:anim calcmode="lin" valueType="num">
                                      <p:cBhvr>
                                        <p:cTn id="22" dur="1000" fill="hold"/>
                                        <p:tgtEl>
                                          <p:spTgt spid="4098"/>
                                        </p:tgtEl>
                                        <p:attrNameLst>
                                          <p:attrName>ppt_x</p:attrName>
                                        </p:attrNameLst>
                                      </p:cBhvr>
                                      <p:tavLst>
                                        <p:tav tm="0">
                                          <p:val>
                                            <p:strVal val="#ppt_x"/>
                                          </p:val>
                                        </p:tav>
                                        <p:tav tm="100000">
                                          <p:val>
                                            <p:strVal val="#ppt_x"/>
                                          </p:val>
                                        </p:tav>
                                      </p:tavLst>
                                    </p:anim>
                                    <p:anim calcmode="lin" valueType="num">
                                      <p:cBhvr>
                                        <p:cTn id="23" dur="1000" fill="hold"/>
                                        <p:tgtEl>
                                          <p:spTgt spid="409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27098" y="2548087"/>
            <a:ext cx="4861903" cy="584775"/>
          </a:xfrm>
          <a:prstGeom prst="rect">
            <a:avLst/>
          </a:prstGeom>
        </p:spPr>
        <p:txBody>
          <a:bodyPr wrap="square">
            <a:spAutoFit/>
          </a:bodyPr>
          <a:lstStyle/>
          <a:p>
            <a:pPr fontAlgn="ct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NoSQL</a:t>
            </a:r>
            <a:r>
              <a:rPr lang="en-US" sz="1600" dirty="0">
                <a:latin typeface="Times New Roman" pitchFamily="18" charset="0"/>
                <a:cs typeface="Times New Roman" pitchFamily="18" charset="0"/>
              </a:rPr>
              <a:t> database program</a:t>
            </a:r>
          </a:p>
          <a:p>
            <a:pPr fontAlgn="ctr"/>
            <a:r>
              <a:rPr lang="en-US" sz="1600" dirty="0">
                <a:latin typeface="Times New Roman" pitchFamily="18" charset="0"/>
                <a:cs typeface="Times New Roman" pitchFamily="18" charset="0"/>
              </a:rPr>
              <a:t>- uses JSON-like documents with schemas</a:t>
            </a:r>
          </a:p>
        </p:txBody>
      </p:sp>
      <p:sp>
        <p:nvSpPr>
          <p:cNvPr id="7" name="Rectangle 6"/>
          <p:cNvSpPr/>
          <p:nvPr/>
        </p:nvSpPr>
        <p:spPr>
          <a:xfrm>
            <a:off x="3992765" y="3567347"/>
            <a:ext cx="5128044" cy="830997"/>
          </a:xfrm>
          <a:prstGeom prst="rect">
            <a:avLst/>
          </a:prstGeom>
        </p:spPr>
        <p:txBody>
          <a:bodyPr wrap="square">
            <a:spAutoFit/>
          </a:bodyPr>
          <a:lstStyle/>
          <a:p>
            <a:r>
              <a:rPr lang="en-US" sz="1600" dirty="0">
                <a:latin typeface="Times New Roman" pitchFamily="18" charset="0"/>
                <a:cs typeface="Times New Roman" pitchFamily="18" charset="0"/>
              </a:rPr>
              <a:t>- most popular framework for Node.js </a:t>
            </a:r>
          </a:p>
          <a:p>
            <a:r>
              <a:rPr lang="en-US" sz="1600" dirty="0">
                <a:latin typeface="Times New Roman" pitchFamily="18" charset="0"/>
                <a:cs typeface="Times New Roman" pitchFamily="18" charset="0"/>
              </a:rPr>
              <a:t>- help organize web application into an MVC architecture </a:t>
            </a:r>
          </a:p>
          <a:p>
            <a:r>
              <a:rPr lang="en-US" sz="1600" dirty="0">
                <a:latin typeface="Times New Roman" pitchFamily="18" charset="0"/>
                <a:cs typeface="Times New Roman" pitchFamily="18" charset="0"/>
              </a:rPr>
              <a:t>- Support </a:t>
            </a:r>
            <a:r>
              <a:rPr lang="en-US" sz="1600" dirty="0" err="1">
                <a:latin typeface="Times New Roman" pitchFamily="18" charset="0"/>
                <a:cs typeface="Times New Roman" pitchFamily="18" charset="0"/>
              </a:rPr>
              <a:t>RESTful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webservice</a:t>
            </a:r>
            <a:endParaRPr lang="en-US" sz="1600" dirty="0">
              <a:latin typeface="Times New Roman" pitchFamily="18" charset="0"/>
              <a:cs typeface="Times New Roman" pitchFamily="18" charset="0"/>
            </a:endParaRPr>
          </a:p>
        </p:txBody>
      </p:sp>
      <p:sp>
        <p:nvSpPr>
          <p:cNvPr id="9" name="Rectangle 8"/>
          <p:cNvSpPr/>
          <p:nvPr/>
        </p:nvSpPr>
        <p:spPr>
          <a:xfrm>
            <a:off x="4122754" y="4621654"/>
            <a:ext cx="4572000" cy="1077218"/>
          </a:xfrm>
          <a:prstGeom prst="rect">
            <a:avLst/>
          </a:prstGeom>
        </p:spPr>
        <p:txBody>
          <a:bodyPr>
            <a:spAutoFit/>
          </a:bodyPr>
          <a:lstStyle/>
          <a:p>
            <a:r>
              <a:rPr lang="en-US" sz="1600" dirty="0">
                <a:latin typeface="Times New Roman" pitchFamily="18" charset="0"/>
                <a:cs typeface="Times New Roman" pitchFamily="18" charset="0"/>
              </a:rPr>
              <a:t>- open source JavaScript framework, one of the most popular Single Page Application framework</a:t>
            </a:r>
          </a:p>
          <a:p>
            <a:r>
              <a:rPr lang="en-US" sz="1600" dirty="0">
                <a:latin typeface="Times New Roman" pitchFamily="18" charset="0"/>
                <a:cs typeface="Times New Roman" pitchFamily="18" charset="0"/>
              </a:rPr>
              <a:t>- support building a complex application on client side</a:t>
            </a:r>
          </a:p>
        </p:txBody>
      </p:sp>
      <p:sp>
        <p:nvSpPr>
          <p:cNvPr id="10" name="Rectangle 9"/>
          <p:cNvSpPr/>
          <p:nvPr/>
        </p:nvSpPr>
        <p:spPr>
          <a:xfrm>
            <a:off x="4065067" y="5856399"/>
            <a:ext cx="4572000" cy="584775"/>
          </a:xfrm>
          <a:prstGeom prst="rect">
            <a:avLst/>
          </a:prstGeom>
        </p:spPr>
        <p:txBody>
          <a:bodyPr>
            <a:spAutoFit/>
          </a:bodyPr>
          <a:lstStyle/>
          <a:p>
            <a:r>
              <a:rPr lang="en-US" sz="1600" dirty="0">
                <a:latin typeface="Times New Roman" pitchFamily="18" charset="0"/>
                <a:cs typeface="Times New Roman" pitchFamily="18" charset="0"/>
              </a:rPr>
              <a:t>- using JavaScript on server side </a:t>
            </a:r>
          </a:p>
          <a:p>
            <a:r>
              <a:rPr lang="en-US" sz="1600" dirty="0">
                <a:latin typeface="Times New Roman" pitchFamily="18" charset="0"/>
                <a:cs typeface="Times New Roman" pitchFamily="18" charset="0"/>
              </a:rPr>
              <a:t>- support building real-time application  effectively. </a:t>
            </a:r>
          </a:p>
        </p:txBody>
      </p:sp>
      <p:pic>
        <p:nvPicPr>
          <p:cNvPr id="2054" name="Picture 6" descr="Mongo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682" y="2438400"/>
            <a:ext cx="1981200" cy="8041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xpre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2088" y="3756844"/>
            <a:ext cx="1943100" cy="489673"/>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Admin\Desktop\New Bitmap Image (2).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2954" y="4671024"/>
            <a:ext cx="2209800" cy="61235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Node.j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7363" y="5746705"/>
            <a:ext cx="1981200" cy="6511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227786" y="684074"/>
            <a:ext cx="7543800" cy="2031325"/>
          </a:xfrm>
          <a:prstGeom prst="rect">
            <a:avLst/>
          </a:prstGeom>
        </p:spPr>
        <p:txBody>
          <a:bodyPr wrap="square">
            <a:spAutoFit/>
          </a:bodyPr>
          <a:lstStyle/>
          <a:p>
            <a:r>
              <a:rPr lang="en-US" dirty="0">
                <a:latin typeface="Times New Roman" pitchFamily="18" charset="0"/>
                <a:cs typeface="Times New Roman" pitchFamily="18" charset="0"/>
              </a:rPr>
              <a:t>The term MEAN stack refers to a collection of JavaScript based technologies                     used to develop web applications.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client to server to database,  MEAN is full stack JavaScript.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MEAN stands for: </a:t>
            </a:r>
          </a:p>
          <a:p>
            <a:endParaRPr lang="en-US" dirty="0">
              <a:latin typeface="Times New Roman" pitchFamily="18" charset="0"/>
              <a:cs typeface="Times New Roman" pitchFamily="18" charset="0"/>
            </a:endParaRPr>
          </a:p>
        </p:txBody>
      </p:sp>
      <p:sp>
        <p:nvSpPr>
          <p:cNvPr id="13" name="Title 12"/>
          <p:cNvSpPr>
            <a:spLocks noGrp="1"/>
          </p:cNvSpPr>
          <p:nvPr>
            <p:ph type="title"/>
          </p:nvPr>
        </p:nvSpPr>
        <p:spPr>
          <a:xfrm>
            <a:off x="317464" y="0"/>
            <a:ext cx="7498080" cy="762000"/>
          </a:xfrm>
        </p:spPr>
        <p:txBody>
          <a:bodyPr>
            <a:normAutofit fontScale="90000"/>
          </a:bodyPr>
          <a:lstStyle/>
          <a:p>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      MEAN stack</a:t>
            </a:r>
            <a:br>
              <a:rPr lang="en-US" sz="4400" dirty="0">
                <a:latin typeface="Times New Roman" pitchFamily="18" charset="0"/>
                <a:cs typeface="Times New Roman" pitchFamily="18" charset="0"/>
              </a:rPr>
            </a:br>
            <a:endParaRPr lang="en-US" dirty="0"/>
          </a:p>
        </p:txBody>
      </p:sp>
      <p:sp>
        <p:nvSpPr>
          <p:cNvPr id="22" name="Rectangle 21"/>
          <p:cNvSpPr/>
          <p:nvPr/>
        </p:nvSpPr>
        <p:spPr>
          <a:xfrm>
            <a:off x="940964" y="2631341"/>
            <a:ext cx="982013" cy="584775"/>
          </a:xfrm>
          <a:prstGeom prst="rect">
            <a:avLst/>
          </a:prstGeom>
        </p:spPr>
        <p:txBody>
          <a:bodyPr wrap="square">
            <a:spAutoFit/>
          </a:bodyPr>
          <a:lstStyle/>
          <a:p>
            <a:pPr fontAlgn="ctr"/>
            <a:r>
              <a:rPr lang="en-US" sz="3200" dirty="0">
                <a:solidFill>
                  <a:srgbClr val="00B050"/>
                </a:solidFill>
                <a:latin typeface="Times New Roman" pitchFamily="18" charset="0"/>
                <a:cs typeface="Times New Roman" pitchFamily="18" charset="0"/>
              </a:rPr>
              <a:t>M =</a:t>
            </a:r>
          </a:p>
        </p:txBody>
      </p:sp>
      <p:sp>
        <p:nvSpPr>
          <p:cNvPr id="23" name="Rectangle 22"/>
          <p:cNvSpPr/>
          <p:nvPr/>
        </p:nvSpPr>
        <p:spPr>
          <a:xfrm>
            <a:off x="966884" y="3624587"/>
            <a:ext cx="982013" cy="584775"/>
          </a:xfrm>
          <a:prstGeom prst="rect">
            <a:avLst/>
          </a:prstGeom>
        </p:spPr>
        <p:txBody>
          <a:bodyPr wrap="square">
            <a:spAutoFit/>
          </a:bodyPr>
          <a:lstStyle/>
          <a:p>
            <a:pPr fontAlgn="ctr"/>
            <a:r>
              <a:rPr lang="en-US" sz="3200" dirty="0">
                <a:solidFill>
                  <a:schemeClr val="tx1">
                    <a:lumMod val="65000"/>
                    <a:lumOff val="35000"/>
                  </a:schemeClr>
                </a:solidFill>
                <a:latin typeface="Times New Roman" pitchFamily="18" charset="0"/>
                <a:cs typeface="Times New Roman" pitchFamily="18" charset="0"/>
              </a:rPr>
              <a:t>E =</a:t>
            </a:r>
          </a:p>
        </p:txBody>
      </p:sp>
      <p:sp>
        <p:nvSpPr>
          <p:cNvPr id="24" name="Rectangle 23"/>
          <p:cNvSpPr/>
          <p:nvPr/>
        </p:nvSpPr>
        <p:spPr>
          <a:xfrm>
            <a:off x="966884" y="4705368"/>
            <a:ext cx="982013" cy="584775"/>
          </a:xfrm>
          <a:prstGeom prst="rect">
            <a:avLst/>
          </a:prstGeom>
        </p:spPr>
        <p:txBody>
          <a:bodyPr wrap="square">
            <a:spAutoFit/>
          </a:bodyPr>
          <a:lstStyle/>
          <a:p>
            <a:pPr fontAlgn="ctr"/>
            <a:r>
              <a:rPr lang="en-US" sz="3200" b="1" dirty="0">
                <a:solidFill>
                  <a:srgbClr val="FF0000"/>
                </a:solidFill>
                <a:latin typeface="Times New Roman" pitchFamily="18" charset="0"/>
                <a:cs typeface="Times New Roman" pitchFamily="18" charset="0"/>
              </a:rPr>
              <a:t>A =</a:t>
            </a:r>
          </a:p>
        </p:txBody>
      </p:sp>
      <p:sp>
        <p:nvSpPr>
          <p:cNvPr id="25" name="Rectangle 24"/>
          <p:cNvSpPr/>
          <p:nvPr/>
        </p:nvSpPr>
        <p:spPr>
          <a:xfrm>
            <a:off x="930941" y="5856399"/>
            <a:ext cx="982013" cy="584775"/>
          </a:xfrm>
          <a:prstGeom prst="rect">
            <a:avLst/>
          </a:prstGeom>
        </p:spPr>
        <p:txBody>
          <a:bodyPr wrap="square">
            <a:spAutoFit/>
          </a:bodyPr>
          <a:lstStyle/>
          <a:p>
            <a:pPr fontAlgn="ctr"/>
            <a:r>
              <a:rPr lang="en-US" sz="3200" b="1" dirty="0">
                <a:solidFill>
                  <a:srgbClr val="74B230"/>
                </a:solidFill>
                <a:latin typeface="Times New Roman" pitchFamily="18" charset="0"/>
                <a:cs typeface="Times New Roman" pitchFamily="18" charset="0"/>
              </a:rPr>
              <a:t>N =</a:t>
            </a:r>
          </a:p>
        </p:txBody>
      </p:sp>
    </p:spTree>
    <p:extLst>
      <p:ext uri="{BB962C8B-B14F-4D97-AF65-F5344CB8AC3E}">
        <p14:creationId xmlns:p14="http://schemas.microsoft.com/office/powerpoint/2010/main" val="139035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fade">
                                      <p:cBhvr>
                                        <p:cTn id="17" dur="1000"/>
                                        <p:tgtEl>
                                          <p:spTgt spid="2054"/>
                                        </p:tgtEl>
                                      </p:cBhvr>
                                    </p:animEffect>
                                    <p:anim calcmode="lin" valueType="num">
                                      <p:cBhvr>
                                        <p:cTn id="18" dur="1000" fill="hold"/>
                                        <p:tgtEl>
                                          <p:spTgt spid="2054"/>
                                        </p:tgtEl>
                                        <p:attrNameLst>
                                          <p:attrName>ppt_x</p:attrName>
                                        </p:attrNameLst>
                                      </p:cBhvr>
                                      <p:tavLst>
                                        <p:tav tm="0">
                                          <p:val>
                                            <p:strVal val="#ppt_x"/>
                                          </p:val>
                                        </p:tav>
                                        <p:tav tm="100000">
                                          <p:val>
                                            <p:strVal val="#ppt_x"/>
                                          </p:val>
                                        </p:tav>
                                      </p:tavLst>
                                    </p:anim>
                                    <p:anim calcmode="lin" valueType="num">
                                      <p:cBhvr>
                                        <p:cTn id="19" dur="1000" fill="hold"/>
                                        <p:tgtEl>
                                          <p:spTgt spid="205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056"/>
                                        </p:tgtEl>
                                        <p:attrNameLst>
                                          <p:attrName>style.visibility</p:attrName>
                                        </p:attrNameLst>
                                      </p:cBhvr>
                                      <p:to>
                                        <p:strVal val="visible"/>
                                      </p:to>
                                    </p:set>
                                    <p:animEffect transition="in" filter="fade">
                                      <p:cBhvr>
                                        <p:cTn id="34" dur="1000"/>
                                        <p:tgtEl>
                                          <p:spTgt spid="2056"/>
                                        </p:tgtEl>
                                      </p:cBhvr>
                                    </p:animEffect>
                                    <p:anim calcmode="lin" valueType="num">
                                      <p:cBhvr>
                                        <p:cTn id="35" dur="1000" fill="hold"/>
                                        <p:tgtEl>
                                          <p:spTgt spid="2056"/>
                                        </p:tgtEl>
                                        <p:attrNameLst>
                                          <p:attrName>ppt_x</p:attrName>
                                        </p:attrNameLst>
                                      </p:cBhvr>
                                      <p:tavLst>
                                        <p:tav tm="0">
                                          <p:val>
                                            <p:strVal val="#ppt_x"/>
                                          </p:val>
                                        </p:tav>
                                        <p:tav tm="100000">
                                          <p:val>
                                            <p:strVal val="#ppt_x"/>
                                          </p:val>
                                        </p:tav>
                                      </p:tavLst>
                                    </p:anim>
                                    <p:anim calcmode="lin" valueType="num">
                                      <p:cBhvr>
                                        <p:cTn id="36" dur="1000" fill="hold"/>
                                        <p:tgtEl>
                                          <p:spTgt spid="205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059"/>
                                        </p:tgtEl>
                                        <p:attrNameLst>
                                          <p:attrName>style.visibility</p:attrName>
                                        </p:attrNameLst>
                                      </p:cBhvr>
                                      <p:to>
                                        <p:strVal val="visible"/>
                                      </p:to>
                                    </p:set>
                                    <p:animEffect transition="in" filter="fade">
                                      <p:cBhvr>
                                        <p:cTn id="51" dur="1000"/>
                                        <p:tgtEl>
                                          <p:spTgt spid="2059"/>
                                        </p:tgtEl>
                                      </p:cBhvr>
                                    </p:animEffect>
                                    <p:anim calcmode="lin" valueType="num">
                                      <p:cBhvr>
                                        <p:cTn id="52" dur="1000" fill="hold"/>
                                        <p:tgtEl>
                                          <p:spTgt spid="2059"/>
                                        </p:tgtEl>
                                        <p:attrNameLst>
                                          <p:attrName>ppt_x</p:attrName>
                                        </p:attrNameLst>
                                      </p:cBhvr>
                                      <p:tavLst>
                                        <p:tav tm="0">
                                          <p:val>
                                            <p:strVal val="#ppt_x"/>
                                          </p:val>
                                        </p:tav>
                                        <p:tav tm="100000">
                                          <p:val>
                                            <p:strVal val="#ppt_x"/>
                                          </p:val>
                                        </p:tav>
                                      </p:tavLst>
                                    </p:anim>
                                    <p:anim calcmode="lin" valueType="num">
                                      <p:cBhvr>
                                        <p:cTn id="53" dur="1000" fill="hold"/>
                                        <p:tgtEl>
                                          <p:spTgt spid="205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061"/>
                                        </p:tgtEl>
                                        <p:attrNameLst>
                                          <p:attrName>style.visibility</p:attrName>
                                        </p:attrNameLst>
                                      </p:cBhvr>
                                      <p:to>
                                        <p:strVal val="visible"/>
                                      </p:to>
                                    </p:set>
                                    <p:animEffect transition="in" filter="fade">
                                      <p:cBhvr>
                                        <p:cTn id="68" dur="1000"/>
                                        <p:tgtEl>
                                          <p:spTgt spid="2061"/>
                                        </p:tgtEl>
                                      </p:cBhvr>
                                    </p:animEffect>
                                    <p:anim calcmode="lin" valueType="num">
                                      <p:cBhvr>
                                        <p:cTn id="69" dur="1000" fill="hold"/>
                                        <p:tgtEl>
                                          <p:spTgt spid="2061"/>
                                        </p:tgtEl>
                                        <p:attrNameLst>
                                          <p:attrName>ppt_x</p:attrName>
                                        </p:attrNameLst>
                                      </p:cBhvr>
                                      <p:tavLst>
                                        <p:tav tm="0">
                                          <p:val>
                                            <p:strVal val="#ppt_x"/>
                                          </p:val>
                                        </p:tav>
                                        <p:tav tm="100000">
                                          <p:val>
                                            <p:strVal val="#ppt_x"/>
                                          </p:val>
                                        </p:tav>
                                      </p:tavLst>
                                    </p:anim>
                                    <p:anim calcmode="lin" valueType="num">
                                      <p:cBhvr>
                                        <p:cTn id="70" dur="1000" fill="hold"/>
                                        <p:tgtEl>
                                          <p:spTgt spid="206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750" y="6819"/>
            <a:ext cx="7498080" cy="676435"/>
          </a:xfrm>
        </p:spPr>
        <p:txBody>
          <a:bodyPr>
            <a:normAutofit fontScale="90000"/>
          </a:bodyPr>
          <a:lstStyle/>
          <a:p>
            <a:r>
              <a:rPr lang="en-US" dirty="0"/>
              <a:t>Single page application</a:t>
            </a:r>
          </a:p>
        </p:txBody>
      </p:sp>
      <p:sp>
        <p:nvSpPr>
          <p:cNvPr id="4" name="Rectangle 3"/>
          <p:cNvSpPr/>
          <p:nvPr/>
        </p:nvSpPr>
        <p:spPr>
          <a:xfrm>
            <a:off x="1061919" y="6069650"/>
            <a:ext cx="3461910" cy="338554"/>
          </a:xfrm>
          <a:prstGeom prst="rect">
            <a:avLst/>
          </a:prstGeom>
        </p:spPr>
        <p:txBody>
          <a:bodyPr wrap="none">
            <a:spAutoFit/>
          </a:bodyPr>
          <a:lstStyle/>
          <a:p>
            <a:r>
              <a:rPr lang="en-US" sz="1600" dirty="0"/>
              <a:t>- Server and client interaction via AJAX</a:t>
            </a:r>
          </a:p>
        </p:txBody>
      </p:sp>
      <p:sp>
        <p:nvSpPr>
          <p:cNvPr id="5" name="Rectangle 4"/>
          <p:cNvSpPr/>
          <p:nvPr/>
        </p:nvSpPr>
        <p:spPr>
          <a:xfrm>
            <a:off x="1061919" y="6408204"/>
            <a:ext cx="2678554" cy="338554"/>
          </a:xfrm>
          <a:prstGeom prst="rect">
            <a:avLst/>
          </a:prstGeom>
        </p:spPr>
        <p:txBody>
          <a:bodyPr wrap="none">
            <a:spAutoFit/>
          </a:bodyPr>
          <a:lstStyle/>
          <a:p>
            <a:r>
              <a:rPr lang="en-US" sz="1600" dirty="0"/>
              <a:t>- Update the page dynamically</a:t>
            </a:r>
          </a:p>
        </p:txBody>
      </p:sp>
      <p:sp>
        <p:nvSpPr>
          <p:cNvPr id="7" name="Rectangle 6"/>
          <p:cNvSpPr/>
          <p:nvPr/>
        </p:nvSpPr>
        <p:spPr>
          <a:xfrm>
            <a:off x="5334000" y="6408204"/>
            <a:ext cx="1814536" cy="338554"/>
          </a:xfrm>
          <a:prstGeom prst="rect">
            <a:avLst/>
          </a:prstGeom>
        </p:spPr>
        <p:txBody>
          <a:bodyPr wrap="none">
            <a:spAutoFit/>
          </a:bodyPr>
          <a:lstStyle/>
          <a:p>
            <a:r>
              <a:rPr lang="en-US" sz="1600" dirty="0"/>
              <a:t>- High performance</a:t>
            </a:r>
          </a:p>
        </p:txBody>
      </p:sp>
      <p:pic>
        <p:nvPicPr>
          <p:cNvPr id="9" name="Picture 2">
            <a:extLst>
              <a:ext uri="{FF2B5EF4-FFF2-40B4-BE49-F238E27FC236}">
                <a16:creationId xmlns:a16="http://schemas.microsoft.com/office/drawing/2014/main" id="{BB3204F3-1C9F-4FF6-9E57-FA563D325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612" y="751962"/>
            <a:ext cx="4270588" cy="2190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0AF7D1DD-EA0A-473B-816D-69B528CB48EA}"/>
              </a:ext>
            </a:extLst>
          </p:cNvPr>
          <p:cNvSpPr/>
          <p:nvPr/>
        </p:nvSpPr>
        <p:spPr>
          <a:xfrm>
            <a:off x="1237488" y="3242094"/>
            <a:ext cx="7010400" cy="338554"/>
          </a:xfrm>
          <a:prstGeom prst="rect">
            <a:avLst/>
          </a:prstGeom>
        </p:spPr>
        <p:txBody>
          <a:bodyPr wrap="square">
            <a:spAutoFit/>
          </a:bodyPr>
          <a:lstStyle/>
          <a:p>
            <a:r>
              <a:rPr lang="en-US" sz="1600" dirty="0"/>
              <a:t>- Load new page or reload page make customer feel  uncomfortable </a:t>
            </a:r>
          </a:p>
        </p:txBody>
      </p:sp>
      <p:sp>
        <p:nvSpPr>
          <p:cNvPr id="11" name="Rectangle 10">
            <a:extLst>
              <a:ext uri="{FF2B5EF4-FFF2-40B4-BE49-F238E27FC236}">
                <a16:creationId xmlns:a16="http://schemas.microsoft.com/office/drawing/2014/main" id="{29510E87-C50F-4F22-915D-A8F05B89EBD9}"/>
              </a:ext>
            </a:extLst>
          </p:cNvPr>
          <p:cNvSpPr/>
          <p:nvPr/>
        </p:nvSpPr>
        <p:spPr>
          <a:xfrm>
            <a:off x="1219200" y="2903540"/>
            <a:ext cx="7315200" cy="338554"/>
          </a:xfrm>
          <a:prstGeom prst="rect">
            <a:avLst/>
          </a:prstGeom>
        </p:spPr>
        <p:txBody>
          <a:bodyPr wrap="square">
            <a:spAutoFit/>
          </a:bodyPr>
          <a:lstStyle/>
          <a:p>
            <a:r>
              <a:rPr lang="en-US" sz="1600" dirty="0"/>
              <a:t>- Every time the app calls the server, the server renders a new HTML page</a:t>
            </a:r>
          </a:p>
        </p:txBody>
      </p:sp>
      <p:sp>
        <p:nvSpPr>
          <p:cNvPr id="12" name="Rectangle 11">
            <a:extLst>
              <a:ext uri="{FF2B5EF4-FFF2-40B4-BE49-F238E27FC236}">
                <a16:creationId xmlns:a16="http://schemas.microsoft.com/office/drawing/2014/main" id="{A13F82E8-F9C3-4DE6-8B11-C78393A8E6D9}"/>
              </a:ext>
            </a:extLst>
          </p:cNvPr>
          <p:cNvSpPr/>
          <p:nvPr/>
        </p:nvSpPr>
        <p:spPr>
          <a:xfrm>
            <a:off x="1237488" y="3557917"/>
            <a:ext cx="7033591" cy="338554"/>
          </a:xfrm>
          <a:prstGeom prst="rect">
            <a:avLst/>
          </a:prstGeom>
        </p:spPr>
        <p:txBody>
          <a:bodyPr wrap="square">
            <a:spAutoFit/>
          </a:bodyPr>
          <a:lstStyle/>
          <a:p>
            <a:r>
              <a:rPr lang="en-US" sz="1600" dirty="0"/>
              <a:t>- Low  performance</a:t>
            </a:r>
          </a:p>
        </p:txBody>
      </p:sp>
      <p:pic>
        <p:nvPicPr>
          <p:cNvPr id="6" name="Picture 5">
            <a:extLst>
              <a:ext uri="{FF2B5EF4-FFF2-40B4-BE49-F238E27FC236}">
                <a16:creationId xmlns:a16="http://schemas.microsoft.com/office/drawing/2014/main" id="{49719417-141B-4B24-88F9-47CC6CCF9D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3749706"/>
            <a:ext cx="4524375" cy="2319944"/>
          </a:xfrm>
          <a:prstGeom prst="rect">
            <a:avLst/>
          </a:prstGeom>
        </p:spPr>
      </p:pic>
    </p:spTree>
    <p:extLst>
      <p:ext uri="{BB962C8B-B14F-4D97-AF65-F5344CB8AC3E}">
        <p14:creationId xmlns:p14="http://schemas.microsoft.com/office/powerpoint/2010/main" val="2488905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931</TotalTime>
  <Words>2689</Words>
  <Application>Microsoft Office PowerPoint</Application>
  <PresentationFormat>On-screen Show (4:3)</PresentationFormat>
  <Paragraphs>316</Paragraphs>
  <Slides>28</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Gill Sans MT</vt:lpstr>
      <vt:lpstr>SFMono-Regular</vt:lpstr>
      <vt:lpstr>Times New Roman</vt:lpstr>
      <vt:lpstr>Verdana</vt:lpstr>
      <vt:lpstr>Wingdings 2</vt:lpstr>
      <vt:lpstr>Solstice</vt:lpstr>
      <vt:lpstr>HOTEL BOOKING AND RESERVATION SYSTEM USING MICROSERVICES TECHNOLOGY WITH MEAN STACK AND SPRING MVC HIBERNATE</vt:lpstr>
      <vt:lpstr>Table of content</vt:lpstr>
      <vt:lpstr>I. Technology</vt:lpstr>
      <vt:lpstr> Mircoservices </vt:lpstr>
      <vt:lpstr> Mircoservices </vt:lpstr>
      <vt:lpstr> Mircoservices </vt:lpstr>
      <vt:lpstr> Spring MVC Hibernate </vt:lpstr>
      <vt:lpstr>       MEAN stack </vt:lpstr>
      <vt:lpstr>Single page application</vt:lpstr>
      <vt:lpstr>RESTful webservice</vt:lpstr>
      <vt:lpstr>Technology used</vt:lpstr>
      <vt:lpstr>II. Hotel Business Industry</vt:lpstr>
      <vt:lpstr>Problem</vt:lpstr>
      <vt:lpstr>Modern Hotel System</vt:lpstr>
      <vt:lpstr>III. GOAL AND SCOPE</vt:lpstr>
      <vt:lpstr>Goal and Scope</vt:lpstr>
      <vt:lpstr>Goal and Scope</vt:lpstr>
      <vt:lpstr>IV. FEATURES</vt:lpstr>
      <vt:lpstr>Features</vt:lpstr>
      <vt:lpstr>Use case</vt:lpstr>
      <vt:lpstr>V. SYSTEM ARCHITECTURE</vt:lpstr>
      <vt:lpstr>System architecture</vt:lpstr>
      <vt:lpstr>V. System Architecture</vt:lpstr>
      <vt:lpstr>VI. Demo</vt:lpstr>
      <vt:lpstr>Online Demo</vt:lpstr>
      <vt:lpstr>VII. Conclusion</vt:lpstr>
      <vt:lpstr>Conclusion</vt:lpstr>
      <vt:lpstr>Thank you for your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AND RESERVATION SYSTEM USING MICROSERVICES TECHNOLOGY WITH MEAN STACK AND SPRING MVC HIBERNATE</dc:title>
  <dc:creator>Admin</dc:creator>
  <cp:lastModifiedBy>Do, Cuong Hung</cp:lastModifiedBy>
  <cp:revision>296</cp:revision>
  <dcterms:created xsi:type="dcterms:W3CDTF">2006-08-16T00:00:00Z</dcterms:created>
  <dcterms:modified xsi:type="dcterms:W3CDTF">2018-04-18T04:15:40Z</dcterms:modified>
</cp:coreProperties>
</file>