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2" r:id="rId6"/>
    <p:sldId id="261" r:id="rId7"/>
    <p:sldId id="258"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BFACF70-4CE2-40F6-AB09-99289F2EAF2F}">
          <p14:sldIdLst>
            <p14:sldId id="256"/>
            <p14:sldId id="259"/>
            <p14:sldId id="257"/>
            <p14:sldId id="260"/>
            <p14:sldId id="262"/>
            <p14:sldId id="261"/>
            <p14:sldId id="258"/>
          </p14:sldIdLst>
        </p14:section>
        <p14:section name="Untitled Section" id="{8E9D9293-5DC1-484A-BB12-889740A6E14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016" y="-7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3C3F92-685F-496E-9B03-4C9394A7BB2D}" type="datetimeFigureOut">
              <a:rPr lang="en-US" smtClean="0"/>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A3FB6-8F1A-4BAE-A854-0EFE424E4CAC}" type="slidenum">
              <a:rPr lang="en-US" smtClean="0"/>
              <a:t>‹#›</a:t>
            </a:fld>
            <a:endParaRPr lang="en-US"/>
          </a:p>
        </p:txBody>
      </p:sp>
    </p:spTree>
    <p:extLst>
      <p:ext uri="{BB962C8B-B14F-4D97-AF65-F5344CB8AC3E}">
        <p14:creationId xmlns:p14="http://schemas.microsoft.com/office/powerpoint/2010/main" val="130196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3C3F92-685F-496E-9B03-4C9394A7BB2D}" type="datetimeFigureOut">
              <a:rPr lang="en-US" smtClean="0"/>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A3FB6-8F1A-4BAE-A854-0EFE424E4CAC}" type="slidenum">
              <a:rPr lang="en-US" smtClean="0"/>
              <a:t>‹#›</a:t>
            </a:fld>
            <a:endParaRPr lang="en-US"/>
          </a:p>
        </p:txBody>
      </p:sp>
    </p:spTree>
    <p:extLst>
      <p:ext uri="{BB962C8B-B14F-4D97-AF65-F5344CB8AC3E}">
        <p14:creationId xmlns:p14="http://schemas.microsoft.com/office/powerpoint/2010/main" val="120775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3C3F92-685F-496E-9B03-4C9394A7BB2D}" type="datetimeFigureOut">
              <a:rPr lang="en-US" smtClean="0"/>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A3FB6-8F1A-4BAE-A854-0EFE424E4CAC}" type="slidenum">
              <a:rPr lang="en-US" smtClean="0"/>
              <a:t>‹#›</a:t>
            </a:fld>
            <a:endParaRPr lang="en-US"/>
          </a:p>
        </p:txBody>
      </p:sp>
    </p:spTree>
    <p:extLst>
      <p:ext uri="{BB962C8B-B14F-4D97-AF65-F5344CB8AC3E}">
        <p14:creationId xmlns:p14="http://schemas.microsoft.com/office/powerpoint/2010/main" val="2181686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3C3F92-685F-496E-9B03-4C9394A7BB2D}" type="datetimeFigureOut">
              <a:rPr lang="en-US" smtClean="0"/>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A3FB6-8F1A-4BAE-A854-0EFE424E4CAC}" type="slidenum">
              <a:rPr lang="en-US" smtClean="0"/>
              <a:t>‹#›</a:t>
            </a:fld>
            <a:endParaRPr lang="en-US"/>
          </a:p>
        </p:txBody>
      </p:sp>
    </p:spTree>
    <p:extLst>
      <p:ext uri="{BB962C8B-B14F-4D97-AF65-F5344CB8AC3E}">
        <p14:creationId xmlns:p14="http://schemas.microsoft.com/office/powerpoint/2010/main" val="4003505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3C3F92-685F-496E-9B03-4C9394A7BB2D}" type="datetimeFigureOut">
              <a:rPr lang="en-US" smtClean="0"/>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A3FB6-8F1A-4BAE-A854-0EFE424E4CAC}" type="slidenum">
              <a:rPr lang="en-US" smtClean="0"/>
              <a:t>‹#›</a:t>
            </a:fld>
            <a:endParaRPr lang="en-US"/>
          </a:p>
        </p:txBody>
      </p:sp>
    </p:spTree>
    <p:extLst>
      <p:ext uri="{BB962C8B-B14F-4D97-AF65-F5344CB8AC3E}">
        <p14:creationId xmlns:p14="http://schemas.microsoft.com/office/powerpoint/2010/main" val="2954197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3C3F92-685F-496E-9B03-4C9394A7BB2D}" type="datetimeFigureOut">
              <a:rPr lang="en-US" smtClean="0"/>
              <a:t>10/17/2020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A3FB6-8F1A-4BAE-A854-0EFE424E4CAC}" type="slidenum">
              <a:rPr lang="en-US" smtClean="0"/>
              <a:t>‹#›</a:t>
            </a:fld>
            <a:endParaRPr lang="en-US"/>
          </a:p>
        </p:txBody>
      </p:sp>
    </p:spTree>
    <p:extLst>
      <p:ext uri="{BB962C8B-B14F-4D97-AF65-F5344CB8AC3E}">
        <p14:creationId xmlns:p14="http://schemas.microsoft.com/office/powerpoint/2010/main" val="4065167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3C3F92-685F-496E-9B03-4C9394A7BB2D}" type="datetimeFigureOut">
              <a:rPr lang="en-US" smtClean="0"/>
              <a:t>10/17/2020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1A3FB6-8F1A-4BAE-A854-0EFE424E4CAC}" type="slidenum">
              <a:rPr lang="en-US" smtClean="0"/>
              <a:t>‹#›</a:t>
            </a:fld>
            <a:endParaRPr lang="en-US"/>
          </a:p>
        </p:txBody>
      </p:sp>
    </p:spTree>
    <p:extLst>
      <p:ext uri="{BB962C8B-B14F-4D97-AF65-F5344CB8AC3E}">
        <p14:creationId xmlns:p14="http://schemas.microsoft.com/office/powerpoint/2010/main" val="1967860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3C3F92-685F-496E-9B03-4C9394A7BB2D}" type="datetimeFigureOut">
              <a:rPr lang="en-US" smtClean="0"/>
              <a:t>10/17/2020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1A3FB6-8F1A-4BAE-A854-0EFE424E4CAC}" type="slidenum">
              <a:rPr lang="en-US" smtClean="0"/>
              <a:t>‹#›</a:t>
            </a:fld>
            <a:endParaRPr lang="en-US"/>
          </a:p>
        </p:txBody>
      </p:sp>
    </p:spTree>
    <p:extLst>
      <p:ext uri="{BB962C8B-B14F-4D97-AF65-F5344CB8AC3E}">
        <p14:creationId xmlns:p14="http://schemas.microsoft.com/office/powerpoint/2010/main" val="620248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3C3F92-685F-496E-9B03-4C9394A7BB2D}" type="datetimeFigureOut">
              <a:rPr lang="en-US" smtClean="0"/>
              <a:t>10/17/2020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1A3FB6-8F1A-4BAE-A854-0EFE424E4CAC}" type="slidenum">
              <a:rPr lang="en-US" smtClean="0"/>
              <a:t>‹#›</a:t>
            </a:fld>
            <a:endParaRPr lang="en-US"/>
          </a:p>
        </p:txBody>
      </p:sp>
    </p:spTree>
    <p:extLst>
      <p:ext uri="{BB962C8B-B14F-4D97-AF65-F5344CB8AC3E}">
        <p14:creationId xmlns:p14="http://schemas.microsoft.com/office/powerpoint/2010/main" val="2303444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3C3F92-685F-496E-9B03-4C9394A7BB2D}" type="datetimeFigureOut">
              <a:rPr lang="en-US" smtClean="0"/>
              <a:t>10/17/2020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A3FB6-8F1A-4BAE-A854-0EFE424E4CAC}" type="slidenum">
              <a:rPr lang="en-US" smtClean="0"/>
              <a:t>‹#›</a:t>
            </a:fld>
            <a:endParaRPr lang="en-US"/>
          </a:p>
        </p:txBody>
      </p:sp>
    </p:spTree>
    <p:extLst>
      <p:ext uri="{BB962C8B-B14F-4D97-AF65-F5344CB8AC3E}">
        <p14:creationId xmlns:p14="http://schemas.microsoft.com/office/powerpoint/2010/main" val="3732499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3C3F92-685F-496E-9B03-4C9394A7BB2D}" type="datetimeFigureOut">
              <a:rPr lang="en-US" smtClean="0"/>
              <a:t>10/17/2020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A3FB6-8F1A-4BAE-A854-0EFE424E4CAC}" type="slidenum">
              <a:rPr lang="en-US" smtClean="0"/>
              <a:t>‹#›</a:t>
            </a:fld>
            <a:endParaRPr lang="en-US"/>
          </a:p>
        </p:txBody>
      </p:sp>
    </p:spTree>
    <p:extLst>
      <p:ext uri="{BB962C8B-B14F-4D97-AF65-F5344CB8AC3E}">
        <p14:creationId xmlns:p14="http://schemas.microsoft.com/office/powerpoint/2010/main" val="3734743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3C3F92-685F-496E-9B03-4C9394A7BB2D}" type="datetimeFigureOut">
              <a:rPr lang="en-US" smtClean="0"/>
              <a:t>10/17/2020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1A3FB6-8F1A-4BAE-A854-0EFE424E4CAC}" type="slidenum">
              <a:rPr lang="en-US" smtClean="0"/>
              <a:t>‹#›</a:t>
            </a:fld>
            <a:endParaRPr lang="en-US"/>
          </a:p>
        </p:txBody>
      </p:sp>
    </p:spTree>
    <p:extLst>
      <p:ext uri="{BB962C8B-B14F-4D97-AF65-F5344CB8AC3E}">
        <p14:creationId xmlns:p14="http://schemas.microsoft.com/office/powerpoint/2010/main" val="890297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0"/>
            <a:ext cx="7772400" cy="1470025"/>
          </a:xfrm>
        </p:spPr>
        <p:txBody>
          <a:bodyPr>
            <a:normAutofit/>
          </a:bodyPr>
          <a:lstStyle/>
          <a:p>
            <a:r>
              <a:rPr lang="en-US" sz="3600" err="1" smtClean="0">
                <a:solidFill>
                  <a:srgbClr val="FFFF00"/>
                </a:solidFill>
                <a:latin typeface="Tahoma" pitchFamily="34" charset="0"/>
                <a:ea typeface="Tahoma" pitchFamily="34" charset="0"/>
                <a:cs typeface="Tahoma" pitchFamily="34" charset="0"/>
              </a:rPr>
              <a:t>Chương</a:t>
            </a:r>
            <a:r>
              <a:rPr lang="en-US" sz="3600" smtClean="0">
                <a:solidFill>
                  <a:srgbClr val="FFFF00"/>
                </a:solidFill>
                <a:latin typeface="Tahoma" pitchFamily="34" charset="0"/>
                <a:ea typeface="Tahoma" pitchFamily="34" charset="0"/>
                <a:cs typeface="Tahoma" pitchFamily="34" charset="0"/>
              </a:rPr>
              <a:t> </a:t>
            </a:r>
            <a:r>
              <a:rPr lang="en-US" sz="3600" err="1" smtClean="0">
                <a:solidFill>
                  <a:srgbClr val="FFFF00"/>
                </a:solidFill>
                <a:latin typeface="Tahoma" pitchFamily="34" charset="0"/>
                <a:ea typeface="Tahoma" pitchFamily="34" charset="0"/>
                <a:cs typeface="Tahoma" pitchFamily="34" charset="0"/>
              </a:rPr>
              <a:t>trình</a:t>
            </a:r>
            <a:r>
              <a:rPr lang="en-US" sz="3600" smtClean="0">
                <a:solidFill>
                  <a:srgbClr val="FFFF00"/>
                </a:solidFill>
                <a:latin typeface="Tahoma" pitchFamily="34" charset="0"/>
                <a:ea typeface="Tahoma" pitchFamily="34" charset="0"/>
                <a:cs typeface="Tahoma" pitchFamily="34" charset="0"/>
              </a:rPr>
              <a:t> </a:t>
            </a:r>
            <a:r>
              <a:rPr lang="en-US" sz="3600" err="1" smtClean="0">
                <a:solidFill>
                  <a:srgbClr val="FFFF00"/>
                </a:solidFill>
                <a:latin typeface="Tahoma" pitchFamily="34" charset="0"/>
                <a:ea typeface="Tahoma" pitchFamily="34" charset="0"/>
                <a:cs typeface="Tahoma" pitchFamily="34" charset="0"/>
              </a:rPr>
              <a:t>quản</a:t>
            </a:r>
            <a:r>
              <a:rPr lang="en-US" sz="3600" smtClean="0">
                <a:solidFill>
                  <a:srgbClr val="FFFF00"/>
                </a:solidFill>
                <a:latin typeface="Tahoma" pitchFamily="34" charset="0"/>
                <a:ea typeface="Tahoma" pitchFamily="34" charset="0"/>
                <a:cs typeface="Tahoma" pitchFamily="34" charset="0"/>
              </a:rPr>
              <a:t> </a:t>
            </a:r>
            <a:r>
              <a:rPr lang="en-US" sz="3600" err="1" smtClean="0">
                <a:solidFill>
                  <a:srgbClr val="FFFF00"/>
                </a:solidFill>
                <a:latin typeface="Tahoma" pitchFamily="34" charset="0"/>
                <a:ea typeface="Tahoma" pitchFamily="34" charset="0"/>
                <a:cs typeface="Tahoma" pitchFamily="34" charset="0"/>
              </a:rPr>
              <a:t>lý</a:t>
            </a:r>
            <a:r>
              <a:rPr lang="en-US" sz="3600" smtClean="0">
                <a:solidFill>
                  <a:srgbClr val="FFFF00"/>
                </a:solidFill>
                <a:latin typeface="Tahoma" pitchFamily="34" charset="0"/>
                <a:ea typeface="Tahoma" pitchFamily="34" charset="0"/>
                <a:cs typeface="Tahoma" pitchFamily="34" charset="0"/>
              </a:rPr>
              <a:t> </a:t>
            </a:r>
            <a:r>
              <a:rPr lang="en-US" sz="3600" err="1" smtClean="0">
                <a:solidFill>
                  <a:srgbClr val="FFFF00"/>
                </a:solidFill>
                <a:latin typeface="Tahoma" pitchFamily="34" charset="0"/>
                <a:ea typeface="Tahoma" pitchFamily="34" charset="0"/>
                <a:cs typeface="Tahoma" pitchFamily="34" charset="0"/>
              </a:rPr>
              <a:t>thư</a:t>
            </a:r>
            <a:r>
              <a:rPr lang="en-US" sz="3600" smtClean="0">
                <a:solidFill>
                  <a:srgbClr val="FFFF00"/>
                </a:solidFill>
                <a:latin typeface="Tahoma" pitchFamily="34" charset="0"/>
                <a:ea typeface="Tahoma" pitchFamily="34" charset="0"/>
                <a:cs typeface="Tahoma" pitchFamily="34" charset="0"/>
              </a:rPr>
              <a:t> </a:t>
            </a:r>
            <a:r>
              <a:rPr lang="en-US" sz="3600" err="1" smtClean="0">
                <a:solidFill>
                  <a:srgbClr val="FFFF00"/>
                </a:solidFill>
                <a:latin typeface="Tahoma" pitchFamily="34" charset="0"/>
                <a:ea typeface="Tahoma" pitchFamily="34" charset="0"/>
                <a:cs typeface="Tahoma" pitchFamily="34" charset="0"/>
              </a:rPr>
              <a:t>viện</a:t>
            </a:r>
            <a:endParaRPr lang="en-US" sz="3600">
              <a:solidFill>
                <a:srgbClr val="FFFF0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247822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Thiết kế sơ bộ</a:t>
            </a:r>
            <a:endParaRPr lang="en-US"/>
          </a:p>
        </p:txBody>
      </p:sp>
      <p:sp>
        <p:nvSpPr>
          <p:cNvPr id="3" name="Content Placeholder 2"/>
          <p:cNvSpPr>
            <a:spLocks noGrp="1"/>
          </p:cNvSpPr>
          <p:nvPr>
            <p:ph idx="1"/>
          </p:nvPr>
        </p:nvSpPr>
        <p:spPr>
          <a:xfrm>
            <a:off x="457200" y="1295400"/>
            <a:ext cx="8458200" cy="5410200"/>
          </a:xfrm>
        </p:spPr>
        <p:txBody>
          <a:bodyPr>
            <a:noAutofit/>
          </a:bodyPr>
          <a:lstStyle/>
          <a:p>
            <a:pPr fontAlgn="base"/>
            <a:r>
              <a:rPr lang="vi-VN" sz="1400" smtClean="0"/>
              <a:t>Người </a:t>
            </a:r>
            <a:r>
              <a:rPr lang="vi-VN" sz="1400"/>
              <a:t>dùng đăng ký mình với tư cách là người dùng mới ban đầu được coi là nhân viên hoặc sinh viên của hệ thống thư viện.</a:t>
            </a:r>
          </a:p>
          <a:p>
            <a:pPr lvl="1" fontAlgn="base"/>
            <a:r>
              <a:rPr lang="vi-VN" sz="1400"/>
              <a:t>Để người dùng được đăng ký với tư cách là người dùng mới, có sẵn các biểu mẫu đăng ký mà người dùng cần phải hoàn thành.</a:t>
            </a:r>
          </a:p>
          <a:p>
            <a:pPr lvl="1" fontAlgn="base"/>
            <a:r>
              <a:rPr lang="vi-VN" sz="1400"/>
              <a:t>Sau khi đăng ký, thủ thư cấp thẻ thư viện cho người sử dụng. Trên thẻ thư viện, một ID được chỉ định cho chủ thẻ hoặc người dùng.</a:t>
            </a:r>
          </a:p>
          <a:p>
            <a:pPr fontAlgn="base"/>
            <a:r>
              <a:rPr lang="vi-VN" sz="1400"/>
              <a:t>Sau khi nhận được thẻ thư viện, người dùng sẽ yêu cầu một cuốn sách mới theo yêu cầu đó.</a:t>
            </a:r>
          </a:p>
          <a:p>
            <a:pPr fontAlgn="base"/>
            <a:r>
              <a:rPr lang="vi-VN" sz="1400"/>
              <a:t>Sau khi yêu cầu, người dùng đặt trước cuốn sách mong muốn hoặc cuốn sách được yêu cầu, nghĩa là không người dùng nào khác có thể yêu cầu cuốn sách đó.</a:t>
            </a:r>
          </a:p>
          <a:p>
            <a:pPr fontAlgn="base"/>
            <a:r>
              <a:rPr lang="vi-VN" sz="1400"/>
              <a:t>Giờ đây, người dùng có thể gia hạn sách, nghĩa là người dùng có thể nhận được ngày đến hạn mới cho sách mong muốn nếu người dùng đã gia hạn sách.</a:t>
            </a:r>
          </a:p>
          <a:p>
            <a:pPr fontAlgn="base"/>
            <a:r>
              <a:rPr lang="vi-VN" sz="1400"/>
              <a:t>Nếu người dùng bằng cách nào đó quên trả sách trước ngày đến hạn, thì người dùng sẽ bị phạt. Hoặc nếu người dùng quên gia hạn sách cho đến ngày đáo hạn, thì sách đó sẽ bị quá hạn và người dùng phải trả tiền phạt.</a:t>
            </a:r>
          </a:p>
          <a:p>
            <a:pPr fontAlgn="base"/>
            <a:r>
              <a:rPr lang="vi-VN" sz="1400"/>
              <a:t>Người dùng có thể điền vào biểu mẫu phản hồi có sẵn nếu họ muốn.</a:t>
            </a:r>
          </a:p>
          <a:p>
            <a:pPr fontAlgn="base"/>
            <a:r>
              <a:rPr lang="vi-VN" sz="1400"/>
              <a:t>Thủ thư có vai trò chủ chốt trong hệ thống này. Thủ thư thêm các hồ sơ trong cơ sở dữ liệu thư viện về từng học sinh hoặc người dùng mỗi khi phát hành sách hoặc trả sách, hoặc nộp phạt.</a:t>
            </a:r>
          </a:p>
          <a:p>
            <a:pPr fontAlgn="base"/>
            <a:r>
              <a:rPr lang="vi-VN" sz="1400"/>
              <a:t>Librarian cũng xóa hồ sơ của một học sinh cụ thể nếu học sinh đó rời khỏi trường đại học hoặc đậu tốt nghiệp. Nếu sách không còn tồn tại trong thư viện, thì bản ghi của sách cụ thể cũng bị xóa.</a:t>
            </a:r>
          </a:p>
          <a:p>
            <a:pPr fontAlgn="base"/>
            <a:r>
              <a:rPr lang="vi-VN" sz="1400"/>
              <a:t>Cập nhật cơ sở dữ liệu là vai trò quan trọng của Thủ thư.</a:t>
            </a:r>
          </a:p>
        </p:txBody>
      </p:sp>
    </p:spTree>
    <p:extLst>
      <p:ext uri="{BB962C8B-B14F-4D97-AF65-F5344CB8AC3E}">
        <p14:creationId xmlns:p14="http://schemas.microsoft.com/office/powerpoint/2010/main" val="3862193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700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 diagram</a:t>
            </a:r>
            <a:endParaRPr lang="en-US"/>
          </a:p>
        </p:txBody>
      </p:sp>
      <p:pic>
        <p:nvPicPr>
          <p:cNvPr id="2050" name="Picture 2" descr="C:\Users\Admin\Desktop\use diagra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165225"/>
            <a:ext cx="7543800" cy="569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01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Thiết kế cho các lớp</a:t>
            </a:r>
            <a:endParaRPr lang="en-US"/>
          </a:p>
        </p:txBody>
      </p:sp>
      <p:sp>
        <p:nvSpPr>
          <p:cNvPr id="3" name="Content Placeholder 2"/>
          <p:cNvSpPr>
            <a:spLocks noGrp="1"/>
          </p:cNvSpPr>
          <p:nvPr>
            <p:ph idx="1"/>
          </p:nvPr>
        </p:nvSpPr>
        <p:spPr/>
        <p:txBody>
          <a:bodyPr>
            <a:normAutofit fontScale="55000" lnSpcReduction="20000"/>
          </a:bodyPr>
          <a:lstStyle/>
          <a:p>
            <a:pPr fontAlgn="base"/>
            <a:r>
              <a:rPr lang="en-US" b="1" smtClean="0">
                <a:latin typeface="Tahoma" pitchFamily="34" charset="0"/>
                <a:ea typeface="Tahoma" pitchFamily="34" charset="0"/>
                <a:cs typeface="Tahoma" pitchFamily="34" charset="0"/>
              </a:rPr>
              <a:t>Management()</a:t>
            </a:r>
            <a:r>
              <a:rPr lang="vi-VN">
                <a:latin typeface="Tahoma" pitchFamily="34" charset="0"/>
                <a:ea typeface="Tahoma" pitchFamily="34" charset="0"/>
                <a:cs typeface="Tahoma" pitchFamily="34" charset="0"/>
              </a:rPr>
              <a:t/>
            </a:r>
            <a:br>
              <a:rPr lang="vi-VN">
                <a:latin typeface="Tahoma" pitchFamily="34" charset="0"/>
                <a:ea typeface="Tahoma" pitchFamily="34" charset="0"/>
                <a:cs typeface="Tahoma" pitchFamily="34" charset="0"/>
              </a:rPr>
            </a:br>
            <a:r>
              <a:rPr lang="vi-VN">
                <a:latin typeface="Tahoma" pitchFamily="34" charset="0"/>
                <a:ea typeface="Tahoma" pitchFamily="34" charset="0"/>
                <a:cs typeface="Tahoma" pitchFamily="34" charset="0"/>
              </a:rPr>
              <a:t>Nó quản lý tất cả các hoạt động của Hệ thống Quản lý Thư viện. Nó là phần trung tâm của tổ chức mà phần mềm đang được thiết kế.</a:t>
            </a:r>
          </a:p>
          <a:p>
            <a:pPr fontAlgn="base"/>
            <a:r>
              <a:rPr lang="en-US" b="1" smtClean="0">
                <a:latin typeface="Tahoma" pitchFamily="34" charset="0"/>
                <a:ea typeface="Tahoma" pitchFamily="34" charset="0"/>
                <a:cs typeface="Tahoma" pitchFamily="34" charset="0"/>
              </a:rPr>
              <a:t>User()</a:t>
            </a:r>
            <a:r>
              <a:rPr lang="vi-VN">
                <a:latin typeface="Tahoma" pitchFamily="34" charset="0"/>
                <a:ea typeface="Tahoma" pitchFamily="34" charset="0"/>
                <a:cs typeface="Tahoma" pitchFamily="34" charset="0"/>
              </a:rPr>
              <a:t/>
            </a:r>
            <a:br>
              <a:rPr lang="vi-VN">
                <a:latin typeface="Tahoma" pitchFamily="34" charset="0"/>
                <a:ea typeface="Tahoma" pitchFamily="34" charset="0"/>
                <a:cs typeface="Tahoma" pitchFamily="34" charset="0"/>
              </a:rPr>
            </a:br>
            <a:r>
              <a:rPr lang="vi-VN">
                <a:latin typeface="Tahoma" pitchFamily="34" charset="0"/>
                <a:ea typeface="Tahoma" pitchFamily="34" charset="0"/>
                <a:cs typeface="Tahoma" pitchFamily="34" charset="0"/>
              </a:rPr>
              <a:t>Nó quản lý tất cả các hoạt động của người dùng.</a:t>
            </a:r>
          </a:p>
          <a:p>
            <a:pPr fontAlgn="base"/>
            <a:r>
              <a:rPr lang="en-US" b="1" smtClean="0">
                <a:latin typeface="Tahoma" pitchFamily="34" charset="0"/>
                <a:ea typeface="Tahoma" pitchFamily="34" charset="0"/>
                <a:cs typeface="Tahoma" pitchFamily="34" charset="0"/>
              </a:rPr>
              <a:t>Librarian()</a:t>
            </a:r>
            <a:endParaRPr lang="en-US" b="1">
              <a:latin typeface="Tahoma" pitchFamily="34" charset="0"/>
              <a:ea typeface="Tahoma" pitchFamily="34" charset="0"/>
              <a:cs typeface="Tahoma" pitchFamily="34" charset="0"/>
            </a:endParaRPr>
          </a:p>
          <a:p>
            <a:pPr marL="0" indent="0" fontAlgn="base">
              <a:buNone/>
            </a:pPr>
            <a:r>
              <a:rPr lang="en-US">
                <a:latin typeface="Tahoma" pitchFamily="34" charset="0"/>
                <a:ea typeface="Tahoma" pitchFamily="34" charset="0"/>
                <a:cs typeface="Tahoma" pitchFamily="34" charset="0"/>
              </a:rPr>
              <a:t> </a:t>
            </a:r>
            <a:r>
              <a:rPr lang="en-US" smtClean="0">
                <a:latin typeface="Tahoma" pitchFamily="34" charset="0"/>
                <a:ea typeface="Tahoma" pitchFamily="34" charset="0"/>
                <a:cs typeface="Tahoma" pitchFamily="34" charset="0"/>
              </a:rPr>
              <a:t>    </a:t>
            </a:r>
            <a:r>
              <a:rPr lang="vi-VN">
                <a:latin typeface="Tahoma" pitchFamily="34" charset="0"/>
                <a:ea typeface="Tahoma" pitchFamily="34" charset="0"/>
                <a:cs typeface="Tahoma" pitchFamily="34" charset="0"/>
              </a:rPr>
              <a:t> Nó quản lý tất cả các hoạt động của Librarian.</a:t>
            </a:r>
          </a:p>
          <a:p>
            <a:pPr fontAlgn="base"/>
            <a:r>
              <a:rPr lang="en-US" b="1" smtClean="0">
                <a:latin typeface="Tahoma" pitchFamily="34" charset="0"/>
                <a:ea typeface="Tahoma" pitchFamily="34" charset="0"/>
                <a:cs typeface="Tahoma" pitchFamily="34" charset="0"/>
              </a:rPr>
              <a:t>Book()</a:t>
            </a:r>
            <a:r>
              <a:rPr lang="vi-VN">
                <a:latin typeface="Tahoma" pitchFamily="34" charset="0"/>
                <a:ea typeface="Tahoma" pitchFamily="34" charset="0"/>
                <a:cs typeface="Tahoma" pitchFamily="34" charset="0"/>
              </a:rPr>
              <a:t/>
            </a:r>
            <a:br>
              <a:rPr lang="vi-VN">
                <a:latin typeface="Tahoma" pitchFamily="34" charset="0"/>
                <a:ea typeface="Tahoma" pitchFamily="34" charset="0"/>
                <a:cs typeface="Tahoma" pitchFamily="34" charset="0"/>
              </a:rPr>
            </a:br>
            <a:r>
              <a:rPr lang="vi-VN">
                <a:latin typeface="Tahoma" pitchFamily="34" charset="0"/>
                <a:ea typeface="Tahoma" pitchFamily="34" charset="0"/>
                <a:cs typeface="Tahoma" pitchFamily="34" charset="0"/>
              </a:rPr>
              <a:t>Nó quản lý tất cả các hoạt động của sách. Nó là khối xây dựng cơ bản của hệ thống.</a:t>
            </a:r>
          </a:p>
          <a:p>
            <a:pPr fontAlgn="base"/>
            <a:r>
              <a:rPr lang="en-US" b="1" smtClean="0">
                <a:latin typeface="Tahoma" pitchFamily="34" charset="0"/>
                <a:ea typeface="Tahoma" pitchFamily="34" charset="0"/>
                <a:cs typeface="Tahoma" pitchFamily="34" charset="0"/>
              </a:rPr>
              <a:t>Account()</a:t>
            </a:r>
            <a:r>
              <a:rPr lang="vi-VN">
                <a:latin typeface="Tahoma" pitchFamily="34" charset="0"/>
                <a:ea typeface="Tahoma" pitchFamily="34" charset="0"/>
                <a:cs typeface="Tahoma" pitchFamily="34" charset="0"/>
              </a:rPr>
              <a:t/>
            </a:r>
            <a:br>
              <a:rPr lang="vi-VN">
                <a:latin typeface="Tahoma" pitchFamily="34" charset="0"/>
                <a:ea typeface="Tahoma" pitchFamily="34" charset="0"/>
                <a:cs typeface="Tahoma" pitchFamily="34" charset="0"/>
              </a:rPr>
            </a:br>
            <a:r>
              <a:rPr lang="vi-VN">
                <a:latin typeface="Tahoma" pitchFamily="34" charset="0"/>
                <a:ea typeface="Tahoma" pitchFamily="34" charset="0"/>
                <a:cs typeface="Tahoma" pitchFamily="34" charset="0"/>
              </a:rPr>
              <a:t>Nó quản lý tất cả các hoạt động của tài khoản.</a:t>
            </a:r>
          </a:p>
          <a:p>
            <a:pPr fontAlgn="base"/>
            <a:r>
              <a:rPr lang="en-US" b="1" smtClean="0">
                <a:latin typeface="Tahoma" pitchFamily="34" charset="0"/>
                <a:ea typeface="Tahoma" pitchFamily="34" charset="0"/>
                <a:cs typeface="Tahoma" pitchFamily="34" charset="0"/>
              </a:rPr>
              <a:t>Database()</a:t>
            </a:r>
            <a:r>
              <a:rPr lang="vi-VN">
                <a:latin typeface="Tahoma" pitchFamily="34" charset="0"/>
                <a:ea typeface="Tahoma" pitchFamily="34" charset="0"/>
                <a:cs typeface="Tahoma" pitchFamily="34" charset="0"/>
              </a:rPr>
              <a:t/>
            </a:r>
            <a:br>
              <a:rPr lang="vi-VN">
                <a:latin typeface="Tahoma" pitchFamily="34" charset="0"/>
                <a:ea typeface="Tahoma" pitchFamily="34" charset="0"/>
                <a:cs typeface="Tahoma" pitchFamily="34" charset="0"/>
              </a:rPr>
            </a:br>
            <a:r>
              <a:rPr lang="vi-VN">
                <a:latin typeface="Tahoma" pitchFamily="34" charset="0"/>
                <a:ea typeface="Tahoma" pitchFamily="34" charset="0"/>
                <a:cs typeface="Tahoma" pitchFamily="34" charset="0"/>
              </a:rPr>
              <a:t>Nó quản lý tất cả các hoạt động của cơ sở dữ liệu thư viện.</a:t>
            </a:r>
          </a:p>
          <a:p>
            <a:pPr fontAlgn="base"/>
            <a:r>
              <a:rPr lang="en-US" b="1" smtClean="0">
                <a:latin typeface="Tahoma" pitchFamily="34" charset="0"/>
                <a:ea typeface="Tahoma" pitchFamily="34" charset="0"/>
                <a:cs typeface="Tahoma" pitchFamily="34" charset="0"/>
              </a:rPr>
              <a:t>Staff()</a:t>
            </a:r>
            <a:r>
              <a:rPr lang="vi-VN">
                <a:latin typeface="Tahoma" pitchFamily="34" charset="0"/>
                <a:ea typeface="Tahoma" pitchFamily="34" charset="0"/>
                <a:cs typeface="Tahoma" pitchFamily="34" charset="0"/>
              </a:rPr>
              <a:t/>
            </a:r>
            <a:br>
              <a:rPr lang="vi-VN">
                <a:latin typeface="Tahoma" pitchFamily="34" charset="0"/>
                <a:ea typeface="Tahoma" pitchFamily="34" charset="0"/>
                <a:cs typeface="Tahoma" pitchFamily="34" charset="0"/>
              </a:rPr>
            </a:br>
            <a:r>
              <a:rPr lang="vi-VN">
                <a:latin typeface="Tahoma" pitchFamily="34" charset="0"/>
                <a:ea typeface="Tahoma" pitchFamily="34" charset="0"/>
                <a:cs typeface="Tahoma" pitchFamily="34" charset="0"/>
              </a:rPr>
              <a:t>Nó quản lý tất cả các hoạt động của nhân viên.</a:t>
            </a:r>
          </a:p>
          <a:p>
            <a:pPr fontAlgn="base"/>
            <a:r>
              <a:rPr lang="en-US" b="1" smtClean="0">
                <a:latin typeface="Tahoma" pitchFamily="34" charset="0"/>
                <a:ea typeface="Tahoma" pitchFamily="34" charset="0"/>
                <a:cs typeface="Tahoma" pitchFamily="34" charset="0"/>
              </a:rPr>
              <a:t>Student()</a:t>
            </a:r>
            <a:r>
              <a:rPr lang="vi-VN">
                <a:latin typeface="Tahoma" pitchFamily="34" charset="0"/>
                <a:ea typeface="Tahoma" pitchFamily="34" charset="0"/>
                <a:cs typeface="Tahoma" pitchFamily="34" charset="0"/>
              </a:rPr>
              <a:t/>
            </a:r>
            <a:br>
              <a:rPr lang="vi-VN">
                <a:latin typeface="Tahoma" pitchFamily="34" charset="0"/>
                <a:ea typeface="Tahoma" pitchFamily="34" charset="0"/>
                <a:cs typeface="Tahoma" pitchFamily="34" charset="0"/>
              </a:rPr>
            </a:br>
            <a:r>
              <a:rPr lang="vi-VN">
                <a:latin typeface="Tahoma" pitchFamily="34" charset="0"/>
                <a:ea typeface="Tahoma" pitchFamily="34" charset="0"/>
                <a:cs typeface="Tahoma" pitchFamily="34" charset="0"/>
              </a:rPr>
              <a:t>Nó quản lý tất cả các hoạt động của sinh viên.</a:t>
            </a:r>
          </a:p>
          <a:p>
            <a:endParaRPr lang="en-US">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305120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686800" cy="5257800"/>
          </a:xfrm>
        </p:spPr>
        <p:txBody>
          <a:bodyPr>
            <a:normAutofit fontScale="62500" lnSpcReduction="20000"/>
          </a:bodyPr>
          <a:lstStyle/>
          <a:p>
            <a:pPr fontAlgn="base"/>
            <a:r>
              <a:rPr lang="vi-VN" b="1" smtClean="0">
                <a:latin typeface="Tahoma" pitchFamily="34" charset="0"/>
                <a:ea typeface="Tahoma" pitchFamily="34" charset="0"/>
                <a:cs typeface="Tahoma" pitchFamily="34" charset="0"/>
              </a:rPr>
              <a:t>Các thuộc tính của Hệ thống Quản lý Thư viện:</a:t>
            </a:r>
            <a:endParaRPr lang="vi-VN" smtClean="0">
              <a:latin typeface="Tahoma" pitchFamily="34" charset="0"/>
              <a:ea typeface="Tahoma" pitchFamily="34" charset="0"/>
              <a:cs typeface="Tahoma" pitchFamily="34" charset="0"/>
            </a:endParaRPr>
          </a:p>
          <a:p>
            <a:pPr fontAlgn="base"/>
            <a:r>
              <a:rPr lang="en-US" b="1" smtClean="0">
                <a:latin typeface="Tahoma" pitchFamily="34" charset="0"/>
                <a:ea typeface="Tahoma" pitchFamily="34" charset="0"/>
                <a:cs typeface="Tahoma" pitchFamily="34" charset="0"/>
              </a:rPr>
              <a:t>Management</a:t>
            </a:r>
            <a:r>
              <a:rPr lang="vi-VN" smtClean="0">
                <a:latin typeface="Tahoma" pitchFamily="34" charset="0"/>
                <a:ea typeface="Tahoma" pitchFamily="34" charset="0"/>
                <a:cs typeface="Tahoma" pitchFamily="34" charset="0"/>
              </a:rPr>
              <a:t/>
            </a:r>
            <a:br>
              <a:rPr lang="vi-VN" smtClean="0">
                <a:latin typeface="Tahoma" pitchFamily="34" charset="0"/>
                <a:ea typeface="Tahoma" pitchFamily="34" charset="0"/>
                <a:cs typeface="Tahoma" pitchFamily="34" charset="0"/>
              </a:rPr>
            </a:br>
            <a:r>
              <a:rPr lang="en-US" smtClean="0">
                <a:latin typeface="Tahoma" pitchFamily="34" charset="0"/>
                <a:ea typeface="Tahoma" pitchFamily="34" charset="0"/>
                <a:cs typeface="Tahoma" pitchFamily="34" charset="0"/>
              </a:rPr>
              <a:t>userType</a:t>
            </a:r>
            <a:r>
              <a:rPr lang="vi-VN" smtClean="0">
                <a:latin typeface="Tahoma" pitchFamily="34" charset="0"/>
                <a:ea typeface="Tahoma" pitchFamily="34" charset="0"/>
                <a:cs typeface="Tahoma" pitchFamily="34" charset="0"/>
              </a:rPr>
              <a:t>, </a:t>
            </a:r>
            <a:r>
              <a:rPr lang="en-US" smtClean="0">
                <a:latin typeface="Tahoma" pitchFamily="34" charset="0"/>
                <a:ea typeface="Tahoma" pitchFamily="34" charset="0"/>
                <a:cs typeface="Tahoma" pitchFamily="34" charset="0"/>
              </a:rPr>
              <a:t>userName</a:t>
            </a:r>
            <a:r>
              <a:rPr lang="vi-VN" smtClean="0">
                <a:latin typeface="Tahoma" pitchFamily="34" charset="0"/>
                <a:ea typeface="Tahoma" pitchFamily="34" charset="0"/>
                <a:cs typeface="Tahoma" pitchFamily="34" charset="0"/>
              </a:rPr>
              <a:t>, </a:t>
            </a:r>
            <a:r>
              <a:rPr lang="en-US" smtClean="0">
                <a:latin typeface="Tahoma" pitchFamily="34" charset="0"/>
                <a:ea typeface="Tahoma" pitchFamily="34" charset="0"/>
                <a:cs typeface="Tahoma" pitchFamily="34" charset="0"/>
              </a:rPr>
              <a:t>passWord</a:t>
            </a:r>
            <a:endParaRPr lang="vi-VN" smtClean="0">
              <a:latin typeface="Tahoma" pitchFamily="34" charset="0"/>
              <a:ea typeface="Tahoma" pitchFamily="34" charset="0"/>
              <a:cs typeface="Tahoma" pitchFamily="34" charset="0"/>
            </a:endParaRPr>
          </a:p>
          <a:p>
            <a:pPr fontAlgn="base"/>
            <a:r>
              <a:rPr lang="en-US" b="1" smtClean="0">
                <a:latin typeface="Tahoma" pitchFamily="34" charset="0"/>
                <a:ea typeface="Tahoma" pitchFamily="34" charset="0"/>
                <a:cs typeface="Tahoma" pitchFamily="34" charset="0"/>
              </a:rPr>
              <a:t>User()</a:t>
            </a:r>
            <a:r>
              <a:rPr lang="vi-VN" smtClean="0">
                <a:latin typeface="Tahoma" pitchFamily="34" charset="0"/>
                <a:ea typeface="Tahoma" pitchFamily="34" charset="0"/>
                <a:cs typeface="Tahoma" pitchFamily="34" charset="0"/>
              </a:rPr>
              <a:t/>
            </a:r>
            <a:br>
              <a:rPr lang="vi-VN" smtClean="0">
                <a:latin typeface="Tahoma" pitchFamily="34" charset="0"/>
                <a:ea typeface="Tahoma" pitchFamily="34" charset="0"/>
                <a:cs typeface="Tahoma" pitchFamily="34" charset="0"/>
              </a:rPr>
            </a:br>
            <a:r>
              <a:rPr lang="en-US" smtClean="0">
                <a:latin typeface="Tahoma" pitchFamily="34" charset="0"/>
                <a:ea typeface="Tahoma" pitchFamily="34" charset="0"/>
                <a:cs typeface="Tahoma" pitchFamily="34" charset="0"/>
              </a:rPr>
              <a:t>name</a:t>
            </a:r>
            <a:r>
              <a:rPr lang="vi-VN" smtClean="0">
                <a:latin typeface="Tahoma" pitchFamily="34" charset="0"/>
                <a:ea typeface="Tahoma" pitchFamily="34" charset="0"/>
                <a:cs typeface="Tahoma" pitchFamily="34" charset="0"/>
              </a:rPr>
              <a:t>, Id</a:t>
            </a:r>
          </a:p>
          <a:p>
            <a:pPr fontAlgn="base"/>
            <a:r>
              <a:rPr lang="en-US" b="1" smtClean="0">
                <a:latin typeface="Tahoma" pitchFamily="34" charset="0"/>
                <a:ea typeface="Tahoma" pitchFamily="34" charset="0"/>
                <a:cs typeface="Tahoma" pitchFamily="34" charset="0"/>
              </a:rPr>
              <a:t>Librarian()</a:t>
            </a:r>
            <a:r>
              <a:rPr lang="vi-VN" smtClean="0">
                <a:latin typeface="Tahoma" pitchFamily="34" charset="0"/>
                <a:ea typeface="Tahoma" pitchFamily="34" charset="0"/>
                <a:cs typeface="Tahoma" pitchFamily="34" charset="0"/>
              </a:rPr>
              <a:t/>
            </a:r>
            <a:br>
              <a:rPr lang="vi-VN" smtClean="0">
                <a:latin typeface="Tahoma" pitchFamily="34" charset="0"/>
                <a:ea typeface="Tahoma" pitchFamily="34" charset="0"/>
                <a:cs typeface="Tahoma" pitchFamily="34" charset="0"/>
              </a:rPr>
            </a:br>
            <a:r>
              <a:rPr lang="en-US" smtClean="0">
                <a:latin typeface="Tahoma" pitchFamily="34" charset="0"/>
                <a:ea typeface="Tahoma" pitchFamily="34" charset="0"/>
                <a:cs typeface="Tahoma" pitchFamily="34" charset="0"/>
              </a:rPr>
              <a:t>name</a:t>
            </a:r>
            <a:r>
              <a:rPr lang="vi-VN" smtClean="0">
                <a:latin typeface="Tahoma" pitchFamily="34" charset="0"/>
                <a:ea typeface="Tahoma" pitchFamily="34" charset="0"/>
                <a:cs typeface="Tahoma" pitchFamily="34" charset="0"/>
              </a:rPr>
              <a:t>, Id, </a:t>
            </a:r>
            <a:r>
              <a:rPr lang="en-US" smtClean="0">
                <a:latin typeface="Tahoma" pitchFamily="34" charset="0"/>
                <a:ea typeface="Tahoma" pitchFamily="34" charset="0"/>
                <a:cs typeface="Tahoma" pitchFamily="34" charset="0"/>
              </a:rPr>
              <a:t>passWord</a:t>
            </a:r>
            <a:r>
              <a:rPr lang="vi-VN" smtClean="0">
                <a:latin typeface="Tahoma" pitchFamily="34" charset="0"/>
                <a:ea typeface="Tahoma" pitchFamily="34" charset="0"/>
                <a:cs typeface="Tahoma" pitchFamily="34" charset="0"/>
              </a:rPr>
              <a:t>,</a:t>
            </a:r>
            <a:r>
              <a:rPr lang="en-US" smtClean="0">
                <a:latin typeface="Tahoma" pitchFamily="34" charset="0"/>
                <a:ea typeface="Tahoma" pitchFamily="34" charset="0"/>
                <a:cs typeface="Tahoma" pitchFamily="34" charset="0"/>
              </a:rPr>
              <a:t>searchString</a:t>
            </a:r>
            <a:endParaRPr lang="vi-VN" smtClean="0">
              <a:latin typeface="Tahoma" pitchFamily="34" charset="0"/>
              <a:ea typeface="Tahoma" pitchFamily="34" charset="0"/>
              <a:cs typeface="Tahoma" pitchFamily="34" charset="0"/>
            </a:endParaRPr>
          </a:p>
          <a:p>
            <a:pPr fontAlgn="base"/>
            <a:r>
              <a:rPr lang="en-US" b="1" smtClean="0">
                <a:latin typeface="Tahoma" pitchFamily="34" charset="0"/>
                <a:ea typeface="Tahoma" pitchFamily="34" charset="0"/>
                <a:cs typeface="Tahoma" pitchFamily="34" charset="0"/>
              </a:rPr>
              <a:t>Book()</a:t>
            </a:r>
            <a:r>
              <a:rPr lang="vi-VN" smtClean="0">
                <a:latin typeface="Tahoma" pitchFamily="34" charset="0"/>
                <a:ea typeface="Tahoma" pitchFamily="34" charset="0"/>
                <a:cs typeface="Tahoma" pitchFamily="34" charset="0"/>
              </a:rPr>
              <a:t/>
            </a:r>
            <a:br>
              <a:rPr lang="vi-VN" smtClean="0">
                <a:latin typeface="Tahoma" pitchFamily="34" charset="0"/>
                <a:ea typeface="Tahoma" pitchFamily="34" charset="0"/>
                <a:cs typeface="Tahoma" pitchFamily="34" charset="0"/>
              </a:rPr>
            </a:br>
            <a:r>
              <a:rPr lang="en-US">
                <a:latin typeface="Tahoma" pitchFamily="34" charset="0"/>
                <a:ea typeface="Tahoma" pitchFamily="34" charset="0"/>
                <a:cs typeface="Tahoma" pitchFamily="34" charset="0"/>
              </a:rPr>
              <a:t>title</a:t>
            </a:r>
            <a:r>
              <a:rPr lang="vi-VN" smtClean="0">
                <a:latin typeface="Tahoma" pitchFamily="34" charset="0"/>
                <a:ea typeface="Tahoma" pitchFamily="34" charset="0"/>
                <a:cs typeface="Tahoma" pitchFamily="34" charset="0"/>
              </a:rPr>
              <a:t>, </a:t>
            </a:r>
            <a:r>
              <a:rPr lang="en-US">
                <a:latin typeface="Tahoma" pitchFamily="34" charset="0"/>
                <a:ea typeface="Tahoma" pitchFamily="34" charset="0"/>
                <a:cs typeface="Tahoma" pitchFamily="34" charset="0"/>
              </a:rPr>
              <a:t>author</a:t>
            </a:r>
            <a:r>
              <a:rPr lang="vi-VN" smtClean="0">
                <a:latin typeface="Tahoma" pitchFamily="34" charset="0"/>
                <a:ea typeface="Tahoma" pitchFamily="34" charset="0"/>
                <a:cs typeface="Tahoma" pitchFamily="34" charset="0"/>
              </a:rPr>
              <a:t>, </a:t>
            </a:r>
            <a:r>
              <a:rPr lang="en-US">
                <a:latin typeface="Tahoma" pitchFamily="34" charset="0"/>
                <a:ea typeface="Tahoma" pitchFamily="34" charset="0"/>
                <a:cs typeface="Tahoma" pitchFamily="34" charset="0"/>
              </a:rPr>
              <a:t>bookCode</a:t>
            </a:r>
            <a:r>
              <a:rPr lang="vi-VN" smtClean="0">
                <a:latin typeface="Tahoma" pitchFamily="34" charset="0"/>
                <a:ea typeface="Tahoma" pitchFamily="34" charset="0"/>
                <a:cs typeface="Tahoma" pitchFamily="34" charset="0"/>
              </a:rPr>
              <a:t>, </a:t>
            </a:r>
            <a:r>
              <a:rPr lang="en-US">
                <a:latin typeface="Tahoma" pitchFamily="34" charset="0"/>
                <a:ea typeface="Tahoma" pitchFamily="34" charset="0"/>
                <a:cs typeface="Tahoma" pitchFamily="34" charset="0"/>
              </a:rPr>
              <a:t>publication</a:t>
            </a:r>
            <a:endParaRPr lang="vi-VN" smtClean="0">
              <a:latin typeface="Tahoma" pitchFamily="34" charset="0"/>
              <a:ea typeface="Tahoma" pitchFamily="34" charset="0"/>
              <a:cs typeface="Tahoma" pitchFamily="34" charset="0"/>
            </a:endParaRPr>
          </a:p>
          <a:p>
            <a:pPr fontAlgn="base"/>
            <a:r>
              <a:rPr lang="en-US" b="1" smtClean="0">
                <a:latin typeface="Tahoma" pitchFamily="34" charset="0"/>
                <a:ea typeface="Tahoma" pitchFamily="34" charset="0"/>
                <a:cs typeface="Tahoma" pitchFamily="34" charset="0"/>
              </a:rPr>
              <a:t>Account()</a:t>
            </a:r>
            <a:r>
              <a:rPr lang="vi-VN" smtClean="0">
                <a:latin typeface="Tahoma" pitchFamily="34" charset="0"/>
                <a:ea typeface="Tahoma" pitchFamily="34" charset="0"/>
                <a:cs typeface="Tahoma" pitchFamily="34" charset="0"/>
              </a:rPr>
              <a:t/>
            </a:r>
            <a:br>
              <a:rPr lang="vi-VN" smtClean="0">
                <a:latin typeface="Tahoma" pitchFamily="34" charset="0"/>
                <a:ea typeface="Tahoma" pitchFamily="34" charset="0"/>
                <a:cs typeface="Tahoma" pitchFamily="34" charset="0"/>
              </a:rPr>
            </a:br>
            <a:r>
              <a:rPr lang="vi-VN" smtClean="0">
                <a:latin typeface="Tahoma" pitchFamily="34" charset="0"/>
                <a:ea typeface="Tahoma" pitchFamily="34" charset="0"/>
                <a:cs typeface="Tahoma" pitchFamily="34" charset="0"/>
              </a:rPr>
              <a:t>no_borrowed_books, no_reserved_books, no_returned_books, no_lost_books fine_amount</a:t>
            </a:r>
          </a:p>
          <a:p>
            <a:pPr fontAlgn="base"/>
            <a:r>
              <a:rPr lang="en-US" b="1" smtClean="0">
                <a:latin typeface="Tahoma" pitchFamily="34" charset="0"/>
                <a:ea typeface="Tahoma" pitchFamily="34" charset="0"/>
                <a:cs typeface="Tahoma" pitchFamily="34" charset="0"/>
              </a:rPr>
              <a:t>Database()</a:t>
            </a:r>
            <a:r>
              <a:rPr lang="vi-VN" smtClean="0">
                <a:latin typeface="Tahoma" pitchFamily="34" charset="0"/>
                <a:ea typeface="Tahoma" pitchFamily="34" charset="0"/>
                <a:cs typeface="Tahoma" pitchFamily="34" charset="0"/>
              </a:rPr>
              <a:t/>
            </a:r>
            <a:br>
              <a:rPr lang="vi-VN" smtClean="0">
                <a:latin typeface="Tahoma" pitchFamily="34" charset="0"/>
                <a:ea typeface="Tahoma" pitchFamily="34" charset="0"/>
                <a:cs typeface="Tahoma" pitchFamily="34" charset="0"/>
              </a:rPr>
            </a:br>
            <a:r>
              <a:rPr lang="vi-VN" smtClean="0">
                <a:latin typeface="Tahoma" pitchFamily="34" charset="0"/>
                <a:ea typeface="Tahoma" pitchFamily="34" charset="0"/>
                <a:cs typeface="Tahoma" pitchFamily="34" charset="0"/>
              </a:rPr>
              <a:t>List</a:t>
            </a:r>
          </a:p>
          <a:p>
            <a:pPr fontAlgn="base"/>
            <a:r>
              <a:rPr lang="en-US" b="1" smtClean="0">
                <a:latin typeface="Tahoma" pitchFamily="34" charset="0"/>
                <a:ea typeface="Tahoma" pitchFamily="34" charset="0"/>
                <a:cs typeface="Tahoma" pitchFamily="34" charset="0"/>
              </a:rPr>
              <a:t>Staff()</a:t>
            </a:r>
            <a:r>
              <a:rPr lang="vi-VN" smtClean="0">
                <a:latin typeface="Tahoma" pitchFamily="34" charset="0"/>
                <a:ea typeface="Tahoma" pitchFamily="34" charset="0"/>
                <a:cs typeface="Tahoma" pitchFamily="34" charset="0"/>
              </a:rPr>
              <a:t/>
            </a:r>
            <a:br>
              <a:rPr lang="vi-VN" smtClean="0">
                <a:latin typeface="Tahoma" pitchFamily="34" charset="0"/>
                <a:ea typeface="Tahoma" pitchFamily="34" charset="0"/>
                <a:cs typeface="Tahoma" pitchFamily="34" charset="0"/>
              </a:rPr>
            </a:br>
            <a:r>
              <a:rPr lang="en-US" smtClean="0">
                <a:latin typeface="Tahoma" pitchFamily="34" charset="0"/>
                <a:ea typeface="Tahoma" pitchFamily="34" charset="0"/>
                <a:cs typeface="Tahoma" pitchFamily="34" charset="0"/>
              </a:rPr>
              <a:t>dept(bộ phận)</a:t>
            </a:r>
            <a:endParaRPr lang="vi-VN" smtClean="0">
              <a:latin typeface="Tahoma" pitchFamily="34" charset="0"/>
              <a:ea typeface="Tahoma" pitchFamily="34" charset="0"/>
              <a:cs typeface="Tahoma" pitchFamily="34" charset="0"/>
            </a:endParaRPr>
          </a:p>
          <a:p>
            <a:pPr fontAlgn="base"/>
            <a:r>
              <a:rPr lang="en-US" b="1" smtClean="0">
                <a:latin typeface="Tahoma" pitchFamily="34" charset="0"/>
                <a:ea typeface="Tahoma" pitchFamily="34" charset="0"/>
                <a:cs typeface="Tahoma" pitchFamily="34" charset="0"/>
              </a:rPr>
              <a:t>Student()</a:t>
            </a:r>
            <a:r>
              <a:rPr lang="vi-VN" smtClean="0">
                <a:latin typeface="Tahoma" pitchFamily="34" charset="0"/>
                <a:ea typeface="Tahoma" pitchFamily="34" charset="0"/>
                <a:cs typeface="Tahoma" pitchFamily="34" charset="0"/>
              </a:rPr>
              <a:t/>
            </a:r>
            <a:br>
              <a:rPr lang="vi-VN" smtClean="0">
                <a:latin typeface="Tahoma" pitchFamily="34" charset="0"/>
                <a:ea typeface="Tahoma" pitchFamily="34" charset="0"/>
                <a:cs typeface="Tahoma" pitchFamily="34" charset="0"/>
              </a:rPr>
            </a:br>
            <a:r>
              <a:rPr lang="en-US" smtClean="0">
                <a:latin typeface="Tahoma" pitchFamily="34" charset="0"/>
                <a:ea typeface="Tahoma" pitchFamily="34" charset="0"/>
                <a:cs typeface="Tahoma" pitchFamily="34" charset="0"/>
              </a:rPr>
              <a:t>className</a:t>
            </a:r>
            <a:endParaRPr lang="vi-VN" smtClean="0">
              <a:latin typeface="Tahoma" pitchFamily="34" charset="0"/>
              <a:ea typeface="Tahoma" pitchFamily="34" charset="0"/>
              <a:cs typeface="Tahoma" pitchFamily="34" charset="0"/>
            </a:endParaRPr>
          </a:p>
          <a:p>
            <a:endParaRPr lang="en-US">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210245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method trong class</a:t>
            </a:r>
            <a:endParaRPr lang="en-US"/>
          </a:p>
        </p:txBody>
      </p:sp>
      <p:sp>
        <p:nvSpPr>
          <p:cNvPr id="3" name="Content Placeholder 2"/>
          <p:cNvSpPr>
            <a:spLocks noGrp="1"/>
          </p:cNvSpPr>
          <p:nvPr>
            <p:ph idx="1"/>
          </p:nvPr>
        </p:nvSpPr>
        <p:spPr>
          <a:xfrm>
            <a:off x="533400" y="1600200"/>
            <a:ext cx="8229600" cy="4525963"/>
          </a:xfrm>
        </p:spPr>
        <p:txBody>
          <a:bodyPr>
            <a:normAutofit fontScale="62500" lnSpcReduction="20000"/>
          </a:bodyPr>
          <a:lstStyle/>
          <a:p>
            <a:pPr fontAlgn="base"/>
            <a:r>
              <a:rPr lang="vi-VN" b="1" smtClean="0">
                <a:latin typeface="Tahoma" pitchFamily="34" charset="0"/>
                <a:ea typeface="Tahoma" pitchFamily="34" charset="0"/>
                <a:cs typeface="Tahoma" pitchFamily="34" charset="0"/>
              </a:rPr>
              <a:t>Các </a:t>
            </a:r>
            <a:r>
              <a:rPr lang="en-US" b="1" smtClean="0">
                <a:latin typeface="Tahoma" pitchFamily="34" charset="0"/>
                <a:ea typeface="Tahoma" pitchFamily="34" charset="0"/>
                <a:cs typeface="Tahoma" pitchFamily="34" charset="0"/>
              </a:rPr>
              <a:t>method</a:t>
            </a:r>
            <a:r>
              <a:rPr lang="vi-VN" b="1" smtClean="0">
                <a:latin typeface="Tahoma" pitchFamily="34" charset="0"/>
                <a:ea typeface="Tahoma" pitchFamily="34" charset="0"/>
                <a:cs typeface="Tahoma" pitchFamily="34" charset="0"/>
              </a:rPr>
              <a:t> của hệ thống </a:t>
            </a:r>
            <a:endParaRPr lang="en-US" b="1">
              <a:latin typeface="Tahoma" pitchFamily="34" charset="0"/>
              <a:ea typeface="Tahoma" pitchFamily="34" charset="0"/>
              <a:cs typeface="Tahoma" pitchFamily="34" charset="0"/>
            </a:endParaRPr>
          </a:p>
          <a:p>
            <a:pPr fontAlgn="base"/>
            <a:r>
              <a:rPr lang="en-US" b="1" smtClean="0">
                <a:latin typeface="Tahoma" pitchFamily="34" charset="0"/>
                <a:ea typeface="Tahoma" pitchFamily="34" charset="0"/>
                <a:cs typeface="Tahoma" pitchFamily="34" charset="0"/>
              </a:rPr>
              <a:t>Class </a:t>
            </a:r>
            <a:r>
              <a:rPr lang="en-US" smtClean="0">
                <a:latin typeface="Tahoma" pitchFamily="34" charset="0"/>
                <a:ea typeface="Tahoma" pitchFamily="34" charset="0"/>
                <a:cs typeface="Tahoma" pitchFamily="34" charset="0"/>
              </a:rPr>
              <a:t>Management</a:t>
            </a:r>
          </a:p>
          <a:p>
            <a:pPr marL="0" indent="0" fontAlgn="base">
              <a:buNone/>
            </a:pPr>
            <a:r>
              <a:rPr lang="en-US" b="1">
                <a:latin typeface="Tahoma" pitchFamily="34" charset="0"/>
                <a:ea typeface="Tahoma" pitchFamily="34" charset="0"/>
                <a:cs typeface="Tahoma" pitchFamily="34" charset="0"/>
              </a:rPr>
              <a:t>	</a:t>
            </a:r>
            <a:r>
              <a:rPr lang="vi-VN" b="1" smtClean="0">
                <a:latin typeface="Tahoma" pitchFamily="34" charset="0"/>
                <a:ea typeface="Tahoma" pitchFamily="34" charset="0"/>
                <a:cs typeface="Tahoma" pitchFamily="34" charset="0"/>
              </a:rPr>
              <a:t> </a:t>
            </a:r>
            <a:r>
              <a:rPr lang="en-US" smtClean="0">
                <a:latin typeface="Tahoma" pitchFamily="34" charset="0"/>
                <a:ea typeface="Tahoma" pitchFamily="34" charset="0"/>
                <a:cs typeface="Tahoma" pitchFamily="34" charset="0"/>
              </a:rPr>
              <a:t>login</a:t>
            </a:r>
            <a:r>
              <a:rPr lang="vi-VN" smtClean="0">
                <a:latin typeface="Tahoma" pitchFamily="34" charset="0"/>
                <a:ea typeface="Tahoma" pitchFamily="34" charset="0"/>
                <a:cs typeface="Tahoma" pitchFamily="34" charset="0"/>
              </a:rPr>
              <a:t> (), </a:t>
            </a:r>
            <a:r>
              <a:rPr lang="en-US" smtClean="0">
                <a:latin typeface="Tahoma" pitchFamily="34" charset="0"/>
                <a:ea typeface="Tahoma" pitchFamily="34" charset="0"/>
                <a:cs typeface="Tahoma" pitchFamily="34" charset="0"/>
              </a:rPr>
              <a:t>register</a:t>
            </a:r>
            <a:r>
              <a:rPr lang="vi-VN" smtClean="0">
                <a:latin typeface="Tahoma" pitchFamily="34" charset="0"/>
                <a:ea typeface="Tahoma" pitchFamily="34" charset="0"/>
                <a:cs typeface="Tahoma" pitchFamily="34" charset="0"/>
              </a:rPr>
              <a:t> (), </a:t>
            </a:r>
            <a:r>
              <a:rPr lang="en-US" smtClean="0">
                <a:latin typeface="Tahoma" pitchFamily="34" charset="0"/>
                <a:ea typeface="Tahoma" pitchFamily="34" charset="0"/>
                <a:cs typeface="Tahoma" pitchFamily="34" charset="0"/>
              </a:rPr>
              <a:t>logout</a:t>
            </a:r>
            <a:r>
              <a:rPr lang="vi-VN" smtClean="0">
                <a:latin typeface="Tahoma" pitchFamily="34" charset="0"/>
                <a:ea typeface="Tahoma" pitchFamily="34" charset="0"/>
                <a:cs typeface="Tahoma" pitchFamily="34" charset="0"/>
              </a:rPr>
              <a:t> ()</a:t>
            </a:r>
            <a:endParaRPr lang="en-US">
              <a:latin typeface="Tahoma" pitchFamily="34" charset="0"/>
              <a:ea typeface="Tahoma" pitchFamily="34" charset="0"/>
              <a:cs typeface="Tahoma" pitchFamily="34" charset="0"/>
            </a:endParaRPr>
          </a:p>
          <a:p>
            <a:pPr fontAlgn="base"/>
            <a:r>
              <a:rPr lang="en-US" b="1" smtClean="0">
                <a:latin typeface="Tahoma" pitchFamily="34" charset="0"/>
                <a:ea typeface="Tahoma" pitchFamily="34" charset="0"/>
                <a:cs typeface="Tahoma" pitchFamily="34" charset="0"/>
              </a:rPr>
              <a:t>Class </a:t>
            </a:r>
            <a:r>
              <a:rPr lang="en-US" smtClean="0">
                <a:latin typeface="Tahoma" pitchFamily="34" charset="0"/>
                <a:ea typeface="Tahoma" pitchFamily="34" charset="0"/>
                <a:cs typeface="Tahoma" pitchFamily="34" charset="0"/>
              </a:rPr>
              <a:t>User</a:t>
            </a:r>
            <a:endParaRPr lang="en-US" b="1" smtClean="0">
              <a:latin typeface="Tahoma" pitchFamily="34" charset="0"/>
              <a:ea typeface="Tahoma" pitchFamily="34" charset="0"/>
              <a:cs typeface="Tahoma" pitchFamily="34" charset="0"/>
            </a:endParaRPr>
          </a:p>
          <a:p>
            <a:pPr marL="0" indent="0" fontAlgn="base">
              <a:buNone/>
            </a:pPr>
            <a:r>
              <a:rPr lang="en-US" b="1">
                <a:latin typeface="Tahoma" pitchFamily="34" charset="0"/>
                <a:ea typeface="Tahoma" pitchFamily="34" charset="0"/>
                <a:cs typeface="Tahoma" pitchFamily="34" charset="0"/>
              </a:rPr>
              <a:t>	</a:t>
            </a:r>
            <a:r>
              <a:rPr lang="vi-VN" smtClean="0">
                <a:latin typeface="Tahoma" pitchFamily="34" charset="0"/>
                <a:ea typeface="Tahoma" pitchFamily="34" charset="0"/>
                <a:cs typeface="Tahoma" pitchFamily="34" charset="0"/>
              </a:rPr>
              <a:t>Verify (), CheckAccount (), get_book_info ()</a:t>
            </a:r>
            <a:endParaRPr lang="en-US" smtClean="0">
              <a:latin typeface="Tahoma" pitchFamily="34" charset="0"/>
              <a:ea typeface="Tahoma" pitchFamily="34" charset="0"/>
              <a:cs typeface="Tahoma" pitchFamily="34" charset="0"/>
            </a:endParaRPr>
          </a:p>
          <a:p>
            <a:pPr fontAlgn="base"/>
            <a:r>
              <a:rPr lang="en-US" b="1" smtClean="0">
                <a:latin typeface="Tahoma" pitchFamily="34" charset="0"/>
                <a:ea typeface="Tahoma" pitchFamily="34" charset="0"/>
                <a:cs typeface="Tahoma" pitchFamily="34" charset="0"/>
              </a:rPr>
              <a:t>Class</a:t>
            </a:r>
            <a:r>
              <a:rPr lang="en-US" smtClean="0">
                <a:latin typeface="Tahoma" pitchFamily="34" charset="0"/>
                <a:ea typeface="Tahoma" pitchFamily="34" charset="0"/>
                <a:cs typeface="Tahoma" pitchFamily="34" charset="0"/>
              </a:rPr>
              <a:t> Librarian</a:t>
            </a:r>
          </a:p>
          <a:p>
            <a:pPr marL="0" indent="0" fontAlgn="base">
              <a:buNone/>
            </a:pPr>
            <a:r>
              <a:rPr lang="en-US">
                <a:latin typeface="Tahoma" pitchFamily="34" charset="0"/>
                <a:ea typeface="Tahoma" pitchFamily="34" charset="0"/>
                <a:cs typeface="Tahoma" pitchFamily="34" charset="0"/>
              </a:rPr>
              <a:t>	</a:t>
            </a:r>
            <a:r>
              <a:rPr lang="vi-VN" smtClean="0">
                <a:latin typeface="Tahoma" pitchFamily="34" charset="0"/>
                <a:ea typeface="Tahoma" pitchFamily="34" charset="0"/>
                <a:cs typeface="Tahoma" pitchFamily="34" charset="0"/>
              </a:rPr>
              <a:t>Verify_librarian </a:t>
            </a:r>
            <a:r>
              <a:rPr lang="vi-VN" smtClean="0">
                <a:latin typeface="Tahoma" pitchFamily="34" charset="0"/>
                <a:ea typeface="Tahoma" pitchFamily="34" charset="0"/>
                <a:cs typeface="Tahoma" pitchFamily="34" charset="0"/>
              </a:rPr>
              <a:t>()</a:t>
            </a:r>
            <a:endParaRPr lang="en-US" smtClean="0">
              <a:latin typeface="Tahoma" pitchFamily="34" charset="0"/>
              <a:ea typeface="Tahoma" pitchFamily="34" charset="0"/>
              <a:cs typeface="Tahoma" pitchFamily="34" charset="0"/>
            </a:endParaRPr>
          </a:p>
          <a:p>
            <a:pPr fontAlgn="base"/>
            <a:r>
              <a:rPr lang="en-US" b="1" smtClean="0">
                <a:latin typeface="Tahoma" pitchFamily="34" charset="0"/>
                <a:ea typeface="Tahoma" pitchFamily="34" charset="0"/>
                <a:cs typeface="Tahoma" pitchFamily="34" charset="0"/>
              </a:rPr>
              <a:t>Class</a:t>
            </a:r>
            <a:r>
              <a:rPr lang="en-US" smtClean="0">
                <a:latin typeface="Tahoma" pitchFamily="34" charset="0"/>
                <a:ea typeface="Tahoma" pitchFamily="34" charset="0"/>
                <a:cs typeface="Tahoma" pitchFamily="34" charset="0"/>
              </a:rPr>
              <a:t> Book</a:t>
            </a:r>
          </a:p>
          <a:p>
            <a:pPr marL="0" indent="0" fontAlgn="base">
              <a:buNone/>
            </a:pPr>
            <a:r>
              <a:rPr lang="en-US">
                <a:latin typeface="Tahoma" pitchFamily="34" charset="0"/>
                <a:ea typeface="Tahoma" pitchFamily="34" charset="0"/>
                <a:cs typeface="Tahoma" pitchFamily="34" charset="0"/>
              </a:rPr>
              <a:t>	</a:t>
            </a:r>
            <a:r>
              <a:rPr lang="vi-VN" smtClean="0">
                <a:latin typeface="Tahoma" pitchFamily="34" charset="0"/>
                <a:ea typeface="Tahoma" pitchFamily="34" charset="0"/>
                <a:cs typeface="Tahoma" pitchFamily="34" charset="0"/>
              </a:rPr>
              <a:t>Reservation_status (), Feedback (), Book_request (), </a:t>
            </a:r>
            <a:r>
              <a:rPr lang="en-US" smtClean="0">
                <a:latin typeface="Tahoma" pitchFamily="34" charset="0"/>
                <a:ea typeface="Tahoma" pitchFamily="34" charset="0"/>
                <a:cs typeface="Tahoma" pitchFamily="34" charset="0"/>
              </a:rPr>
              <a:t>	</a:t>
            </a:r>
            <a:r>
              <a:rPr lang="vi-VN" smtClean="0">
                <a:latin typeface="Tahoma" pitchFamily="34" charset="0"/>
                <a:ea typeface="Tahoma" pitchFamily="34" charset="0"/>
                <a:cs typeface="Tahoma" pitchFamily="34" charset="0"/>
              </a:rPr>
              <a:t>Renew_info ()</a:t>
            </a:r>
          </a:p>
          <a:p>
            <a:pPr fontAlgn="base"/>
            <a:r>
              <a:rPr lang="en-US" b="1" smtClean="0">
                <a:latin typeface="Tahoma" pitchFamily="34" charset="0"/>
                <a:ea typeface="Tahoma" pitchFamily="34" charset="0"/>
                <a:cs typeface="Tahoma" pitchFamily="34" charset="0"/>
              </a:rPr>
              <a:t>Class</a:t>
            </a:r>
            <a:r>
              <a:rPr lang="en-US" smtClean="0">
                <a:latin typeface="Tahoma" pitchFamily="34" charset="0"/>
                <a:ea typeface="Tahoma" pitchFamily="34" charset="0"/>
                <a:cs typeface="Tahoma" pitchFamily="34" charset="0"/>
              </a:rPr>
              <a:t> Account</a:t>
            </a:r>
            <a:r>
              <a:rPr lang="vi-VN" smtClean="0">
                <a:latin typeface="Tahoma" pitchFamily="34" charset="0"/>
                <a:ea typeface="Tahoma" pitchFamily="34" charset="0"/>
                <a:cs typeface="Tahoma" pitchFamily="34" charset="0"/>
              </a:rPr>
              <a:t/>
            </a:r>
            <a:br>
              <a:rPr lang="vi-VN" smtClean="0">
                <a:latin typeface="Tahoma" pitchFamily="34" charset="0"/>
                <a:ea typeface="Tahoma" pitchFamily="34" charset="0"/>
                <a:cs typeface="Tahoma" pitchFamily="34" charset="0"/>
              </a:rPr>
            </a:br>
            <a:r>
              <a:rPr lang="en-US" smtClean="0">
                <a:latin typeface="Tahoma" pitchFamily="34" charset="0"/>
                <a:ea typeface="Tahoma" pitchFamily="34" charset="0"/>
                <a:cs typeface="Tahoma" pitchFamily="34" charset="0"/>
              </a:rPr>
              <a:t>	</a:t>
            </a:r>
            <a:r>
              <a:rPr lang="vi-VN" smtClean="0">
                <a:latin typeface="Tahoma" pitchFamily="34" charset="0"/>
                <a:ea typeface="Tahoma" pitchFamily="34" charset="0"/>
                <a:cs typeface="Tahoma" pitchFamily="34" charset="0"/>
              </a:rPr>
              <a:t>Calcul</a:t>
            </a:r>
            <a:r>
              <a:rPr lang="en-US" smtClean="0">
                <a:latin typeface="Tahoma" pitchFamily="34" charset="0"/>
                <a:ea typeface="Tahoma" pitchFamily="34" charset="0"/>
                <a:cs typeface="Tahoma" pitchFamily="34" charset="0"/>
              </a:rPr>
              <a:t>_</a:t>
            </a:r>
            <a:r>
              <a:rPr lang="vi-VN" smtClean="0">
                <a:latin typeface="Tahoma" pitchFamily="34" charset="0"/>
                <a:ea typeface="Tahoma" pitchFamily="34" charset="0"/>
                <a:cs typeface="Tahoma" pitchFamily="34" charset="0"/>
              </a:rPr>
              <a:t>fine ()</a:t>
            </a:r>
            <a:endParaRPr lang="en-US" smtClean="0">
              <a:latin typeface="Tahoma" pitchFamily="34" charset="0"/>
              <a:ea typeface="Tahoma" pitchFamily="34" charset="0"/>
              <a:cs typeface="Tahoma" pitchFamily="34" charset="0"/>
            </a:endParaRPr>
          </a:p>
          <a:p>
            <a:pPr fontAlgn="base"/>
            <a:r>
              <a:rPr lang="en-US" b="1" smtClean="0">
                <a:latin typeface="Tahoma" pitchFamily="34" charset="0"/>
                <a:ea typeface="Tahoma" pitchFamily="34" charset="0"/>
                <a:cs typeface="Tahoma" pitchFamily="34" charset="0"/>
              </a:rPr>
              <a:t>Class</a:t>
            </a:r>
            <a:r>
              <a:rPr lang="en-US" smtClean="0">
                <a:latin typeface="Tahoma" pitchFamily="34" charset="0"/>
                <a:ea typeface="Tahoma" pitchFamily="34" charset="0"/>
                <a:cs typeface="Tahoma" pitchFamily="34" charset="0"/>
              </a:rPr>
              <a:t> Database</a:t>
            </a:r>
            <a:endParaRPr lang="vi-VN" smtClean="0">
              <a:latin typeface="Tahoma" pitchFamily="34" charset="0"/>
              <a:ea typeface="Tahoma" pitchFamily="34" charset="0"/>
              <a:cs typeface="Tahoma" pitchFamily="34" charset="0"/>
            </a:endParaRPr>
          </a:p>
          <a:p>
            <a:pPr marL="0" indent="0" fontAlgn="base">
              <a:buNone/>
            </a:pPr>
            <a:r>
              <a:rPr lang="en-US" smtClean="0">
                <a:latin typeface="Tahoma" pitchFamily="34" charset="0"/>
                <a:ea typeface="Tahoma" pitchFamily="34" charset="0"/>
                <a:cs typeface="Tahoma" pitchFamily="34" charset="0"/>
              </a:rPr>
              <a:t>	add</a:t>
            </a:r>
            <a:r>
              <a:rPr lang="vi-VN" smtClean="0">
                <a:latin typeface="Tahoma" pitchFamily="34" charset="0"/>
                <a:ea typeface="Tahoma" pitchFamily="34" charset="0"/>
                <a:cs typeface="Tahoma" pitchFamily="34" charset="0"/>
              </a:rPr>
              <a:t> (), </a:t>
            </a:r>
            <a:r>
              <a:rPr lang="en-US" smtClean="0">
                <a:latin typeface="Tahoma" pitchFamily="34" charset="0"/>
                <a:ea typeface="Tahoma" pitchFamily="34" charset="0"/>
                <a:cs typeface="Tahoma" pitchFamily="34" charset="0"/>
              </a:rPr>
              <a:t>delete</a:t>
            </a:r>
            <a:r>
              <a:rPr lang="vi-VN" smtClean="0">
                <a:latin typeface="Tahoma" pitchFamily="34" charset="0"/>
                <a:ea typeface="Tahoma" pitchFamily="34" charset="0"/>
                <a:cs typeface="Tahoma" pitchFamily="34" charset="0"/>
              </a:rPr>
              <a:t>(), </a:t>
            </a:r>
            <a:r>
              <a:rPr lang="en-US" smtClean="0">
                <a:latin typeface="Tahoma" pitchFamily="34" charset="0"/>
                <a:ea typeface="Tahoma" pitchFamily="34" charset="0"/>
                <a:cs typeface="Tahoma" pitchFamily="34" charset="0"/>
              </a:rPr>
              <a:t>update</a:t>
            </a:r>
            <a:r>
              <a:rPr lang="vi-VN" smtClean="0">
                <a:latin typeface="Tahoma" pitchFamily="34" charset="0"/>
                <a:ea typeface="Tahoma" pitchFamily="34" charset="0"/>
                <a:cs typeface="Tahoma" pitchFamily="34" charset="0"/>
              </a:rPr>
              <a:t> (),</a:t>
            </a:r>
            <a:r>
              <a:rPr lang="en-US" smtClean="0">
                <a:latin typeface="Tahoma" pitchFamily="34" charset="0"/>
                <a:ea typeface="Tahoma" pitchFamily="34" charset="0"/>
                <a:cs typeface="Tahoma" pitchFamily="34" charset="0"/>
              </a:rPr>
              <a:t>display</a:t>
            </a:r>
            <a:r>
              <a:rPr lang="vi-VN" smtClean="0">
                <a:latin typeface="Tahoma" pitchFamily="34" charset="0"/>
                <a:ea typeface="Tahoma" pitchFamily="34" charset="0"/>
                <a:cs typeface="Tahoma" pitchFamily="34" charset="0"/>
              </a:rPr>
              <a:t> (), </a:t>
            </a:r>
            <a:r>
              <a:rPr lang="en-US" smtClean="0">
                <a:latin typeface="Tahoma" pitchFamily="34" charset="0"/>
                <a:ea typeface="Tahoma" pitchFamily="34" charset="0"/>
                <a:cs typeface="Tahoma" pitchFamily="34" charset="0"/>
              </a:rPr>
              <a:t>search</a:t>
            </a:r>
            <a:r>
              <a:rPr lang="vi-VN" smtClean="0">
                <a:latin typeface="Tahoma" pitchFamily="34" charset="0"/>
                <a:ea typeface="Tahoma" pitchFamily="34" charset="0"/>
                <a:cs typeface="Tahoma" pitchFamily="34" charset="0"/>
              </a:rPr>
              <a:t>()</a:t>
            </a:r>
            <a:endParaRPr lang="vi-VN">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211342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các class trong project</a:t>
            </a:r>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142999"/>
            <a:ext cx="9048274" cy="556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4962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121</Words>
  <Application>Microsoft Office PowerPoint</Application>
  <PresentationFormat>On-screen Show (4:3)</PresentationFormat>
  <Paragraphs>47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Chương trình quản lý thư viện</vt:lpstr>
      <vt:lpstr>Thiết kế sơ bộ</vt:lpstr>
      <vt:lpstr>Use diagram</vt:lpstr>
      <vt:lpstr>Thiết kế cho các lớp</vt:lpstr>
      <vt:lpstr>PowerPoint Presentation</vt:lpstr>
      <vt:lpstr>Các method trong class</vt:lpstr>
      <vt:lpstr>Cấu trúc các class trong project</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trình quản lý thư viện</dc:title>
  <dc:creator>Admin</dc:creator>
  <cp:lastModifiedBy>Admin</cp:lastModifiedBy>
  <cp:revision>6</cp:revision>
  <dcterms:created xsi:type="dcterms:W3CDTF">2020-10-17T07:07:30Z</dcterms:created>
  <dcterms:modified xsi:type="dcterms:W3CDTF">2020-10-17T11:32:57Z</dcterms:modified>
</cp:coreProperties>
</file>