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4"/>
  </p:sldMasterIdLst>
  <p:notesMasterIdLst>
    <p:notesMasterId r:id="rId30"/>
  </p:notesMasterIdLst>
  <p:handoutMasterIdLst>
    <p:handoutMasterId r:id="rId31"/>
  </p:handoutMasterIdLst>
  <p:sldIdLst>
    <p:sldId id="289" r:id="rId5"/>
    <p:sldId id="288" r:id="rId6"/>
    <p:sldId id="276" r:id="rId7"/>
    <p:sldId id="283" r:id="rId8"/>
    <p:sldId id="261" r:id="rId9"/>
    <p:sldId id="257" r:id="rId10"/>
    <p:sldId id="264" r:id="rId11"/>
    <p:sldId id="265" r:id="rId12"/>
    <p:sldId id="263" r:id="rId13"/>
    <p:sldId id="268" r:id="rId14"/>
    <p:sldId id="266" r:id="rId15"/>
    <p:sldId id="267" r:id="rId16"/>
    <p:sldId id="290" r:id="rId17"/>
    <p:sldId id="291" r:id="rId18"/>
    <p:sldId id="292" r:id="rId19"/>
    <p:sldId id="293" r:id="rId20"/>
    <p:sldId id="294" r:id="rId21"/>
    <p:sldId id="295" r:id="rId22"/>
    <p:sldId id="296" r:id="rId23"/>
    <p:sldId id="297" r:id="rId24"/>
    <p:sldId id="298" r:id="rId25"/>
    <p:sldId id="299" r:id="rId26"/>
    <p:sldId id="300" r:id="rId27"/>
    <p:sldId id="301" r:id="rId28"/>
    <p:sldId id="26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 varScale="1">
        <p:scale>
          <a:sx n="76" d="100"/>
          <a:sy n="76" d="100"/>
        </p:scale>
        <p:origin x="62" y="19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16356-3B28-4AAF-8099-7941810E2475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DA344-5FA2-43F7-9D95-CA56C82B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45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2980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973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18806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4415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347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452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8523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4402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7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996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7698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508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65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9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14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AAEB19-4B49-2801-9B15-7682CDF04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23C3EC-28B3-4644-8BE5-3288734B4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7468" y="486137"/>
            <a:ext cx="5427584" cy="3599727"/>
          </a:xfrm>
        </p:spPr>
        <p:txBody>
          <a:bodyPr anchor="b" anchorCtr="0">
            <a:noAutofit/>
          </a:bodyPr>
          <a:lstStyle>
            <a:lvl1pPr algn="l">
              <a:defRPr sz="4400"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64FCBF4-90E6-FFAA-143D-3A01CE5256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24774" y="-6713"/>
            <a:ext cx="6578801" cy="6894576"/>
          </a:xfrm>
          <a:custGeom>
            <a:avLst/>
            <a:gdLst>
              <a:gd name="connsiteX0" fmla="*/ 0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0 w 6613525"/>
              <a:gd name="connsiteY4" fmla="*/ 0 h 6858000"/>
              <a:gd name="connsiteX0" fmla="*/ 1875099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1875099 w 6613525"/>
              <a:gd name="connsiteY4" fmla="*/ 0 h 6858000"/>
              <a:gd name="connsiteX0" fmla="*/ 1840375 w 6578801"/>
              <a:gd name="connsiteY0" fmla="*/ 0 h 6869575"/>
              <a:gd name="connsiteX1" fmla="*/ 6578801 w 6578801"/>
              <a:gd name="connsiteY1" fmla="*/ 0 h 6869575"/>
              <a:gd name="connsiteX2" fmla="*/ 6578801 w 6578801"/>
              <a:gd name="connsiteY2" fmla="*/ 6858000 h 6869575"/>
              <a:gd name="connsiteX3" fmla="*/ 0 w 6578801"/>
              <a:gd name="connsiteY3" fmla="*/ 6869575 h 6869575"/>
              <a:gd name="connsiteX4" fmla="*/ 1840375 w 6578801"/>
              <a:gd name="connsiteY4" fmla="*/ 0 h 686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8801" h="6869575">
                <a:moveTo>
                  <a:pt x="1840375" y="0"/>
                </a:moveTo>
                <a:lnTo>
                  <a:pt x="6578801" y="0"/>
                </a:lnTo>
                <a:lnTo>
                  <a:pt x="6578801" y="6858000"/>
                </a:lnTo>
                <a:lnTo>
                  <a:pt x="0" y="6869575"/>
                </a:lnTo>
                <a:lnTo>
                  <a:pt x="1840375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401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>
            <a:extLst>
              <a:ext uri="{FF2B5EF4-FFF2-40B4-BE49-F238E27FC236}">
                <a16:creationId xmlns:a16="http://schemas.microsoft.com/office/drawing/2014/main" id="{E1BBEEFE-AE8A-8083-54B6-DBE9BC0E9F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42863" y="0"/>
            <a:ext cx="4658392" cy="6858000"/>
          </a:xfrm>
          <a:custGeom>
            <a:avLst/>
            <a:gdLst>
              <a:gd name="connsiteX0" fmla="*/ 0 w 4658392"/>
              <a:gd name="connsiteY0" fmla="*/ 0 h 6858000"/>
              <a:gd name="connsiteX1" fmla="*/ 4658392 w 4658392"/>
              <a:gd name="connsiteY1" fmla="*/ 0 h 6858000"/>
              <a:gd name="connsiteX2" fmla="*/ 2820797 w 4658392"/>
              <a:gd name="connsiteY2" fmla="*/ 6858000 h 6858000"/>
              <a:gd name="connsiteX3" fmla="*/ 0 w 4658392"/>
              <a:gd name="connsiteY3" fmla="*/ 6858000 h 6858000"/>
              <a:gd name="connsiteX4" fmla="*/ 0 w 4658392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8392" h="6858000">
                <a:moveTo>
                  <a:pt x="0" y="0"/>
                </a:moveTo>
                <a:lnTo>
                  <a:pt x="4658392" y="0"/>
                </a:lnTo>
                <a:lnTo>
                  <a:pt x="2820797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4FF31D-04D7-B1F4-53B1-AA4170602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9F040EF-92FF-AEA1-BBA6-A4B739E11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CA59A84-C321-FDF9-555F-1FB322EBB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09286"/>
            <a:ext cx="3200400" cy="5617193"/>
          </a:xfrm>
        </p:spPr>
        <p:txBody>
          <a:bodyPr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023412" y="509286"/>
            <a:ext cx="4328932" cy="5617194"/>
          </a:xfrm>
        </p:spPr>
        <p:txBody>
          <a:bodyPr anchor="ctr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60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40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20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760CD5A6-A0E4-A658-65B1-0D6C0533166A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9548813" y="-22860"/>
            <a:ext cx="265176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056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6EC6AF9-CC07-5258-9160-8C6391530C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BC6DCCE-3025-75FB-9405-8D51DCD63D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516CCC3-736F-49AC-F079-9A090DAA81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3BF578A-ADDB-6713-E5AD-0FF27EDC2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>
            <a:extLst>
              <a:ext uri="{FF2B5EF4-FFF2-40B4-BE49-F238E27FC236}">
                <a16:creationId xmlns:a16="http://schemas.microsoft.com/office/drawing/2014/main" id="{076C4EAC-BBDE-1963-BD72-3BD2A47DC59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743671"/>
            <a:ext cx="9144000" cy="3361254"/>
          </a:xfrm>
        </p:spPr>
        <p:txBody>
          <a:bodyPr anchor="b">
            <a:noAutofit/>
          </a:bodyPr>
          <a:lstStyle>
            <a:lvl1pPr algn="ctr">
              <a:defRPr sz="4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592AF4F-2F83-7005-B3AC-6FCC7FB1914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7620" y="4766434"/>
            <a:ext cx="12207240" cy="2121408"/>
          </a:xfrm>
        </p:spPr>
        <p:txBody>
          <a:bodyPr>
            <a:no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65285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3CF0EA4-D201-44E7-3558-D05CB4233E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643EA3-ACAA-539C-A041-266A895A2B1C}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81E18B-2347-8DB6-2A7F-3EAC100A4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5072" y="528320"/>
            <a:ext cx="5028566" cy="3354992"/>
          </a:xfrm>
        </p:spPr>
        <p:txBody>
          <a:bodyPr anchor="b">
            <a:noAutofit/>
          </a:bodyPr>
          <a:lstStyle>
            <a:lvl1pPr algn="l"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15072" y="4027992"/>
            <a:ext cx="5028565" cy="1894972"/>
          </a:xfrm>
        </p:spPr>
        <p:txBody>
          <a:bodyPr>
            <a:noAutofit/>
          </a:bodyPr>
          <a:lstStyle>
            <a:lvl1pPr marL="0" indent="0" algn="l">
              <a:buNone/>
              <a:defRPr sz="1800" b="1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Picture Placeholder 7">
            <a:extLst>
              <a:ext uri="{FF2B5EF4-FFF2-40B4-BE49-F238E27FC236}">
                <a16:creationId xmlns:a16="http://schemas.microsoft.com/office/drawing/2014/main" id="{AA872EE9-FDFB-95A7-3547-DCAA0B51FE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257326" y="-11576"/>
            <a:ext cx="4946249" cy="6903720"/>
          </a:xfrm>
          <a:custGeom>
            <a:avLst/>
            <a:gdLst>
              <a:gd name="connsiteX0" fmla="*/ 0 w 4977139"/>
              <a:gd name="connsiteY0" fmla="*/ 0 h 6858000"/>
              <a:gd name="connsiteX1" fmla="*/ 4977139 w 4977139"/>
              <a:gd name="connsiteY1" fmla="*/ 0 h 6858000"/>
              <a:gd name="connsiteX2" fmla="*/ 4977139 w 4977139"/>
              <a:gd name="connsiteY2" fmla="*/ 6858000 h 6858000"/>
              <a:gd name="connsiteX3" fmla="*/ 0 w 4977139"/>
              <a:gd name="connsiteY3" fmla="*/ 6858000 h 6858000"/>
              <a:gd name="connsiteX4" fmla="*/ 0 w 4977139"/>
              <a:gd name="connsiteY4" fmla="*/ 0 h 6858000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58000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  <a:gd name="connsiteX0" fmla="*/ 0 w 4977139"/>
              <a:gd name="connsiteY0" fmla="*/ 0 h 6892724"/>
              <a:gd name="connsiteX1" fmla="*/ 4977139 w 4977139"/>
              <a:gd name="connsiteY1" fmla="*/ 0 h 6892724"/>
              <a:gd name="connsiteX2" fmla="*/ 4977139 w 4977139"/>
              <a:gd name="connsiteY2" fmla="*/ 6892724 h 6892724"/>
              <a:gd name="connsiteX3" fmla="*/ 1863524 w 4977139"/>
              <a:gd name="connsiteY3" fmla="*/ 6892724 h 6892724"/>
              <a:gd name="connsiteX4" fmla="*/ 0 w 4977139"/>
              <a:gd name="connsiteY4" fmla="*/ 0 h 68927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77139" h="6892724">
                <a:moveTo>
                  <a:pt x="0" y="0"/>
                </a:moveTo>
                <a:lnTo>
                  <a:pt x="4977139" y="0"/>
                </a:lnTo>
                <a:lnTo>
                  <a:pt x="4977139" y="6892724"/>
                </a:lnTo>
                <a:lnTo>
                  <a:pt x="1863524" y="6892724"/>
                </a:lnTo>
                <a:lnTo>
                  <a:pt x="0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378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6CBD635-4863-B127-5668-D2C7DA8CDE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629720-DD91-8012-686D-AABA43987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0911820" y="0"/>
            <a:ext cx="913577" cy="68580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970117" y="185195"/>
            <a:ext cx="6930838" cy="150549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FB27827-7491-B1C2-D9C5-975A9FF66EC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8788" y="-22860"/>
            <a:ext cx="3291840" cy="6903720"/>
          </a:xfrm>
        </p:spPr>
        <p:txBody>
          <a:bodyPr lIns="182880" tIns="274320" rIns="18288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7D4D4555-A25D-09B6-36AF-5977189F2DDE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970116" y="2022395"/>
            <a:ext cx="6941703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500"/>
              </a:spcAft>
              <a:buFont typeface="Arial" panose="020B0604020202020204" pitchFamily="34" charset="0"/>
              <a:buChar char="•"/>
              <a:defRPr sz="1800"/>
            </a:lvl1pPr>
            <a:lvl2pPr>
              <a:spcBef>
                <a:spcPts val="1000"/>
              </a:spcBef>
              <a:spcAft>
                <a:spcPts val="1500"/>
              </a:spcAft>
              <a:defRPr sz="1800"/>
            </a:lvl2pPr>
            <a:lvl3pPr>
              <a:spcBef>
                <a:spcPts val="1000"/>
              </a:spcBef>
              <a:spcAft>
                <a:spcPts val="1500"/>
              </a:spcAft>
              <a:defRPr sz="1800"/>
            </a:lvl3pPr>
            <a:lvl4pPr>
              <a:spcBef>
                <a:spcPts val="1000"/>
              </a:spcBef>
              <a:spcAft>
                <a:spcPts val="1500"/>
              </a:spcAft>
              <a:defRPr sz="1800"/>
            </a:lvl4pPr>
            <a:lvl5pPr>
              <a:spcBef>
                <a:spcPts val="1000"/>
              </a:spcBef>
              <a:spcAft>
                <a:spcPts val="1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2374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0">
            <a:extLst>
              <a:ext uri="{FF2B5EF4-FFF2-40B4-BE49-F238E27FC236}">
                <a16:creationId xmlns:a16="http://schemas.microsoft.com/office/drawing/2014/main" id="{C4293765-78A6-5206-26C2-E8817B2834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7470792" cy="6858000"/>
          </a:xfrm>
          <a:custGeom>
            <a:avLst/>
            <a:gdLst>
              <a:gd name="connsiteX0" fmla="*/ 0 w 7470792"/>
              <a:gd name="connsiteY0" fmla="*/ 0 h 6858000"/>
              <a:gd name="connsiteX1" fmla="*/ 7470792 w 7470792"/>
              <a:gd name="connsiteY1" fmla="*/ 0 h 6858000"/>
              <a:gd name="connsiteX2" fmla="*/ 5633197 w 7470792"/>
              <a:gd name="connsiteY2" fmla="*/ 6858000 h 6858000"/>
              <a:gd name="connsiteX3" fmla="*/ 0 w 7470792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70792" h="6858000">
                <a:moveTo>
                  <a:pt x="0" y="0"/>
                </a:moveTo>
                <a:lnTo>
                  <a:pt x="7470792" y="0"/>
                </a:lnTo>
                <a:lnTo>
                  <a:pt x="5633197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ln>
                <a:noFill/>
              </a:ln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B4E351F-7451-86A3-5271-0D00B9EFA6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A860223-A40E-30ED-6832-0825A930B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0B6907E-F17B-783E-D454-DFC62D0977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6B12211-7E94-9534-6F2D-2AFD2EBE36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6580245-E985-EC3F-9385-D0F517F0C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5A82A3-E3DF-978F-4BD7-10E0F1075B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EDC40AE-D1CB-7535-22E2-E6D910FB82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685800"/>
            <a:ext cx="9144000" cy="3136738"/>
          </a:xfr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978800"/>
            <a:ext cx="9144000" cy="1965960"/>
          </a:xfrm>
        </p:spPr>
        <p:txBody>
          <a:bodyPr>
            <a:noAutofit/>
          </a:bodyPr>
          <a:lstStyle>
            <a:lvl1pPr marL="0" indent="0" algn="ctr">
              <a:buNone/>
              <a:defRPr sz="1800" b="1" cap="all" baseline="0">
                <a:solidFill>
                  <a:schemeClr val="accent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355955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9E49FCE-658C-FF5A-6405-3D10F1AC1B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903C516-D418-5E3E-1E4E-1DF8464338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7BF5B15-0E8A-A82C-6E9C-FCF3FBAAD4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54B33CA-9490-C8E1-FE4F-06367AF292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586824F-3198-FE44-5A4A-70312048DA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058CD71-6E97-B6A9-11B6-867ED408DE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E9FDAA6-BDE8-D6C3-17CD-F87BFB54F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42A0738D-E9A9-14B7-4739-62E402B0C2DF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4961" y="2032663"/>
            <a:ext cx="4463005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A766D4CB-8BCE-C6EE-EF57-A8A819EBD36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6141720" y="2032663"/>
            <a:ext cx="5212080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7566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D9208B-0FD2-A7E3-5202-0F18392AE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4010E2-9C6F-C582-1E3A-F5D43D0FFB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3D2B8AF-94DE-C211-EAE7-0971C111BE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247A2AC-F284-077E-9A14-EB7D1DE627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0E91F1F-5151-2442-2B89-CE0AB11785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FBD82AC-3C5B-819E-E0FF-157D74B84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299648-2E6E-FA0D-85E4-8884BE34A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07BD0263-5D42-E696-F170-1F9CF5FF2A74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838199" y="2078963"/>
            <a:ext cx="3435628" cy="4067492"/>
          </a:xfrm>
        </p:spPr>
        <p:txBody>
          <a:bodyPr>
            <a:normAutofit/>
          </a:bodyPr>
          <a:lstStyle>
            <a:lvl1pPr marL="457200" indent="-457200">
              <a:spcBef>
                <a:spcPts val="1000"/>
              </a:spcBef>
              <a:spcAft>
                <a:spcPts val="500"/>
              </a:spcAft>
              <a:buFont typeface="+mj-lt"/>
              <a:buAutoNum type="arabicPeriod"/>
              <a:defRPr sz="1800"/>
            </a:lvl1pPr>
            <a:lvl2pPr marL="914400" indent="-457200">
              <a:spcBef>
                <a:spcPts val="1000"/>
              </a:spcBef>
              <a:spcAft>
                <a:spcPts val="500"/>
              </a:spcAft>
              <a:buFont typeface="+mj-lt"/>
              <a:buAutoNum type="alphaLcPeriod"/>
              <a:defRPr sz="1800"/>
            </a:lvl2pPr>
            <a:lvl3pPr marL="1371600" indent="-457200">
              <a:spcBef>
                <a:spcPts val="1000"/>
              </a:spcBef>
              <a:spcAft>
                <a:spcPts val="500"/>
              </a:spcAft>
              <a:buFont typeface="+mj-lt"/>
              <a:buAutoNum type="arabicParenR"/>
              <a:defRPr sz="1800"/>
            </a:lvl3pPr>
            <a:lvl4pPr marL="1828800" indent="-457200">
              <a:spcBef>
                <a:spcPts val="1000"/>
              </a:spcBef>
              <a:spcAft>
                <a:spcPts val="500"/>
              </a:spcAft>
              <a:buFont typeface="+mj-lt"/>
              <a:buAutoNum type="alphaLcParenR"/>
              <a:defRPr sz="1800"/>
            </a:lvl4pPr>
            <a:lvl5pPr marL="2228850" indent="-457200">
              <a:spcBef>
                <a:spcPts val="1000"/>
              </a:spcBef>
              <a:spcAft>
                <a:spcPts val="500"/>
              </a:spcAft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1BEE7174-135F-6F9F-11B9-3C3F2F9CDEAA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965539" y="2087315"/>
            <a:ext cx="6007261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None/>
              <a:defRPr sz="1800"/>
            </a:lvl1pPr>
            <a:lvl2pPr marL="0">
              <a:spcBef>
                <a:spcPts val="1000"/>
              </a:spcBef>
              <a:spcAft>
                <a:spcPts val="500"/>
              </a:spcAft>
              <a:defRPr sz="1800"/>
            </a:lvl2pPr>
            <a:lvl3pPr marL="457200">
              <a:spcBef>
                <a:spcPts val="1000"/>
              </a:spcBef>
              <a:spcAft>
                <a:spcPts val="500"/>
              </a:spcAft>
              <a:defRPr sz="1800"/>
            </a:lvl3pPr>
            <a:lvl4pPr marL="685800">
              <a:spcBef>
                <a:spcPts val="1000"/>
              </a:spcBef>
              <a:spcAft>
                <a:spcPts val="500"/>
              </a:spcAft>
              <a:defRPr sz="1800"/>
            </a:lvl4pPr>
            <a:lvl5pPr marL="914400"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046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9580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0B3A65-BB60-F2B4-4CF4-19A7C53F18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F1DB8D5-B954-BFC9-C8D8-F0491CCBE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507D69F-27D7-2C68-A17D-3F1399C8B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6645965" cy="132556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2055813"/>
            <a:ext cx="5781261" cy="406749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600"/>
            </a:lvl2pPr>
            <a:lvl3pPr>
              <a:spcBef>
                <a:spcPts val="1000"/>
              </a:spcBef>
              <a:spcAft>
                <a:spcPts val="500"/>
              </a:spcAft>
              <a:defRPr sz="1400"/>
            </a:lvl3pPr>
            <a:lvl4pPr>
              <a:spcBef>
                <a:spcPts val="1000"/>
              </a:spcBef>
              <a:spcAft>
                <a:spcPts val="500"/>
              </a:spcAft>
              <a:defRPr sz="1200"/>
            </a:lvl4pPr>
            <a:lvl5pPr>
              <a:spcBef>
                <a:spcPts val="1000"/>
              </a:spcBef>
              <a:spcAft>
                <a:spcPts val="500"/>
              </a:spcAf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566991" y="-22860"/>
            <a:ext cx="4625008" cy="6903720"/>
          </a:xfrm>
        </p:spPr>
        <p:txBody>
          <a:bodyPr tIns="27432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8680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C45A11E-9896-BD8B-8CC6-A79C124D8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386022B-53D6-6CE0-2093-873FC64A5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BD4BD8F-684C-A145-3376-9E69B0E5BE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802775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E7C1DA9-2A25-EE21-085B-8857DC1AD7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59925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F236BB3-E567-A8A9-5EC2-BCEF79CFC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59400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4A87C9F-C765-C63C-951E-70721DDACD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11575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4425665-0C9C-3899-9DB9-ED05D91E26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6812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10330405" cy="1325563"/>
          </a:xfrm>
        </p:spPr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137059"/>
            <a:ext cx="2816352" cy="398624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600"/>
            </a:lvl2pPr>
            <a:lvl3pPr>
              <a:spcBef>
                <a:spcPts val="1000"/>
              </a:spcBef>
              <a:spcAft>
                <a:spcPts val="500"/>
              </a:spcAft>
              <a:defRPr sz="1400"/>
            </a:lvl3pPr>
            <a:lvl4pPr>
              <a:spcBef>
                <a:spcPts val="1000"/>
              </a:spcBef>
              <a:spcAft>
                <a:spcPts val="500"/>
              </a:spcAft>
              <a:defRPr sz="1200"/>
            </a:lvl4pPr>
            <a:lvl5pPr>
              <a:spcBef>
                <a:spcPts val="1000"/>
              </a:spcBef>
              <a:spcAft>
                <a:spcPts val="500"/>
              </a:spcAf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109014" y="2137059"/>
            <a:ext cx="7059592" cy="3986245"/>
          </a:xfrm>
        </p:spPr>
        <p:txBody>
          <a:bodyPr>
            <a:normAutofit/>
          </a:bodyPr>
          <a:lstStyle>
            <a:lvl1pPr marL="0" indent="0" algn="ctr">
              <a:buNone/>
              <a:defRPr lang="en-US" sz="2000" dirty="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227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49C8ABD-000F-7A94-A7B0-9589F4FEFD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DC3A554-E5A9-B3CB-913D-45DBFBA79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E3A8DF3-F55A-2494-C55D-8FB94BBC6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802775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79DC86E-6F8A-B036-5CB2-AA8A79837F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59925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B9E0C03-C633-9356-4E28-678BAB7AE0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59400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0C8A4F7-6C4C-719B-298F-3B81223D1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11575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E7E5D8B-D6BC-19AE-C0C9-249A556170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6812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3">
            <a:extLst>
              <a:ext uri="{FF2B5EF4-FFF2-40B4-BE49-F238E27FC236}">
                <a16:creationId xmlns:a16="http://schemas.microsoft.com/office/drawing/2014/main" id="{7A6C5266-7ECA-B150-2C0F-8670F43AC82D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838200" y="1987669"/>
            <a:ext cx="6974711" cy="429767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800"/>
            </a:lvl2pPr>
            <a:lvl3pPr>
              <a:spcBef>
                <a:spcPts val="1000"/>
              </a:spcBef>
              <a:spcAft>
                <a:spcPts val="500"/>
              </a:spcAft>
              <a:defRPr sz="1800"/>
            </a:lvl3pPr>
            <a:lvl4pPr>
              <a:spcBef>
                <a:spcPts val="1000"/>
              </a:spcBef>
              <a:spcAft>
                <a:spcPts val="500"/>
              </a:spcAft>
              <a:defRPr sz="1800"/>
            </a:lvl4pPr>
            <a:lvl5pPr>
              <a:spcBef>
                <a:spcPts val="1000"/>
              </a:spcBef>
              <a:spcAft>
                <a:spcPts val="5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17085" y="1987670"/>
            <a:ext cx="3436716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500"/>
              </a:spcAft>
              <a:buNone/>
              <a:defRPr sz="1800"/>
            </a:lvl1pPr>
            <a:lvl2pPr>
              <a:spcBef>
                <a:spcPts val="1000"/>
              </a:spcBef>
              <a:spcAft>
                <a:spcPts val="500"/>
              </a:spcAft>
              <a:defRPr sz="1600"/>
            </a:lvl2pPr>
            <a:lvl3pPr>
              <a:spcBef>
                <a:spcPts val="1000"/>
              </a:spcBef>
              <a:spcAft>
                <a:spcPts val="500"/>
              </a:spcAft>
              <a:defRPr sz="1400"/>
            </a:lvl3pPr>
            <a:lvl4pPr>
              <a:spcBef>
                <a:spcPts val="1000"/>
              </a:spcBef>
              <a:spcAft>
                <a:spcPts val="500"/>
              </a:spcAft>
              <a:defRPr sz="1200"/>
            </a:lvl4pPr>
            <a:lvl5pPr>
              <a:spcBef>
                <a:spcPts val="1000"/>
              </a:spcBef>
              <a:spcAft>
                <a:spcPts val="500"/>
              </a:spcAft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7899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7588714-FE55-FCEF-78C2-2A4D11ECD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F6BF02-4CD8-261B-BE58-05677EB94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11575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1AF1F17-7A1F-BCA2-15C0-417928B4E7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-42863" y="5802775"/>
            <a:ext cx="6286501" cy="1066801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F0ADE0B-D150-E72B-EE9A-E5EFDBC6F0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59925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BBCDD5A-A3C4-DF4F-74AD-CAF0F465B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59400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9430AE4-C878-DFAB-EDA5-36B97176D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11575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61487B2-0348-2FFC-03FB-6508B6FD3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6812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b" anchorCtr="0">
            <a:noAutofit/>
          </a:bodyPr>
          <a:lstStyle>
            <a:lvl1pPr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2125262"/>
            <a:ext cx="10515600" cy="3675944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8842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1843C0D-8C0B-0B3C-7014-7B7217C008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7B715CF-E60F-DDAE-369E-BCC2CE4FF9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2BD8F5F-4228-6BB9-5EA6-5535908982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F721F95-97C0-7151-B9F6-C088CEA1A7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978AD50A-9C6A-454B-0CAD-EAB5184401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3810" y="0"/>
            <a:ext cx="7816995" cy="6858000"/>
          </a:xfrm>
          <a:custGeom>
            <a:avLst/>
            <a:gdLst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0 w 7813675"/>
              <a:gd name="connsiteY3" fmla="*/ 6903720 h 6903720"/>
              <a:gd name="connsiteX4" fmla="*/ 0 w 7813675"/>
              <a:gd name="connsiteY4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98854 w 7813675"/>
              <a:gd name="connsiteY3" fmla="*/ 686716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803"/>
              <a:gd name="connsiteX1" fmla="*/ 7813675 w 7813675"/>
              <a:gd name="connsiteY1" fmla="*/ 0 h 6907803"/>
              <a:gd name="connsiteX2" fmla="*/ 7813675 w 7813675"/>
              <a:gd name="connsiteY2" fmla="*/ 6903720 h 6907803"/>
              <a:gd name="connsiteX3" fmla="*/ 809014 w 7813675"/>
              <a:gd name="connsiteY3" fmla="*/ 6907803 h 6907803"/>
              <a:gd name="connsiteX4" fmla="*/ 0 w 7813675"/>
              <a:gd name="connsiteY4" fmla="*/ 6903720 h 6907803"/>
              <a:gd name="connsiteX5" fmla="*/ 0 w 7813675"/>
              <a:gd name="connsiteY5" fmla="*/ 0 h 6907803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8748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80901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3720"/>
              <a:gd name="connsiteX1" fmla="*/ 7813675 w 7813675"/>
              <a:gd name="connsiteY1" fmla="*/ 0 h 6903720"/>
              <a:gd name="connsiteX2" fmla="*/ 7813675 w 7813675"/>
              <a:gd name="connsiteY2" fmla="*/ 6903720 h 6903720"/>
              <a:gd name="connsiteX3" fmla="*/ 740434 w 7813675"/>
              <a:gd name="connsiteY3" fmla="*/ 6898913 h 6903720"/>
              <a:gd name="connsiteX4" fmla="*/ 0 w 7813675"/>
              <a:gd name="connsiteY4" fmla="*/ 6903720 h 6903720"/>
              <a:gd name="connsiteX5" fmla="*/ 0 w 7813675"/>
              <a:gd name="connsiteY5" fmla="*/ 0 h 6903720"/>
              <a:gd name="connsiteX0" fmla="*/ 0 w 7813675"/>
              <a:gd name="connsiteY0" fmla="*/ 0 h 6907385"/>
              <a:gd name="connsiteX1" fmla="*/ 7813675 w 7813675"/>
              <a:gd name="connsiteY1" fmla="*/ 0 h 6907385"/>
              <a:gd name="connsiteX2" fmla="*/ 7813675 w 7813675"/>
              <a:gd name="connsiteY2" fmla="*/ 6903720 h 6907385"/>
              <a:gd name="connsiteX3" fmla="*/ 6359380 w 7813675"/>
              <a:gd name="connsiteY3" fmla="*/ 6907385 h 6907385"/>
              <a:gd name="connsiteX4" fmla="*/ 740434 w 7813675"/>
              <a:gd name="connsiteY4" fmla="*/ 6898913 h 6907385"/>
              <a:gd name="connsiteX5" fmla="*/ 0 w 7813675"/>
              <a:gd name="connsiteY5" fmla="*/ 6903720 h 6907385"/>
              <a:gd name="connsiteX6" fmla="*/ 0 w 7813675"/>
              <a:gd name="connsiteY6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3320 w 7816995"/>
              <a:gd name="connsiteY5" fmla="*/ 690372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7816995 w 7816995"/>
              <a:gd name="connsiteY2" fmla="*/ 690372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  <a:gd name="connsiteX0" fmla="*/ 3320 w 7816995"/>
              <a:gd name="connsiteY0" fmla="*/ 0 h 6907385"/>
              <a:gd name="connsiteX1" fmla="*/ 7816995 w 7816995"/>
              <a:gd name="connsiteY1" fmla="*/ 0 h 6907385"/>
              <a:gd name="connsiteX2" fmla="*/ 2899555 w 7816995"/>
              <a:gd name="connsiteY2" fmla="*/ 4648200 h 6907385"/>
              <a:gd name="connsiteX3" fmla="*/ 6362700 w 7816995"/>
              <a:gd name="connsiteY3" fmla="*/ 6907385 h 6907385"/>
              <a:gd name="connsiteX4" fmla="*/ 743754 w 7816995"/>
              <a:gd name="connsiteY4" fmla="*/ 6898913 h 6907385"/>
              <a:gd name="connsiteX5" fmla="*/ 2876060 w 7816995"/>
              <a:gd name="connsiteY5" fmla="*/ 4644390 h 6907385"/>
              <a:gd name="connsiteX6" fmla="*/ 0 w 7816995"/>
              <a:gd name="connsiteY6" fmla="*/ 2510645 h 6907385"/>
              <a:gd name="connsiteX7" fmla="*/ 3320 w 7816995"/>
              <a:gd name="connsiteY7" fmla="*/ 0 h 6907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816995" h="6907385">
                <a:moveTo>
                  <a:pt x="3320" y="0"/>
                </a:moveTo>
                <a:lnTo>
                  <a:pt x="7816995" y="0"/>
                </a:lnTo>
                <a:lnTo>
                  <a:pt x="2899555" y="4648200"/>
                </a:lnTo>
                <a:lnTo>
                  <a:pt x="6362700" y="6907385"/>
                </a:lnTo>
                <a:lnTo>
                  <a:pt x="743754" y="6898913"/>
                </a:lnTo>
                <a:lnTo>
                  <a:pt x="2876060" y="4644390"/>
                </a:lnTo>
                <a:cubicBezTo>
                  <a:pt x="1610033" y="3689302"/>
                  <a:pt x="1117437" y="3324763"/>
                  <a:pt x="0" y="2510645"/>
                </a:cubicBezTo>
                <a:cubicBezTo>
                  <a:pt x="1107" y="1673763"/>
                  <a:pt x="2213" y="836882"/>
                  <a:pt x="3320" y="0"/>
                </a:cubicBezTo>
                <a:close/>
              </a:path>
            </a:pathLst>
          </a:custGeom>
          <a:solidFill>
            <a:schemeClr val="tx2"/>
          </a:solidFill>
          <a:ln w="22225">
            <a:noFill/>
          </a:ln>
        </p:spPr>
        <p:txBody>
          <a:bodyPr lIns="274320" tIns="274320">
            <a:normAutofit/>
          </a:bodyPr>
          <a:lstStyle>
            <a:lvl1pPr marL="0" indent="0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80992" y="731562"/>
            <a:ext cx="4902843" cy="3526778"/>
          </a:xfrm>
          <a:noFill/>
        </p:spPr>
        <p:txBody>
          <a:bodyPr anchor="b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080992" y="4373217"/>
            <a:ext cx="4902843" cy="1753221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1000"/>
              </a:spcBef>
              <a:buNone/>
              <a:defRPr sz="1800">
                <a:solidFill>
                  <a:schemeClr val="tx1"/>
                </a:solidFill>
              </a:defRPr>
            </a:lvl1pPr>
            <a:lvl2pPr>
              <a:spcBef>
                <a:spcPts val="1000"/>
              </a:spcBef>
              <a:defRPr sz="1600">
                <a:solidFill>
                  <a:schemeClr val="tx1"/>
                </a:solidFill>
              </a:defRPr>
            </a:lvl2pPr>
            <a:lvl3pPr>
              <a:spcBef>
                <a:spcPts val="1000"/>
              </a:spcBef>
              <a:defRPr sz="1400">
                <a:solidFill>
                  <a:schemeClr val="tx1"/>
                </a:solidFill>
              </a:defRPr>
            </a:lvl3pPr>
            <a:lvl4pPr>
              <a:spcBef>
                <a:spcPts val="1000"/>
              </a:spcBef>
              <a:defRPr sz="1200">
                <a:solidFill>
                  <a:schemeClr val="tx1"/>
                </a:solidFill>
              </a:defRPr>
            </a:lvl4pPr>
            <a:lvl5pPr>
              <a:spcBef>
                <a:spcPts val="1000"/>
              </a:spcBef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253962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388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215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08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26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831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83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6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D6D8061D-18C3-4F4F-85EF-561633F58754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6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  <p:sldLayoutId id="2147483685" r:id="rId18"/>
    <p:sldLayoutId id="2147483686" r:id="rId19"/>
    <p:sldLayoutId id="2147483687" r:id="rId20"/>
    <p:sldLayoutId id="2147483688" r:id="rId21"/>
    <p:sldLayoutId id="2147483689" r:id="rId22"/>
    <p:sldLayoutId id="2147483690" r:id="rId23"/>
    <p:sldLayoutId id="2147483691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6FEC93CF-2672-7D78-F278-58C5E012E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7468" y="486137"/>
            <a:ext cx="5427584" cy="5118250"/>
          </a:xfrm>
        </p:spPr>
        <p:txBody>
          <a:bodyPr/>
          <a:lstStyle/>
          <a:p>
            <a:r>
              <a:rPr lang="vi-VN" b="1" i="0" dirty="0" err="1"/>
              <a:t>Paper</a:t>
            </a:r>
            <a:r>
              <a:rPr lang="vi-VN" b="1" i="0" dirty="0"/>
              <a:t> 3</a:t>
            </a:r>
            <a:r>
              <a:rPr lang="vi-VN" i="0" dirty="0"/>
              <a:t>: Phân loại và Chẩn đoán</a:t>
            </a:r>
            <a:br>
              <a:rPr lang="vi-VN" dirty="0"/>
            </a:br>
            <a:r>
              <a:rPr lang="vi-VN" i="0" dirty="0"/>
              <a:t>Bệnh tiểu đường và Các loại</a:t>
            </a:r>
            <a:br>
              <a:rPr lang="vi-VN" dirty="0"/>
            </a:br>
            <a:r>
              <a:rPr lang="vi-VN" i="0" dirty="0"/>
              <a:t>Không dung nạp </a:t>
            </a:r>
            <a:r>
              <a:rPr lang="vi-VN" i="0" dirty="0" err="1"/>
              <a:t>glucose</a:t>
            </a:r>
            <a:r>
              <a:rPr lang="vi-VN" i="0" dirty="0"/>
              <a:t> khác</a:t>
            </a:r>
            <a:br>
              <a:rPr lang="vi-VN" dirty="0"/>
            </a:br>
            <a:endParaRPr lang="en-US" dirty="0"/>
          </a:p>
        </p:txBody>
      </p:sp>
      <p:pic>
        <p:nvPicPr>
          <p:cNvPr id="7" name="Picture Placeholder 6" descr="Looking up view of a city with skyscrapers">
            <a:extLst>
              <a:ext uri="{FF2B5EF4-FFF2-40B4-BE49-F238E27FC236}">
                <a16:creationId xmlns:a16="http://schemas.microsoft.com/office/drawing/2014/main" id="{ED21B7CD-3D69-26B5-8A0B-52A19A6B0A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" r="72"/>
          <a:stretch/>
        </p:blipFill>
        <p:spPr/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68CCEF7-FD90-640A-1017-EA71BA9FF7AB}"/>
              </a:ext>
            </a:extLst>
          </p:cNvPr>
          <p:cNvSpPr txBox="1"/>
          <p:nvPr/>
        </p:nvSpPr>
        <p:spPr>
          <a:xfrm>
            <a:off x="331532" y="5235055"/>
            <a:ext cx="6125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buNone/>
            </a:pPr>
            <a:r>
              <a:rPr lang="en-US" b="0" i="0" dirty="0">
                <a:solidFill>
                  <a:srgbClr val="FF0000"/>
                </a:solidFill>
                <a:effectLst/>
              </a:rPr>
              <a:t>Presented By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CC352E-CD54-4758-6302-964295DB75CD}"/>
              </a:ext>
            </a:extLst>
          </p:cNvPr>
          <p:cNvSpPr txBox="1"/>
          <p:nvPr/>
        </p:nvSpPr>
        <p:spPr>
          <a:xfrm>
            <a:off x="331532" y="5691412"/>
            <a:ext cx="61254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>
              <a:buNone/>
            </a:pPr>
            <a:r>
              <a:rPr lang="en-US" b="1" i="0" dirty="0">
                <a:solidFill>
                  <a:srgbClr val="FF0000"/>
                </a:solidFill>
                <a:effectLst/>
              </a:rPr>
              <a:t>NATIONAL DIABETES DATA GROUP</a:t>
            </a:r>
            <a:endParaRPr lang="en-US" dirty="0">
              <a:solidFill>
                <a:srgbClr val="FF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789943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82569D6-189C-72D7-BE37-C3289B28BB98}"/>
              </a:ext>
            </a:extLst>
          </p:cNvPr>
          <p:cNvSpPr txBox="1"/>
          <p:nvPr/>
        </p:nvSpPr>
        <p:spPr>
          <a:xfrm>
            <a:off x="264694" y="144379"/>
            <a:ext cx="10599821" cy="5520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6225"/>
              </a:lnSpc>
              <a:buNone/>
            </a:pPr>
            <a:r>
              <a:rPr lang="vi-VN" b="1" i="0" dirty="0">
                <a:effectLst/>
                <a:latin typeface="YAFcfuZZeUg_0"/>
              </a:rPr>
              <a:t>4.2. Thống kê mô tả</a:t>
            </a:r>
            <a:endParaRPr lang="vi-VN" dirty="0">
              <a:effectLst/>
              <a:latin typeface="YAFcfuZZeUg_0"/>
            </a:endParaRPr>
          </a:p>
          <a:p>
            <a:pPr>
              <a:lnSpc>
                <a:spcPts val="6225"/>
              </a:lnSpc>
              <a:buNone/>
            </a:pPr>
            <a:r>
              <a:rPr lang="vi-VN" b="1" i="0" dirty="0" err="1">
                <a:effectLst/>
                <a:latin typeface="YAFcfuZZeUg_0"/>
              </a:rPr>
              <a:t>Glucose</a:t>
            </a:r>
            <a:r>
              <a:rPr lang="vi-VN" b="0" i="0" dirty="0">
                <a:effectLst/>
                <a:latin typeface="YAFcfuZZeUg_0"/>
              </a:rPr>
              <a:t>: trung bình ~121 </a:t>
            </a:r>
            <a:r>
              <a:rPr lang="vi-VN" b="0" i="0" dirty="0" err="1">
                <a:effectLst/>
                <a:latin typeface="YAFcfuZZeUg_0"/>
              </a:rPr>
              <a:t>mg</a:t>
            </a:r>
            <a:r>
              <a:rPr lang="vi-VN" b="0" i="0" dirty="0">
                <a:effectLst/>
                <a:latin typeface="YAFcfuZZeUg_0"/>
              </a:rPr>
              <a:t>/</a:t>
            </a:r>
            <a:r>
              <a:rPr lang="vi-VN" b="0" i="0" dirty="0" err="1">
                <a:effectLst/>
                <a:latin typeface="YAFcfuZZeUg_0"/>
              </a:rPr>
              <a:t>dL</a:t>
            </a:r>
            <a:r>
              <a:rPr lang="vi-VN" b="0" i="0" dirty="0">
                <a:effectLst/>
                <a:latin typeface="YAFcfuZZeUg_0"/>
              </a:rPr>
              <a:t>, độ lệch chuẩn 32. Nhóm mắc bệnh có </a:t>
            </a:r>
            <a:r>
              <a:rPr lang="vi-VN" b="0" i="0" dirty="0" err="1">
                <a:effectLst/>
                <a:latin typeface="YAFcfuZZeUg_0"/>
              </a:rPr>
              <a:t>median</a:t>
            </a:r>
            <a:r>
              <a:rPr lang="vi-VN" b="0" i="0" dirty="0">
                <a:effectLst/>
                <a:latin typeface="YAFcfuZZeUg_0"/>
              </a:rPr>
              <a:t> cao hơn rõ rệt (~140 </a:t>
            </a:r>
            <a:r>
              <a:rPr lang="vi-VN" b="0" i="0" dirty="0" err="1">
                <a:effectLst/>
                <a:latin typeface="YAFcfuZZeUg_0"/>
              </a:rPr>
              <a:t>mg</a:t>
            </a:r>
            <a:r>
              <a:rPr lang="vi-VN" b="0" i="0" dirty="0">
                <a:effectLst/>
                <a:latin typeface="YAFcfuZZeUg_0"/>
              </a:rPr>
              <a:t>/</a:t>
            </a:r>
            <a:r>
              <a:rPr lang="vi-VN" b="0" i="0" dirty="0" err="1">
                <a:effectLst/>
                <a:latin typeface="YAFcfuZZeUg_0"/>
              </a:rPr>
              <a:t>dL</a:t>
            </a:r>
            <a:r>
              <a:rPr lang="vi-VN" b="0" i="0" dirty="0">
                <a:effectLst/>
                <a:latin typeface="YAFcfuZZeUg_0"/>
              </a:rPr>
              <a:t> so với ~110 </a:t>
            </a:r>
            <a:r>
              <a:rPr lang="vi-VN" b="0" i="0" dirty="0" err="1">
                <a:effectLst/>
                <a:latin typeface="YAFcfuZZeUg_0"/>
              </a:rPr>
              <a:t>mg</a:t>
            </a:r>
            <a:r>
              <a:rPr lang="vi-VN" b="0" i="0" dirty="0">
                <a:effectLst/>
                <a:latin typeface="YAFcfuZZeUg_0"/>
              </a:rPr>
              <a:t>/</a:t>
            </a:r>
            <a:r>
              <a:rPr lang="vi-VN" b="0" i="0" dirty="0" err="1">
                <a:effectLst/>
                <a:latin typeface="YAFcfuZZeUg_0"/>
              </a:rPr>
              <a:t>dL</a:t>
            </a:r>
            <a:r>
              <a:rPr lang="vi-VN" b="0" i="0" dirty="0">
                <a:effectLst/>
                <a:latin typeface="YAFcfuZZeUg_0"/>
              </a:rPr>
              <a:t>).</a:t>
            </a:r>
            <a:endParaRPr lang="vi-VN" dirty="0">
              <a:effectLst/>
              <a:latin typeface="YAFcfuZZeUg_0"/>
            </a:endParaRPr>
          </a:p>
          <a:p>
            <a:pPr>
              <a:lnSpc>
                <a:spcPts val="6225"/>
              </a:lnSpc>
              <a:buNone/>
            </a:pPr>
            <a:r>
              <a:rPr lang="vi-VN" b="1" i="0" dirty="0">
                <a:effectLst/>
                <a:latin typeface="YAFcfuZZeUg_0"/>
              </a:rPr>
              <a:t>BMI</a:t>
            </a:r>
            <a:r>
              <a:rPr lang="vi-VN" b="0" i="0" dirty="0">
                <a:effectLst/>
                <a:latin typeface="YAFcfuZZeUg_0"/>
              </a:rPr>
              <a:t>: trung bình ~32, phân bố lệch phải, nhiều người nằm trong vùng thừa cân hoặc béo phì.</a:t>
            </a:r>
            <a:endParaRPr lang="vi-VN" dirty="0">
              <a:effectLst/>
              <a:latin typeface="YAFcfuZZeUg_0"/>
            </a:endParaRPr>
          </a:p>
          <a:p>
            <a:pPr>
              <a:lnSpc>
                <a:spcPts val="6225"/>
              </a:lnSpc>
              <a:buNone/>
            </a:pPr>
            <a:r>
              <a:rPr lang="vi-VN" b="1" i="0" dirty="0" err="1">
                <a:effectLst/>
                <a:latin typeface="YAFcfuZZeUg_0"/>
              </a:rPr>
              <a:t>Pregnancies</a:t>
            </a:r>
            <a:r>
              <a:rPr lang="vi-VN" b="0" i="0" dirty="0">
                <a:effectLst/>
                <a:latin typeface="YAFcfuZZeUg_0"/>
              </a:rPr>
              <a:t>: trung bình ~3.8 lần, tối đa 17, phản ánh đặc thù nhóm phụ nữ </a:t>
            </a:r>
            <a:r>
              <a:rPr lang="vi-VN" b="0" i="0" dirty="0" err="1">
                <a:effectLst/>
                <a:latin typeface="YAFcfuZZeUg_0"/>
              </a:rPr>
              <a:t>Pima</a:t>
            </a:r>
            <a:r>
              <a:rPr lang="vi-VN" b="0" i="0" dirty="0">
                <a:effectLst/>
                <a:latin typeface="YAFcfuZZeUg_0"/>
              </a:rPr>
              <a:t>.</a:t>
            </a:r>
            <a:endParaRPr lang="vi-VN" dirty="0">
              <a:effectLst/>
              <a:latin typeface="YAFcfuZZeUg_0"/>
            </a:endParaRPr>
          </a:p>
          <a:p>
            <a:pPr>
              <a:lnSpc>
                <a:spcPts val="6225"/>
              </a:lnSpc>
              <a:buNone/>
            </a:pPr>
            <a:r>
              <a:rPr lang="vi-VN" b="1" i="0" dirty="0" err="1">
                <a:effectLst/>
                <a:latin typeface="YAFcfuZZeUg_0"/>
              </a:rPr>
              <a:t>Age</a:t>
            </a:r>
            <a:r>
              <a:rPr lang="vi-VN" b="0" i="0" dirty="0">
                <a:effectLst/>
                <a:latin typeface="YAFcfuZZeUg_0"/>
              </a:rPr>
              <a:t>: trung bình 33 tuổi, có bệnh nhân đến 81 tuổi.</a:t>
            </a:r>
            <a:endParaRPr lang="vi-VN" dirty="0">
              <a:effectLst/>
              <a:latin typeface="YAFcfuZZeUg_0"/>
            </a:endParaRPr>
          </a:p>
          <a:p>
            <a:pPr>
              <a:lnSpc>
                <a:spcPts val="6225"/>
              </a:lnSpc>
              <a:buNone/>
            </a:pPr>
            <a:r>
              <a:rPr lang="vi-VN" b="1" i="0" dirty="0" err="1">
                <a:effectLst/>
                <a:latin typeface="YAFcfuZZeUg_0"/>
              </a:rPr>
              <a:t>Outcome</a:t>
            </a:r>
            <a:r>
              <a:rPr lang="vi-VN" b="0" i="0" dirty="0">
                <a:effectLst/>
                <a:latin typeface="YAFcfuZZeUg_0"/>
              </a:rPr>
              <a:t>: 268 ca mắc (34.9%) và 500 ca không mắc (65.1%).</a:t>
            </a:r>
            <a:endParaRPr lang="vi-VN" dirty="0">
              <a:effectLst/>
              <a:latin typeface="YAFcfuZZeUg_0"/>
            </a:endParaRPr>
          </a:p>
        </p:txBody>
      </p:sp>
    </p:spTree>
    <p:extLst>
      <p:ext uri="{BB962C8B-B14F-4D97-AF65-F5344CB8AC3E}">
        <p14:creationId xmlns:p14="http://schemas.microsoft.com/office/powerpoint/2010/main" val="42599771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036D9C9-506F-F446-400B-225C747DC212}"/>
              </a:ext>
            </a:extLst>
          </p:cNvPr>
          <p:cNvSpPr txBox="1"/>
          <p:nvPr/>
        </p:nvSpPr>
        <p:spPr>
          <a:xfrm>
            <a:off x="433137" y="685800"/>
            <a:ext cx="11189368" cy="53149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6975"/>
              </a:lnSpc>
              <a:buNone/>
            </a:pPr>
            <a:r>
              <a:rPr lang="vi-VN" b="1" i="0" dirty="0">
                <a:effectLst/>
                <a:latin typeface="YAFcfuZZeUg_0"/>
              </a:rPr>
              <a:t>4.3. Phân tích phân phối</a:t>
            </a:r>
            <a:endParaRPr lang="vi-VN" dirty="0">
              <a:effectLst/>
              <a:latin typeface="YAFcfuZZeUg_0"/>
            </a:endParaRPr>
          </a:p>
          <a:p>
            <a:pPr>
              <a:lnSpc>
                <a:spcPts val="6975"/>
              </a:lnSpc>
              <a:buNone/>
            </a:pPr>
            <a:r>
              <a:rPr lang="vi-VN" b="1" i="0" dirty="0" err="1">
                <a:effectLst/>
                <a:latin typeface="YAFcfuZZeUg_0"/>
              </a:rPr>
              <a:t>Histogram</a:t>
            </a:r>
            <a:r>
              <a:rPr lang="vi-VN" b="1" i="0" dirty="0">
                <a:effectLst/>
                <a:latin typeface="YAFcfuZZeUg_0"/>
              </a:rPr>
              <a:t> </a:t>
            </a:r>
            <a:r>
              <a:rPr lang="vi-VN" b="1" i="0" dirty="0" err="1">
                <a:effectLst/>
                <a:latin typeface="YAFcfuZZeUg_0"/>
              </a:rPr>
              <a:t>Glucose</a:t>
            </a:r>
            <a:r>
              <a:rPr lang="vi-VN" b="0" i="0" dirty="0">
                <a:effectLst/>
                <a:latin typeface="YAFcfuZZeUg_0"/>
              </a:rPr>
              <a:t>: phân bố lệch phải, đỉnh tập trung khoảng 100–120 </a:t>
            </a:r>
            <a:r>
              <a:rPr lang="vi-VN" b="0" i="0" dirty="0" err="1">
                <a:effectLst/>
                <a:latin typeface="YAFcfuZZeUg_0"/>
              </a:rPr>
              <a:t>mg</a:t>
            </a:r>
            <a:r>
              <a:rPr lang="vi-VN" b="0" i="0" dirty="0">
                <a:effectLst/>
                <a:latin typeface="YAFcfuZZeUg_0"/>
              </a:rPr>
              <a:t>/</a:t>
            </a:r>
            <a:r>
              <a:rPr lang="vi-VN" b="0" i="0" dirty="0" err="1">
                <a:effectLst/>
                <a:latin typeface="YAFcfuZZeUg_0"/>
              </a:rPr>
              <a:t>dL</a:t>
            </a:r>
            <a:r>
              <a:rPr lang="vi-VN" b="0" i="0" dirty="0">
                <a:effectLst/>
                <a:latin typeface="YAFcfuZZeUg_0"/>
              </a:rPr>
              <a:t>, có một số giá trị cao vượt 180–200 </a:t>
            </a:r>
            <a:r>
              <a:rPr lang="vi-VN" b="0" i="0" dirty="0" err="1">
                <a:effectLst/>
                <a:latin typeface="YAFcfuZZeUg_0"/>
              </a:rPr>
              <a:t>mg</a:t>
            </a:r>
            <a:r>
              <a:rPr lang="vi-VN" b="0" i="0" dirty="0">
                <a:effectLst/>
                <a:latin typeface="YAFcfuZZeUg_0"/>
              </a:rPr>
              <a:t>/</a:t>
            </a:r>
            <a:r>
              <a:rPr lang="vi-VN" b="0" i="0" dirty="0" err="1">
                <a:effectLst/>
                <a:latin typeface="YAFcfuZZeUg_0"/>
              </a:rPr>
              <a:t>dL</a:t>
            </a:r>
            <a:r>
              <a:rPr lang="vi-VN" b="0" i="0" dirty="0">
                <a:effectLst/>
                <a:latin typeface="YAFcfuZZeUg_0"/>
              </a:rPr>
              <a:t>.</a:t>
            </a:r>
            <a:endParaRPr lang="vi-VN" dirty="0">
              <a:effectLst/>
              <a:latin typeface="YAFcfuZZeUg_0"/>
            </a:endParaRPr>
          </a:p>
          <a:p>
            <a:pPr>
              <a:lnSpc>
                <a:spcPts val="6975"/>
              </a:lnSpc>
              <a:buNone/>
            </a:pPr>
            <a:r>
              <a:rPr lang="vi-VN" b="0" i="0" dirty="0">
                <a:effectLst/>
                <a:latin typeface="YAFcfuZZeUg_0"/>
              </a:rPr>
              <a:t>=&gt; </a:t>
            </a:r>
            <a:r>
              <a:rPr lang="vi-VN" b="1" i="0" dirty="0">
                <a:effectLst/>
                <a:latin typeface="YAFcfuZZeUg_0"/>
              </a:rPr>
              <a:t>Nhận xét</a:t>
            </a:r>
            <a:r>
              <a:rPr lang="vi-VN" b="0" i="0" dirty="0">
                <a:effectLst/>
                <a:latin typeface="YAFcfuZZeUg_0"/>
              </a:rPr>
              <a:t>: phân bố phù hợp với việc tồn tại một nhóm bệnh nhân tiểu đường có </a:t>
            </a:r>
            <a:r>
              <a:rPr lang="vi-VN" b="0" i="0" dirty="0" err="1">
                <a:effectLst/>
                <a:latin typeface="YAFcfuZZeUg_0"/>
              </a:rPr>
              <a:t>glucose</a:t>
            </a:r>
            <a:r>
              <a:rPr lang="vi-VN" b="0" i="0" dirty="0">
                <a:effectLst/>
                <a:latin typeface="YAFcfuZZeUg_0"/>
              </a:rPr>
              <a:t> cao bất thường.</a:t>
            </a:r>
            <a:endParaRPr lang="vi-VN" dirty="0">
              <a:effectLst/>
              <a:latin typeface="YAFcfuZZeUg_0"/>
            </a:endParaRPr>
          </a:p>
          <a:p>
            <a:pPr>
              <a:lnSpc>
                <a:spcPts val="6975"/>
              </a:lnSpc>
              <a:buNone/>
            </a:pPr>
            <a:r>
              <a:rPr lang="vi-VN" b="1" i="0" dirty="0" err="1">
                <a:effectLst/>
                <a:latin typeface="YAFcfuZZeUg_0"/>
              </a:rPr>
              <a:t>Histogram</a:t>
            </a:r>
            <a:r>
              <a:rPr lang="vi-VN" b="1" i="0" dirty="0">
                <a:effectLst/>
                <a:latin typeface="YAFcfuZZeUg_0"/>
              </a:rPr>
              <a:t> BMI</a:t>
            </a:r>
            <a:r>
              <a:rPr lang="vi-VN" b="0" i="0" dirty="0">
                <a:effectLst/>
                <a:latin typeface="YAFcfuZZeUg_0"/>
              </a:rPr>
              <a:t>: phần lớn giá trị nằm trong khoảng 25–40, nhiều bệnh nhân trên ngưỡng thừa cân (25).</a:t>
            </a:r>
            <a:endParaRPr lang="vi-VN" dirty="0">
              <a:effectLst/>
              <a:latin typeface="YAFcfuZZeUg_0"/>
            </a:endParaRPr>
          </a:p>
          <a:p>
            <a:pPr>
              <a:lnSpc>
                <a:spcPts val="6975"/>
              </a:lnSpc>
              <a:buNone/>
            </a:pPr>
            <a:r>
              <a:rPr lang="vi-VN" b="0" i="0" dirty="0">
                <a:effectLst/>
                <a:latin typeface="YAFcfuZZeUg_0"/>
              </a:rPr>
              <a:t>=&gt;</a:t>
            </a:r>
            <a:r>
              <a:rPr lang="vi-VN" b="1" i="0" dirty="0">
                <a:effectLst/>
                <a:latin typeface="YAFcfuZZeUg_0"/>
              </a:rPr>
              <a:t>Nhận xét</a:t>
            </a:r>
            <a:r>
              <a:rPr lang="vi-VN" b="0" i="0" dirty="0">
                <a:effectLst/>
                <a:latin typeface="YAFcfuZZeUg_0"/>
              </a:rPr>
              <a:t>: yếu tố béo phì có thể đóng vai trò quan trọng trong </a:t>
            </a:r>
            <a:r>
              <a:rPr lang="vi-VN" b="0" i="0" dirty="0" err="1">
                <a:effectLst/>
                <a:latin typeface="YAFcfuZZeUg_0"/>
              </a:rPr>
              <a:t>Outcome</a:t>
            </a:r>
            <a:r>
              <a:rPr lang="vi-VN" b="0" i="0" dirty="0">
                <a:effectLst/>
                <a:latin typeface="YAFcfuZZeUg_0"/>
              </a:rPr>
              <a:t>.</a:t>
            </a:r>
            <a:endParaRPr lang="vi-VN" dirty="0">
              <a:effectLst/>
              <a:latin typeface="YAFcfuZZeUg_0"/>
            </a:endParaRPr>
          </a:p>
        </p:txBody>
      </p:sp>
    </p:spTree>
    <p:extLst>
      <p:ext uri="{BB962C8B-B14F-4D97-AF65-F5344CB8AC3E}">
        <p14:creationId xmlns:p14="http://schemas.microsoft.com/office/powerpoint/2010/main" val="643777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0783298-8C38-5382-3F16-0D8CDC79E690}"/>
              </a:ext>
            </a:extLst>
          </p:cNvPr>
          <p:cNvSpPr txBox="1"/>
          <p:nvPr/>
        </p:nvSpPr>
        <p:spPr>
          <a:xfrm>
            <a:off x="553453" y="806115"/>
            <a:ext cx="11093115" cy="49462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6525"/>
              </a:lnSpc>
              <a:buNone/>
            </a:pPr>
            <a:r>
              <a:rPr lang="vi-VN" b="1" i="0" dirty="0">
                <a:effectLst/>
                <a:latin typeface="YAFcfuZZeUg_0"/>
              </a:rPr>
              <a:t>4.4. So sánh theo </a:t>
            </a:r>
            <a:r>
              <a:rPr lang="vi-VN" b="1" i="0" dirty="0" err="1">
                <a:effectLst/>
                <a:latin typeface="YAFcfuZZeUg_0"/>
              </a:rPr>
              <a:t>Outcome</a:t>
            </a:r>
            <a:endParaRPr lang="vi-VN" dirty="0">
              <a:effectLst/>
              <a:latin typeface="YAFcfuZZeUg_0"/>
            </a:endParaRPr>
          </a:p>
          <a:p>
            <a:pPr>
              <a:lnSpc>
                <a:spcPts val="6525"/>
              </a:lnSpc>
              <a:buNone/>
            </a:pPr>
            <a:r>
              <a:rPr lang="vi-VN" b="1" i="0" dirty="0" err="1">
                <a:effectLst/>
                <a:latin typeface="YAFcfuZZeUg_0"/>
              </a:rPr>
              <a:t>Boxplot</a:t>
            </a:r>
            <a:r>
              <a:rPr lang="vi-VN" b="1" i="0" dirty="0">
                <a:effectLst/>
                <a:latin typeface="YAFcfuZZeUg_0"/>
              </a:rPr>
              <a:t> </a:t>
            </a:r>
            <a:r>
              <a:rPr lang="vi-VN" b="1" i="0" dirty="0" err="1">
                <a:effectLst/>
                <a:latin typeface="YAFcfuZZeUg_0"/>
              </a:rPr>
              <a:t>Glucose</a:t>
            </a:r>
            <a:r>
              <a:rPr lang="vi-VN" b="1" i="0" dirty="0">
                <a:effectLst/>
                <a:latin typeface="YAFcfuZZeUg_0"/>
              </a:rPr>
              <a:t> </a:t>
            </a:r>
            <a:r>
              <a:rPr lang="vi-VN" b="1" i="0" dirty="0" err="1">
                <a:effectLst/>
                <a:latin typeface="YAFcfuZZeUg_0"/>
              </a:rPr>
              <a:t>by</a:t>
            </a:r>
            <a:r>
              <a:rPr lang="vi-VN" b="1" i="0" dirty="0">
                <a:effectLst/>
                <a:latin typeface="YAFcfuZZeUg_0"/>
              </a:rPr>
              <a:t> </a:t>
            </a:r>
            <a:r>
              <a:rPr lang="vi-VN" b="1" i="0" dirty="0" err="1">
                <a:effectLst/>
                <a:latin typeface="YAFcfuZZeUg_0"/>
              </a:rPr>
              <a:t>Outcome</a:t>
            </a:r>
            <a:r>
              <a:rPr lang="vi-VN" b="0" i="0" dirty="0">
                <a:effectLst/>
                <a:latin typeface="YAFcfuZZeUg_0"/>
              </a:rPr>
              <a:t>: nhóm </a:t>
            </a:r>
            <a:r>
              <a:rPr lang="vi-VN" b="0" i="0" dirty="0" err="1">
                <a:effectLst/>
                <a:latin typeface="YAFcfuZZeUg_0"/>
              </a:rPr>
              <a:t>Outcome</a:t>
            </a:r>
            <a:r>
              <a:rPr lang="vi-VN" b="0" i="0" dirty="0">
                <a:effectLst/>
                <a:latin typeface="YAFcfuZZeUg_0"/>
              </a:rPr>
              <a:t> = 1 có </a:t>
            </a:r>
            <a:r>
              <a:rPr lang="vi-VN" b="0" i="0" dirty="0" err="1">
                <a:effectLst/>
                <a:latin typeface="YAFcfuZZeUg_0"/>
              </a:rPr>
              <a:t>median</a:t>
            </a:r>
            <a:r>
              <a:rPr lang="vi-VN" b="0" i="0" dirty="0">
                <a:effectLst/>
                <a:latin typeface="YAFcfuZZeUg_0"/>
              </a:rPr>
              <a:t> và khoảng tứ phân vị cao hơn hẳn nhóm </a:t>
            </a:r>
            <a:r>
              <a:rPr lang="vi-VN" b="0" i="0" dirty="0" err="1">
                <a:effectLst/>
                <a:latin typeface="YAFcfuZZeUg_0"/>
              </a:rPr>
              <a:t>Outcome</a:t>
            </a:r>
            <a:r>
              <a:rPr lang="vi-VN" b="0" i="0" dirty="0">
                <a:effectLst/>
                <a:latin typeface="YAFcfuZZeUg_0"/>
              </a:rPr>
              <a:t> = 0.</a:t>
            </a:r>
            <a:endParaRPr lang="vi-VN" dirty="0">
              <a:effectLst/>
              <a:latin typeface="YAFcfuZZeUg_0"/>
            </a:endParaRPr>
          </a:p>
          <a:p>
            <a:pPr>
              <a:lnSpc>
                <a:spcPts val="6525"/>
              </a:lnSpc>
              <a:buNone/>
            </a:pPr>
            <a:r>
              <a:rPr lang="vi-VN" b="0" i="0" dirty="0">
                <a:effectLst/>
                <a:latin typeface="YAFcfuZZeUg_0"/>
              </a:rPr>
              <a:t>=&gt;Nhận xét: </a:t>
            </a:r>
            <a:r>
              <a:rPr lang="vi-VN" b="0" i="0" dirty="0" err="1">
                <a:effectLst/>
                <a:latin typeface="YAFcfuZZeUg_0"/>
              </a:rPr>
              <a:t>Glucose</a:t>
            </a:r>
            <a:r>
              <a:rPr lang="vi-VN" b="0" i="0" dirty="0">
                <a:effectLst/>
                <a:latin typeface="YAFcfuZZeUg_0"/>
              </a:rPr>
              <a:t> là chỉ số phân biệt tốt giữa nhóm mắc và không mắc.</a:t>
            </a:r>
            <a:endParaRPr lang="vi-VN" dirty="0">
              <a:effectLst/>
              <a:latin typeface="YAFcfuZZeUg_0"/>
            </a:endParaRPr>
          </a:p>
          <a:p>
            <a:pPr>
              <a:lnSpc>
                <a:spcPts val="6525"/>
              </a:lnSpc>
              <a:buNone/>
            </a:pPr>
            <a:r>
              <a:rPr lang="vi-VN" b="1" i="0" dirty="0" err="1">
                <a:effectLst/>
                <a:latin typeface="YAFcfuZZeUg_0"/>
              </a:rPr>
              <a:t>Scatter</a:t>
            </a:r>
            <a:r>
              <a:rPr lang="vi-VN" b="1" i="0" dirty="0">
                <a:effectLst/>
                <a:latin typeface="YAFcfuZZeUg_0"/>
              </a:rPr>
              <a:t> </a:t>
            </a:r>
            <a:r>
              <a:rPr lang="vi-VN" b="1" i="0" dirty="0" err="1">
                <a:effectLst/>
                <a:latin typeface="YAFcfuZZeUg_0"/>
              </a:rPr>
              <a:t>Glucose</a:t>
            </a:r>
            <a:r>
              <a:rPr lang="vi-VN" b="1" i="0" dirty="0">
                <a:effectLst/>
                <a:latin typeface="YAFcfuZZeUg_0"/>
              </a:rPr>
              <a:t> </a:t>
            </a:r>
            <a:r>
              <a:rPr lang="vi-VN" b="1" i="0" dirty="0" err="1">
                <a:effectLst/>
                <a:latin typeface="YAFcfuZZeUg_0"/>
              </a:rPr>
              <a:t>vs</a:t>
            </a:r>
            <a:r>
              <a:rPr lang="vi-VN" b="1" i="0" dirty="0">
                <a:effectLst/>
                <a:latin typeface="YAFcfuZZeUg_0"/>
              </a:rPr>
              <a:t> BMI (</a:t>
            </a:r>
            <a:r>
              <a:rPr lang="vi-VN" b="1" i="0" dirty="0" err="1">
                <a:effectLst/>
                <a:latin typeface="YAFcfuZZeUg_0"/>
              </a:rPr>
              <a:t>colored</a:t>
            </a:r>
            <a:r>
              <a:rPr lang="vi-VN" b="1" i="0" dirty="0">
                <a:effectLst/>
                <a:latin typeface="YAFcfuZZeUg_0"/>
              </a:rPr>
              <a:t> </a:t>
            </a:r>
            <a:r>
              <a:rPr lang="vi-VN" b="1" i="0" dirty="0" err="1">
                <a:effectLst/>
                <a:latin typeface="YAFcfuZZeUg_0"/>
              </a:rPr>
              <a:t>by</a:t>
            </a:r>
            <a:r>
              <a:rPr lang="vi-VN" b="1" i="0" dirty="0">
                <a:effectLst/>
                <a:latin typeface="YAFcfuZZeUg_0"/>
              </a:rPr>
              <a:t> </a:t>
            </a:r>
            <a:r>
              <a:rPr lang="vi-VN" b="1" i="0" dirty="0" err="1">
                <a:effectLst/>
                <a:latin typeface="YAFcfuZZeUg_0"/>
              </a:rPr>
              <a:t>Outcome</a:t>
            </a:r>
            <a:r>
              <a:rPr lang="vi-VN" b="1" i="0" dirty="0">
                <a:effectLst/>
                <a:latin typeface="YAFcfuZZeUg_0"/>
              </a:rPr>
              <a:t>)</a:t>
            </a:r>
            <a:r>
              <a:rPr lang="vi-VN" b="0" i="0" dirty="0">
                <a:effectLst/>
                <a:latin typeface="YAFcfuZZeUg_0"/>
              </a:rPr>
              <a:t>: nhóm mắc bệnh tập trung nhiều ở vùng </a:t>
            </a:r>
            <a:r>
              <a:rPr lang="vi-VN" b="0" i="0" dirty="0" err="1">
                <a:effectLst/>
                <a:latin typeface="YAFcfuZZeUg_0"/>
              </a:rPr>
              <a:t>Glucose</a:t>
            </a:r>
            <a:r>
              <a:rPr lang="vi-VN" b="0" i="0" dirty="0">
                <a:effectLst/>
                <a:latin typeface="YAFcfuZZeUg_0"/>
              </a:rPr>
              <a:t> cao và BMI từ trung bình đến cao.</a:t>
            </a:r>
            <a:endParaRPr lang="vi-VN" dirty="0">
              <a:effectLst/>
              <a:latin typeface="YAFcfuZZeUg_0"/>
            </a:endParaRPr>
          </a:p>
          <a:p>
            <a:pPr>
              <a:lnSpc>
                <a:spcPts val="6525"/>
              </a:lnSpc>
              <a:buNone/>
            </a:pPr>
            <a:r>
              <a:rPr lang="vi-VN" b="0" i="0" dirty="0">
                <a:effectLst/>
                <a:latin typeface="YAFcfuZZeUg_0"/>
              </a:rPr>
              <a:t>=&gt;Nhận xét: kết hợp </a:t>
            </a:r>
            <a:r>
              <a:rPr lang="vi-VN" b="0" i="0" dirty="0" err="1">
                <a:effectLst/>
                <a:latin typeface="YAFcfuZZeUg_0"/>
              </a:rPr>
              <a:t>Glucose</a:t>
            </a:r>
            <a:r>
              <a:rPr lang="vi-VN" b="0" i="0" dirty="0">
                <a:effectLst/>
                <a:latin typeface="YAFcfuZZeUg_0"/>
              </a:rPr>
              <a:t> và BMI có thể nâng cao khả năng phân loại so với dùng một biến đơn.</a:t>
            </a:r>
            <a:endParaRPr lang="vi-VN" dirty="0">
              <a:effectLst/>
              <a:latin typeface="YAFcfuZZeUg_0"/>
            </a:endParaRPr>
          </a:p>
        </p:txBody>
      </p:sp>
    </p:spTree>
    <p:extLst>
      <p:ext uri="{BB962C8B-B14F-4D97-AF65-F5344CB8AC3E}">
        <p14:creationId xmlns:p14="http://schemas.microsoft.com/office/powerpoint/2010/main" val="36046306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ABC3C93-BC82-5FC6-D6D1-7FFFB708888D}"/>
              </a:ext>
            </a:extLst>
          </p:cNvPr>
          <p:cNvSpPr txBox="1"/>
          <p:nvPr/>
        </p:nvSpPr>
        <p:spPr>
          <a:xfrm>
            <a:off x="186612" y="373223"/>
            <a:ext cx="11728580" cy="6199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5025"/>
              </a:lnSpc>
              <a:buNone/>
            </a:pPr>
            <a:r>
              <a:rPr lang="vi-VN" b="1" i="0" dirty="0">
                <a:effectLst/>
                <a:latin typeface="YAFdJjTk5UU_0"/>
              </a:rPr>
              <a:t>4.5. Ma trận tương quan</a:t>
            </a:r>
            <a:endParaRPr lang="vi-VN" dirty="0">
              <a:effectLst/>
              <a:latin typeface="YAFdJjTk5UU_0"/>
            </a:endParaRPr>
          </a:p>
          <a:p>
            <a:pPr>
              <a:lnSpc>
                <a:spcPts val="4725"/>
              </a:lnSpc>
              <a:buNone/>
            </a:pPr>
            <a:r>
              <a:rPr lang="vi-VN" b="0" i="0" dirty="0" err="1">
                <a:effectLst/>
                <a:latin typeface="YAFdJjTk5UU_0"/>
              </a:rPr>
              <a:t>Glucose</a:t>
            </a:r>
            <a:r>
              <a:rPr lang="vi-VN" b="0" i="0" dirty="0">
                <a:effectLst/>
                <a:latin typeface="YAFdJjTk5UU_0"/>
              </a:rPr>
              <a:t> có tương quan dương cao nhất với </a:t>
            </a:r>
            <a:r>
              <a:rPr lang="vi-VN" b="0" i="0" dirty="0" err="1">
                <a:effectLst/>
                <a:latin typeface="YAFdJjTk5UU_0"/>
              </a:rPr>
              <a:t>Outcome</a:t>
            </a:r>
            <a:r>
              <a:rPr lang="vi-VN" b="0" i="0" dirty="0">
                <a:effectLst/>
                <a:latin typeface="YAFdJjTk5UU_0"/>
              </a:rPr>
              <a:t>.</a:t>
            </a:r>
            <a:endParaRPr lang="vi-VN" dirty="0">
              <a:effectLst/>
              <a:latin typeface="YAFdJjTk5UU_0"/>
            </a:endParaRPr>
          </a:p>
          <a:p>
            <a:pPr>
              <a:lnSpc>
                <a:spcPts val="4725"/>
              </a:lnSpc>
              <a:buNone/>
            </a:pPr>
            <a:r>
              <a:rPr lang="vi-VN" b="0" i="0" dirty="0">
                <a:effectLst/>
                <a:latin typeface="YAFdJjTk5UU_0"/>
              </a:rPr>
              <a:t>BMI, </a:t>
            </a:r>
            <a:r>
              <a:rPr lang="vi-VN" b="0" i="0" dirty="0" err="1">
                <a:effectLst/>
                <a:latin typeface="YAFdJjTk5UU_0"/>
              </a:rPr>
              <a:t>Age</a:t>
            </a:r>
            <a:r>
              <a:rPr lang="vi-VN" b="0" i="0" dirty="0">
                <a:effectLst/>
                <a:latin typeface="YAFdJjTk5UU_0"/>
              </a:rPr>
              <a:t>, </a:t>
            </a:r>
            <a:r>
              <a:rPr lang="vi-VN" b="0" i="0" dirty="0" err="1">
                <a:effectLst/>
                <a:latin typeface="YAFdJjTk5UU_0"/>
              </a:rPr>
              <a:t>Pregnancies</a:t>
            </a:r>
            <a:r>
              <a:rPr lang="vi-VN" b="0" i="0" dirty="0">
                <a:effectLst/>
                <a:latin typeface="YAFdJjTk5UU_0"/>
              </a:rPr>
              <a:t> cũng có tương quan dương nhưng yếu hơn.</a:t>
            </a:r>
            <a:endParaRPr lang="vi-VN" dirty="0">
              <a:effectLst/>
              <a:latin typeface="YAFdJjTk5UU_0"/>
            </a:endParaRPr>
          </a:p>
          <a:p>
            <a:pPr>
              <a:lnSpc>
                <a:spcPts val="4725"/>
              </a:lnSpc>
              <a:buNone/>
            </a:pPr>
            <a:r>
              <a:rPr lang="vi-VN" b="0" i="0" dirty="0" err="1">
                <a:effectLst/>
                <a:latin typeface="YAFdJjTk5UU_0"/>
              </a:rPr>
              <a:t>Insulin</a:t>
            </a:r>
            <a:r>
              <a:rPr lang="vi-VN" b="0" i="0" dirty="0">
                <a:effectLst/>
                <a:latin typeface="YAFdJjTk5UU_0"/>
              </a:rPr>
              <a:t> và </a:t>
            </a:r>
            <a:r>
              <a:rPr lang="vi-VN" b="0" i="0" dirty="0" err="1">
                <a:effectLst/>
                <a:latin typeface="YAFdJjTk5UU_0"/>
              </a:rPr>
              <a:t>SkinThickness</a:t>
            </a:r>
            <a:r>
              <a:rPr lang="vi-VN" b="0" i="0" dirty="0">
                <a:effectLst/>
                <a:latin typeface="YAFdJjTk5UU_0"/>
              </a:rPr>
              <a:t> có mức tương quan thấp, một phần do nhiều </a:t>
            </a:r>
            <a:r>
              <a:rPr lang="vi-VN" b="0" i="0" dirty="0" err="1">
                <a:effectLst/>
                <a:latin typeface="YAFdJjTk5UU_0"/>
              </a:rPr>
              <a:t>missing</a:t>
            </a:r>
            <a:r>
              <a:rPr lang="vi-VN" b="0" i="0" dirty="0">
                <a:effectLst/>
                <a:latin typeface="YAFdJjTk5UU_0"/>
              </a:rPr>
              <a:t>.</a:t>
            </a:r>
            <a:endParaRPr lang="vi-VN" dirty="0">
              <a:effectLst/>
              <a:latin typeface="YAFdJjTk5UU_0"/>
            </a:endParaRPr>
          </a:p>
          <a:p>
            <a:pPr>
              <a:lnSpc>
                <a:spcPts val="4725"/>
              </a:lnSpc>
              <a:buNone/>
            </a:pPr>
            <a:r>
              <a:rPr lang="vi-VN" b="0" i="0" dirty="0">
                <a:effectLst/>
                <a:latin typeface="YAFdJjTk5UU_0"/>
              </a:rPr>
              <a:t>=&gt; Nhận xét: </a:t>
            </a:r>
            <a:r>
              <a:rPr lang="vi-VN" b="0" i="0" dirty="0" err="1">
                <a:effectLst/>
                <a:latin typeface="YAFdJjTk5UU_0"/>
              </a:rPr>
              <a:t>Glucose</a:t>
            </a:r>
            <a:r>
              <a:rPr lang="vi-VN" b="0" i="0" dirty="0">
                <a:effectLst/>
                <a:latin typeface="YAFdJjTk5UU_0"/>
              </a:rPr>
              <a:t> vẫn là </a:t>
            </a:r>
            <a:r>
              <a:rPr lang="vi-VN" b="0" i="0" dirty="0" err="1">
                <a:effectLst/>
                <a:latin typeface="YAFdJjTk5UU_0"/>
              </a:rPr>
              <a:t>predictor</a:t>
            </a:r>
            <a:r>
              <a:rPr lang="vi-VN" b="0" i="0" dirty="0">
                <a:effectLst/>
                <a:latin typeface="YAFdJjTk5UU_0"/>
              </a:rPr>
              <a:t> chính, nhưng mô hình đa biến có thể cải thiện độ chính xác nhờ BMI, </a:t>
            </a:r>
            <a:r>
              <a:rPr lang="vi-VN" b="0" i="0" dirty="0" err="1">
                <a:effectLst/>
                <a:latin typeface="YAFdJjTk5UU_0"/>
              </a:rPr>
              <a:t>Age</a:t>
            </a:r>
            <a:r>
              <a:rPr lang="vi-VN" b="0" i="0" dirty="0">
                <a:effectLst/>
                <a:latin typeface="YAFdJjTk5UU_0"/>
              </a:rPr>
              <a:t>, </a:t>
            </a:r>
            <a:r>
              <a:rPr lang="vi-VN" b="0" i="0" dirty="0" err="1">
                <a:effectLst/>
                <a:latin typeface="YAFdJjTk5UU_0"/>
              </a:rPr>
              <a:t>Pregnancies</a:t>
            </a:r>
            <a:r>
              <a:rPr lang="vi-VN" b="0" i="0" dirty="0">
                <a:effectLst/>
                <a:latin typeface="YAFdJjTk5UU_0"/>
              </a:rPr>
              <a:t>, DPF.</a:t>
            </a:r>
            <a:endParaRPr lang="vi-VN" dirty="0">
              <a:effectLst/>
              <a:latin typeface="YAFdJjTk5UU_0"/>
            </a:endParaRPr>
          </a:p>
          <a:p>
            <a:pPr>
              <a:lnSpc>
                <a:spcPts val="4875"/>
              </a:lnSpc>
              <a:buNone/>
            </a:pPr>
            <a:r>
              <a:rPr lang="vi-VN" b="1" i="0" dirty="0">
                <a:effectLst/>
                <a:latin typeface="YAFdJjTk5UU_0"/>
              </a:rPr>
              <a:t>4.6. Đánh giá khả năng phân loại với </a:t>
            </a:r>
            <a:r>
              <a:rPr lang="vi-VN" b="1" i="0" dirty="0" err="1">
                <a:effectLst/>
                <a:latin typeface="YAFdJjTk5UU_0"/>
              </a:rPr>
              <a:t>Glucose</a:t>
            </a:r>
            <a:endParaRPr lang="vi-VN" dirty="0">
              <a:effectLst/>
              <a:latin typeface="YAFdJjTk5UU_0"/>
            </a:endParaRPr>
          </a:p>
          <a:p>
            <a:pPr>
              <a:lnSpc>
                <a:spcPts val="5025"/>
              </a:lnSpc>
              <a:buNone/>
            </a:pPr>
            <a:r>
              <a:rPr lang="vi-VN" b="0" i="0" dirty="0">
                <a:effectLst/>
                <a:latin typeface="YAFdJjTk5UU_0"/>
              </a:rPr>
              <a:t>Dùng ROC </a:t>
            </a:r>
            <a:r>
              <a:rPr lang="vi-VN" b="0" i="0" dirty="0" err="1">
                <a:effectLst/>
                <a:latin typeface="YAFdJjTk5UU_0"/>
              </a:rPr>
              <a:t>curve</a:t>
            </a:r>
            <a:r>
              <a:rPr lang="vi-VN" b="0" i="0" dirty="0">
                <a:effectLst/>
                <a:latin typeface="YAFdJjTk5UU_0"/>
              </a:rPr>
              <a:t>, AUC khi chỉ sử dụng </a:t>
            </a:r>
            <a:r>
              <a:rPr lang="vi-VN" b="0" i="0" dirty="0" err="1">
                <a:effectLst/>
                <a:latin typeface="YAFdJjTk5UU_0"/>
              </a:rPr>
              <a:t>Glucose</a:t>
            </a:r>
            <a:r>
              <a:rPr lang="vi-VN" b="0" i="0" dirty="0">
                <a:effectLst/>
                <a:latin typeface="YAFdJjTk5UU_0"/>
              </a:rPr>
              <a:t> = 0.793.</a:t>
            </a:r>
            <a:endParaRPr lang="vi-VN" dirty="0">
              <a:effectLst/>
              <a:latin typeface="YAFdJjTk5UU_0"/>
            </a:endParaRPr>
          </a:p>
          <a:p>
            <a:pPr>
              <a:lnSpc>
                <a:spcPts val="5025"/>
              </a:lnSpc>
              <a:buNone/>
            </a:pPr>
            <a:r>
              <a:rPr lang="vi-VN" b="0" i="0" dirty="0">
                <a:effectLst/>
                <a:latin typeface="YAFdJjTk5UU_0"/>
              </a:rPr>
              <a:t>=&gt;Nhận xét: chỉ số </a:t>
            </a:r>
            <a:r>
              <a:rPr lang="vi-VN" b="0" i="0" dirty="0" err="1">
                <a:effectLst/>
                <a:latin typeface="YAFdJjTk5UU_0"/>
              </a:rPr>
              <a:t>Glucose</a:t>
            </a:r>
            <a:r>
              <a:rPr lang="vi-VN" b="0" i="0" dirty="0">
                <a:effectLst/>
                <a:latin typeface="YAFdJjTk5UU_0"/>
              </a:rPr>
              <a:t> đơn lẻ có sức phân biệt khá tốt, nhưng chưa đủ để chẩn đoán hoàn hảo. Do đó, cần kết hợp nhiều biến để nâng cao hiệu quả phân loại.</a:t>
            </a:r>
            <a:endParaRPr lang="vi-VN" dirty="0">
              <a:effectLst/>
              <a:latin typeface="YAFdJjTk5UU_0"/>
            </a:endParaRPr>
          </a:p>
        </p:txBody>
      </p:sp>
    </p:spTree>
    <p:extLst>
      <p:ext uri="{BB962C8B-B14F-4D97-AF65-F5344CB8AC3E}">
        <p14:creationId xmlns:p14="http://schemas.microsoft.com/office/powerpoint/2010/main" val="2435182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9E855239-457C-81B1-CDA8-7B7915E7DF3D}"/>
              </a:ext>
            </a:extLst>
          </p:cNvPr>
          <p:cNvSpPr txBox="1"/>
          <p:nvPr/>
        </p:nvSpPr>
        <p:spPr>
          <a:xfrm>
            <a:off x="765110" y="1259633"/>
            <a:ext cx="10478278" cy="40132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5400"/>
              </a:lnSpc>
              <a:buNone/>
            </a:pPr>
            <a:r>
              <a:rPr lang="vi-VN" b="1" i="0" dirty="0">
                <a:effectLst/>
                <a:latin typeface="YAFdJjTk5UU_0"/>
              </a:rPr>
              <a:t>4.7. Tóm tắt phát hiện chính</a:t>
            </a:r>
            <a:endParaRPr lang="vi-VN" dirty="0">
              <a:effectLst/>
              <a:latin typeface="YAFdJjTk5UU_0"/>
            </a:endParaRPr>
          </a:p>
          <a:p>
            <a:pPr>
              <a:lnSpc>
                <a:spcPts val="5175"/>
              </a:lnSpc>
              <a:buNone/>
            </a:pPr>
            <a:r>
              <a:rPr lang="vi-VN" b="0" i="0" dirty="0" err="1">
                <a:effectLst/>
                <a:latin typeface="YAFdJjTk5UU_0"/>
              </a:rPr>
              <a:t>Glucose</a:t>
            </a:r>
            <a:r>
              <a:rPr lang="vi-VN" b="0" i="0" dirty="0">
                <a:effectLst/>
                <a:latin typeface="YAFdJjTk5UU_0"/>
              </a:rPr>
              <a:t> là yếu tố phân biệt rõ rệt nhất giữa hai nhóm.</a:t>
            </a:r>
            <a:endParaRPr lang="vi-VN" dirty="0">
              <a:effectLst/>
              <a:latin typeface="YAFdJjTk5UU_0"/>
            </a:endParaRPr>
          </a:p>
          <a:p>
            <a:pPr>
              <a:lnSpc>
                <a:spcPts val="5175"/>
              </a:lnSpc>
              <a:buNone/>
            </a:pPr>
            <a:r>
              <a:rPr lang="vi-VN" b="0" i="0" dirty="0">
                <a:effectLst/>
                <a:latin typeface="YAFdJjTk5UU_0"/>
              </a:rPr>
              <a:t>BMI và </a:t>
            </a:r>
            <a:r>
              <a:rPr lang="vi-VN" b="0" i="0" dirty="0" err="1">
                <a:effectLst/>
                <a:latin typeface="YAFdJjTk5UU_0"/>
              </a:rPr>
              <a:t>Age</a:t>
            </a:r>
            <a:r>
              <a:rPr lang="vi-VN" b="0" i="0" dirty="0">
                <a:effectLst/>
                <a:latin typeface="YAFdJjTk5UU_0"/>
              </a:rPr>
              <a:t> cũng liên quan đến </a:t>
            </a:r>
            <a:r>
              <a:rPr lang="vi-VN" b="0" i="0" dirty="0" err="1">
                <a:effectLst/>
                <a:latin typeface="YAFdJjTk5UU_0"/>
              </a:rPr>
              <a:t>Outcome</a:t>
            </a:r>
            <a:r>
              <a:rPr lang="vi-VN" b="0" i="0" dirty="0">
                <a:effectLst/>
                <a:latin typeface="YAFdJjTk5UU_0"/>
              </a:rPr>
              <a:t>, phù hợp với đặc điểm của tiểu đường </a:t>
            </a:r>
            <a:r>
              <a:rPr lang="vi-VN" b="0" i="0" dirty="0" err="1">
                <a:effectLst/>
                <a:latin typeface="YAFdJjTk5UU_0"/>
              </a:rPr>
              <a:t>type</a:t>
            </a:r>
            <a:r>
              <a:rPr lang="vi-VN" b="0" i="0" dirty="0">
                <a:effectLst/>
                <a:latin typeface="YAFdJjTk5UU_0"/>
              </a:rPr>
              <a:t> 2.</a:t>
            </a:r>
            <a:endParaRPr lang="vi-VN" dirty="0">
              <a:effectLst/>
              <a:latin typeface="YAFdJjTk5UU_0"/>
            </a:endParaRPr>
          </a:p>
          <a:p>
            <a:pPr>
              <a:lnSpc>
                <a:spcPts val="5175"/>
              </a:lnSpc>
              <a:buNone/>
            </a:pPr>
            <a:r>
              <a:rPr lang="vi-VN" b="0" i="0" dirty="0">
                <a:effectLst/>
                <a:latin typeface="YAFdJjTk5UU_0"/>
              </a:rPr>
              <a:t>Nhiều giá trị </a:t>
            </a:r>
            <a:r>
              <a:rPr lang="vi-VN" b="0" i="0" dirty="0" err="1">
                <a:effectLst/>
                <a:latin typeface="YAFdJjTk5UU_0"/>
              </a:rPr>
              <a:t>missing</a:t>
            </a:r>
            <a:r>
              <a:rPr lang="vi-VN" b="0" i="0" dirty="0">
                <a:effectLst/>
                <a:latin typeface="YAFdJjTk5UU_0"/>
              </a:rPr>
              <a:t> (</a:t>
            </a:r>
            <a:r>
              <a:rPr lang="vi-VN" b="0" i="0" dirty="0" err="1">
                <a:effectLst/>
                <a:latin typeface="YAFdJjTk5UU_0"/>
              </a:rPr>
              <a:t>zeros</a:t>
            </a:r>
            <a:r>
              <a:rPr lang="vi-VN" b="0" i="0" dirty="0">
                <a:effectLst/>
                <a:latin typeface="YAFdJjTk5UU_0"/>
              </a:rPr>
              <a:t>) ở </a:t>
            </a:r>
            <a:r>
              <a:rPr lang="vi-VN" b="0" i="0" dirty="0" err="1">
                <a:effectLst/>
                <a:latin typeface="YAFdJjTk5UU_0"/>
              </a:rPr>
              <a:t>Insulin</a:t>
            </a:r>
            <a:r>
              <a:rPr lang="vi-VN" b="0" i="0" dirty="0">
                <a:effectLst/>
                <a:latin typeface="YAFdJjTk5UU_0"/>
              </a:rPr>
              <a:t> và </a:t>
            </a:r>
            <a:r>
              <a:rPr lang="vi-VN" b="0" i="0" dirty="0" err="1">
                <a:effectLst/>
                <a:latin typeface="YAFdJjTk5UU_0"/>
              </a:rPr>
              <a:t>SkinThickness</a:t>
            </a:r>
            <a:r>
              <a:rPr lang="vi-VN" b="0" i="0" dirty="0">
                <a:effectLst/>
                <a:latin typeface="YAFdJjTk5UU_0"/>
              </a:rPr>
              <a:t> → cần xử lý trước khi mô hình hóa.</a:t>
            </a:r>
            <a:endParaRPr lang="vi-VN" dirty="0">
              <a:effectLst/>
              <a:latin typeface="YAFdJjTk5UU_0"/>
            </a:endParaRPr>
          </a:p>
          <a:p>
            <a:pPr>
              <a:lnSpc>
                <a:spcPts val="5175"/>
              </a:lnSpc>
              <a:buNone/>
            </a:pPr>
            <a:r>
              <a:rPr lang="vi-VN" b="0" i="0" dirty="0">
                <a:effectLst/>
                <a:latin typeface="YAFdJjTk5UU_0"/>
              </a:rPr>
              <a:t>Phân tích ROC cho thấy </a:t>
            </a:r>
            <a:r>
              <a:rPr lang="vi-VN" b="0" i="0" dirty="0" err="1">
                <a:effectLst/>
                <a:latin typeface="YAFdJjTk5UU_0"/>
              </a:rPr>
              <a:t>Glucose</a:t>
            </a:r>
            <a:r>
              <a:rPr lang="vi-VN" b="0" i="0" dirty="0">
                <a:effectLst/>
                <a:latin typeface="YAFdJjTk5UU_0"/>
              </a:rPr>
              <a:t> đơn độc có AUC ~0.79, đủ mạnh để gợi ý bệnh, nhưng chưa đủ để thay thế chẩn đoán lâm sàng.</a:t>
            </a:r>
            <a:endParaRPr lang="vi-VN" dirty="0">
              <a:effectLst/>
              <a:latin typeface="YAFdJjTk5UU_0"/>
            </a:endParaRPr>
          </a:p>
        </p:txBody>
      </p:sp>
    </p:spTree>
    <p:extLst>
      <p:ext uri="{BB962C8B-B14F-4D97-AF65-F5344CB8AC3E}">
        <p14:creationId xmlns:p14="http://schemas.microsoft.com/office/powerpoint/2010/main" val="39947996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0F5FC-6E22-B168-5BED-D97FBF53D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sz="2800" b="1" i="0" dirty="0"/>
              <a:t>5) Những biểu đồ/ảnh hưởng cụ thể .</a:t>
            </a:r>
            <a:br>
              <a:rPr lang="vi-VN" sz="2800" dirty="0"/>
            </a:br>
            <a:r>
              <a:rPr lang="vi-VN" sz="2800" b="1" i="0" dirty="0"/>
              <a:t>1. Tỷ lệ mắc bệnh (</a:t>
            </a:r>
            <a:r>
              <a:rPr lang="vi-VN" sz="2800" b="1" i="0" dirty="0" err="1"/>
              <a:t>Outcome</a:t>
            </a:r>
            <a:r>
              <a:rPr lang="vi-VN" sz="2800" b="1" i="0" dirty="0"/>
              <a:t>)</a:t>
            </a:r>
            <a:br>
              <a:rPr lang="vi-VN" dirty="0"/>
            </a:br>
            <a:endParaRPr lang="en-US" dirty="0"/>
          </a:p>
        </p:txBody>
      </p:sp>
      <p:pic>
        <p:nvPicPr>
          <p:cNvPr id="9" name="Picture 8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6FEA7D3E-FF8F-A7D8-AB78-01AA200B2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011" y="1990369"/>
            <a:ext cx="5654556" cy="4068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7609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A2F7D-5B22-B224-6131-FB9841E63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/>
              <a:t>2. </a:t>
            </a:r>
            <a:r>
              <a:rPr lang="en-US" b="1" i="0" dirty="0" err="1"/>
              <a:t>Phân</a:t>
            </a:r>
            <a:r>
              <a:rPr lang="en-US" b="1" i="0" dirty="0"/>
              <a:t> </a:t>
            </a:r>
            <a:r>
              <a:rPr lang="en-US" b="1" i="0" dirty="0" err="1"/>
              <a:t>phối</a:t>
            </a:r>
            <a:r>
              <a:rPr lang="en-US" b="1" i="0" dirty="0"/>
              <a:t> Glucose </a:t>
            </a:r>
            <a:r>
              <a:rPr lang="en-US" b="1" i="0" dirty="0" err="1"/>
              <a:t>theo</a:t>
            </a:r>
            <a:r>
              <a:rPr lang="en-US" b="1" i="0" dirty="0"/>
              <a:t> Outcome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A screenshot of a graph&#10;&#10;AI-generated content may be incorrect.">
            <a:extLst>
              <a:ext uri="{FF2B5EF4-FFF2-40B4-BE49-F238E27FC236}">
                <a16:creationId xmlns:a16="http://schemas.microsoft.com/office/drawing/2014/main" id="{669192A7-6DF7-84CD-D144-9C49D84CB2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224" y="1807366"/>
            <a:ext cx="8219552" cy="4409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23137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0E2CC-72BC-0896-80B7-5EC2A2A11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/>
              <a:t>3. </a:t>
            </a:r>
            <a:r>
              <a:rPr lang="en-US" b="1" i="0" dirty="0" err="1"/>
              <a:t>Phân</a:t>
            </a:r>
            <a:r>
              <a:rPr lang="en-US" b="1" i="0" dirty="0"/>
              <a:t> </a:t>
            </a:r>
            <a:r>
              <a:rPr lang="en-US" b="1" i="0" dirty="0" err="1"/>
              <a:t>phối</a:t>
            </a:r>
            <a:r>
              <a:rPr lang="en-US" b="1" i="0" dirty="0"/>
              <a:t> BMI </a:t>
            </a:r>
            <a:r>
              <a:rPr lang="en-US" b="1" i="0" dirty="0" err="1"/>
              <a:t>theo</a:t>
            </a:r>
            <a:r>
              <a:rPr lang="en-US" b="1" i="0" dirty="0"/>
              <a:t> Outcome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A graph with blue and orange lines&#10;&#10;AI-generated content may be incorrect.">
            <a:extLst>
              <a:ext uri="{FF2B5EF4-FFF2-40B4-BE49-F238E27FC236}">
                <a16:creationId xmlns:a16="http://schemas.microsoft.com/office/drawing/2014/main" id="{CCD31A86-9CC7-CB7D-C7AA-39B4C2F880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3142" y="1828596"/>
            <a:ext cx="6165715" cy="4378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1672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8EA33E-4CE5-3187-2B02-2B3871484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/>
              <a:t>4. </a:t>
            </a:r>
            <a:r>
              <a:rPr lang="en-US" b="1" i="0" dirty="0" err="1"/>
              <a:t>Phân</a:t>
            </a:r>
            <a:r>
              <a:rPr lang="en-US" b="1" i="0" dirty="0"/>
              <a:t> </a:t>
            </a:r>
            <a:r>
              <a:rPr lang="en-US" b="1" i="0" dirty="0" err="1"/>
              <a:t>phối</a:t>
            </a:r>
            <a:r>
              <a:rPr lang="en-US" b="1" i="0" dirty="0"/>
              <a:t> </a:t>
            </a:r>
            <a:r>
              <a:rPr lang="en-US" b="1" i="0" dirty="0" err="1"/>
              <a:t>Tuổi</a:t>
            </a:r>
            <a:r>
              <a:rPr lang="en-US" b="1" i="0" dirty="0"/>
              <a:t> </a:t>
            </a:r>
            <a:r>
              <a:rPr lang="en-US" b="1" i="0" dirty="0" err="1"/>
              <a:t>theo</a:t>
            </a:r>
            <a:r>
              <a:rPr lang="en-US" b="1" i="0" dirty="0"/>
              <a:t> Outcome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A graph with numbers and a black background&#10;&#10;AI-generated content may be incorrect.">
            <a:extLst>
              <a:ext uri="{FF2B5EF4-FFF2-40B4-BE49-F238E27FC236}">
                <a16:creationId xmlns:a16="http://schemas.microsoft.com/office/drawing/2014/main" id="{22AE9C75-0E37-21E3-6096-6872E16720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9152" y="1736580"/>
            <a:ext cx="7369102" cy="457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4858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5C0CD-C705-B2BE-D4FB-9D8E4920F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/>
              <a:t>5. Boxplot BMI </a:t>
            </a:r>
            <a:r>
              <a:rPr lang="en-US" b="1" i="0" dirty="0" err="1"/>
              <a:t>theo</a:t>
            </a:r>
            <a:r>
              <a:rPr lang="en-US" b="1" i="0" dirty="0"/>
              <a:t> Outcome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A screenshot of a graph&#10;&#10;AI-generated content may be incorrect.">
            <a:extLst>
              <a:ext uri="{FF2B5EF4-FFF2-40B4-BE49-F238E27FC236}">
                <a16:creationId xmlns:a16="http://schemas.microsoft.com/office/drawing/2014/main" id="{BF772655-C79B-605C-1FF7-B043869B5A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7068" y="1512791"/>
            <a:ext cx="7498820" cy="5092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32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2181D-911C-1343-7267-E35AC86CCA0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>
            <a:noAutofit/>
          </a:bodyPr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EA8735-F1DC-1DE6-0A38-429B2F660F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23412" y="117987"/>
            <a:ext cx="4328932" cy="658761"/>
          </a:xfrm>
          <a:noFill/>
        </p:spPr>
        <p:txBody>
          <a:bodyPr anchor="ctr">
            <a:normAutofit fontScale="77500" lnSpcReduction="20000"/>
          </a:bodyPr>
          <a:lstStyle/>
          <a:p>
            <a:r>
              <a:rPr lang="en-US" sz="4000" b="1" dirty="0" err="1">
                <a:solidFill>
                  <a:srgbClr val="FF0000"/>
                </a:solidFill>
              </a:rPr>
              <a:t>Tóm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b="1" dirty="0" err="1">
                <a:solidFill>
                  <a:srgbClr val="FF0000"/>
                </a:solidFill>
              </a:rPr>
              <a:t>tắt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r>
              <a:rPr lang="en-US" sz="4000" b="1" dirty="0" err="1">
                <a:solidFill>
                  <a:srgbClr val="FF0000"/>
                </a:solidFill>
              </a:rPr>
              <a:t>ngắn</a:t>
            </a:r>
            <a:r>
              <a:rPr lang="en-US" sz="4000" b="1" dirty="0">
                <a:solidFill>
                  <a:srgbClr val="FF0000"/>
                </a:solidFill>
              </a:rPr>
              <a:t> </a:t>
            </a:r>
            <a:endParaRPr lang="en-US" sz="4000" dirty="0">
              <a:solidFill>
                <a:srgbClr val="FF0000"/>
              </a:solidFill>
            </a:endParaRPr>
          </a:p>
        </p:txBody>
      </p:sp>
      <p:pic>
        <p:nvPicPr>
          <p:cNvPr id="25" name="Picture Placeholder 6" descr="A city skyline">
            <a:extLst>
              <a:ext uri="{FF2B5EF4-FFF2-40B4-BE49-F238E27FC236}">
                <a16:creationId xmlns:a16="http://schemas.microsoft.com/office/drawing/2014/main" id="{086C9520-C924-5732-CC82-F0C4A533D4E2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" r="38"/>
          <a:stretch/>
        </p:blipFill>
        <p:spPr/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B44AF41-098F-516B-DDC8-6E830FD8116D}"/>
              </a:ext>
            </a:extLst>
          </p:cNvPr>
          <p:cNvSpPr txBox="1"/>
          <p:nvPr/>
        </p:nvSpPr>
        <p:spPr>
          <a:xfrm>
            <a:off x="1179871" y="1248696"/>
            <a:ext cx="817247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400" b="1" i="0" dirty="0" err="1">
                <a:solidFill>
                  <a:srgbClr val="FF0000"/>
                </a:solidFill>
                <a:effectLst/>
              </a:rPr>
              <a:t>Paper</a:t>
            </a:r>
            <a:r>
              <a:rPr lang="vi-VN" sz="2400" b="1" i="0" dirty="0">
                <a:solidFill>
                  <a:srgbClr val="FF0000"/>
                </a:solidFill>
                <a:effectLst/>
              </a:rPr>
              <a:t> này đề xuất một hệ thống phân loại và tiêu chí chẩn đoán đồng thuận cho Đái tháo đường và các mức độ rối loạn dung nạp </a:t>
            </a:r>
            <a:r>
              <a:rPr lang="vi-VN" sz="2400" b="1" i="0" dirty="0" err="1">
                <a:solidFill>
                  <a:srgbClr val="FF0000"/>
                </a:solidFill>
                <a:effectLst/>
              </a:rPr>
              <a:t>glucose</a:t>
            </a:r>
            <a:r>
              <a:rPr lang="vi-VN" sz="2400" b="1" i="0" dirty="0">
                <a:solidFill>
                  <a:srgbClr val="FF0000"/>
                </a:solidFill>
                <a:effectLst/>
              </a:rPr>
              <a:t>, nhằm chuẩn hóa nghiên cứu lâm sàng &amp; dịch tễ. </a:t>
            </a:r>
            <a:r>
              <a:rPr lang="en-US" sz="2400" b="1" i="0" dirty="0">
                <a:solidFill>
                  <a:srgbClr val="FF0000"/>
                </a:solidFill>
                <a:effectLst/>
              </a:rPr>
              <a:t>  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3FD20D-4232-6BEF-3665-4DFADD999D17}"/>
              </a:ext>
            </a:extLst>
          </p:cNvPr>
          <p:cNvSpPr txBox="1"/>
          <p:nvPr/>
        </p:nvSpPr>
        <p:spPr>
          <a:xfrm>
            <a:off x="403123" y="2969793"/>
            <a:ext cx="914569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>
                <a:solidFill>
                  <a:srgbClr val="FF0000"/>
                </a:solidFill>
                <a:effectLst/>
              </a:rPr>
              <a:t>Nguyên </a:t>
            </a:r>
            <a:r>
              <a:rPr lang="en-US" sz="2800" b="1" i="0" dirty="0" err="1">
                <a:solidFill>
                  <a:srgbClr val="FF0000"/>
                </a:solidFill>
                <a:effectLst/>
              </a:rPr>
              <a:t>liệu</a:t>
            </a:r>
            <a:r>
              <a:rPr lang="en-US" sz="2800" b="1" i="0" dirty="0">
                <a:solidFill>
                  <a:srgbClr val="FF0000"/>
                </a:solidFill>
                <a:effectLst/>
              </a:rPr>
              <a:t> </a:t>
            </a:r>
            <a:r>
              <a:rPr lang="en-US" sz="2800" b="1" i="0" dirty="0" err="1">
                <a:solidFill>
                  <a:srgbClr val="FF0000"/>
                </a:solidFill>
                <a:effectLst/>
              </a:rPr>
              <a:t>đầu</a:t>
            </a:r>
            <a:r>
              <a:rPr lang="en-US" sz="2800" b="1" i="0" dirty="0">
                <a:solidFill>
                  <a:srgbClr val="FF0000"/>
                </a:solidFill>
                <a:effectLst/>
              </a:rPr>
              <a:t> </a:t>
            </a:r>
            <a:r>
              <a:rPr lang="en-US" sz="2800" b="1" i="0" dirty="0" err="1">
                <a:solidFill>
                  <a:srgbClr val="FF0000"/>
                </a:solidFill>
                <a:effectLst/>
              </a:rPr>
              <a:t>vào</a:t>
            </a:r>
            <a:r>
              <a:rPr lang="en-US" sz="2800" b="1" i="0" dirty="0">
                <a:solidFill>
                  <a:srgbClr val="FF0000"/>
                </a:solidFill>
                <a:effectLst/>
              </a:rPr>
              <a:t> (Input): </a:t>
            </a:r>
            <a:r>
              <a:rPr lang="en-US" sz="2800" b="1" i="0" dirty="0" err="1">
                <a:solidFill>
                  <a:srgbClr val="FF0000"/>
                </a:solidFill>
                <a:effectLst/>
              </a:rPr>
              <a:t>đo</a:t>
            </a:r>
            <a:r>
              <a:rPr lang="en-US" sz="2800" b="1" i="0" dirty="0">
                <a:solidFill>
                  <a:srgbClr val="FF0000"/>
                </a:solidFill>
                <a:effectLst/>
              </a:rPr>
              <a:t> glucose (FPG, OGTT ở </a:t>
            </a:r>
            <a:r>
              <a:rPr lang="en-US" sz="2800" b="1" i="0" dirty="0" err="1">
                <a:solidFill>
                  <a:srgbClr val="FF0000"/>
                </a:solidFill>
                <a:effectLst/>
              </a:rPr>
              <a:t>các</a:t>
            </a:r>
            <a:r>
              <a:rPr lang="en-US" sz="2800" b="1" i="0" dirty="0">
                <a:solidFill>
                  <a:srgbClr val="FF0000"/>
                </a:solidFill>
                <a:effectLst/>
              </a:rPr>
              <a:t> </a:t>
            </a:r>
            <a:r>
              <a:rPr lang="en-US" sz="2800" b="1" i="0" dirty="0" err="1">
                <a:solidFill>
                  <a:srgbClr val="FF0000"/>
                </a:solidFill>
                <a:effectLst/>
              </a:rPr>
              <a:t>thời</a:t>
            </a:r>
            <a:r>
              <a:rPr lang="en-US" sz="2800" b="1" i="0" dirty="0">
                <a:solidFill>
                  <a:srgbClr val="FF0000"/>
                </a:solidFill>
                <a:effectLst/>
              </a:rPr>
              <a:t> </a:t>
            </a:r>
            <a:r>
              <a:rPr lang="en-US" sz="2800" b="1" i="0" dirty="0" err="1">
                <a:solidFill>
                  <a:srgbClr val="FF0000"/>
                </a:solidFill>
                <a:effectLst/>
              </a:rPr>
              <a:t>điểm</a:t>
            </a:r>
            <a:r>
              <a:rPr lang="en-US" sz="2800" b="1" i="0" dirty="0">
                <a:solidFill>
                  <a:srgbClr val="FF0000"/>
                </a:solidFill>
                <a:effectLst/>
              </a:rPr>
              <a:t>), </a:t>
            </a:r>
            <a:r>
              <a:rPr lang="en-US" sz="2800" b="1" i="0" dirty="0" err="1">
                <a:solidFill>
                  <a:srgbClr val="FF0000"/>
                </a:solidFill>
                <a:effectLst/>
              </a:rPr>
              <a:t>triệu</a:t>
            </a:r>
            <a:r>
              <a:rPr lang="en-US" sz="2800" b="1" i="0" dirty="0">
                <a:solidFill>
                  <a:srgbClr val="FF0000"/>
                </a:solidFill>
                <a:effectLst/>
              </a:rPr>
              <a:t> </a:t>
            </a:r>
            <a:r>
              <a:rPr lang="en-US" sz="2800" b="1" i="0" dirty="0" err="1">
                <a:solidFill>
                  <a:srgbClr val="FF0000"/>
                </a:solidFill>
                <a:effectLst/>
              </a:rPr>
              <a:t>chứng</a:t>
            </a:r>
            <a:r>
              <a:rPr lang="en-US" sz="2800" b="1" i="0" dirty="0">
                <a:solidFill>
                  <a:srgbClr val="FF0000"/>
                </a:solidFill>
                <a:effectLst/>
              </a:rPr>
              <a:t> </a:t>
            </a:r>
            <a:r>
              <a:rPr lang="en-US" sz="2800" b="1" i="0" dirty="0" err="1">
                <a:solidFill>
                  <a:srgbClr val="FF0000"/>
                </a:solidFill>
                <a:effectLst/>
              </a:rPr>
              <a:t>lâm</a:t>
            </a:r>
            <a:r>
              <a:rPr lang="en-US" sz="2800" b="1" i="0" dirty="0">
                <a:solidFill>
                  <a:srgbClr val="FF0000"/>
                </a:solidFill>
                <a:effectLst/>
              </a:rPr>
              <a:t> </a:t>
            </a:r>
            <a:r>
              <a:rPr lang="en-US" sz="2800" b="1" i="0" dirty="0" err="1">
                <a:solidFill>
                  <a:srgbClr val="FF0000"/>
                </a:solidFill>
                <a:effectLst/>
              </a:rPr>
              <a:t>sàng</a:t>
            </a:r>
            <a:r>
              <a:rPr lang="en-US" sz="2800" b="1" i="0" dirty="0">
                <a:solidFill>
                  <a:srgbClr val="FF0000"/>
                </a:solidFill>
                <a:effectLst/>
              </a:rPr>
              <a:t>, BMI/obesity, </a:t>
            </a:r>
            <a:r>
              <a:rPr lang="en-US" sz="2800" b="1" i="0" dirty="0" err="1">
                <a:solidFill>
                  <a:srgbClr val="FF0000"/>
                </a:solidFill>
                <a:effectLst/>
              </a:rPr>
              <a:t>thuốc</a:t>
            </a:r>
            <a:r>
              <a:rPr lang="en-US" sz="2800" b="1" i="0" dirty="0">
                <a:solidFill>
                  <a:srgbClr val="FF0000"/>
                </a:solidFill>
                <a:effectLst/>
              </a:rPr>
              <a:t> </a:t>
            </a:r>
            <a:r>
              <a:rPr lang="en-US" sz="2800" b="1" i="0" dirty="0" err="1">
                <a:solidFill>
                  <a:srgbClr val="FF0000"/>
                </a:solidFill>
                <a:effectLst/>
              </a:rPr>
              <a:t>dùng</a:t>
            </a:r>
            <a:r>
              <a:rPr lang="en-US" sz="2800" b="1" i="0" dirty="0">
                <a:solidFill>
                  <a:srgbClr val="FF0000"/>
                </a:solidFill>
                <a:effectLst/>
              </a:rPr>
              <a:t>, marker </a:t>
            </a:r>
            <a:r>
              <a:rPr lang="en-US" sz="2800" b="1" i="0" dirty="0" err="1">
                <a:solidFill>
                  <a:srgbClr val="FF0000"/>
                </a:solidFill>
                <a:effectLst/>
              </a:rPr>
              <a:t>miễn</a:t>
            </a:r>
            <a:r>
              <a:rPr lang="en-US" sz="2800" b="1" i="0" dirty="0">
                <a:solidFill>
                  <a:srgbClr val="FF0000"/>
                </a:solidFill>
                <a:effectLst/>
              </a:rPr>
              <a:t> </a:t>
            </a:r>
            <a:r>
              <a:rPr lang="en-US" sz="2800" b="1" i="0" dirty="0" err="1">
                <a:solidFill>
                  <a:srgbClr val="FF0000"/>
                </a:solidFill>
                <a:effectLst/>
              </a:rPr>
              <a:t>dịch</a:t>
            </a:r>
            <a:r>
              <a:rPr lang="en-US" sz="2800" b="1" i="0" dirty="0">
                <a:solidFill>
                  <a:srgbClr val="FF0000"/>
                </a:solidFill>
                <a:effectLst/>
              </a:rPr>
              <a:t> (islet-cell Ab), HLA, </a:t>
            </a:r>
            <a:r>
              <a:rPr lang="en-US" sz="2800" b="1" i="0" dirty="0" err="1">
                <a:solidFill>
                  <a:srgbClr val="FF0000"/>
                </a:solidFill>
                <a:effectLst/>
              </a:rPr>
              <a:t>các</a:t>
            </a:r>
            <a:r>
              <a:rPr lang="en-US" sz="2800" b="1" i="0" dirty="0">
                <a:solidFill>
                  <a:srgbClr val="FF0000"/>
                </a:solidFill>
                <a:effectLst/>
              </a:rPr>
              <a:t> </a:t>
            </a:r>
            <a:r>
              <a:rPr lang="en-US" sz="2800" b="1" i="0" dirty="0" err="1">
                <a:solidFill>
                  <a:srgbClr val="FF0000"/>
                </a:solidFill>
                <a:effectLst/>
              </a:rPr>
              <a:t>bệnh</a:t>
            </a:r>
            <a:r>
              <a:rPr lang="en-US" sz="2800" b="1" i="0" dirty="0">
                <a:solidFill>
                  <a:srgbClr val="FF0000"/>
                </a:solidFill>
                <a:effectLst/>
              </a:rPr>
              <a:t> </a:t>
            </a:r>
            <a:r>
              <a:rPr lang="en-US" sz="2800" b="1" i="0" dirty="0" err="1">
                <a:solidFill>
                  <a:srgbClr val="FF0000"/>
                </a:solidFill>
                <a:effectLst/>
              </a:rPr>
              <a:t>kèm</a:t>
            </a:r>
            <a:r>
              <a:rPr lang="en-US" sz="2800" b="1" i="0" dirty="0">
                <a:solidFill>
                  <a:srgbClr val="FF0000"/>
                </a:solidFill>
                <a:effectLst/>
              </a:rPr>
              <a:t> </a:t>
            </a:r>
            <a:r>
              <a:rPr lang="en-US" sz="2800" b="1" i="0" dirty="0" err="1">
                <a:solidFill>
                  <a:srgbClr val="FF0000"/>
                </a:solidFill>
                <a:effectLst/>
              </a:rPr>
              <a:t>theo.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A92C8F5-3DB0-75BE-3127-5E7382CB6BD4}"/>
              </a:ext>
            </a:extLst>
          </p:cNvPr>
          <p:cNvSpPr txBox="1"/>
          <p:nvPr/>
        </p:nvSpPr>
        <p:spPr>
          <a:xfrm>
            <a:off x="3411794" y="4816451"/>
            <a:ext cx="545690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0" dirty="0" err="1">
                <a:solidFill>
                  <a:srgbClr val="FF0000"/>
                </a:solidFill>
                <a:effectLst/>
              </a:rPr>
              <a:t>Kết</a:t>
            </a:r>
            <a:r>
              <a:rPr lang="en-US" sz="2800" b="1" i="0" dirty="0">
                <a:solidFill>
                  <a:srgbClr val="FF0000"/>
                </a:solidFill>
                <a:effectLst/>
              </a:rPr>
              <a:t> </a:t>
            </a:r>
            <a:r>
              <a:rPr lang="en-US" sz="2800" b="1" i="0" dirty="0" err="1">
                <a:solidFill>
                  <a:srgbClr val="FF0000"/>
                </a:solidFill>
                <a:effectLst/>
              </a:rPr>
              <a:t>quả</a:t>
            </a:r>
            <a:r>
              <a:rPr lang="en-US" sz="2800" b="1" i="0" dirty="0">
                <a:solidFill>
                  <a:srgbClr val="FF0000"/>
                </a:solidFill>
                <a:effectLst/>
              </a:rPr>
              <a:t> (Output): </a:t>
            </a:r>
            <a:r>
              <a:rPr lang="en-US" sz="2800" b="1" i="0" dirty="0" err="1">
                <a:solidFill>
                  <a:srgbClr val="FF0000"/>
                </a:solidFill>
                <a:effectLst/>
              </a:rPr>
              <a:t>nhãn</a:t>
            </a:r>
            <a:r>
              <a:rPr lang="en-US" sz="2800" b="1" i="0" dirty="0">
                <a:solidFill>
                  <a:srgbClr val="FF0000"/>
                </a:solidFill>
                <a:effectLst/>
              </a:rPr>
              <a:t> </a:t>
            </a:r>
            <a:r>
              <a:rPr lang="en-US" sz="2800" b="1" i="0" dirty="0" err="1">
                <a:solidFill>
                  <a:srgbClr val="FF0000"/>
                </a:solidFill>
                <a:effectLst/>
              </a:rPr>
              <a:t>phân</a:t>
            </a:r>
            <a:r>
              <a:rPr lang="en-US" sz="2800" b="1" i="0" dirty="0">
                <a:solidFill>
                  <a:srgbClr val="FF0000"/>
                </a:solidFill>
                <a:effectLst/>
              </a:rPr>
              <a:t> </a:t>
            </a:r>
            <a:r>
              <a:rPr lang="en-US" sz="2800" b="1" i="0" dirty="0" err="1">
                <a:solidFill>
                  <a:srgbClr val="FF0000"/>
                </a:solidFill>
                <a:effectLst/>
              </a:rPr>
              <a:t>loại</a:t>
            </a:r>
            <a:r>
              <a:rPr lang="en-US" sz="2800" b="1" i="0" dirty="0">
                <a:solidFill>
                  <a:srgbClr val="FF0000"/>
                </a:solidFill>
                <a:effectLst/>
              </a:rPr>
              <a:t> (IDDM / NIDDM (obese/nonobese) / Other types / IGT / GDM / </a:t>
            </a:r>
            <a:r>
              <a:rPr lang="en-US" sz="2800" b="1" i="0" dirty="0" err="1">
                <a:solidFill>
                  <a:srgbClr val="FF0000"/>
                </a:solidFill>
                <a:effectLst/>
              </a:rPr>
              <a:t>PrevAGT</a:t>
            </a:r>
            <a:r>
              <a:rPr lang="en-US" sz="2800" b="1" i="0" dirty="0">
                <a:solidFill>
                  <a:srgbClr val="FF0000"/>
                </a:solidFill>
                <a:effectLst/>
              </a:rPr>
              <a:t> / </a:t>
            </a:r>
            <a:r>
              <a:rPr lang="en-US" sz="2800" b="1" i="0" dirty="0" err="1">
                <a:solidFill>
                  <a:srgbClr val="FF0000"/>
                </a:solidFill>
                <a:effectLst/>
              </a:rPr>
              <a:t>PotAGT</a:t>
            </a:r>
            <a:r>
              <a:rPr lang="en-US" sz="2800" b="1" i="0" dirty="0">
                <a:solidFill>
                  <a:srgbClr val="FF0000"/>
                </a:solidFill>
                <a:effectLst/>
              </a:rPr>
              <a:t>) + </a:t>
            </a:r>
            <a:r>
              <a:rPr lang="en-US" sz="2800" b="1" i="0" dirty="0" err="1">
                <a:solidFill>
                  <a:srgbClr val="FF0000"/>
                </a:solidFill>
                <a:effectLst/>
              </a:rPr>
              <a:t>các</a:t>
            </a:r>
            <a:r>
              <a:rPr lang="en-US" sz="2800" b="1" i="0" dirty="0">
                <a:solidFill>
                  <a:srgbClr val="FF0000"/>
                </a:solidFill>
                <a:effectLst/>
              </a:rPr>
              <a:t> </a:t>
            </a:r>
            <a:r>
              <a:rPr lang="en-US" sz="2800" b="1" i="0" dirty="0" err="1">
                <a:solidFill>
                  <a:srgbClr val="FF0000"/>
                </a:solidFill>
                <a:effectLst/>
              </a:rPr>
              <a:t>tiêu</a:t>
            </a:r>
            <a:r>
              <a:rPr lang="en-US" sz="2800" b="1" i="0" dirty="0">
                <a:solidFill>
                  <a:srgbClr val="FF0000"/>
                </a:solidFill>
                <a:effectLst/>
              </a:rPr>
              <a:t> </a:t>
            </a:r>
            <a:r>
              <a:rPr lang="en-US" sz="2800" b="1" i="0" dirty="0" err="1">
                <a:solidFill>
                  <a:srgbClr val="FF0000"/>
                </a:solidFill>
                <a:effectLst/>
              </a:rPr>
              <a:t>chuẩn</a:t>
            </a:r>
            <a:r>
              <a:rPr lang="en-US" sz="2800" b="1" i="0" dirty="0">
                <a:solidFill>
                  <a:srgbClr val="FF0000"/>
                </a:solidFill>
                <a:effectLst/>
              </a:rPr>
              <a:t> </a:t>
            </a:r>
            <a:r>
              <a:rPr lang="en-US" sz="2800" b="1" i="0" dirty="0" err="1">
                <a:solidFill>
                  <a:srgbClr val="FF0000"/>
                </a:solidFill>
                <a:effectLst/>
              </a:rPr>
              <a:t>chẩn</a:t>
            </a:r>
            <a:r>
              <a:rPr lang="en-US" sz="2800" b="1" i="0" dirty="0">
                <a:solidFill>
                  <a:srgbClr val="FF0000"/>
                </a:solidFill>
                <a:effectLst/>
              </a:rPr>
              <a:t> </a:t>
            </a:r>
            <a:r>
              <a:rPr lang="en-US" sz="2800" b="1" i="0" dirty="0" err="1">
                <a:solidFill>
                  <a:srgbClr val="FF0000"/>
                </a:solidFill>
                <a:effectLst/>
              </a:rPr>
              <a:t>đoán</a:t>
            </a:r>
            <a:r>
              <a:rPr lang="en-US" sz="2800" b="1" i="0" dirty="0">
                <a:solidFill>
                  <a:srgbClr val="FF0000"/>
                </a:solidFill>
                <a:effectLst/>
              </a:rPr>
              <a:t> </a:t>
            </a:r>
            <a:r>
              <a:rPr lang="en-US" sz="2800" b="1" i="0" dirty="0" err="1">
                <a:solidFill>
                  <a:srgbClr val="FF0000"/>
                </a:solidFill>
                <a:effectLst/>
              </a:rPr>
              <a:t>cụ</a:t>
            </a:r>
            <a:r>
              <a:rPr lang="en-US" sz="2800" b="1" i="0" dirty="0">
                <a:solidFill>
                  <a:srgbClr val="FF0000"/>
                </a:solidFill>
                <a:effectLst/>
              </a:rPr>
              <a:t> </a:t>
            </a:r>
            <a:r>
              <a:rPr lang="en-US" sz="2800" b="1" i="0" dirty="0" err="1">
                <a:solidFill>
                  <a:srgbClr val="FF0000"/>
                </a:solidFill>
                <a:effectLst/>
              </a:rPr>
              <a:t>thể</a:t>
            </a:r>
            <a:r>
              <a:rPr lang="en-US" sz="2800" b="1" i="0" dirty="0">
                <a:solidFill>
                  <a:srgbClr val="FF0000"/>
                </a:solidFill>
                <a:effectLst/>
              </a:rPr>
              <a:t>.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83511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E3308-6151-B355-EFCF-772B471D6B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3925" y="1590675"/>
            <a:ext cx="2447925" cy="2533649"/>
          </a:xfrm>
        </p:spPr>
        <p:txBody>
          <a:bodyPr/>
          <a:lstStyle/>
          <a:p>
            <a:r>
              <a:rPr lang="it-IT" b="1" i="0" dirty="0"/>
              <a:t>6. Ma trận tương quan</a:t>
            </a:r>
            <a:br>
              <a:rPr lang="it-IT" dirty="0"/>
            </a:br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760F238F-B085-6533-A8BF-9D1B69829B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03E94761-6314-BE32-FA36-D8A150FC10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pic>
        <p:nvPicPr>
          <p:cNvPr id="11" name="Picture 10" descr="A screenshot of a graph&#10;&#10;AI-generated content may be incorrect.">
            <a:extLst>
              <a:ext uri="{FF2B5EF4-FFF2-40B4-BE49-F238E27FC236}">
                <a16:creationId xmlns:a16="http://schemas.microsoft.com/office/drawing/2014/main" id="{7C55C662-FB97-8081-2107-BB4632131C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495" y="0"/>
            <a:ext cx="775965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470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886009C-F5F5-2DB6-4B62-B4D31D4BA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30629" y="1343610"/>
            <a:ext cx="12661641" cy="3956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42652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92410-434B-6229-4BED-FAC4C35E67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8374224" cy="940836"/>
          </a:xfrm>
        </p:spPr>
        <p:txBody>
          <a:bodyPr/>
          <a:lstStyle/>
          <a:p>
            <a:r>
              <a:rPr lang="en-US" b="1" i="0" dirty="0"/>
              <a:t>6) </a:t>
            </a:r>
            <a:r>
              <a:rPr lang="en-US" b="1" i="0" dirty="0" err="1"/>
              <a:t>Mô</a:t>
            </a:r>
            <a:r>
              <a:rPr lang="en-US" b="1" i="0" dirty="0"/>
              <a:t> </a:t>
            </a:r>
            <a:r>
              <a:rPr lang="en-US" b="1" i="0" dirty="0" err="1"/>
              <a:t>hình</a:t>
            </a:r>
            <a:r>
              <a:rPr lang="en-US" b="1" i="0" dirty="0"/>
              <a:t> Học </a:t>
            </a:r>
            <a:r>
              <a:rPr lang="en-US" b="1" i="0" dirty="0" err="1"/>
              <a:t>Máy</a:t>
            </a:r>
            <a:r>
              <a:rPr lang="en-US" b="1" i="0" dirty="0"/>
              <a:t>.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F114437-94A1-6266-42F5-67753FE88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162" y="1003819"/>
            <a:ext cx="6965675" cy="5650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39428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showing a number of forest&#10;&#10;AI-generated content may be incorrect.">
            <a:extLst>
              <a:ext uri="{FF2B5EF4-FFF2-40B4-BE49-F238E27FC236}">
                <a16:creationId xmlns:a16="http://schemas.microsoft.com/office/drawing/2014/main" id="{FC4AB91A-15D9-F13C-36E4-59E1F7E4DB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785" y="329549"/>
            <a:ext cx="8752113" cy="6198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5420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screen with white text&#10;&#10;AI-generated content may be incorrect.">
            <a:extLst>
              <a:ext uri="{FF2B5EF4-FFF2-40B4-BE49-F238E27FC236}">
                <a16:creationId xmlns:a16="http://schemas.microsoft.com/office/drawing/2014/main" id="{468E1B65-0E7D-6FE2-F6D5-8463C920A8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83289"/>
            <a:ext cx="12192000" cy="551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50167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Placeholder 5" descr="Close-up of a bridge with wires">
            <a:extLst>
              <a:ext uri="{FF2B5EF4-FFF2-40B4-BE49-F238E27FC236}">
                <a16:creationId xmlns:a16="http://schemas.microsoft.com/office/drawing/2014/main" id="{E461669C-A7BA-D639-22CB-B5FBBE698B3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" r="20"/>
          <a:stretch/>
        </p:blipFill>
        <p:spPr>
          <a:noFill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BAC361-0D7A-DC05-86B5-6DD77D322F5B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 anchor="b"/>
          <a:lstStyle/>
          <a:p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E98EFF-197D-3136-70B9-7BBD30A48931}"/>
              </a:ext>
            </a:extLst>
          </p:cNvPr>
          <p:cNvSpPr>
            <a:spLocks noGrp="1"/>
          </p:cNvSpPr>
          <p:nvPr>
            <p:ph idx="1"/>
          </p:nvPr>
        </p:nvSpPr>
        <p:spPr>
          <a:noFill/>
        </p:spPr>
        <p:txBody>
          <a:bodyPr anchor="t">
            <a:normAutofit/>
          </a:bodyPr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1210802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034E89-1952-5288-08A0-70A4A73BE3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14169"/>
            <a:ext cx="9144000" cy="3048000"/>
          </a:xfrm>
          <a:noFill/>
        </p:spPr>
        <p:txBody>
          <a:bodyPr anchor="b"/>
          <a:lstStyle/>
          <a:p>
            <a:r>
              <a:rPr lang="vi-VN" sz="3200" b="1" i="0" dirty="0"/>
              <a:t>Bài toán</a:t>
            </a:r>
            <a:r>
              <a:rPr lang="vi-VN" sz="2800" i="0" dirty="0"/>
              <a:t>: không phải bài toán ML truyền thống mà là xây dựng hệ phân loại lâm sàng + tiêu chuẩn chẩn đoán cho các trạng thái dung nạp </a:t>
            </a:r>
            <a:r>
              <a:rPr lang="vi-VN" sz="2800" i="0" dirty="0" err="1"/>
              <a:t>glucose</a:t>
            </a:r>
            <a:r>
              <a:rPr lang="vi-VN" sz="2800" i="0" dirty="0"/>
              <a:t>/đái tháo đường, dựa trên kiến thức thời điểm 1979, với mục tiêu: thống nhất thuật ngữ, tiêu chuẩn định nghĩa (</a:t>
            </a:r>
            <a:r>
              <a:rPr lang="vi-VN" sz="2800" i="0" dirty="0" err="1"/>
              <a:t>cut-offs</a:t>
            </a:r>
            <a:r>
              <a:rPr lang="vi-VN" sz="2800" i="0" dirty="0"/>
              <a:t>), và dữ liệu cần thu thập để hỗ trợ nghiên cứu lâm sàng/dịch tễ. </a:t>
            </a:r>
            <a:endParaRPr lang="en-US" sz="2800" b="1" dirty="0">
              <a:latin typeface="Amasis MT Pro Black" panose="02040A04050005020304" pitchFamily="18" charset="0"/>
            </a:endParaRPr>
          </a:p>
        </p:txBody>
      </p:sp>
      <p:pic>
        <p:nvPicPr>
          <p:cNvPr id="17" name="Picture Placeholder 16" descr="A city with tall buildings">
            <a:extLst>
              <a:ext uri="{FF2B5EF4-FFF2-40B4-BE49-F238E27FC236}">
                <a16:creationId xmlns:a16="http://schemas.microsoft.com/office/drawing/2014/main" id="{4D6EE8D1-247A-B95F-BD1A-A2D76964CF34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" r="13"/>
          <a:stretch/>
        </p:blipFill>
        <p:spPr/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396D31-89F4-783D-9C8D-0DDE7F77C632}"/>
              </a:ext>
            </a:extLst>
          </p:cNvPr>
          <p:cNvSpPr txBox="1"/>
          <p:nvPr/>
        </p:nvSpPr>
        <p:spPr>
          <a:xfrm>
            <a:off x="1278194" y="658761"/>
            <a:ext cx="817060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i="0" dirty="0">
                <a:effectLst/>
              </a:rPr>
              <a:t>1) </a:t>
            </a:r>
            <a:r>
              <a:rPr lang="en-US" sz="3600" b="1" i="0" dirty="0" err="1">
                <a:effectLst/>
              </a:rPr>
              <a:t>Hiểu</a:t>
            </a:r>
            <a:r>
              <a:rPr lang="en-US" sz="3600" b="1" i="0" dirty="0">
                <a:effectLst/>
              </a:rPr>
              <a:t> </a:t>
            </a:r>
            <a:r>
              <a:rPr lang="en-US" sz="3600" b="1" i="0" dirty="0" err="1">
                <a:effectLst/>
              </a:rPr>
              <a:t>bài</a:t>
            </a:r>
            <a:r>
              <a:rPr lang="en-US" sz="3600" b="1" i="0" dirty="0">
                <a:effectLst/>
              </a:rPr>
              <a:t> </a:t>
            </a:r>
            <a:r>
              <a:rPr lang="en-US" sz="3600" b="1" i="0" dirty="0" err="1">
                <a:effectLst/>
              </a:rPr>
              <a:t>toán</a:t>
            </a:r>
            <a:r>
              <a:rPr lang="en-US" sz="3600" b="1" i="0" dirty="0">
                <a:effectLst/>
              </a:rPr>
              <a:t> </a:t>
            </a:r>
            <a:r>
              <a:rPr lang="en-US" sz="3600" b="1" i="0" dirty="0" err="1">
                <a:effectLst/>
              </a:rPr>
              <a:t>bản</a:t>
            </a:r>
            <a:r>
              <a:rPr lang="en-US" sz="3600" b="1" i="0" dirty="0">
                <a:effectLst/>
              </a:rPr>
              <a:t> </a:t>
            </a:r>
            <a:r>
              <a:rPr lang="en-US" sz="3600" b="1" i="0" dirty="0" err="1">
                <a:effectLst/>
              </a:rPr>
              <a:t>chất</a:t>
            </a:r>
            <a:r>
              <a:rPr lang="en-US" sz="3600" b="1" i="0" dirty="0">
                <a:effectLst/>
              </a:rPr>
              <a:t> &amp; </a:t>
            </a:r>
            <a:r>
              <a:rPr lang="en-US" sz="3600" b="1" i="0" dirty="0" err="1">
                <a:effectLst/>
              </a:rPr>
              <a:t>mục</a:t>
            </a:r>
            <a:r>
              <a:rPr lang="en-US" sz="3600" b="1" i="0" dirty="0">
                <a:effectLst/>
              </a:rPr>
              <a:t> </a:t>
            </a:r>
            <a:r>
              <a:rPr lang="en-US" sz="3600" b="1" i="0" dirty="0" err="1">
                <a:effectLst/>
              </a:rPr>
              <a:t>đích</a:t>
            </a:r>
            <a:r>
              <a:rPr lang="en-US" sz="3600" b="1" i="0" dirty="0">
                <a:effectLst/>
              </a:rPr>
              <a:t> </a:t>
            </a:r>
            <a:r>
              <a:rPr lang="en-US" sz="3600" b="1" i="0" dirty="0" err="1">
                <a:effectLst/>
              </a:rPr>
              <a:t>của</a:t>
            </a:r>
            <a:r>
              <a:rPr lang="en-US" sz="3600" b="1" i="0" dirty="0">
                <a:effectLst/>
              </a:rPr>
              <a:t> paper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821088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ABE40-AA00-F366-A36A-B3F1AADBF0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-1071715" y="2189972"/>
            <a:ext cx="108154" cy="209099"/>
          </a:xfrm>
          <a:noFill/>
        </p:spPr>
        <p:txBody>
          <a:bodyPr>
            <a:noAutofit/>
          </a:bodyPr>
          <a:lstStyle/>
          <a:p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446868-83F0-CEEF-5E60-6D55C93B52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15072" y="580103"/>
            <a:ext cx="5028565" cy="3746091"/>
          </a:xfrm>
          <a:noFill/>
        </p:spPr>
        <p:txBody>
          <a:bodyPr anchor="t"/>
          <a:lstStyle/>
          <a:p>
            <a:r>
              <a:rPr lang="vi-VN" sz="3600" dirty="0">
                <a:solidFill>
                  <a:schemeClr val="tx1"/>
                </a:solidFill>
              </a:rPr>
              <a:t>Tại sao quan trọng</a:t>
            </a:r>
            <a:r>
              <a:rPr lang="vi-VN" sz="3600" b="0" dirty="0">
                <a:solidFill>
                  <a:schemeClr val="tx1"/>
                </a:solidFill>
              </a:rPr>
              <a:t>: trước đây các nhóm dùng tiêu chí khác nhau → kết quả dịch tễ kém so sánh được; </a:t>
            </a:r>
            <a:r>
              <a:rPr lang="vi-VN" sz="3600" b="0" dirty="0" err="1">
                <a:solidFill>
                  <a:schemeClr val="tx1"/>
                </a:solidFill>
              </a:rPr>
              <a:t>paper</a:t>
            </a:r>
            <a:r>
              <a:rPr lang="vi-VN" sz="3600" b="0" dirty="0">
                <a:solidFill>
                  <a:schemeClr val="tx1"/>
                </a:solidFill>
              </a:rPr>
              <a:t> muốn cung cấp </a:t>
            </a:r>
            <a:r>
              <a:rPr lang="vi-VN" sz="3600" b="0" dirty="0" err="1">
                <a:solidFill>
                  <a:schemeClr val="tx1"/>
                </a:solidFill>
              </a:rPr>
              <a:t>framework</a:t>
            </a:r>
            <a:r>
              <a:rPr lang="vi-VN" sz="3600" b="0" dirty="0">
                <a:solidFill>
                  <a:schemeClr val="tx1"/>
                </a:solidFill>
              </a:rPr>
              <a:t> để thu thập và so sánh dữ liệu chuẩn hóa trên nhiều quần thể. </a:t>
            </a:r>
            <a:endParaRPr lang="en-US" sz="3600" dirty="0">
              <a:solidFill>
                <a:schemeClr val="tx1"/>
              </a:solidFill>
            </a:endParaRPr>
          </a:p>
        </p:txBody>
      </p:sp>
      <p:pic>
        <p:nvPicPr>
          <p:cNvPr id="43" name="Picture Placeholder 42" descr="A plane flying over a city">
            <a:extLst>
              <a:ext uri="{FF2B5EF4-FFF2-40B4-BE49-F238E27FC236}">
                <a16:creationId xmlns:a16="http://schemas.microsoft.com/office/drawing/2014/main" id="{9100BC91-12A3-DE75-3F38-9C17D39DC5E7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" r="39"/>
          <a:stretch/>
        </p:blipFill>
        <p:spPr/>
      </p:pic>
    </p:spTree>
    <p:extLst>
      <p:ext uri="{BB962C8B-B14F-4D97-AF65-F5344CB8AC3E}">
        <p14:creationId xmlns:p14="http://schemas.microsoft.com/office/powerpoint/2010/main" val="4242039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b="1" i="0" dirty="0"/>
              <a:t>2) Input / Output / </a:t>
            </a:r>
            <a:r>
              <a:rPr lang="en-US" b="1" i="0" dirty="0" err="1"/>
              <a:t>Mục</a:t>
            </a:r>
            <a:r>
              <a:rPr lang="en-US" b="1" i="0" dirty="0"/>
              <a:t> </a:t>
            </a:r>
            <a:r>
              <a:rPr lang="en-US" b="1" i="0" dirty="0" err="1"/>
              <a:t>tiêu</a:t>
            </a:r>
            <a:r>
              <a:rPr lang="en-US" b="1" i="0" dirty="0"/>
              <a:t> (chi </a:t>
            </a:r>
            <a:r>
              <a:rPr lang="en-US" b="1" i="0" dirty="0" err="1"/>
              <a:t>tiết</a:t>
            </a:r>
            <a:r>
              <a:rPr lang="en-US" b="1" i="0" dirty="0"/>
              <a:t>)</a:t>
            </a:r>
            <a:endParaRPr lang="en-US" dirty="0"/>
          </a:p>
        </p:txBody>
      </p:sp>
      <p:pic>
        <p:nvPicPr>
          <p:cNvPr id="24" name="Picture Placeholder 7" descr="Looking up view of tall buildings">
            <a:extLst>
              <a:ext uri="{FF2B5EF4-FFF2-40B4-BE49-F238E27FC236}">
                <a16:creationId xmlns:a16="http://schemas.microsoft.com/office/drawing/2014/main" id="{A672B903-78EE-718A-C122-69D512078839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1" b="61"/>
          <a:stretch/>
        </p:blipFill>
        <p:spPr>
          <a:noFill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970116" y="2022395"/>
            <a:ext cx="6941703" cy="2402121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vi-VN" b="1" dirty="0" err="1"/>
              <a:t>Inputs</a:t>
            </a:r>
            <a:r>
              <a:rPr lang="vi-VN" b="1" dirty="0"/>
              <a:t> </a:t>
            </a:r>
            <a:r>
              <a:rPr lang="vi-VN" dirty="0"/>
              <a:t>(dữ liệu cần thu thập, dùng cho phân loại)</a:t>
            </a:r>
          </a:p>
          <a:p>
            <a:r>
              <a:rPr lang="vi-VN" dirty="0" err="1"/>
              <a:t>Fasting</a:t>
            </a:r>
            <a:r>
              <a:rPr lang="vi-VN" dirty="0"/>
              <a:t> </a:t>
            </a:r>
            <a:r>
              <a:rPr lang="vi-VN" dirty="0" err="1"/>
              <a:t>Plasma</a:t>
            </a:r>
            <a:r>
              <a:rPr lang="vi-VN" dirty="0"/>
              <a:t> </a:t>
            </a:r>
            <a:r>
              <a:rPr lang="vi-VN" dirty="0" err="1"/>
              <a:t>Glucose</a:t>
            </a:r>
            <a:r>
              <a:rPr lang="vi-VN" dirty="0"/>
              <a:t> (FPG) — </a:t>
            </a:r>
            <a:r>
              <a:rPr lang="vi-VN" dirty="0" err="1"/>
              <a:t>venous</a:t>
            </a:r>
            <a:r>
              <a:rPr lang="vi-VN" dirty="0"/>
              <a:t> </a:t>
            </a:r>
            <a:r>
              <a:rPr lang="vi-VN" dirty="0" err="1"/>
              <a:t>plasma</a:t>
            </a:r>
            <a:r>
              <a:rPr lang="vi-VN" dirty="0"/>
              <a:t> (được ưu tiên): </a:t>
            </a:r>
            <a:r>
              <a:rPr lang="vi-VN" dirty="0" err="1"/>
              <a:t>numeric</a:t>
            </a:r>
            <a:r>
              <a:rPr lang="vi-VN" dirty="0"/>
              <a:t> </a:t>
            </a:r>
            <a:r>
              <a:rPr lang="vi-VN" dirty="0" err="1"/>
              <a:t>mg</a:t>
            </a:r>
            <a:r>
              <a:rPr lang="vi-VN" dirty="0"/>
              <a:t>/</a:t>
            </a:r>
            <a:r>
              <a:rPr lang="vi-VN" dirty="0" err="1"/>
              <a:t>dL</a:t>
            </a:r>
            <a:r>
              <a:rPr lang="vi-VN" dirty="0"/>
              <a:t>. </a:t>
            </a:r>
          </a:p>
          <a:p>
            <a:r>
              <a:rPr lang="vi-VN" dirty="0"/>
              <a:t>OGTT: </a:t>
            </a:r>
            <a:r>
              <a:rPr lang="vi-VN" dirty="0" err="1"/>
              <a:t>glucose</a:t>
            </a:r>
            <a:r>
              <a:rPr lang="vi-VN" dirty="0"/>
              <a:t> đo tại nhiều thời điểm (0, 30min, 60min, 90min, 120min; GDM có thêm 3-h). Standard </a:t>
            </a:r>
            <a:r>
              <a:rPr lang="vi-VN" dirty="0" err="1"/>
              <a:t>load</a:t>
            </a:r>
            <a:r>
              <a:rPr lang="vi-VN" dirty="0"/>
              <a:t>: 75 g cho người lớn; cho trẻ 1.75 g/</a:t>
            </a:r>
            <a:r>
              <a:rPr lang="vi-VN" dirty="0" err="1"/>
              <a:t>kg</a:t>
            </a:r>
            <a:r>
              <a:rPr lang="vi-VN" dirty="0"/>
              <a:t> đến </a:t>
            </a:r>
            <a:r>
              <a:rPr lang="vi-VN" dirty="0" err="1"/>
              <a:t>max</a:t>
            </a:r>
            <a:r>
              <a:rPr lang="vi-VN" dirty="0"/>
              <a:t> 75 g</a:t>
            </a:r>
            <a:r>
              <a:rPr lang="en-US" dirty="0"/>
              <a:t>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6116" y="709863"/>
            <a:ext cx="9861884" cy="5811253"/>
          </a:xfrm>
          <a:noFill/>
        </p:spPr>
        <p:txBody>
          <a:bodyPr/>
          <a:lstStyle/>
          <a:p>
            <a:r>
              <a:rPr lang="vi-VN" sz="3200" b="1" i="0" dirty="0">
                <a:solidFill>
                  <a:srgbClr val="FF0000"/>
                </a:solidFill>
              </a:rPr>
              <a:t>Triệu chứng </a:t>
            </a:r>
            <a:r>
              <a:rPr lang="vi-VN" sz="2800" b="1" i="0" dirty="0">
                <a:solidFill>
                  <a:srgbClr val="FF0000"/>
                </a:solidFill>
              </a:rPr>
              <a:t>lâm sàng (</a:t>
            </a:r>
            <a:r>
              <a:rPr lang="vi-VN" sz="2800" b="1" i="0" dirty="0" err="1">
                <a:solidFill>
                  <a:srgbClr val="FF0000"/>
                </a:solidFill>
              </a:rPr>
              <a:t>polyuria</a:t>
            </a:r>
            <a:r>
              <a:rPr lang="vi-VN" sz="2800" b="1" i="0" dirty="0">
                <a:solidFill>
                  <a:srgbClr val="FF0000"/>
                </a:solidFill>
              </a:rPr>
              <a:t>, </a:t>
            </a:r>
            <a:r>
              <a:rPr lang="vi-VN" sz="2800" b="1" i="0" dirty="0" err="1">
                <a:solidFill>
                  <a:srgbClr val="FF0000"/>
                </a:solidFill>
              </a:rPr>
              <a:t>polydipsia</a:t>
            </a:r>
            <a:r>
              <a:rPr lang="vi-VN" sz="2800" b="1" i="0" dirty="0">
                <a:solidFill>
                  <a:srgbClr val="FF0000"/>
                </a:solidFill>
              </a:rPr>
              <a:t>, </a:t>
            </a:r>
            <a:r>
              <a:rPr lang="vi-VN" sz="2800" b="1" i="0" dirty="0" err="1">
                <a:solidFill>
                  <a:srgbClr val="FF0000"/>
                </a:solidFill>
              </a:rPr>
              <a:t>ketonuria</a:t>
            </a:r>
            <a:r>
              <a:rPr lang="vi-VN" sz="2800" b="1" i="0" dirty="0">
                <a:solidFill>
                  <a:srgbClr val="FF0000"/>
                </a:solidFill>
              </a:rPr>
              <a:t>, sụt cân nhanh) — để kết luận ngay nếu có triệu chứng + PG rất cao. </a:t>
            </a:r>
            <a:br>
              <a:rPr lang="vi-VN" sz="2800" b="1" dirty="0">
                <a:solidFill>
                  <a:srgbClr val="FF0000"/>
                </a:solidFill>
              </a:rPr>
            </a:br>
            <a:r>
              <a:rPr lang="vi-VN" sz="2800" b="1" i="0" dirty="0">
                <a:solidFill>
                  <a:srgbClr val="FF0000"/>
                </a:solidFill>
              </a:rPr>
              <a:t>Loại mẫu &amp; phương pháp đo (</a:t>
            </a:r>
            <a:r>
              <a:rPr lang="vi-VN" sz="2800" b="1" i="0" dirty="0" err="1">
                <a:solidFill>
                  <a:srgbClr val="FF0000"/>
                </a:solidFill>
              </a:rPr>
              <a:t>venous</a:t>
            </a:r>
            <a:r>
              <a:rPr lang="vi-VN" sz="2800" b="1" i="0" dirty="0">
                <a:solidFill>
                  <a:srgbClr val="FF0000"/>
                </a:solidFill>
              </a:rPr>
              <a:t> </a:t>
            </a:r>
            <a:r>
              <a:rPr lang="vi-VN" sz="2800" b="1" i="0" dirty="0" err="1">
                <a:solidFill>
                  <a:srgbClr val="FF0000"/>
                </a:solidFill>
              </a:rPr>
              <a:t>plasma</a:t>
            </a:r>
            <a:r>
              <a:rPr lang="vi-VN" sz="2800" b="1" i="0" dirty="0">
                <a:solidFill>
                  <a:srgbClr val="FF0000"/>
                </a:solidFill>
              </a:rPr>
              <a:t> </a:t>
            </a:r>
            <a:r>
              <a:rPr lang="vi-VN" sz="2800" b="1" i="0" dirty="0" err="1">
                <a:solidFill>
                  <a:srgbClr val="FF0000"/>
                </a:solidFill>
              </a:rPr>
              <a:t>vs</a:t>
            </a:r>
            <a:r>
              <a:rPr lang="vi-VN" sz="2800" b="1" i="0" dirty="0">
                <a:solidFill>
                  <a:srgbClr val="FF0000"/>
                </a:solidFill>
              </a:rPr>
              <a:t> </a:t>
            </a:r>
            <a:r>
              <a:rPr lang="vi-VN" sz="2800" b="1" i="0" dirty="0" err="1">
                <a:solidFill>
                  <a:srgbClr val="FF0000"/>
                </a:solidFill>
              </a:rPr>
              <a:t>capillary</a:t>
            </a:r>
            <a:r>
              <a:rPr lang="vi-VN" sz="2800" b="1" i="0" dirty="0">
                <a:solidFill>
                  <a:srgbClr val="FF0000"/>
                </a:solidFill>
              </a:rPr>
              <a:t> </a:t>
            </a:r>
            <a:r>
              <a:rPr lang="vi-VN" sz="2800" b="1" i="0" dirty="0" err="1">
                <a:solidFill>
                  <a:srgbClr val="FF0000"/>
                </a:solidFill>
              </a:rPr>
              <a:t>whole</a:t>
            </a:r>
            <a:r>
              <a:rPr lang="vi-VN" sz="2800" b="1" i="0" dirty="0">
                <a:solidFill>
                  <a:srgbClr val="FF0000"/>
                </a:solidFill>
              </a:rPr>
              <a:t> </a:t>
            </a:r>
            <a:r>
              <a:rPr lang="vi-VN" sz="2800" b="1" i="0" dirty="0" err="1">
                <a:solidFill>
                  <a:srgbClr val="FF0000"/>
                </a:solidFill>
              </a:rPr>
              <a:t>blood</a:t>
            </a:r>
            <a:r>
              <a:rPr lang="vi-VN" sz="2800" b="1" i="0" dirty="0">
                <a:solidFill>
                  <a:srgbClr val="FF0000"/>
                </a:solidFill>
              </a:rPr>
              <a:t>; </a:t>
            </a:r>
            <a:r>
              <a:rPr lang="vi-VN" sz="2800" b="1" i="0" dirty="0" err="1">
                <a:solidFill>
                  <a:srgbClr val="FF0000"/>
                </a:solidFill>
              </a:rPr>
              <a:t>glucose</a:t>
            </a:r>
            <a:r>
              <a:rPr lang="vi-VN" sz="2800" b="1" i="0" dirty="0">
                <a:solidFill>
                  <a:srgbClr val="FF0000"/>
                </a:solidFill>
              </a:rPr>
              <a:t> </a:t>
            </a:r>
            <a:r>
              <a:rPr lang="vi-VN" sz="2800" b="1" i="0" dirty="0" err="1">
                <a:solidFill>
                  <a:srgbClr val="FF0000"/>
                </a:solidFill>
              </a:rPr>
              <a:t>assay</a:t>
            </a:r>
            <a:r>
              <a:rPr lang="vi-VN" sz="2800" b="1" i="0" dirty="0">
                <a:solidFill>
                  <a:srgbClr val="FF0000"/>
                </a:solidFill>
              </a:rPr>
              <a:t> </a:t>
            </a:r>
            <a:r>
              <a:rPr lang="vi-VN" sz="2800" b="1" i="0" dirty="0" err="1">
                <a:solidFill>
                  <a:srgbClr val="FF0000"/>
                </a:solidFill>
              </a:rPr>
              <a:t>method</a:t>
            </a:r>
            <a:r>
              <a:rPr lang="vi-VN" sz="2800" b="1" i="0" dirty="0">
                <a:solidFill>
                  <a:srgbClr val="FF0000"/>
                </a:solidFill>
              </a:rPr>
              <a:t>: </a:t>
            </a:r>
            <a:r>
              <a:rPr lang="vi-VN" sz="2800" b="1" i="0" dirty="0" err="1">
                <a:solidFill>
                  <a:srgbClr val="FF0000"/>
                </a:solidFill>
              </a:rPr>
              <a:t>glucose-oxidase</a:t>
            </a:r>
            <a:r>
              <a:rPr lang="vi-VN" sz="2800" b="1" i="0" dirty="0">
                <a:solidFill>
                  <a:srgbClr val="FF0000"/>
                </a:solidFill>
              </a:rPr>
              <a:t>, </a:t>
            </a:r>
            <a:r>
              <a:rPr lang="vi-VN" sz="2800" b="1" i="0" dirty="0" err="1">
                <a:solidFill>
                  <a:srgbClr val="FF0000"/>
                </a:solidFill>
              </a:rPr>
              <a:t>hexokinase</a:t>
            </a:r>
            <a:r>
              <a:rPr lang="vi-VN" sz="2800" b="1" i="0" dirty="0">
                <a:solidFill>
                  <a:srgbClr val="FF0000"/>
                </a:solidFill>
              </a:rPr>
              <a:t>, ...). </a:t>
            </a:r>
            <a:br>
              <a:rPr lang="vi-VN" sz="2800" b="1" dirty="0">
                <a:solidFill>
                  <a:srgbClr val="FF0000"/>
                </a:solidFill>
              </a:rPr>
            </a:br>
            <a:r>
              <a:rPr lang="vi-VN" sz="2800" b="1" i="0" dirty="0">
                <a:solidFill>
                  <a:srgbClr val="FF0000"/>
                </a:solidFill>
              </a:rPr>
              <a:t>Yếu tố bổ sung: cân nặng, chiều cao (BMI), </a:t>
            </a:r>
            <a:r>
              <a:rPr lang="vi-VN" sz="2800" b="1" i="0" dirty="0" err="1">
                <a:solidFill>
                  <a:srgbClr val="FF0000"/>
                </a:solidFill>
              </a:rPr>
              <a:t>percent</a:t>
            </a:r>
            <a:r>
              <a:rPr lang="vi-VN" sz="2800" b="1" i="0" dirty="0">
                <a:solidFill>
                  <a:srgbClr val="FF0000"/>
                </a:solidFill>
              </a:rPr>
              <a:t> </a:t>
            </a:r>
            <a:r>
              <a:rPr lang="vi-VN" sz="2800" b="1" i="0" dirty="0" err="1">
                <a:solidFill>
                  <a:srgbClr val="FF0000"/>
                </a:solidFill>
              </a:rPr>
              <a:t>desirable</a:t>
            </a:r>
            <a:r>
              <a:rPr lang="vi-VN" sz="2800" b="1" i="0" dirty="0">
                <a:solidFill>
                  <a:srgbClr val="FF0000"/>
                </a:solidFill>
              </a:rPr>
              <a:t> </a:t>
            </a:r>
            <a:r>
              <a:rPr lang="vi-VN" sz="2800" b="1" i="0" dirty="0" err="1">
                <a:solidFill>
                  <a:srgbClr val="FF0000"/>
                </a:solidFill>
              </a:rPr>
              <a:t>weight</a:t>
            </a:r>
            <a:r>
              <a:rPr lang="vi-VN" sz="2800" b="1" i="0" dirty="0">
                <a:solidFill>
                  <a:srgbClr val="FF0000"/>
                </a:solidFill>
              </a:rPr>
              <a:t> (PDW), huyết áp, </a:t>
            </a:r>
            <a:r>
              <a:rPr lang="vi-VN" sz="2800" b="1" i="0" dirty="0" err="1">
                <a:solidFill>
                  <a:srgbClr val="FF0000"/>
                </a:solidFill>
              </a:rPr>
              <a:t>lipid</a:t>
            </a:r>
            <a:r>
              <a:rPr lang="vi-VN" sz="2800" b="1" i="0" dirty="0">
                <a:solidFill>
                  <a:srgbClr val="FF0000"/>
                </a:solidFill>
              </a:rPr>
              <a:t>, tiền sử gia đình, HLA, </a:t>
            </a:r>
            <a:r>
              <a:rPr lang="vi-VN" sz="2800" b="1" i="0" dirty="0" err="1">
                <a:solidFill>
                  <a:srgbClr val="FF0000"/>
                </a:solidFill>
              </a:rPr>
              <a:t>islet-cell</a:t>
            </a:r>
            <a:r>
              <a:rPr lang="vi-VN" sz="2800" b="1" i="0" dirty="0">
                <a:solidFill>
                  <a:srgbClr val="FF0000"/>
                </a:solidFill>
              </a:rPr>
              <a:t> </a:t>
            </a:r>
            <a:r>
              <a:rPr lang="vi-VN" sz="2800" b="1" i="0" dirty="0" err="1">
                <a:solidFill>
                  <a:srgbClr val="FF0000"/>
                </a:solidFill>
              </a:rPr>
              <a:t>antibodies</a:t>
            </a:r>
            <a:r>
              <a:rPr lang="vi-VN" sz="2800" b="1" i="0" dirty="0">
                <a:solidFill>
                  <a:srgbClr val="FF0000"/>
                </a:solidFill>
              </a:rPr>
              <a:t>, dùng thuốc (những thuốc có thể ảnh hưởng đo </a:t>
            </a:r>
            <a:r>
              <a:rPr lang="vi-VN" sz="2800" b="1" i="0" dirty="0" err="1">
                <a:solidFill>
                  <a:srgbClr val="FF0000"/>
                </a:solidFill>
              </a:rPr>
              <a:t>glucose</a:t>
            </a:r>
            <a:r>
              <a:rPr lang="vi-VN" sz="2800" b="1" i="0" dirty="0">
                <a:solidFill>
                  <a:srgbClr val="FF0000"/>
                </a:solidFill>
              </a:rPr>
              <a:t>).</a:t>
            </a:r>
            <a:br>
              <a:rPr lang="vi-VN" sz="2800" dirty="0"/>
            </a:br>
            <a:endParaRPr lang="en-US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ECEBD4-35BF-26BB-D438-DA43EBD5EE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-1396182" y="3978800"/>
            <a:ext cx="1032387" cy="1965960"/>
          </a:xfrm>
          <a:noFill/>
        </p:spPr>
        <p:txBody>
          <a:bodyPr/>
          <a:lstStyle/>
          <a:p>
            <a:r>
              <a:rPr lang="en-US" dirty="0"/>
              <a:t>ENHANCING YOUR PRESENTATIO</a:t>
            </a:r>
          </a:p>
        </p:txBody>
      </p:sp>
    </p:spTree>
    <p:extLst>
      <p:ext uri="{BB962C8B-B14F-4D97-AF65-F5344CB8AC3E}">
        <p14:creationId xmlns:p14="http://schemas.microsoft.com/office/powerpoint/2010/main" val="435195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683042" y="1407695"/>
            <a:ext cx="1359568" cy="507861"/>
          </a:xfrm>
          <a:noFill/>
        </p:spPr>
        <p:txBody>
          <a:bodyPr/>
          <a:lstStyle/>
          <a:p>
            <a:r>
              <a:rPr lang="en-US" dirty="0"/>
              <a:t>EFFECTIVE DELIVY TECHNIQUES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52FCDEA-B717-3B44-9161-25A2BC8BB169}"/>
              </a:ext>
            </a:extLst>
          </p:cNvPr>
          <p:cNvSpPr txBox="1"/>
          <p:nvPr/>
        </p:nvSpPr>
        <p:spPr>
          <a:xfrm>
            <a:off x="348917" y="240632"/>
            <a:ext cx="11369842" cy="60035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5850"/>
              </a:lnSpc>
              <a:buNone/>
            </a:pPr>
            <a:r>
              <a:rPr lang="vi-VN" sz="2800" b="1" i="0" dirty="0" err="1">
                <a:effectLst/>
                <a:latin typeface="YAFcfuZZeUg_0"/>
              </a:rPr>
              <a:t>Outputs</a:t>
            </a:r>
            <a:r>
              <a:rPr lang="vi-VN" sz="2800" b="1" i="0" dirty="0">
                <a:effectLst/>
                <a:latin typeface="YAFcfuZZeUg_0"/>
              </a:rPr>
              <a:t> (nhãn / kết quả)</a:t>
            </a:r>
            <a:endParaRPr lang="vi-VN" sz="2800" b="1" dirty="0">
              <a:effectLst/>
              <a:latin typeface="YAFcfuZZeUg_0"/>
            </a:endParaRPr>
          </a:p>
          <a:p>
            <a:pPr>
              <a:lnSpc>
                <a:spcPts val="5850"/>
              </a:lnSpc>
              <a:buNone/>
            </a:pPr>
            <a:r>
              <a:rPr lang="vi-VN" sz="1400" b="1" i="0" dirty="0">
                <a:effectLst/>
                <a:latin typeface="YAFcfuZZeUg_0"/>
              </a:rPr>
              <a:t>Phân loại chính</a:t>
            </a:r>
            <a:r>
              <a:rPr lang="vi-VN" sz="1400" b="0" i="0" dirty="0">
                <a:effectLst/>
                <a:latin typeface="YAFcfuZZeUg_0"/>
              </a:rPr>
              <a:t>: IDDM (</a:t>
            </a:r>
            <a:r>
              <a:rPr lang="vi-VN" sz="1400" b="0" i="0" dirty="0" err="1">
                <a:effectLst/>
                <a:latin typeface="YAFcfuZZeUg_0"/>
              </a:rPr>
              <a:t>Type</a:t>
            </a:r>
            <a:r>
              <a:rPr lang="vi-VN" sz="1400" b="0" i="0" dirty="0">
                <a:effectLst/>
                <a:latin typeface="YAFcfuZZeUg_0"/>
              </a:rPr>
              <a:t> I), NIDDM (</a:t>
            </a:r>
            <a:r>
              <a:rPr lang="vi-VN" sz="1400" b="0" i="0" dirty="0" err="1">
                <a:effectLst/>
                <a:latin typeface="YAFcfuZZeUg_0"/>
              </a:rPr>
              <a:t>Type</a:t>
            </a:r>
            <a:r>
              <a:rPr lang="vi-VN" sz="1400" b="0" i="0" dirty="0">
                <a:effectLst/>
                <a:latin typeface="YAFcfuZZeUg_0"/>
              </a:rPr>
              <a:t> II — </a:t>
            </a:r>
            <a:r>
              <a:rPr lang="vi-VN" sz="1400" b="0" i="0" dirty="0" err="1">
                <a:effectLst/>
                <a:latin typeface="YAFcfuZZeUg_0"/>
              </a:rPr>
              <a:t>obese</a:t>
            </a:r>
            <a:r>
              <a:rPr lang="vi-VN" sz="1400" b="0" i="0" dirty="0">
                <a:effectLst/>
                <a:latin typeface="YAFcfuZZeUg_0"/>
              </a:rPr>
              <a:t>/</a:t>
            </a:r>
            <a:r>
              <a:rPr lang="vi-VN" sz="1400" b="0" i="0" dirty="0" err="1">
                <a:effectLst/>
                <a:latin typeface="YAFcfuZZeUg_0"/>
              </a:rPr>
              <a:t>nonobese</a:t>
            </a:r>
            <a:r>
              <a:rPr lang="vi-VN" sz="1400" b="0" i="0" dirty="0">
                <a:effectLst/>
                <a:latin typeface="YAFcfuZZeUg_0"/>
              </a:rPr>
              <a:t>), </a:t>
            </a:r>
            <a:r>
              <a:rPr lang="vi-VN" sz="1400" b="0" i="0" dirty="0" err="1">
                <a:effectLst/>
                <a:latin typeface="YAFcfuZZeUg_0"/>
              </a:rPr>
              <a:t>Other</a:t>
            </a:r>
            <a:r>
              <a:rPr lang="vi-VN" sz="1400" b="0" i="0" dirty="0">
                <a:effectLst/>
                <a:latin typeface="YAFcfuZZeUg_0"/>
              </a:rPr>
              <a:t> </a:t>
            </a:r>
            <a:r>
              <a:rPr lang="vi-VN" sz="1400" b="0" i="0" dirty="0" err="1">
                <a:effectLst/>
                <a:latin typeface="YAFcfuZZeUg_0"/>
              </a:rPr>
              <a:t>types</a:t>
            </a:r>
            <a:r>
              <a:rPr lang="vi-VN" sz="1400" b="0" i="0" dirty="0">
                <a:effectLst/>
                <a:latin typeface="YAFcfuZZeUg_0"/>
              </a:rPr>
              <a:t> (</a:t>
            </a:r>
            <a:r>
              <a:rPr lang="vi-VN" sz="1400" b="0" i="0" dirty="0" err="1">
                <a:effectLst/>
                <a:latin typeface="YAFcfuZZeUg_0"/>
              </a:rPr>
              <a:t>secondary</a:t>
            </a:r>
            <a:r>
              <a:rPr lang="vi-VN" sz="1400" b="0" i="0" dirty="0">
                <a:effectLst/>
                <a:latin typeface="YAFcfuZZeUg_0"/>
              </a:rPr>
              <a:t>), IGT (</a:t>
            </a:r>
            <a:r>
              <a:rPr lang="vi-VN" sz="1400" b="0" i="0" dirty="0" err="1">
                <a:effectLst/>
                <a:latin typeface="YAFcfuZZeUg_0"/>
              </a:rPr>
              <a:t>Impaired</a:t>
            </a:r>
            <a:r>
              <a:rPr lang="vi-VN" sz="1400" b="0" i="0" dirty="0">
                <a:effectLst/>
                <a:latin typeface="YAFcfuZZeUg_0"/>
              </a:rPr>
              <a:t> </a:t>
            </a:r>
            <a:r>
              <a:rPr lang="vi-VN" sz="1400" b="0" i="0" dirty="0" err="1">
                <a:effectLst/>
                <a:latin typeface="YAFcfuZZeUg_0"/>
              </a:rPr>
              <a:t>Glucose</a:t>
            </a:r>
            <a:r>
              <a:rPr lang="vi-VN" sz="1400" b="0" i="0" dirty="0">
                <a:effectLst/>
                <a:latin typeface="YAFcfuZZeUg_0"/>
              </a:rPr>
              <a:t> </a:t>
            </a:r>
            <a:r>
              <a:rPr lang="vi-VN" sz="1400" b="0" i="0" dirty="0" err="1">
                <a:effectLst/>
                <a:latin typeface="YAFcfuZZeUg_0"/>
              </a:rPr>
              <a:t>Tolerance</a:t>
            </a:r>
            <a:r>
              <a:rPr lang="vi-VN" sz="1400" b="0" i="0" dirty="0">
                <a:effectLst/>
                <a:latin typeface="YAFcfuZZeUg_0"/>
              </a:rPr>
              <a:t>), GDM (</a:t>
            </a:r>
            <a:r>
              <a:rPr lang="vi-VN" sz="1400" b="0" i="0" dirty="0" err="1">
                <a:effectLst/>
                <a:latin typeface="YAFcfuZZeUg_0"/>
              </a:rPr>
              <a:t>Gestational</a:t>
            </a:r>
            <a:r>
              <a:rPr lang="vi-VN" sz="1400" b="0" i="0" dirty="0">
                <a:effectLst/>
                <a:latin typeface="YAFcfuZZeUg_0"/>
              </a:rPr>
              <a:t> </a:t>
            </a:r>
            <a:r>
              <a:rPr lang="vi-VN" sz="1400" b="0" i="0" dirty="0" err="1">
                <a:effectLst/>
                <a:latin typeface="YAFcfuZZeUg_0"/>
              </a:rPr>
              <a:t>Diabetes</a:t>
            </a:r>
            <a:r>
              <a:rPr lang="vi-VN" sz="1400" b="0" i="0" dirty="0">
                <a:effectLst/>
                <a:latin typeface="YAFcfuZZeUg_0"/>
              </a:rPr>
              <a:t>), </a:t>
            </a:r>
            <a:r>
              <a:rPr lang="vi-VN" sz="1400" b="0" i="0" dirty="0" err="1">
                <a:effectLst/>
                <a:latin typeface="YAFcfuZZeUg_0"/>
              </a:rPr>
              <a:t>PrevAGT</a:t>
            </a:r>
            <a:r>
              <a:rPr lang="vi-VN" sz="1400" b="0" i="0" dirty="0">
                <a:effectLst/>
                <a:latin typeface="YAFcfuZZeUg_0"/>
              </a:rPr>
              <a:t>, </a:t>
            </a:r>
            <a:r>
              <a:rPr lang="vi-VN" sz="1400" b="0" i="0" dirty="0" err="1">
                <a:effectLst/>
                <a:latin typeface="YAFcfuZZeUg_0"/>
              </a:rPr>
              <a:t>PotAGT</a:t>
            </a:r>
            <a:r>
              <a:rPr lang="vi-VN" sz="1400" b="0" i="0" dirty="0">
                <a:effectLst/>
                <a:latin typeface="YAFcfuZZeUg_0"/>
              </a:rPr>
              <a:t>.</a:t>
            </a:r>
            <a:endParaRPr lang="vi-VN" sz="1400" dirty="0">
              <a:effectLst/>
              <a:latin typeface="YAFcfuZZeUg_0"/>
            </a:endParaRPr>
          </a:p>
          <a:p>
            <a:pPr>
              <a:lnSpc>
                <a:spcPts val="5850"/>
              </a:lnSpc>
              <a:buNone/>
            </a:pPr>
            <a:r>
              <a:rPr lang="vi-VN" sz="1400" b="1" i="0" dirty="0">
                <a:effectLst/>
                <a:latin typeface="YAFcfuZZeUg_0"/>
              </a:rPr>
              <a:t>Tiêu chí chẩn đoán định lượng</a:t>
            </a:r>
            <a:r>
              <a:rPr lang="vi-VN" sz="1400" b="0" i="0" dirty="0">
                <a:effectLst/>
                <a:latin typeface="YAFcfuZZeUg_0"/>
              </a:rPr>
              <a:t>: ví dụ FPG ≥ 140 </a:t>
            </a:r>
            <a:r>
              <a:rPr lang="vi-VN" sz="1400" b="0" i="0" dirty="0" err="1">
                <a:effectLst/>
                <a:latin typeface="YAFcfuZZeUg_0"/>
              </a:rPr>
              <a:t>mg</a:t>
            </a:r>
            <a:r>
              <a:rPr lang="vi-VN" sz="1400" b="0" i="0" dirty="0">
                <a:effectLst/>
                <a:latin typeface="YAFcfuZZeUg_0"/>
              </a:rPr>
              <a:t>/</a:t>
            </a:r>
            <a:r>
              <a:rPr lang="vi-VN" sz="1400" b="0" i="0" dirty="0" err="1">
                <a:effectLst/>
                <a:latin typeface="YAFcfuZZeUg_0"/>
              </a:rPr>
              <a:t>dL</a:t>
            </a:r>
            <a:r>
              <a:rPr lang="vi-VN" sz="1400" b="0" i="0" dirty="0">
                <a:effectLst/>
                <a:latin typeface="YAFcfuZZeUg_0"/>
              </a:rPr>
              <a:t> → chẩn đoán; nếu FPG &lt; 140 nhưng OGTT 2-h ≥ 200 </a:t>
            </a:r>
            <a:r>
              <a:rPr lang="vi-VN" sz="1400" b="0" i="0" dirty="0" err="1">
                <a:effectLst/>
                <a:latin typeface="YAFcfuZZeUg_0"/>
              </a:rPr>
              <a:t>mg</a:t>
            </a:r>
            <a:r>
              <a:rPr lang="vi-VN" sz="1400" b="0" i="0" dirty="0">
                <a:effectLst/>
                <a:latin typeface="YAFcfuZZeUg_0"/>
              </a:rPr>
              <a:t>/</a:t>
            </a:r>
            <a:r>
              <a:rPr lang="vi-VN" sz="1400" b="0" i="0" dirty="0" err="1">
                <a:effectLst/>
                <a:latin typeface="YAFcfuZZeUg_0"/>
              </a:rPr>
              <a:t>dL</a:t>
            </a:r>
            <a:r>
              <a:rPr lang="vi-VN" sz="1400" b="0" i="0" dirty="0">
                <a:effectLst/>
                <a:latin typeface="YAFcfuZZeUg_0"/>
              </a:rPr>
              <a:t> và một điểm thời gian khác ≥200 → chẩn đoán. (tham khảo </a:t>
            </a:r>
            <a:r>
              <a:rPr lang="vi-VN" sz="1400" b="0" i="0" dirty="0" err="1">
                <a:effectLst/>
                <a:latin typeface="YAFcfuZZeUg_0"/>
              </a:rPr>
              <a:t>Table</a:t>
            </a:r>
            <a:r>
              <a:rPr lang="vi-VN" sz="1400" b="0" i="0" dirty="0">
                <a:effectLst/>
                <a:latin typeface="YAFcfuZZeUg_0"/>
              </a:rPr>
              <a:t> 5). </a:t>
            </a:r>
            <a:endParaRPr lang="vi-VN" sz="1400" dirty="0">
              <a:effectLst/>
              <a:latin typeface="YAFcfuZZeUg_0"/>
            </a:endParaRPr>
          </a:p>
          <a:p>
            <a:pPr>
              <a:lnSpc>
                <a:spcPts val="5850"/>
              </a:lnSpc>
              <a:buNone/>
            </a:pPr>
            <a:r>
              <a:rPr lang="vi-VN" sz="3200" b="1" i="0" dirty="0">
                <a:effectLst/>
                <a:latin typeface="YAFcfuZZeUg_0"/>
              </a:rPr>
              <a:t>Mục tiêu</a:t>
            </a:r>
            <a:r>
              <a:rPr lang="vi-VN" sz="3200" b="0" i="0" dirty="0">
                <a:effectLst/>
                <a:latin typeface="YAFcfuZZeUg_0"/>
              </a:rPr>
              <a:t> (</a:t>
            </a:r>
            <a:r>
              <a:rPr lang="vi-VN" sz="3200" b="0" i="0" dirty="0" err="1">
                <a:effectLst/>
                <a:latin typeface="YAFcfuZZeUg_0"/>
              </a:rPr>
              <a:t>success</a:t>
            </a:r>
            <a:r>
              <a:rPr lang="vi-VN" sz="3200" b="0" i="0" dirty="0">
                <a:effectLst/>
                <a:latin typeface="YAFcfuZZeUg_0"/>
              </a:rPr>
              <a:t> </a:t>
            </a:r>
            <a:r>
              <a:rPr lang="vi-VN" sz="3200" b="0" i="0" dirty="0" err="1">
                <a:effectLst/>
                <a:latin typeface="YAFcfuZZeUg_0"/>
              </a:rPr>
              <a:t>criteria</a:t>
            </a:r>
            <a:r>
              <a:rPr lang="vi-VN" sz="3200" b="0" i="0" dirty="0">
                <a:effectLst/>
                <a:latin typeface="YAFcfuZZeUg_0"/>
              </a:rPr>
              <a:t>)</a:t>
            </a:r>
            <a:endParaRPr lang="vi-VN" sz="3200" dirty="0">
              <a:effectLst/>
              <a:latin typeface="YAFcfuZZeUg_0"/>
            </a:endParaRPr>
          </a:p>
          <a:p>
            <a:pPr>
              <a:lnSpc>
                <a:spcPts val="5850"/>
              </a:lnSpc>
              <a:buNone/>
            </a:pPr>
            <a:r>
              <a:rPr lang="vi-VN" sz="1400" b="0" i="0" dirty="0">
                <a:effectLst/>
                <a:latin typeface="YAFcfuZZeUg_0"/>
              </a:rPr>
              <a:t>Một hệ phân loại dễ áp dụng lâm sàng, có thể dùng trong nghiên cứu để so sánh trên quần thể khác nhau.</a:t>
            </a:r>
            <a:endParaRPr lang="vi-VN" sz="1400" dirty="0">
              <a:effectLst/>
              <a:latin typeface="YAFcfuZZeUg_0"/>
            </a:endParaRPr>
          </a:p>
          <a:p>
            <a:pPr>
              <a:lnSpc>
                <a:spcPts val="5850"/>
              </a:lnSpc>
              <a:buNone/>
            </a:pPr>
            <a:r>
              <a:rPr lang="vi-VN" sz="1400" b="0" i="0" dirty="0">
                <a:effectLst/>
                <a:latin typeface="YAFcfuZZeUg_0"/>
              </a:rPr>
              <a:t>Giảm sai khác do phương pháp đo/tiêu chí khác nhau; tạo cơ hội phân biệt các </a:t>
            </a:r>
            <a:r>
              <a:rPr lang="vi-VN" sz="1400" b="0" i="0" dirty="0" err="1">
                <a:effectLst/>
                <a:latin typeface="YAFcfuZZeUg_0"/>
              </a:rPr>
              <a:t>subtype</a:t>
            </a:r>
            <a:r>
              <a:rPr lang="vi-VN" sz="1400" b="0" i="0" dirty="0">
                <a:effectLst/>
                <a:latin typeface="YAFcfuZZeUg_0"/>
              </a:rPr>
              <a:t> (ví dụ dựa trên HLA, </a:t>
            </a:r>
            <a:r>
              <a:rPr lang="vi-VN" sz="1400" b="0" i="0" dirty="0" err="1">
                <a:effectLst/>
                <a:latin typeface="YAFcfuZZeUg_0"/>
              </a:rPr>
              <a:t>islet-cell</a:t>
            </a:r>
            <a:r>
              <a:rPr lang="vi-VN" sz="1400" b="0" i="0" dirty="0">
                <a:effectLst/>
                <a:latin typeface="YAFcfuZZeUg_0"/>
              </a:rPr>
              <a:t> </a:t>
            </a:r>
            <a:r>
              <a:rPr lang="vi-VN" sz="1400" b="0" i="0" dirty="0" err="1">
                <a:effectLst/>
                <a:latin typeface="YAFcfuZZeUg_0"/>
              </a:rPr>
              <a:t>Ab</a:t>
            </a:r>
            <a:r>
              <a:rPr lang="vi-VN" sz="1400" b="0" i="0" dirty="0">
                <a:effectLst/>
                <a:latin typeface="YAFcfuZZeUg_0"/>
              </a:rPr>
              <a:t>).</a:t>
            </a:r>
            <a:endParaRPr lang="vi-VN" sz="1400" dirty="0">
              <a:effectLst/>
              <a:latin typeface="YAFcfuZZeUg_0"/>
            </a:endParaRPr>
          </a:p>
        </p:txBody>
      </p:sp>
    </p:spTree>
    <p:extLst>
      <p:ext uri="{BB962C8B-B14F-4D97-AF65-F5344CB8AC3E}">
        <p14:creationId xmlns:p14="http://schemas.microsoft.com/office/powerpoint/2010/main" val="8374022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741BC64A-F838-3BAC-B958-73D31B8A72E9}"/>
              </a:ext>
            </a:extLst>
          </p:cNvPr>
          <p:cNvSpPr txBox="1"/>
          <p:nvPr/>
        </p:nvSpPr>
        <p:spPr>
          <a:xfrm>
            <a:off x="421105" y="336884"/>
            <a:ext cx="11249527" cy="601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5850"/>
              </a:lnSpc>
              <a:buNone/>
            </a:pPr>
            <a:r>
              <a:rPr lang="vi-VN" sz="2400" b="1" i="0" dirty="0">
                <a:effectLst/>
                <a:latin typeface="YAFcfuZZeUg_0"/>
              </a:rPr>
              <a:t>3) Các nghiên cứu liên quan / bối cảnh (về mặt lịch sử)</a:t>
            </a:r>
            <a:endParaRPr lang="vi-VN" sz="2400" dirty="0">
              <a:effectLst/>
              <a:latin typeface="YAFcfuZZeUg_0"/>
            </a:endParaRPr>
          </a:p>
          <a:p>
            <a:pPr>
              <a:lnSpc>
                <a:spcPts val="5850"/>
              </a:lnSpc>
              <a:buNone/>
            </a:pPr>
            <a:r>
              <a:rPr lang="vi-VN" b="1" i="0" dirty="0" err="1">
                <a:effectLst/>
                <a:latin typeface="YAFcfuZZeUg_0"/>
              </a:rPr>
              <a:t>Paper</a:t>
            </a:r>
            <a:r>
              <a:rPr lang="vi-VN" b="1" i="0" dirty="0">
                <a:effectLst/>
                <a:latin typeface="YAFcfuZZeUg_0"/>
              </a:rPr>
              <a:t> trích dẫn &amp; so sánh với nhiều tiêu chí trước đó</a:t>
            </a:r>
            <a:r>
              <a:rPr lang="vi-VN" b="0" i="0" dirty="0">
                <a:effectLst/>
                <a:latin typeface="YAFcfuZZeUg_0"/>
              </a:rPr>
              <a:t>:</a:t>
            </a:r>
            <a:endParaRPr lang="vi-VN" dirty="0">
              <a:effectLst/>
              <a:latin typeface="YAFcfuZZeUg_0"/>
            </a:endParaRPr>
          </a:p>
          <a:p>
            <a:pPr>
              <a:lnSpc>
                <a:spcPts val="5850"/>
              </a:lnSpc>
              <a:buNone/>
            </a:pPr>
            <a:r>
              <a:rPr lang="vi-VN" b="0" i="0" dirty="0">
                <a:effectLst/>
                <a:latin typeface="YAFcfuZZeUg_0"/>
              </a:rPr>
              <a:t>ADA (1969) — chuẩn hóa OGTT; BDA (1964); WHO; USPHS — các bộ tiêu chí khác nhau đã tồn tại và tạo ra sự bất đồng trong chẩn đoán.</a:t>
            </a:r>
            <a:endParaRPr lang="vi-VN" dirty="0">
              <a:effectLst/>
              <a:latin typeface="YAFcfuZZeUg_0"/>
            </a:endParaRPr>
          </a:p>
          <a:p>
            <a:pPr>
              <a:lnSpc>
                <a:spcPts val="5850"/>
              </a:lnSpc>
              <a:buNone/>
            </a:pPr>
            <a:r>
              <a:rPr lang="vi-VN" b="0" i="0" dirty="0" err="1">
                <a:effectLst/>
                <a:latin typeface="YAFcfuZZeUg_0"/>
              </a:rPr>
              <a:t>O'Sullivan</a:t>
            </a:r>
            <a:r>
              <a:rPr lang="vi-VN" b="0" i="0" dirty="0">
                <a:effectLst/>
                <a:latin typeface="YAFcfuZZeUg_0"/>
              </a:rPr>
              <a:t> &amp; </a:t>
            </a:r>
            <a:r>
              <a:rPr lang="vi-VN" b="0" i="0" dirty="0" err="1">
                <a:effectLst/>
                <a:latin typeface="YAFcfuZZeUg_0"/>
              </a:rPr>
              <a:t>Mahan</a:t>
            </a:r>
            <a:r>
              <a:rPr lang="vi-VN" b="0" i="0" dirty="0">
                <a:effectLst/>
                <a:latin typeface="YAFcfuZZeUg_0"/>
              </a:rPr>
              <a:t> (1964) — tiêu chí cho </a:t>
            </a:r>
            <a:r>
              <a:rPr lang="vi-VN" b="0" i="0" dirty="0" err="1">
                <a:effectLst/>
                <a:latin typeface="YAFcfuZZeUg_0"/>
              </a:rPr>
              <a:t>gestational</a:t>
            </a:r>
            <a:r>
              <a:rPr lang="vi-VN" b="0" i="0" dirty="0">
                <a:effectLst/>
                <a:latin typeface="YAFcfuZZeUg_0"/>
              </a:rPr>
              <a:t> </a:t>
            </a:r>
            <a:r>
              <a:rPr lang="vi-VN" b="0" i="0" dirty="0" err="1">
                <a:effectLst/>
                <a:latin typeface="YAFcfuZZeUg_0"/>
              </a:rPr>
              <a:t>diabetes</a:t>
            </a:r>
            <a:r>
              <a:rPr lang="vi-VN" b="0" i="0" dirty="0">
                <a:effectLst/>
                <a:latin typeface="YAFcfuZZeUg_0"/>
              </a:rPr>
              <a:t> (</a:t>
            </a:r>
            <a:r>
              <a:rPr lang="vi-VN" b="0" i="0" dirty="0" err="1">
                <a:effectLst/>
                <a:latin typeface="YAFcfuZZeUg_0"/>
              </a:rPr>
              <a:t>paper</a:t>
            </a:r>
            <a:r>
              <a:rPr lang="vi-VN" b="0" i="0" dirty="0">
                <a:effectLst/>
                <a:latin typeface="YAFcfuZZeUg_0"/>
              </a:rPr>
              <a:t> tiếp tục nhắc dùng tiêu chí này vì chưa đủ bằng chứng thay đổi). </a:t>
            </a:r>
            <a:endParaRPr lang="vi-VN" dirty="0">
              <a:effectLst/>
              <a:latin typeface="YAFcfuZZeUg_0"/>
            </a:endParaRPr>
          </a:p>
          <a:p>
            <a:pPr>
              <a:lnSpc>
                <a:spcPts val="5850"/>
              </a:lnSpc>
              <a:buNone/>
            </a:pPr>
            <a:r>
              <a:rPr lang="vi-VN" b="0" i="0" dirty="0">
                <a:effectLst/>
                <a:latin typeface="YAFcfuZZeUg_0"/>
              </a:rPr>
              <a:t>Nhiều nghiên cứu tiến cứu dài hạn (US &amp; UK) về rủi ro tiến triển từ IGT → ĐTĐ; tổng kết cho thấy tỷ lệ tiến triển ≈ 1–5%/năm (tùy quần thể), và nhiều trường hợp hồi phục về bình thường. </a:t>
            </a:r>
            <a:endParaRPr lang="vi-VN" dirty="0">
              <a:effectLst/>
              <a:latin typeface="YAFcfuZZeUg_0"/>
            </a:endParaRPr>
          </a:p>
        </p:txBody>
      </p:sp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921E5FA-076E-3D40-FCE2-660556864384}"/>
              </a:ext>
            </a:extLst>
          </p:cNvPr>
          <p:cNvSpPr txBox="1"/>
          <p:nvPr/>
        </p:nvSpPr>
        <p:spPr>
          <a:xfrm>
            <a:off x="120316" y="-180474"/>
            <a:ext cx="12071684" cy="7523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4875"/>
              </a:lnSpc>
              <a:buNone/>
            </a:pPr>
            <a:r>
              <a:rPr lang="vi-VN" b="1" i="0" dirty="0">
                <a:effectLst/>
                <a:latin typeface="YAFcfuZZeUg_0"/>
              </a:rPr>
              <a:t>4) Phân tích khám phá dữ liệu (EDA) </a:t>
            </a:r>
            <a:endParaRPr lang="vi-VN" b="1" dirty="0">
              <a:effectLst/>
              <a:latin typeface="YAFcfuZZeUg_0"/>
            </a:endParaRPr>
          </a:p>
          <a:p>
            <a:pPr>
              <a:lnSpc>
                <a:spcPts val="4875"/>
              </a:lnSpc>
              <a:buNone/>
            </a:pPr>
            <a:r>
              <a:rPr lang="vi-VN" b="1" i="0" dirty="0">
                <a:effectLst/>
                <a:latin typeface="YAFcfuZZeUg_0"/>
              </a:rPr>
              <a:t>4.1. Tổng quan dữ liệu</a:t>
            </a:r>
            <a:endParaRPr lang="vi-VN" b="1" dirty="0">
              <a:effectLst/>
              <a:latin typeface="YAFcfuZZeUg_0"/>
            </a:endParaRPr>
          </a:p>
          <a:p>
            <a:pPr>
              <a:lnSpc>
                <a:spcPts val="4875"/>
              </a:lnSpc>
              <a:buNone/>
            </a:pPr>
            <a:r>
              <a:rPr lang="vi-VN" sz="1400" b="1" i="0" dirty="0" err="1">
                <a:effectLst/>
                <a:latin typeface="YAFcfuZZeUg_0"/>
              </a:rPr>
              <a:t>Dataset</a:t>
            </a:r>
            <a:r>
              <a:rPr lang="vi-VN" sz="1400" b="1" i="0" dirty="0">
                <a:effectLst/>
                <a:latin typeface="YAFcfuZZeUg_0"/>
              </a:rPr>
              <a:t> </a:t>
            </a:r>
            <a:r>
              <a:rPr lang="vi-VN" sz="1400" b="1" i="0" dirty="0" err="1">
                <a:effectLst/>
                <a:latin typeface="YAFcfuZZeUg_0"/>
              </a:rPr>
              <a:t>Pima</a:t>
            </a:r>
            <a:r>
              <a:rPr lang="vi-VN" sz="1400" b="1" i="0" dirty="0">
                <a:effectLst/>
                <a:latin typeface="YAFcfuZZeUg_0"/>
              </a:rPr>
              <a:t> </a:t>
            </a:r>
            <a:r>
              <a:rPr lang="vi-VN" sz="1400" b="1" i="0" dirty="0" err="1">
                <a:effectLst/>
                <a:latin typeface="YAFcfuZZeUg_0"/>
              </a:rPr>
              <a:t>Indians</a:t>
            </a:r>
            <a:r>
              <a:rPr lang="vi-VN" sz="1400" b="1" i="0" dirty="0">
                <a:effectLst/>
                <a:latin typeface="YAFcfuZZeUg_0"/>
              </a:rPr>
              <a:t> </a:t>
            </a:r>
            <a:r>
              <a:rPr lang="vi-VN" sz="1400" b="1" i="0" dirty="0" err="1">
                <a:effectLst/>
                <a:latin typeface="YAFcfuZZeUg_0"/>
              </a:rPr>
              <a:t>Diabetes</a:t>
            </a:r>
            <a:r>
              <a:rPr lang="vi-VN" sz="1400" b="1" i="0" dirty="0">
                <a:effectLst/>
                <a:latin typeface="YAFcfuZZeUg_0"/>
              </a:rPr>
              <a:t> gồm 768 quan sát với 9 biến:</a:t>
            </a:r>
            <a:endParaRPr lang="vi-VN" sz="1400" b="1" dirty="0">
              <a:effectLst/>
              <a:latin typeface="YAFcfuZZeUg_0"/>
            </a:endParaRPr>
          </a:p>
          <a:p>
            <a:pPr>
              <a:lnSpc>
                <a:spcPts val="4875"/>
              </a:lnSpc>
              <a:buNone/>
            </a:pPr>
            <a:r>
              <a:rPr lang="vi-VN" sz="1400" b="1" i="0" dirty="0">
                <a:effectLst/>
                <a:latin typeface="YAFcfuZZeUg_0"/>
              </a:rPr>
              <a:t>Đặc điểm nhân khẩu học và sinh lý: </a:t>
            </a:r>
            <a:r>
              <a:rPr lang="vi-VN" sz="1400" b="1" i="0" dirty="0" err="1">
                <a:effectLst/>
                <a:latin typeface="YAFcfuZZeUg_0"/>
              </a:rPr>
              <a:t>Pregnancies</a:t>
            </a:r>
            <a:r>
              <a:rPr lang="vi-VN" sz="1400" b="1" i="0" dirty="0">
                <a:effectLst/>
                <a:latin typeface="YAFcfuZZeUg_0"/>
              </a:rPr>
              <a:t>, </a:t>
            </a:r>
            <a:r>
              <a:rPr lang="vi-VN" sz="1400" b="1" i="0" dirty="0" err="1">
                <a:effectLst/>
                <a:latin typeface="YAFcfuZZeUg_0"/>
              </a:rPr>
              <a:t>Age</a:t>
            </a:r>
            <a:r>
              <a:rPr lang="vi-VN" sz="1400" b="1" i="0" dirty="0">
                <a:effectLst/>
                <a:latin typeface="YAFcfuZZeUg_0"/>
              </a:rPr>
              <a:t>, BMI, </a:t>
            </a:r>
            <a:r>
              <a:rPr lang="vi-VN" sz="1400" b="1" i="0" dirty="0" err="1">
                <a:effectLst/>
                <a:latin typeface="YAFcfuZZeUg_0"/>
              </a:rPr>
              <a:t>BloodPressure</a:t>
            </a:r>
            <a:r>
              <a:rPr lang="vi-VN" sz="1400" b="1" i="0" dirty="0">
                <a:effectLst/>
                <a:latin typeface="YAFcfuZZeUg_0"/>
              </a:rPr>
              <a:t>, </a:t>
            </a:r>
            <a:r>
              <a:rPr lang="vi-VN" sz="1400" b="1" i="0" dirty="0" err="1">
                <a:effectLst/>
                <a:latin typeface="YAFcfuZZeUg_0"/>
              </a:rPr>
              <a:t>SkinThickness</a:t>
            </a:r>
            <a:r>
              <a:rPr lang="vi-VN" sz="1400" b="1" i="0" dirty="0">
                <a:effectLst/>
                <a:latin typeface="YAFcfuZZeUg_0"/>
              </a:rPr>
              <a:t>.</a:t>
            </a:r>
            <a:endParaRPr lang="vi-VN" sz="1400" b="1" dirty="0">
              <a:effectLst/>
              <a:latin typeface="YAFcfuZZeUg_0"/>
            </a:endParaRPr>
          </a:p>
          <a:p>
            <a:pPr>
              <a:lnSpc>
                <a:spcPts val="4875"/>
              </a:lnSpc>
              <a:buNone/>
            </a:pPr>
            <a:r>
              <a:rPr lang="vi-VN" sz="1400" b="1" i="0" dirty="0">
                <a:effectLst/>
                <a:latin typeface="YAFcfuZZeUg_0"/>
              </a:rPr>
              <a:t>Chỉ số chuyển hóa: </a:t>
            </a:r>
            <a:r>
              <a:rPr lang="vi-VN" sz="1400" b="1" i="0" dirty="0" err="1">
                <a:effectLst/>
                <a:latin typeface="YAFcfuZZeUg_0"/>
              </a:rPr>
              <a:t>Glucose</a:t>
            </a:r>
            <a:r>
              <a:rPr lang="vi-VN" sz="1400" b="1" i="0" dirty="0">
                <a:effectLst/>
                <a:latin typeface="YAFcfuZZeUg_0"/>
              </a:rPr>
              <a:t>, </a:t>
            </a:r>
            <a:r>
              <a:rPr lang="vi-VN" sz="1400" b="1" i="0" dirty="0" err="1">
                <a:effectLst/>
                <a:latin typeface="YAFcfuZZeUg_0"/>
              </a:rPr>
              <a:t>Insulin</a:t>
            </a:r>
            <a:r>
              <a:rPr lang="vi-VN" sz="1400" b="1" i="0" dirty="0">
                <a:effectLst/>
                <a:latin typeface="YAFcfuZZeUg_0"/>
              </a:rPr>
              <a:t>, </a:t>
            </a:r>
            <a:r>
              <a:rPr lang="vi-VN" sz="1400" b="1" i="0" dirty="0" err="1">
                <a:effectLst/>
                <a:latin typeface="YAFcfuZZeUg_0"/>
              </a:rPr>
              <a:t>DiabetesPedigreeFunction</a:t>
            </a:r>
            <a:r>
              <a:rPr lang="vi-VN" sz="1400" b="1" i="0" dirty="0">
                <a:effectLst/>
                <a:latin typeface="YAFcfuZZeUg_0"/>
              </a:rPr>
              <a:t> (DPF).</a:t>
            </a:r>
            <a:endParaRPr lang="vi-VN" sz="1400" b="1" dirty="0">
              <a:effectLst/>
              <a:latin typeface="YAFcfuZZeUg_0"/>
            </a:endParaRPr>
          </a:p>
          <a:p>
            <a:pPr>
              <a:lnSpc>
                <a:spcPts val="4875"/>
              </a:lnSpc>
              <a:buNone/>
            </a:pPr>
            <a:r>
              <a:rPr lang="vi-VN" sz="1400" b="1" i="0" dirty="0">
                <a:effectLst/>
                <a:latin typeface="YAFcfuZZeUg_0"/>
              </a:rPr>
              <a:t>Biến mục tiêu: </a:t>
            </a:r>
            <a:r>
              <a:rPr lang="vi-VN" sz="1400" b="1" i="0" dirty="0" err="1">
                <a:effectLst/>
                <a:latin typeface="YAFcfuZZeUg_0"/>
              </a:rPr>
              <a:t>Outcome</a:t>
            </a:r>
            <a:r>
              <a:rPr lang="vi-VN" sz="1400" b="1" i="0" dirty="0">
                <a:effectLst/>
                <a:latin typeface="YAFcfuZZeUg_0"/>
              </a:rPr>
              <a:t> (0 = không mắc, 1 = mắc tiểu đường).</a:t>
            </a:r>
            <a:endParaRPr lang="vi-VN" sz="1400" b="1" dirty="0">
              <a:effectLst/>
              <a:latin typeface="YAFcfuZZeUg_0"/>
            </a:endParaRPr>
          </a:p>
          <a:p>
            <a:pPr>
              <a:lnSpc>
                <a:spcPts val="4875"/>
              </a:lnSpc>
              <a:buNone/>
            </a:pPr>
            <a:r>
              <a:rPr lang="vi-VN" sz="1400" b="1" i="0" dirty="0">
                <a:effectLst/>
                <a:latin typeface="YAFcfuZZeUg_0"/>
              </a:rPr>
              <a:t>Kiểm tra giá trị bất thường cho thấy một số biến có nhiều giá trị 0, vốn không hợp lý về mặt sinh lý và được coi là </a:t>
            </a:r>
            <a:r>
              <a:rPr lang="vi-VN" sz="1400" b="1" i="0" dirty="0" err="1">
                <a:effectLst/>
                <a:latin typeface="YAFcfuZZeUg_0"/>
              </a:rPr>
              <a:t>missing</a:t>
            </a:r>
            <a:r>
              <a:rPr lang="vi-VN" sz="1400" b="1" i="0" dirty="0">
                <a:effectLst/>
                <a:latin typeface="YAFcfuZZeUg_0"/>
              </a:rPr>
              <a:t>:</a:t>
            </a:r>
            <a:endParaRPr lang="vi-VN" sz="1400" b="1" dirty="0">
              <a:effectLst/>
              <a:latin typeface="YAFcfuZZeUg_0"/>
            </a:endParaRPr>
          </a:p>
          <a:p>
            <a:pPr>
              <a:lnSpc>
                <a:spcPts val="4875"/>
              </a:lnSpc>
              <a:buNone/>
            </a:pPr>
            <a:r>
              <a:rPr lang="vi-VN" sz="1400" b="1" i="0" dirty="0" err="1">
                <a:effectLst/>
                <a:latin typeface="YAFcfuZZeUg_0"/>
              </a:rPr>
              <a:t>Insulin</a:t>
            </a:r>
            <a:r>
              <a:rPr lang="vi-VN" sz="1400" b="1" i="0" dirty="0">
                <a:effectLst/>
                <a:latin typeface="YAFcfuZZeUg_0"/>
              </a:rPr>
              <a:t>: 374 </a:t>
            </a:r>
            <a:r>
              <a:rPr lang="vi-VN" sz="1400" b="1" i="0" dirty="0" err="1">
                <a:effectLst/>
                <a:latin typeface="YAFcfuZZeUg_0"/>
              </a:rPr>
              <a:t>zeros</a:t>
            </a:r>
            <a:r>
              <a:rPr lang="vi-VN" sz="1400" b="1" i="0" dirty="0">
                <a:effectLst/>
                <a:latin typeface="YAFcfuZZeUg_0"/>
              </a:rPr>
              <a:t> (~48%)</a:t>
            </a:r>
            <a:endParaRPr lang="vi-VN" sz="1400" b="1" dirty="0">
              <a:effectLst/>
              <a:latin typeface="YAFcfuZZeUg_0"/>
            </a:endParaRPr>
          </a:p>
          <a:p>
            <a:pPr>
              <a:lnSpc>
                <a:spcPts val="4875"/>
              </a:lnSpc>
              <a:buNone/>
            </a:pPr>
            <a:r>
              <a:rPr lang="vi-VN" sz="1400" b="1" i="0" dirty="0" err="1">
                <a:effectLst/>
                <a:latin typeface="YAFcfuZZeUg_0"/>
              </a:rPr>
              <a:t>SkinThickness</a:t>
            </a:r>
            <a:r>
              <a:rPr lang="vi-VN" sz="1400" b="1" i="0" dirty="0">
                <a:effectLst/>
                <a:latin typeface="YAFcfuZZeUg_0"/>
              </a:rPr>
              <a:t>: 227 </a:t>
            </a:r>
            <a:r>
              <a:rPr lang="vi-VN" sz="1400" b="1" i="0" dirty="0" err="1">
                <a:effectLst/>
                <a:latin typeface="YAFcfuZZeUg_0"/>
              </a:rPr>
              <a:t>zeros</a:t>
            </a:r>
            <a:r>
              <a:rPr lang="vi-VN" sz="1400" b="1" i="0" dirty="0">
                <a:effectLst/>
                <a:latin typeface="YAFcfuZZeUg_0"/>
              </a:rPr>
              <a:t> (~30%)</a:t>
            </a:r>
            <a:endParaRPr lang="vi-VN" sz="1400" b="1" dirty="0">
              <a:effectLst/>
              <a:latin typeface="YAFcfuZZeUg_0"/>
            </a:endParaRPr>
          </a:p>
          <a:p>
            <a:pPr>
              <a:lnSpc>
                <a:spcPts val="4875"/>
              </a:lnSpc>
              <a:buNone/>
            </a:pPr>
            <a:r>
              <a:rPr lang="vi-VN" sz="1400" b="1" i="0" dirty="0" err="1">
                <a:effectLst/>
                <a:latin typeface="YAFcfuZZeUg_0"/>
              </a:rPr>
              <a:t>BloodPressure</a:t>
            </a:r>
            <a:r>
              <a:rPr lang="vi-VN" sz="1400" b="1" i="0" dirty="0">
                <a:effectLst/>
                <a:latin typeface="YAFcfuZZeUg_0"/>
              </a:rPr>
              <a:t>: 35 </a:t>
            </a:r>
            <a:r>
              <a:rPr lang="vi-VN" sz="1400" b="1" i="0" dirty="0" err="1">
                <a:effectLst/>
                <a:latin typeface="YAFcfuZZeUg_0"/>
              </a:rPr>
              <a:t>zeros</a:t>
            </a:r>
            <a:endParaRPr lang="vi-VN" sz="1400" b="1" dirty="0">
              <a:effectLst/>
              <a:latin typeface="YAFcfuZZeUg_0"/>
            </a:endParaRPr>
          </a:p>
          <a:p>
            <a:pPr>
              <a:lnSpc>
                <a:spcPts val="4875"/>
              </a:lnSpc>
              <a:buNone/>
            </a:pPr>
            <a:r>
              <a:rPr lang="vi-VN" sz="1400" b="1" i="0" dirty="0">
                <a:effectLst/>
                <a:latin typeface="YAFcfuZZeUg_0"/>
              </a:rPr>
              <a:t>BMI: 11 </a:t>
            </a:r>
            <a:r>
              <a:rPr lang="vi-VN" sz="1400" b="1" i="0" dirty="0" err="1">
                <a:effectLst/>
                <a:latin typeface="YAFcfuZZeUg_0"/>
              </a:rPr>
              <a:t>zeros</a:t>
            </a:r>
            <a:endParaRPr lang="vi-VN" sz="1400" b="1" dirty="0">
              <a:effectLst/>
              <a:latin typeface="YAFcfuZZeUg_0"/>
            </a:endParaRPr>
          </a:p>
          <a:p>
            <a:pPr>
              <a:lnSpc>
                <a:spcPts val="4875"/>
              </a:lnSpc>
              <a:buNone/>
            </a:pPr>
            <a:r>
              <a:rPr lang="vi-VN" sz="1400" b="1" i="0" dirty="0" err="1">
                <a:effectLst/>
                <a:latin typeface="YAFcfuZZeUg_0"/>
              </a:rPr>
              <a:t>Glucose</a:t>
            </a:r>
            <a:r>
              <a:rPr lang="vi-VN" sz="1400" b="1" i="0" dirty="0">
                <a:effectLst/>
                <a:latin typeface="YAFcfuZZeUg_0"/>
              </a:rPr>
              <a:t>: 5 </a:t>
            </a:r>
            <a:r>
              <a:rPr lang="vi-VN" sz="1400" b="1" i="0" dirty="0" err="1">
                <a:effectLst/>
                <a:latin typeface="YAFcfuZZeUg_0"/>
              </a:rPr>
              <a:t>zeros</a:t>
            </a:r>
            <a:endParaRPr lang="vi-VN" sz="1400" b="1" dirty="0">
              <a:effectLst/>
              <a:latin typeface="YAFcfuZZeUg_0"/>
            </a:endParaRPr>
          </a:p>
        </p:txBody>
      </p:sp>
    </p:spTree>
    <p:extLst>
      <p:ext uri="{BB962C8B-B14F-4D97-AF65-F5344CB8AC3E}">
        <p14:creationId xmlns:p14="http://schemas.microsoft.com/office/powerpoint/2010/main" val="2737241225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ngleLinesVTI" id="{BC1FC193-C72F-4761-9899-1105EDF6BAE8}" vid="{64612625-F022-44B7-B9FA-9D26DEDBDC2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0E62E91-3991-445A-ADE0-DB143B39320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C20BE78-9FDF-401B-B412-3AA10EC5BEA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1C180A77-4928-484F-9529-F716C85D6A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{9EDE8B99-2CED-4D5F-B8D4-CD49241E8C7B}TF020710ce-b2a3-4743-8ec4-0abcd2574951ef9f6aa4_win32-415a623b9e9a</Template>
  <TotalTime>55</TotalTime>
  <Words>1559</Words>
  <Application>Microsoft Office PowerPoint</Application>
  <PresentationFormat>Widescreen</PresentationFormat>
  <Paragraphs>95</Paragraphs>
  <Slides>25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Amasis MT Pro Black</vt:lpstr>
      <vt:lpstr>Aptos</vt:lpstr>
      <vt:lpstr>Arial</vt:lpstr>
      <vt:lpstr>Calibri</vt:lpstr>
      <vt:lpstr>Univers Condensed Light</vt:lpstr>
      <vt:lpstr>Walbaum Display Light</vt:lpstr>
      <vt:lpstr>YAFcfuZZeUg_0</vt:lpstr>
      <vt:lpstr>YAFdJjTk5UU_0</vt:lpstr>
      <vt:lpstr>AngleLinesVTI</vt:lpstr>
      <vt:lpstr>Paper 3: Phân loại và Chẩn đoán Bệnh tiểu đường và Các loại Không dung nạp glucose khác </vt:lpstr>
      <vt:lpstr>AGENDA</vt:lpstr>
      <vt:lpstr>Bài toán: không phải bài toán ML truyền thống mà là xây dựng hệ phân loại lâm sàng + tiêu chuẩn chẩn đoán cho các trạng thái dung nạp glucose/đái tháo đường, dựa trên kiến thức thời điểm 1979, với mục tiêu: thống nhất thuật ngữ, tiêu chuẩn định nghĩa (cut-offs), và dữ liệu cần thu thập để hỗ trợ nghiên cứu lâm sàng/dịch tễ. </vt:lpstr>
      <vt:lpstr>PowerPoint Presentation</vt:lpstr>
      <vt:lpstr>2) Input / Output / Mục tiêu (chi tiết)</vt:lpstr>
      <vt:lpstr>Triệu chứng lâm sàng (polyuria, polydipsia, ketonuria, sụt cân nhanh) — để kết luận ngay nếu có triệu chứng + PG rất cao.  Loại mẫu &amp; phương pháp đo (venous plasma vs capillary whole blood; glucose assay method: glucose-oxidase, hexokinase, ...).  Yếu tố bổ sung: cân nặng, chiều cao (BMI), percent desirable weight (PDW), huyết áp, lipid, tiền sử gia đình, HLA, islet-cell antibodies, dùng thuốc (những thuốc có thể ảnh hưởng đo glucose). </vt:lpstr>
      <vt:lpstr>EFFECTIVE DELIVY TECHNIQUES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5) Những biểu đồ/ảnh hưởng cụ thể . 1. Tỷ lệ mắc bệnh (Outcome) </vt:lpstr>
      <vt:lpstr>2. Phân phối Glucose theo Outcome </vt:lpstr>
      <vt:lpstr>3. Phân phối BMI theo Outcome </vt:lpstr>
      <vt:lpstr>4. Phân phối Tuổi theo Outcome </vt:lpstr>
      <vt:lpstr>5. Boxplot BMI theo Outcome </vt:lpstr>
      <vt:lpstr>6. Ma trận tương quan </vt:lpstr>
      <vt:lpstr>PowerPoint Presentation</vt:lpstr>
      <vt:lpstr>6) Mô hình Học Máy. 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Hồ Đắc Khả</dc:creator>
  <cp:lastModifiedBy>Hồ Đắc Khả</cp:lastModifiedBy>
  <cp:revision>1</cp:revision>
  <dcterms:created xsi:type="dcterms:W3CDTF">2025-09-25T13:50:39Z</dcterms:created>
  <dcterms:modified xsi:type="dcterms:W3CDTF">2025-09-25T14:46:10Z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