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Garet Bold" charset="1" panose="00000000000000000000"/>
      <p:regular r:id="rId39"/>
    </p:embeddedFont>
    <p:embeddedFont>
      <p:font typeface="Garet" charset="1" panose="00000000000000000000"/>
      <p:regular r:id="rId40"/>
    </p:embeddedFont>
    <p:embeddedFont>
      <p:font typeface="Archivo Black" charset="1" panose="020B0A03020202020B04"/>
      <p:regular r:id="rId41"/>
    </p:embeddedFont>
    <p:embeddedFont>
      <p:font typeface="Dream Avenue" charset="1" panose="02000503000000020004"/>
      <p:regular r:id="rId42"/>
    </p:embeddedFont>
    <p:embeddedFont>
      <p:font typeface="Garet Light" charset="1" panose="000000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5379298" y="8311463"/>
            <a:ext cx="1880002" cy="946837"/>
          </a:xfrm>
          <a:custGeom>
            <a:avLst/>
            <a:gdLst/>
            <a:ahLst/>
            <a:cxnLst/>
            <a:rect r="r" b="b" t="t" l="l"/>
            <a:pathLst>
              <a:path h="946837" w="1880002">
                <a:moveTo>
                  <a:pt x="0" y="0"/>
                </a:moveTo>
                <a:lnTo>
                  <a:pt x="1880002" y="0"/>
                </a:lnTo>
                <a:lnTo>
                  <a:pt x="1880002" y="946837"/>
                </a:lnTo>
                <a:lnTo>
                  <a:pt x="0" y="94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8677224"/>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NAME OF PROJECT:</a:t>
            </a:r>
          </a:p>
        </p:txBody>
      </p:sp>
      <p:sp>
        <p:nvSpPr>
          <p:cNvPr name="TextBox 5" id="5"/>
          <p:cNvSpPr txBox="true"/>
          <p:nvPr/>
        </p:nvSpPr>
        <p:spPr>
          <a:xfrm rot="0">
            <a:off x="1028700" y="8966251"/>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Thống  kê mô tả</a:t>
            </a:r>
          </a:p>
        </p:txBody>
      </p:sp>
      <p:sp>
        <p:nvSpPr>
          <p:cNvPr name="TextBox 6" id="6"/>
          <p:cNvSpPr txBox="true"/>
          <p:nvPr/>
        </p:nvSpPr>
        <p:spPr>
          <a:xfrm rot="0">
            <a:off x="4394796" y="8677224"/>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PRESENTED BY:</a:t>
            </a:r>
          </a:p>
        </p:txBody>
      </p:sp>
      <p:sp>
        <p:nvSpPr>
          <p:cNvPr name="TextBox 7" id="7"/>
          <p:cNvSpPr txBox="true"/>
          <p:nvPr/>
        </p:nvSpPr>
        <p:spPr>
          <a:xfrm rot="0">
            <a:off x="4394796" y="8966251"/>
            <a:ext cx="3366096" cy="236855"/>
          </a:xfrm>
          <a:prstGeom prst="rect">
            <a:avLst/>
          </a:prstGeom>
        </p:spPr>
        <p:txBody>
          <a:bodyPr anchor="t" rtlCol="false" tIns="0" lIns="0" bIns="0" rIns="0">
            <a:spAutoFit/>
          </a:bodyPr>
          <a:lstStyle/>
          <a:p>
            <a:pPr algn="l" marL="0" indent="0" lvl="0">
              <a:lnSpc>
                <a:spcPts val="2079"/>
              </a:lnSpc>
              <a:spcBef>
                <a:spcPct val="0"/>
              </a:spcBef>
            </a:pPr>
            <a:r>
              <a:rPr lang="en-US" sz="1599">
                <a:solidFill>
                  <a:srgbClr val="2B2B2B"/>
                </a:solidFill>
                <a:latin typeface="Garet"/>
                <a:ea typeface="Garet"/>
                <a:cs typeface="Garet"/>
                <a:sym typeface="Garet"/>
              </a:rPr>
              <a:t>Hô Đắc Khả</a:t>
            </a:r>
          </a:p>
        </p:txBody>
      </p:sp>
      <p:sp>
        <p:nvSpPr>
          <p:cNvPr name="TextBox 8" id="8"/>
          <p:cNvSpPr txBox="true"/>
          <p:nvPr/>
        </p:nvSpPr>
        <p:spPr>
          <a:xfrm rot="0">
            <a:off x="-3361092" y="1170243"/>
            <a:ext cx="10773446" cy="1228313"/>
          </a:xfrm>
          <a:prstGeom prst="rect">
            <a:avLst/>
          </a:prstGeom>
        </p:spPr>
        <p:txBody>
          <a:bodyPr anchor="t" rtlCol="false" tIns="0" lIns="0" bIns="0" rIns="0">
            <a:spAutoFit/>
          </a:bodyPr>
          <a:lstStyle/>
          <a:p>
            <a:pPr algn="r" marL="0" indent="0" lvl="0">
              <a:lnSpc>
                <a:spcPts val="8490"/>
              </a:lnSpc>
              <a:spcBef>
                <a:spcPct val="0"/>
              </a:spcBef>
            </a:pPr>
            <a:r>
              <a:rPr lang="en-US" sz="10885" spc="-859">
                <a:solidFill>
                  <a:srgbClr val="000000"/>
                </a:solidFill>
                <a:latin typeface="Archivo Black"/>
                <a:ea typeface="Archivo Black"/>
                <a:cs typeface="Archivo Black"/>
                <a:sym typeface="Archivo Black"/>
              </a:rPr>
              <a:t>LAB5</a:t>
            </a:r>
          </a:p>
        </p:txBody>
      </p:sp>
      <p:sp>
        <p:nvSpPr>
          <p:cNvPr name="TextBox 9" id="9"/>
          <p:cNvSpPr txBox="true"/>
          <p:nvPr/>
        </p:nvSpPr>
        <p:spPr>
          <a:xfrm rot="0">
            <a:off x="3639423" y="2667988"/>
            <a:ext cx="5804517" cy="703986"/>
          </a:xfrm>
          <a:prstGeom prst="rect">
            <a:avLst/>
          </a:prstGeom>
        </p:spPr>
        <p:txBody>
          <a:bodyPr anchor="t" rtlCol="false" tIns="0" lIns="0" bIns="0" rIns="0">
            <a:spAutoFit/>
          </a:bodyPr>
          <a:lstStyle/>
          <a:p>
            <a:pPr algn="ctr">
              <a:lnSpc>
                <a:spcPts val="5847"/>
              </a:lnSpc>
              <a:spcBef>
                <a:spcPct val="0"/>
              </a:spcBef>
            </a:pPr>
            <a:r>
              <a:rPr lang="en-US" b="true" sz="4498">
                <a:solidFill>
                  <a:srgbClr val="000000"/>
                </a:solidFill>
                <a:latin typeface="Garet Bold"/>
                <a:ea typeface="Garet Bold"/>
                <a:cs typeface="Garet Bold"/>
                <a:sym typeface="Garet Bold"/>
              </a:rPr>
              <a:t>1.1 THỐNG KÊ MÔ TẢ</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false" flipV="false" rot="0">
            <a:off x="3733342" y="2151488"/>
            <a:ext cx="10390693" cy="8135512"/>
          </a:xfrm>
          <a:custGeom>
            <a:avLst/>
            <a:gdLst/>
            <a:ahLst/>
            <a:cxnLst/>
            <a:rect r="r" b="b" t="t" l="l"/>
            <a:pathLst>
              <a:path h="8135512" w="10390693">
                <a:moveTo>
                  <a:pt x="0" y="0"/>
                </a:moveTo>
                <a:lnTo>
                  <a:pt x="10390693" y="0"/>
                </a:lnTo>
                <a:lnTo>
                  <a:pt x="10390693" y="8135512"/>
                </a:lnTo>
                <a:lnTo>
                  <a:pt x="0" y="8135512"/>
                </a:lnTo>
                <a:lnTo>
                  <a:pt x="0" y="0"/>
                </a:lnTo>
                <a:close/>
              </a:path>
            </a:pathLst>
          </a:custGeom>
          <a:blipFill>
            <a:blip r:embed="rId2"/>
            <a:stretch>
              <a:fillRect l="0" t="0" r="0" b="0"/>
            </a:stretch>
          </a:blipFill>
        </p:spPr>
      </p:sp>
      <p:sp>
        <p:nvSpPr>
          <p:cNvPr name="TextBox 3" id="3"/>
          <p:cNvSpPr txBox="true"/>
          <p:nvPr/>
        </p:nvSpPr>
        <p:spPr>
          <a:xfrm rot="0">
            <a:off x="1028700" y="393699"/>
            <a:ext cx="15250240"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2. PHÂN PHỐI CỦA CÁC THUỘC TÍNH KHÁC (HISTOGRAMS) </a:t>
            </a:r>
          </a:p>
        </p:txBody>
      </p:sp>
      <p:sp>
        <p:nvSpPr>
          <p:cNvPr name="TextBox 4" id="4"/>
          <p:cNvSpPr txBox="true"/>
          <p:nvPr/>
        </p:nvSpPr>
        <p:spPr>
          <a:xfrm rot="0">
            <a:off x="1658342" y="1540512"/>
            <a:ext cx="13679448" cy="432435"/>
          </a:xfrm>
          <a:prstGeom prst="rect">
            <a:avLst/>
          </a:prstGeom>
        </p:spPr>
        <p:txBody>
          <a:bodyPr anchor="t" rtlCol="false" tIns="0" lIns="0" bIns="0" rIns="0">
            <a:spAutoFit/>
          </a:bodyPr>
          <a:lstStyle/>
          <a:p>
            <a:pPr algn="ctr">
              <a:lnSpc>
                <a:spcPts val="3509"/>
              </a:lnSpc>
              <a:spcBef>
                <a:spcPct val="0"/>
              </a:spcBef>
            </a:pPr>
            <a:r>
              <a:rPr lang="en-US" b="true" sz="2699">
                <a:solidFill>
                  <a:srgbClr val="000000"/>
                </a:solidFill>
                <a:latin typeface="Garet Bold"/>
                <a:ea typeface="Garet Bold"/>
                <a:cs typeface="Garet Bold"/>
                <a:sym typeface="Garet Bold"/>
              </a:rPr>
              <a:t>PHÂN TÍCH HISTOGRAM CUNG CẤP CÁC NHẬN XÉT VỀ ĐỘ LỆCH CỦA CÁC BIẾN: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FF1"/>
        </a:solidFill>
      </p:bgPr>
    </p:bg>
    <p:spTree>
      <p:nvGrpSpPr>
        <p:cNvPr id="1" name=""/>
        <p:cNvGrpSpPr/>
        <p:nvPr/>
      </p:nvGrpSpPr>
      <p:grpSpPr>
        <a:xfrm>
          <a:off x="0" y="0"/>
          <a:ext cx="0" cy="0"/>
          <a:chOff x="0" y="0"/>
          <a:chExt cx="0" cy="0"/>
        </a:xfrm>
      </p:grpSpPr>
      <p:sp>
        <p:nvSpPr>
          <p:cNvPr name="TextBox 2" id="2"/>
          <p:cNvSpPr txBox="true"/>
          <p:nvPr/>
        </p:nvSpPr>
        <p:spPr>
          <a:xfrm rot="0">
            <a:off x="622001" y="326731"/>
            <a:ext cx="9096375" cy="4330066"/>
          </a:xfrm>
          <a:prstGeom prst="rect">
            <a:avLst/>
          </a:prstGeom>
        </p:spPr>
        <p:txBody>
          <a:bodyPr anchor="t" rtlCol="false" tIns="0" lIns="0" bIns="0" rIns="0">
            <a:spAutoFit/>
          </a:bodyPr>
          <a:lstStyle/>
          <a:p>
            <a:pPr algn="l">
              <a:lnSpc>
                <a:spcPts val="4289"/>
              </a:lnSpc>
              <a:spcBef>
                <a:spcPct val="0"/>
              </a:spcBef>
            </a:pPr>
            <a:r>
              <a:rPr lang="en-US" b="true" sz="3299">
                <a:solidFill>
                  <a:srgbClr val="000000"/>
                </a:solidFill>
                <a:latin typeface="Garet Bold"/>
                <a:ea typeface="Garet Bold"/>
                <a:cs typeface="Garet Bold"/>
                <a:sym typeface="Garet Bold"/>
              </a:rPr>
              <a:t>• PHÂN PHỐI LỆCH PHẢI (RIGHT-SKEWED): </a:t>
            </a:r>
          </a:p>
          <a:p>
            <a:pPr algn="l">
              <a:lnSpc>
                <a:spcPts val="4289"/>
              </a:lnSpc>
              <a:spcBef>
                <a:spcPct val="0"/>
              </a:spcBef>
            </a:pPr>
            <a:r>
              <a:rPr lang="en-US" b="true" sz="3299">
                <a:solidFill>
                  <a:srgbClr val="000000"/>
                </a:solidFill>
                <a:latin typeface="Garet Bold"/>
                <a:ea typeface="Garet Bold"/>
                <a:cs typeface="Garet Bold"/>
                <a:sym typeface="Garet Bold"/>
              </a:rPr>
              <a:t>◦ VOLATILE ACIDITY </a:t>
            </a:r>
          </a:p>
          <a:p>
            <a:pPr algn="l">
              <a:lnSpc>
                <a:spcPts val="4289"/>
              </a:lnSpc>
              <a:spcBef>
                <a:spcPct val="0"/>
              </a:spcBef>
            </a:pPr>
            <a:r>
              <a:rPr lang="en-US" b="true" sz="3299">
                <a:solidFill>
                  <a:srgbClr val="000000"/>
                </a:solidFill>
                <a:latin typeface="Garet Bold"/>
                <a:ea typeface="Garet Bold"/>
                <a:cs typeface="Garet Bold"/>
                <a:sym typeface="Garet Bold"/>
              </a:rPr>
              <a:t>◦ RESIDUAL SUGAR </a:t>
            </a:r>
          </a:p>
          <a:p>
            <a:pPr algn="l">
              <a:lnSpc>
                <a:spcPts val="4289"/>
              </a:lnSpc>
              <a:spcBef>
                <a:spcPct val="0"/>
              </a:spcBef>
            </a:pPr>
            <a:r>
              <a:rPr lang="en-US" b="true" sz="3299">
                <a:solidFill>
                  <a:srgbClr val="000000"/>
                </a:solidFill>
                <a:latin typeface="Garet Bold"/>
                <a:ea typeface="Garet Bold"/>
                <a:cs typeface="Garet Bold"/>
                <a:sym typeface="Garet Bold"/>
              </a:rPr>
              <a:t>◦ CHLORIDES </a:t>
            </a:r>
          </a:p>
          <a:p>
            <a:pPr algn="l">
              <a:lnSpc>
                <a:spcPts val="4289"/>
              </a:lnSpc>
              <a:spcBef>
                <a:spcPct val="0"/>
              </a:spcBef>
            </a:pPr>
            <a:r>
              <a:rPr lang="en-US" b="true" sz="3299">
                <a:solidFill>
                  <a:srgbClr val="000000"/>
                </a:solidFill>
                <a:latin typeface="Garet Bold"/>
                <a:ea typeface="Garet Bold"/>
                <a:cs typeface="Garet Bold"/>
                <a:sym typeface="Garet Bold"/>
              </a:rPr>
              <a:t>◦ FREE SULFUR DIOXIDE </a:t>
            </a:r>
          </a:p>
          <a:p>
            <a:pPr algn="l">
              <a:lnSpc>
                <a:spcPts val="4289"/>
              </a:lnSpc>
              <a:spcBef>
                <a:spcPct val="0"/>
              </a:spcBef>
            </a:pPr>
            <a:r>
              <a:rPr lang="en-US" b="true" sz="3299">
                <a:solidFill>
                  <a:srgbClr val="000000"/>
                </a:solidFill>
                <a:latin typeface="Garet Bold"/>
                <a:ea typeface="Garet Bold"/>
                <a:cs typeface="Garet Bold"/>
                <a:sym typeface="Garet Bold"/>
              </a:rPr>
              <a:t>◦ TOTAL SULFUR DIOXIDE </a:t>
            </a:r>
          </a:p>
          <a:p>
            <a:pPr algn="l">
              <a:lnSpc>
                <a:spcPts val="4289"/>
              </a:lnSpc>
              <a:spcBef>
                <a:spcPct val="0"/>
              </a:spcBef>
            </a:pPr>
            <a:r>
              <a:rPr lang="en-US" b="true" sz="3299">
                <a:solidFill>
                  <a:srgbClr val="000000"/>
                </a:solidFill>
                <a:latin typeface="Garet Bold"/>
                <a:ea typeface="Garet Bold"/>
                <a:cs typeface="Garet Bold"/>
                <a:sym typeface="Garet Bold"/>
              </a:rPr>
              <a:t>◦ SULPHATES </a:t>
            </a:r>
          </a:p>
          <a:p>
            <a:pPr algn="l">
              <a:lnSpc>
                <a:spcPts val="4289"/>
              </a:lnSpc>
              <a:spcBef>
                <a:spcPct val="0"/>
              </a:spcBef>
            </a:pPr>
            <a:r>
              <a:rPr lang="en-US" b="true" sz="3299">
                <a:solidFill>
                  <a:srgbClr val="000000"/>
                </a:solidFill>
                <a:latin typeface="Garet Bold"/>
                <a:ea typeface="Garet Bold"/>
                <a:cs typeface="Garet Bold"/>
                <a:sym typeface="Garet Bold"/>
              </a:rPr>
              <a:t>◦ ALCOHOL </a:t>
            </a:r>
          </a:p>
        </p:txBody>
      </p:sp>
      <p:sp>
        <p:nvSpPr>
          <p:cNvPr name="TextBox 3" id="3"/>
          <p:cNvSpPr txBox="true"/>
          <p:nvPr/>
        </p:nvSpPr>
        <p:spPr>
          <a:xfrm rot="0">
            <a:off x="8329136" y="4897881"/>
            <a:ext cx="9958864" cy="1652271"/>
          </a:xfrm>
          <a:prstGeom prst="rect">
            <a:avLst/>
          </a:prstGeom>
        </p:spPr>
        <p:txBody>
          <a:bodyPr anchor="t" rtlCol="false" tIns="0" lIns="0" bIns="0" rIns="0">
            <a:spAutoFit/>
          </a:bodyPr>
          <a:lstStyle/>
          <a:p>
            <a:pPr algn="just">
              <a:lnSpc>
                <a:spcPts val="4419"/>
              </a:lnSpc>
              <a:spcBef>
                <a:spcPct val="0"/>
              </a:spcBef>
            </a:pPr>
            <a:r>
              <a:rPr lang="en-US" b="true" sz="3399">
                <a:solidFill>
                  <a:srgbClr val="000000"/>
                </a:solidFill>
                <a:latin typeface="Garet Bold"/>
                <a:ea typeface="Garet Bold"/>
                <a:cs typeface="Garet Bold"/>
                <a:sym typeface="Garet Bold"/>
              </a:rPr>
              <a:t>• PHÂN PHỐI GẦN GIỐNG PHÂN PHỐI CHUẨN: </a:t>
            </a:r>
          </a:p>
          <a:p>
            <a:pPr algn="just">
              <a:lnSpc>
                <a:spcPts val="4419"/>
              </a:lnSpc>
              <a:spcBef>
                <a:spcPct val="0"/>
              </a:spcBef>
            </a:pPr>
            <a:r>
              <a:rPr lang="en-US" b="true" sz="3399">
                <a:solidFill>
                  <a:srgbClr val="000000"/>
                </a:solidFill>
                <a:latin typeface="Garet Bold"/>
                <a:ea typeface="Garet Bold"/>
                <a:cs typeface="Garet Bold"/>
                <a:sym typeface="Garet Bold"/>
              </a:rPr>
              <a:t>◦ DENSITY </a:t>
            </a:r>
          </a:p>
          <a:p>
            <a:pPr algn="just">
              <a:lnSpc>
                <a:spcPts val="4419"/>
              </a:lnSpc>
              <a:spcBef>
                <a:spcPct val="0"/>
              </a:spcBef>
            </a:pPr>
            <a:r>
              <a:rPr lang="en-US" b="true" sz="3399">
                <a:solidFill>
                  <a:srgbClr val="000000"/>
                </a:solidFill>
                <a:latin typeface="Garet Bold"/>
                <a:ea typeface="Garet Bold"/>
                <a:cs typeface="Garet Bold"/>
                <a:sym typeface="Garet Bold"/>
              </a:rPr>
              <a:t>◦ PH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false" flipV="false" rot="0">
            <a:off x="9836682" y="2550520"/>
            <a:ext cx="8265113" cy="6157509"/>
          </a:xfrm>
          <a:custGeom>
            <a:avLst/>
            <a:gdLst/>
            <a:ahLst/>
            <a:cxnLst/>
            <a:rect r="r" b="b" t="t" l="l"/>
            <a:pathLst>
              <a:path h="6157509" w="8265113">
                <a:moveTo>
                  <a:pt x="0" y="0"/>
                </a:moveTo>
                <a:lnTo>
                  <a:pt x="8265113" y="0"/>
                </a:lnTo>
                <a:lnTo>
                  <a:pt x="8265113" y="6157510"/>
                </a:lnTo>
                <a:lnTo>
                  <a:pt x="0" y="6157510"/>
                </a:lnTo>
                <a:lnTo>
                  <a:pt x="0" y="0"/>
                </a:lnTo>
                <a:close/>
              </a:path>
            </a:pathLst>
          </a:custGeom>
          <a:blipFill>
            <a:blip r:embed="rId2"/>
            <a:stretch>
              <a:fillRect l="0" t="0" r="0" b="0"/>
            </a:stretch>
          </a:blipFill>
        </p:spPr>
      </p:sp>
      <p:sp>
        <p:nvSpPr>
          <p:cNvPr name="TextBox 3" id="3"/>
          <p:cNvSpPr txBox="true"/>
          <p:nvPr/>
        </p:nvSpPr>
        <p:spPr>
          <a:xfrm rot="0">
            <a:off x="687440" y="393699"/>
            <a:ext cx="12846130"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IV. PHÂN TÍCH ĐA BIẾN (MULTIVARIATE ANALYSIS)</a:t>
            </a:r>
          </a:p>
        </p:txBody>
      </p:sp>
      <p:sp>
        <p:nvSpPr>
          <p:cNvPr name="TextBox 4" id="4"/>
          <p:cNvSpPr txBox="true"/>
          <p:nvPr/>
        </p:nvSpPr>
        <p:spPr>
          <a:xfrm rot="0">
            <a:off x="1097631" y="1471951"/>
            <a:ext cx="10494645" cy="502286"/>
          </a:xfrm>
          <a:prstGeom prst="rect">
            <a:avLst/>
          </a:prstGeom>
        </p:spPr>
        <p:txBody>
          <a:bodyPr anchor="t" rtlCol="false" tIns="0" lIns="0" bIns="0" rIns="0">
            <a:spAutoFit/>
          </a:bodyPr>
          <a:lstStyle/>
          <a:p>
            <a:pPr algn="ctr">
              <a:lnSpc>
                <a:spcPts val="4159"/>
              </a:lnSpc>
              <a:spcBef>
                <a:spcPct val="0"/>
              </a:spcBef>
            </a:pPr>
            <a:r>
              <a:rPr lang="en-US" b="true" sz="3199">
                <a:solidFill>
                  <a:srgbClr val="000000"/>
                </a:solidFill>
                <a:latin typeface="Garet Bold"/>
                <a:ea typeface="Garet Bold"/>
                <a:cs typeface="Garet Bold"/>
                <a:sym typeface="Garet Bold"/>
              </a:rPr>
              <a:t>1. MA TRẬN TƯƠNG QUAN (CORRELATION MATRIX)</a:t>
            </a:r>
          </a:p>
        </p:txBody>
      </p:sp>
      <p:sp>
        <p:nvSpPr>
          <p:cNvPr name="TextBox 5" id="5"/>
          <p:cNvSpPr txBox="true"/>
          <p:nvPr/>
        </p:nvSpPr>
        <p:spPr>
          <a:xfrm rot="0">
            <a:off x="687440" y="3200400"/>
            <a:ext cx="9149243" cy="4838700"/>
          </a:xfrm>
          <a:prstGeom prst="rect">
            <a:avLst/>
          </a:prstGeom>
        </p:spPr>
        <p:txBody>
          <a:bodyPr anchor="t" rtlCol="false" tIns="0" lIns="0" bIns="0" rIns="0">
            <a:spAutoFit/>
          </a:bodyPr>
          <a:lstStyle/>
          <a:p>
            <a:pPr algn="l">
              <a:lnSpc>
                <a:spcPts val="3899"/>
              </a:lnSpc>
              <a:spcBef>
                <a:spcPct val="0"/>
              </a:spcBef>
            </a:pPr>
            <a:r>
              <a:rPr lang="en-US" b="true" sz="2999">
                <a:solidFill>
                  <a:srgbClr val="000000"/>
                </a:solidFill>
                <a:latin typeface="Garet Bold"/>
                <a:ea typeface="Garet Bold"/>
                <a:cs typeface="Garet Bold"/>
                <a:sym typeface="Garet Bold"/>
              </a:rPr>
              <a:t>PHÂN TÍCH MA TRẬN TƯƠNG QUAN GIỮA TẤT CẢ CÁC THUỘC TÍNH ĐÃ ĐƯA RA NHỮNG NHẬN ĐỊNH SAU:</a:t>
            </a:r>
          </a:p>
          <a:p>
            <a:pPr algn="l">
              <a:lnSpc>
                <a:spcPts val="3899"/>
              </a:lnSpc>
              <a:spcBef>
                <a:spcPct val="0"/>
              </a:spcBef>
            </a:pPr>
          </a:p>
          <a:p>
            <a:pPr algn="l">
              <a:lnSpc>
                <a:spcPts val="3899"/>
              </a:lnSpc>
              <a:spcBef>
                <a:spcPct val="0"/>
              </a:spcBef>
            </a:pPr>
            <a:r>
              <a:rPr lang="en-US" b="true" sz="2999">
                <a:solidFill>
                  <a:srgbClr val="000000"/>
                </a:solidFill>
                <a:latin typeface="Garet Bold"/>
                <a:ea typeface="Garet Bold"/>
                <a:cs typeface="Garet Bold"/>
                <a:sym typeface="Garet Bold"/>
              </a:rPr>
              <a:t> • BIẾN ALCOHOL CÓ MỐI TƯƠNG QUAN DƯƠNG LỚN NHẤT VỚI BIẾN MỤC TIÊU QUALITY.</a:t>
            </a:r>
          </a:p>
          <a:p>
            <a:pPr algn="l">
              <a:lnSpc>
                <a:spcPts val="3899"/>
              </a:lnSpc>
              <a:spcBef>
                <a:spcPct val="0"/>
              </a:spcBef>
            </a:pPr>
          </a:p>
          <a:p>
            <a:pPr algn="l">
              <a:lnSpc>
                <a:spcPts val="3899"/>
              </a:lnSpc>
              <a:spcBef>
                <a:spcPct val="0"/>
              </a:spcBef>
            </a:pPr>
            <a:r>
              <a:rPr lang="en-US" b="true" sz="2999">
                <a:solidFill>
                  <a:srgbClr val="000000"/>
                </a:solidFill>
                <a:latin typeface="Garet Bold"/>
                <a:ea typeface="Garet Bold"/>
                <a:cs typeface="Garet Bold"/>
                <a:sym typeface="Garet Bold"/>
              </a:rPr>
              <a:t> • BIẾN VOLATILE ACIDITY CÓ TƯƠNG QUAN ÂM MẠNH NHẤT VỚI BIẾN MỤC TIÊU QUALITY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false" flipV="false" rot="0">
            <a:off x="3282814" y="1040333"/>
            <a:ext cx="10751938" cy="9246667"/>
          </a:xfrm>
          <a:custGeom>
            <a:avLst/>
            <a:gdLst/>
            <a:ahLst/>
            <a:cxnLst/>
            <a:rect r="r" b="b" t="t" l="l"/>
            <a:pathLst>
              <a:path h="9246667" w="10751938">
                <a:moveTo>
                  <a:pt x="0" y="0"/>
                </a:moveTo>
                <a:lnTo>
                  <a:pt x="10751938" y="0"/>
                </a:lnTo>
                <a:lnTo>
                  <a:pt x="10751938" y="9246667"/>
                </a:lnTo>
                <a:lnTo>
                  <a:pt x="0" y="9246667"/>
                </a:lnTo>
                <a:lnTo>
                  <a:pt x="0" y="0"/>
                </a:lnTo>
                <a:close/>
              </a:path>
            </a:pathLst>
          </a:custGeom>
          <a:blipFill>
            <a:blip r:embed="rId2"/>
            <a:stretch>
              <a:fillRect l="0" t="0" r="0" b="0"/>
            </a:stretch>
          </a:blipFill>
        </p:spPr>
      </p:sp>
      <p:sp>
        <p:nvSpPr>
          <p:cNvPr name="TextBox 3" id="3"/>
          <p:cNvSpPr txBox="true"/>
          <p:nvPr/>
        </p:nvSpPr>
        <p:spPr>
          <a:xfrm rot="0">
            <a:off x="689847" y="455294"/>
            <a:ext cx="16569453" cy="573406"/>
          </a:xfrm>
          <a:prstGeom prst="rect">
            <a:avLst/>
          </a:prstGeom>
        </p:spPr>
        <p:txBody>
          <a:bodyPr anchor="t" rtlCol="false" tIns="0" lIns="0" bIns="0" rIns="0">
            <a:spAutoFit/>
          </a:bodyPr>
          <a:lstStyle/>
          <a:p>
            <a:pPr algn="ctr">
              <a:lnSpc>
                <a:spcPts val="4679"/>
              </a:lnSpc>
              <a:spcBef>
                <a:spcPct val="0"/>
              </a:spcBef>
            </a:pPr>
            <a:r>
              <a:rPr lang="en-US" b="true" sz="3599">
                <a:solidFill>
                  <a:srgbClr val="000000"/>
                </a:solidFill>
                <a:latin typeface="Garet Bold"/>
                <a:ea typeface="Garet Bold"/>
                <a:cs typeface="Garet Bold"/>
                <a:sym typeface="Garet Bold"/>
              </a:rPr>
              <a:t>2. MỐI QUAN HỆ GIỮA TỪNG THUỘC TÍNH VÀ CHẤT LƯỢNG (BOXPLOTS)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FF1"/>
        </a:solidFill>
      </p:bgPr>
    </p:bg>
    <p:spTree>
      <p:nvGrpSpPr>
        <p:cNvPr id="1" name=""/>
        <p:cNvGrpSpPr/>
        <p:nvPr/>
      </p:nvGrpSpPr>
      <p:grpSpPr>
        <a:xfrm>
          <a:off x="0" y="0"/>
          <a:ext cx="0" cy="0"/>
          <a:chOff x="0" y="0"/>
          <a:chExt cx="0" cy="0"/>
        </a:xfrm>
      </p:grpSpPr>
      <p:sp>
        <p:nvSpPr>
          <p:cNvPr name="TextBox 2" id="2"/>
          <p:cNvSpPr txBox="true"/>
          <p:nvPr/>
        </p:nvSpPr>
        <p:spPr>
          <a:xfrm rot="0">
            <a:off x="454546" y="733430"/>
            <a:ext cx="12973170" cy="1687831"/>
          </a:xfrm>
          <a:prstGeom prst="rect">
            <a:avLst/>
          </a:prstGeom>
        </p:spPr>
        <p:txBody>
          <a:bodyPr anchor="t" rtlCol="false" tIns="0" lIns="0" bIns="0" rIns="0">
            <a:spAutoFit/>
          </a:bodyPr>
          <a:lstStyle/>
          <a:p>
            <a:pPr algn="l">
              <a:lnSpc>
                <a:spcPts val="5199"/>
              </a:lnSpc>
              <a:spcBef>
                <a:spcPct val="0"/>
              </a:spcBef>
            </a:pPr>
            <a:r>
              <a:rPr lang="en-US" b="true" sz="3999">
                <a:solidFill>
                  <a:srgbClr val="000000"/>
                </a:solidFill>
                <a:latin typeface="Garet Bold"/>
                <a:ea typeface="Garet Bold"/>
                <a:cs typeface="Garet Bold"/>
                <a:sym typeface="Garet Bold"/>
              </a:rPr>
              <a:t>• XU HƯỚNG RÕ RÀNG: </a:t>
            </a:r>
          </a:p>
          <a:p>
            <a:pPr algn="l">
              <a:lnSpc>
                <a:spcPts val="4159"/>
              </a:lnSpc>
              <a:spcBef>
                <a:spcPct val="0"/>
              </a:spcBef>
            </a:pPr>
            <a:r>
              <a:rPr lang="en-US" b="true" sz="3199">
                <a:solidFill>
                  <a:srgbClr val="000000"/>
                </a:solidFill>
                <a:latin typeface="Garet Bold"/>
                <a:ea typeface="Garet Bold"/>
                <a:cs typeface="Garet Bold"/>
                <a:sym typeface="Garet Bold"/>
              </a:rPr>
              <a:t>◦ ALCOHOL CÓ XU HƯỚNG TĂNG THEO CHẤT LƯỢNG RƯỢU. </a:t>
            </a:r>
          </a:p>
          <a:p>
            <a:pPr algn="l">
              <a:lnSpc>
                <a:spcPts val="4159"/>
              </a:lnSpc>
              <a:spcBef>
                <a:spcPct val="0"/>
              </a:spcBef>
            </a:pPr>
            <a:r>
              <a:rPr lang="en-US" b="true" sz="3199">
                <a:solidFill>
                  <a:srgbClr val="000000"/>
                </a:solidFill>
                <a:latin typeface="Garet Bold"/>
                <a:ea typeface="Garet Bold"/>
                <a:cs typeface="Garet Bold"/>
                <a:sym typeface="Garet Bold"/>
              </a:rPr>
              <a:t>◦ VOLATILE ACIDITY CÀNG CAO THÌ CHẤT LƯỢNG CÀNG GIẢM.</a:t>
            </a:r>
          </a:p>
        </p:txBody>
      </p:sp>
      <p:sp>
        <p:nvSpPr>
          <p:cNvPr name="TextBox 3" id="3"/>
          <p:cNvSpPr txBox="true"/>
          <p:nvPr/>
        </p:nvSpPr>
        <p:spPr>
          <a:xfrm rot="0">
            <a:off x="454546" y="3906611"/>
            <a:ext cx="8969336" cy="1734821"/>
          </a:xfrm>
          <a:prstGeom prst="rect">
            <a:avLst/>
          </a:prstGeom>
        </p:spPr>
        <p:txBody>
          <a:bodyPr anchor="t" rtlCol="false" tIns="0" lIns="0" bIns="0" rIns="0">
            <a:spAutoFit/>
          </a:bodyPr>
          <a:lstStyle/>
          <a:p>
            <a:pPr algn="l">
              <a:lnSpc>
                <a:spcPts val="5199"/>
              </a:lnSpc>
              <a:spcBef>
                <a:spcPct val="0"/>
              </a:spcBef>
            </a:pPr>
            <a:r>
              <a:rPr lang="en-US" b="true" sz="3999">
                <a:solidFill>
                  <a:srgbClr val="000000"/>
                </a:solidFill>
                <a:latin typeface="Garet Bold"/>
                <a:ea typeface="Garet Bold"/>
                <a:cs typeface="Garet Bold"/>
                <a:sym typeface="Garet Bold"/>
              </a:rPr>
              <a:t>• XU HƯỚNG YẾU HƠN: </a:t>
            </a:r>
          </a:p>
          <a:p>
            <a:pPr algn="l">
              <a:lnSpc>
                <a:spcPts val="4419"/>
              </a:lnSpc>
              <a:spcBef>
                <a:spcPct val="0"/>
              </a:spcBef>
            </a:pPr>
            <a:r>
              <a:rPr lang="en-US" b="true" sz="3399">
                <a:solidFill>
                  <a:srgbClr val="000000"/>
                </a:solidFill>
                <a:latin typeface="Garet Bold"/>
                <a:ea typeface="Garet Bold"/>
                <a:cs typeface="Garet Bold"/>
                <a:sym typeface="Garet Bold"/>
              </a:rPr>
              <a:t>◦ SULPHATES CÓ XU HƯỚNG TĂNG NHẸ. </a:t>
            </a:r>
          </a:p>
          <a:p>
            <a:pPr algn="l">
              <a:lnSpc>
                <a:spcPts val="4289"/>
              </a:lnSpc>
              <a:spcBef>
                <a:spcPct val="0"/>
              </a:spcBef>
            </a:pPr>
            <a:r>
              <a:rPr lang="en-US" b="true" sz="3299">
                <a:solidFill>
                  <a:srgbClr val="000000"/>
                </a:solidFill>
                <a:latin typeface="Garet Bold"/>
                <a:ea typeface="Garet Bold"/>
                <a:cs typeface="Garet Bold"/>
                <a:sym typeface="Garet Bold"/>
              </a:rPr>
              <a:t>◦ CITRIC ACID CÓ XU HƯỚNG TĂNG NHẸ</a:t>
            </a:r>
          </a:p>
        </p:txBody>
      </p:sp>
      <p:sp>
        <p:nvSpPr>
          <p:cNvPr name="TextBox 4" id="4"/>
          <p:cNvSpPr txBox="true"/>
          <p:nvPr/>
        </p:nvSpPr>
        <p:spPr>
          <a:xfrm rot="0">
            <a:off x="323076" y="7509557"/>
            <a:ext cx="17641848" cy="529591"/>
          </a:xfrm>
          <a:prstGeom prst="rect">
            <a:avLst/>
          </a:prstGeom>
        </p:spPr>
        <p:txBody>
          <a:bodyPr anchor="t" rtlCol="false" tIns="0" lIns="0" bIns="0" rIns="0">
            <a:spAutoFit/>
          </a:bodyPr>
          <a:lstStyle/>
          <a:p>
            <a:pPr algn="ctr">
              <a:lnSpc>
                <a:spcPts val="4289"/>
              </a:lnSpc>
              <a:spcBef>
                <a:spcPct val="0"/>
              </a:spcBef>
            </a:pPr>
            <a:r>
              <a:rPr lang="en-US" b="true" sz="3299">
                <a:solidFill>
                  <a:srgbClr val="000000"/>
                </a:solidFill>
                <a:latin typeface="Garet Bold"/>
                <a:ea typeface="Garet Bold"/>
                <a:cs typeface="Garet Bold"/>
                <a:sym typeface="Garet Bold"/>
              </a:rPr>
              <a:t>• CÁC THUỘC TÍNH CÒN LẠI KHÔNG CÓ XU HƯỚNG RÕ RÀNG SO VỚI CHẤT LƯỢNG.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FF1"/>
        </a:solidFill>
      </p:bgPr>
    </p:bg>
    <p:spTree>
      <p:nvGrpSpPr>
        <p:cNvPr id="1" name=""/>
        <p:cNvGrpSpPr/>
        <p:nvPr/>
      </p:nvGrpSpPr>
      <p:grpSpPr>
        <a:xfrm>
          <a:off x="0" y="0"/>
          <a:ext cx="0" cy="0"/>
          <a:chOff x="0" y="0"/>
          <a:chExt cx="0" cy="0"/>
        </a:xfrm>
      </p:grpSpPr>
      <p:sp>
        <p:nvSpPr>
          <p:cNvPr name="TextBox 2" id="2"/>
          <p:cNvSpPr txBox="true"/>
          <p:nvPr/>
        </p:nvSpPr>
        <p:spPr>
          <a:xfrm rot="0">
            <a:off x="1028700" y="393699"/>
            <a:ext cx="3230642"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V. TỔNG KẾT</a:t>
            </a:r>
          </a:p>
        </p:txBody>
      </p:sp>
      <p:sp>
        <p:nvSpPr>
          <p:cNvPr name="TextBox 3" id="3"/>
          <p:cNvSpPr txBox="true"/>
          <p:nvPr/>
        </p:nvSpPr>
        <p:spPr>
          <a:xfrm rot="0">
            <a:off x="358852" y="1580277"/>
            <a:ext cx="17570296" cy="952500"/>
          </a:xfrm>
          <a:prstGeom prst="rect">
            <a:avLst/>
          </a:prstGeom>
        </p:spPr>
        <p:txBody>
          <a:bodyPr anchor="t" rtlCol="false" tIns="0" lIns="0" bIns="0" rIns="0">
            <a:spAutoFit/>
          </a:bodyPr>
          <a:lstStyle/>
          <a:p>
            <a:pPr algn="ctr">
              <a:lnSpc>
                <a:spcPts val="3899"/>
              </a:lnSpc>
              <a:spcBef>
                <a:spcPct val="0"/>
              </a:spcBef>
            </a:pPr>
            <a:r>
              <a:rPr lang="en-US" b="true" sz="2999">
                <a:solidFill>
                  <a:srgbClr val="000000"/>
                </a:solidFill>
                <a:latin typeface="Garet Bold"/>
                <a:ea typeface="Garet Bold"/>
                <a:cs typeface="Garet Bold"/>
                <a:sym typeface="Garet Bold"/>
              </a:rPr>
              <a:t>PHÂN TÍCH TRÊN DỮ LIỆU RƯỢU VANG ĐỎ ĐÃ ĐƯỢC LÀM SẠCH (LOẠI BỎ 240 HÀNG TRÙNG LẶP) XÁC NHẬN CÁC ĐIỂM CHÍNH SAU:</a:t>
            </a:r>
          </a:p>
        </p:txBody>
      </p:sp>
      <p:sp>
        <p:nvSpPr>
          <p:cNvPr name="TextBox 4" id="4"/>
          <p:cNvSpPr txBox="true"/>
          <p:nvPr/>
        </p:nvSpPr>
        <p:spPr>
          <a:xfrm rot="0">
            <a:off x="897130" y="3604979"/>
            <a:ext cx="15895653" cy="907415"/>
          </a:xfrm>
          <a:prstGeom prst="rect">
            <a:avLst/>
          </a:prstGeom>
        </p:spPr>
        <p:txBody>
          <a:bodyPr anchor="t" rtlCol="false" tIns="0" lIns="0" bIns="0" rIns="0">
            <a:spAutoFit/>
          </a:bodyPr>
          <a:lstStyle/>
          <a:p>
            <a:pPr algn="ctr">
              <a:lnSpc>
                <a:spcPts val="3639"/>
              </a:lnSpc>
              <a:spcBef>
                <a:spcPct val="0"/>
              </a:spcBef>
            </a:pPr>
            <a:r>
              <a:rPr lang="en-US" b="true" sz="2799">
                <a:solidFill>
                  <a:srgbClr val="000000"/>
                </a:solidFill>
                <a:latin typeface="Garet Bold"/>
                <a:ea typeface="Garet Bold"/>
                <a:cs typeface="Garet Bold"/>
                <a:sym typeface="Garet Bold"/>
              </a:rPr>
              <a:t>1. DỮ LIỆU CÓ CHẤT LƯỢNG BAN ĐẦU TỐT (KHÔNG THIẾU GIÁ TRỊ) NHƯNG TỒN TẠI VẤN ĐỀ TRÙNG LẶP ĐÃ ĐƯỢC KHẮC PHỤC.</a:t>
            </a:r>
          </a:p>
        </p:txBody>
      </p:sp>
      <p:sp>
        <p:nvSpPr>
          <p:cNvPr name="TextBox 5" id="5"/>
          <p:cNvSpPr txBox="true"/>
          <p:nvPr/>
        </p:nvSpPr>
        <p:spPr>
          <a:xfrm rot="0">
            <a:off x="1124403" y="5584597"/>
            <a:ext cx="15441107" cy="1364615"/>
          </a:xfrm>
          <a:prstGeom prst="rect">
            <a:avLst/>
          </a:prstGeom>
        </p:spPr>
        <p:txBody>
          <a:bodyPr anchor="t" rtlCol="false" tIns="0" lIns="0" bIns="0" rIns="0">
            <a:spAutoFit/>
          </a:bodyPr>
          <a:lstStyle/>
          <a:p>
            <a:pPr algn="l">
              <a:lnSpc>
                <a:spcPts val="3639"/>
              </a:lnSpc>
              <a:spcBef>
                <a:spcPct val="0"/>
              </a:spcBef>
            </a:pPr>
            <a:r>
              <a:rPr lang="en-US" b="true" sz="2799">
                <a:solidFill>
                  <a:srgbClr val="000000"/>
                </a:solidFill>
                <a:latin typeface="Garet Bold"/>
                <a:ea typeface="Garet Bold"/>
                <a:cs typeface="Garet Bold"/>
                <a:sym typeface="Garet Bold"/>
              </a:rPr>
              <a:t>2. CÁC YẾU TỐ ẢNH HƯỞNG MẠNH MẼ NHẤT ĐẾN CHẤT LƯỢNG RƯỢU VANG ĐỎ LÀ: </a:t>
            </a:r>
          </a:p>
          <a:p>
            <a:pPr algn="l">
              <a:lnSpc>
                <a:spcPts val="3639"/>
              </a:lnSpc>
              <a:spcBef>
                <a:spcPct val="0"/>
              </a:spcBef>
            </a:pPr>
            <a:r>
              <a:rPr lang="en-US" b="true" sz="2799">
                <a:solidFill>
                  <a:srgbClr val="000000"/>
                </a:solidFill>
                <a:latin typeface="Garet Bold"/>
                <a:ea typeface="Garet Bold"/>
                <a:cs typeface="Garet Bold"/>
                <a:sym typeface="Garet Bold"/>
              </a:rPr>
              <a:t>◦ ALCOHOL (NỒNG ĐỘ CỒN). </a:t>
            </a:r>
          </a:p>
          <a:p>
            <a:pPr algn="l">
              <a:lnSpc>
                <a:spcPts val="3639"/>
              </a:lnSpc>
              <a:spcBef>
                <a:spcPct val="0"/>
              </a:spcBef>
            </a:pPr>
            <a:r>
              <a:rPr lang="en-US" b="true" sz="2799">
                <a:solidFill>
                  <a:srgbClr val="000000"/>
                </a:solidFill>
                <a:latin typeface="Garet Bold"/>
                <a:ea typeface="Garet Bold"/>
                <a:cs typeface="Garet Bold"/>
                <a:sym typeface="Garet Bold"/>
              </a:rPr>
              <a:t>◦ VOLATILE ACIDITY (NỒNG ĐỘ ACID DỄ BAY HƠI).</a:t>
            </a:r>
          </a:p>
        </p:txBody>
      </p:sp>
      <p:sp>
        <p:nvSpPr>
          <p:cNvPr name="TextBox 6" id="6"/>
          <p:cNvSpPr txBox="true"/>
          <p:nvPr/>
        </p:nvSpPr>
        <p:spPr>
          <a:xfrm rot="0">
            <a:off x="466517" y="8025537"/>
            <a:ext cx="17354966" cy="1292226"/>
          </a:xfrm>
          <a:prstGeom prst="rect">
            <a:avLst/>
          </a:prstGeom>
        </p:spPr>
        <p:txBody>
          <a:bodyPr anchor="t" rtlCol="false" tIns="0" lIns="0" bIns="0" rIns="0">
            <a:spAutoFit/>
          </a:bodyPr>
          <a:lstStyle/>
          <a:p>
            <a:pPr algn="ctr">
              <a:lnSpc>
                <a:spcPts val="5199"/>
              </a:lnSpc>
              <a:spcBef>
                <a:spcPct val="0"/>
              </a:spcBef>
            </a:pPr>
            <a:r>
              <a:rPr lang="en-US" b="true" sz="3999">
                <a:solidFill>
                  <a:srgbClr val="FF3131"/>
                </a:solidFill>
                <a:latin typeface="Garet Bold"/>
                <a:ea typeface="Garet Bold"/>
                <a:cs typeface="Garet Bold"/>
                <a:sym typeface="Garet Bold"/>
              </a:rPr>
              <a:t>HAI CHỈ SỐ NÀY LÀ NHỮNG YẾU TỐ DỰ ĐOÁN QUAN TRỌNG NHẤT CHO CHẤT LƯỢNG RƯỢU VANG ĐỎ</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5379298" y="8311463"/>
            <a:ext cx="1880002" cy="946837"/>
          </a:xfrm>
          <a:custGeom>
            <a:avLst/>
            <a:gdLst/>
            <a:ahLst/>
            <a:cxnLst/>
            <a:rect r="r" b="b" t="t" l="l"/>
            <a:pathLst>
              <a:path h="946837" w="1880002">
                <a:moveTo>
                  <a:pt x="0" y="0"/>
                </a:moveTo>
                <a:lnTo>
                  <a:pt x="1880002" y="0"/>
                </a:lnTo>
                <a:lnTo>
                  <a:pt x="1880002" y="946837"/>
                </a:lnTo>
                <a:lnTo>
                  <a:pt x="0" y="94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028700"/>
            <a:ext cx="797433" cy="707541"/>
          </a:xfrm>
          <a:custGeom>
            <a:avLst/>
            <a:gdLst/>
            <a:ahLst/>
            <a:cxnLst/>
            <a:rect r="r" b="b" t="t" l="l"/>
            <a:pathLst>
              <a:path h="707541" w="797433">
                <a:moveTo>
                  <a:pt x="0" y="0"/>
                </a:moveTo>
                <a:lnTo>
                  <a:pt x="797433" y="0"/>
                </a:lnTo>
                <a:lnTo>
                  <a:pt x="797433" y="707541"/>
                </a:lnTo>
                <a:lnTo>
                  <a:pt x="0" y="707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8677224"/>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NAME OF PROJECT:</a:t>
            </a:r>
          </a:p>
        </p:txBody>
      </p:sp>
      <p:sp>
        <p:nvSpPr>
          <p:cNvPr name="TextBox 6" id="6"/>
          <p:cNvSpPr txBox="true"/>
          <p:nvPr/>
        </p:nvSpPr>
        <p:spPr>
          <a:xfrm rot="0">
            <a:off x="1028700" y="8966251"/>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Write here</a:t>
            </a:r>
          </a:p>
        </p:txBody>
      </p:sp>
      <p:sp>
        <p:nvSpPr>
          <p:cNvPr name="TextBox 7" id="7"/>
          <p:cNvSpPr txBox="true"/>
          <p:nvPr/>
        </p:nvSpPr>
        <p:spPr>
          <a:xfrm rot="0">
            <a:off x="4394796" y="8677224"/>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PRESENTED BY:</a:t>
            </a:r>
          </a:p>
        </p:txBody>
      </p:sp>
      <p:sp>
        <p:nvSpPr>
          <p:cNvPr name="TextBox 8" id="8"/>
          <p:cNvSpPr txBox="true"/>
          <p:nvPr/>
        </p:nvSpPr>
        <p:spPr>
          <a:xfrm rot="0">
            <a:off x="4394796" y="8966251"/>
            <a:ext cx="3366096" cy="236855"/>
          </a:xfrm>
          <a:prstGeom prst="rect">
            <a:avLst/>
          </a:prstGeom>
        </p:spPr>
        <p:txBody>
          <a:bodyPr anchor="t" rtlCol="false" tIns="0" lIns="0" bIns="0" rIns="0">
            <a:spAutoFit/>
          </a:bodyPr>
          <a:lstStyle/>
          <a:p>
            <a:pPr algn="l" marL="0" indent="0" lvl="0">
              <a:lnSpc>
                <a:spcPts val="2079"/>
              </a:lnSpc>
              <a:spcBef>
                <a:spcPct val="0"/>
              </a:spcBef>
            </a:pPr>
            <a:r>
              <a:rPr lang="en-US" sz="1599">
                <a:solidFill>
                  <a:srgbClr val="2B2B2B"/>
                </a:solidFill>
                <a:latin typeface="Garet"/>
                <a:ea typeface="Garet"/>
                <a:cs typeface="Garet"/>
                <a:sym typeface="Garet"/>
              </a:rPr>
              <a:t>Write here</a:t>
            </a:r>
          </a:p>
        </p:txBody>
      </p:sp>
      <p:sp>
        <p:nvSpPr>
          <p:cNvPr name="TextBox 9" id="9"/>
          <p:cNvSpPr txBox="true"/>
          <p:nvPr/>
        </p:nvSpPr>
        <p:spPr>
          <a:xfrm rot="0">
            <a:off x="7760892" y="8677224"/>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PRESENTED TO:</a:t>
            </a:r>
          </a:p>
        </p:txBody>
      </p:sp>
      <p:sp>
        <p:nvSpPr>
          <p:cNvPr name="TextBox 10" id="10"/>
          <p:cNvSpPr txBox="true"/>
          <p:nvPr/>
        </p:nvSpPr>
        <p:spPr>
          <a:xfrm rot="0">
            <a:off x="7760892" y="8966251"/>
            <a:ext cx="3366096" cy="236855"/>
          </a:xfrm>
          <a:prstGeom prst="rect">
            <a:avLst/>
          </a:prstGeom>
        </p:spPr>
        <p:txBody>
          <a:bodyPr anchor="t" rtlCol="false" tIns="0" lIns="0" bIns="0" rIns="0">
            <a:spAutoFit/>
          </a:bodyPr>
          <a:lstStyle/>
          <a:p>
            <a:pPr algn="l" marL="0" indent="0" lvl="0">
              <a:lnSpc>
                <a:spcPts val="2079"/>
              </a:lnSpc>
              <a:spcBef>
                <a:spcPct val="0"/>
              </a:spcBef>
            </a:pPr>
            <a:r>
              <a:rPr lang="en-US" sz="1599">
                <a:solidFill>
                  <a:srgbClr val="2B2B2B"/>
                </a:solidFill>
                <a:latin typeface="Garet"/>
                <a:ea typeface="Garet"/>
                <a:cs typeface="Garet"/>
                <a:sym typeface="Garet"/>
              </a:rPr>
              <a:t>Write here</a:t>
            </a:r>
          </a:p>
        </p:txBody>
      </p:sp>
      <p:sp>
        <p:nvSpPr>
          <p:cNvPr name="TextBox 11" id="11"/>
          <p:cNvSpPr txBox="true"/>
          <p:nvPr/>
        </p:nvSpPr>
        <p:spPr>
          <a:xfrm rot="0">
            <a:off x="1968701" y="990600"/>
            <a:ext cx="4321082" cy="621030"/>
          </a:xfrm>
          <a:prstGeom prst="rect">
            <a:avLst/>
          </a:prstGeom>
        </p:spPr>
        <p:txBody>
          <a:bodyPr anchor="t" rtlCol="false" tIns="0" lIns="0" bIns="0" rIns="0">
            <a:spAutoFit/>
          </a:bodyPr>
          <a:lstStyle/>
          <a:p>
            <a:pPr algn="l">
              <a:lnSpc>
                <a:spcPts val="2520"/>
              </a:lnSpc>
            </a:pPr>
            <a:r>
              <a:rPr lang="en-US" sz="1800">
                <a:solidFill>
                  <a:srgbClr val="545454"/>
                </a:solidFill>
                <a:latin typeface="Garet Light"/>
                <a:ea typeface="Garet Light"/>
                <a:cs typeface="Garet Light"/>
                <a:sym typeface="Garet Light"/>
              </a:rPr>
              <a:t>Add company name here | MM/DD/YYYY</a:t>
            </a:r>
          </a:p>
        </p:txBody>
      </p:sp>
      <p:sp>
        <p:nvSpPr>
          <p:cNvPr name="TextBox 12" id="12"/>
          <p:cNvSpPr txBox="true"/>
          <p:nvPr/>
        </p:nvSpPr>
        <p:spPr>
          <a:xfrm rot="0">
            <a:off x="12088760" y="954405"/>
            <a:ext cx="5170540" cy="365760"/>
          </a:xfrm>
          <a:prstGeom prst="rect">
            <a:avLst/>
          </a:prstGeom>
        </p:spPr>
        <p:txBody>
          <a:bodyPr anchor="t" rtlCol="false" tIns="0" lIns="0" bIns="0" rIns="0">
            <a:spAutoFit/>
          </a:bodyPr>
          <a:lstStyle/>
          <a:p>
            <a:pPr algn="l">
              <a:lnSpc>
                <a:spcPts val="2939"/>
              </a:lnSpc>
              <a:spcBef>
                <a:spcPct val="0"/>
              </a:spcBef>
            </a:pPr>
            <a:r>
              <a:rPr lang="en-US" sz="2099">
                <a:solidFill>
                  <a:srgbClr val="000000"/>
                </a:solidFill>
                <a:latin typeface="Garet"/>
                <a:ea typeface="Garet"/>
                <a:cs typeface="Garet"/>
                <a:sym typeface="Garet"/>
              </a:rPr>
              <a:t>This presentation has live captioning</a:t>
            </a:r>
          </a:p>
        </p:txBody>
      </p:sp>
      <p:sp>
        <p:nvSpPr>
          <p:cNvPr name="Freeform 13" id="13"/>
          <p:cNvSpPr/>
          <p:nvPr/>
        </p:nvSpPr>
        <p:spPr>
          <a:xfrm flipH="false" flipV="false" rot="0">
            <a:off x="11750642" y="982048"/>
            <a:ext cx="338117" cy="338117"/>
          </a:xfrm>
          <a:custGeom>
            <a:avLst/>
            <a:gdLst/>
            <a:ahLst/>
            <a:cxnLst/>
            <a:rect r="r" b="b" t="t" l="l"/>
            <a:pathLst>
              <a:path h="338117" w="338117">
                <a:moveTo>
                  <a:pt x="0" y="0"/>
                </a:moveTo>
                <a:lnTo>
                  <a:pt x="338118" y="0"/>
                </a:lnTo>
                <a:lnTo>
                  <a:pt x="338118" y="338117"/>
                </a:lnTo>
                <a:lnTo>
                  <a:pt x="0" y="33811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407991" y="4075150"/>
            <a:ext cx="16515080" cy="1805179"/>
          </a:xfrm>
          <a:prstGeom prst="rect">
            <a:avLst/>
          </a:prstGeom>
        </p:spPr>
        <p:txBody>
          <a:bodyPr anchor="t" rtlCol="false" tIns="0" lIns="0" bIns="0" rIns="0">
            <a:spAutoFit/>
          </a:bodyPr>
          <a:lstStyle/>
          <a:p>
            <a:pPr algn="r" marL="0" indent="0" lvl="0">
              <a:lnSpc>
                <a:spcPts val="6618"/>
              </a:lnSpc>
              <a:spcBef>
                <a:spcPct val="0"/>
              </a:spcBef>
            </a:pPr>
            <a:r>
              <a:rPr lang="en-US" sz="8485" spc="-670">
                <a:solidFill>
                  <a:srgbClr val="000000"/>
                </a:solidFill>
                <a:latin typeface="Archivo Black"/>
                <a:ea typeface="Archivo Black"/>
                <a:cs typeface="Archivo Black"/>
                <a:sym typeface="Archivo Black"/>
              </a:rPr>
              <a:t>1.1.4 THỰC HÀNH VỚI BỘ DỮ LIỆU ĐÁI THÁO ĐƯỜNG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306050" y="552450"/>
            <a:ext cx="5779532"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I. TỔNG QUAN DỮ LIỆU</a:t>
            </a:r>
          </a:p>
        </p:txBody>
      </p:sp>
      <p:sp>
        <p:nvSpPr>
          <p:cNvPr name="TextBox 4" id="4"/>
          <p:cNvSpPr txBox="true"/>
          <p:nvPr/>
        </p:nvSpPr>
        <p:spPr>
          <a:xfrm rot="0">
            <a:off x="387272" y="1897750"/>
            <a:ext cx="17900728" cy="4005325"/>
          </a:xfrm>
          <a:prstGeom prst="rect">
            <a:avLst/>
          </a:prstGeom>
        </p:spPr>
        <p:txBody>
          <a:bodyPr anchor="t" rtlCol="false" tIns="0" lIns="0" bIns="0" rIns="0">
            <a:spAutoFit/>
          </a:bodyPr>
          <a:lstStyle/>
          <a:p>
            <a:pPr algn="ctr">
              <a:lnSpc>
                <a:spcPts val="4016"/>
              </a:lnSpc>
              <a:spcBef>
                <a:spcPct val="0"/>
              </a:spcBef>
            </a:pPr>
            <a:r>
              <a:rPr lang="en-US" b="true" sz="3089">
                <a:solidFill>
                  <a:srgbClr val="000000"/>
                </a:solidFill>
                <a:latin typeface="Garet Bold"/>
                <a:ea typeface="Garet Bold"/>
                <a:cs typeface="Garet Bold"/>
                <a:sym typeface="Garet Bold"/>
              </a:rPr>
              <a:t>TẬP DỮ LIỆU ĐƯỢC PHÂN TÍCH LÀ PIMA-INDIANS-DIABETES.CSV, CHỨA 768 MỤC NHẬP (ENTRIES).</a:t>
            </a:r>
          </a:p>
          <a:p>
            <a:pPr algn="ctr">
              <a:lnSpc>
                <a:spcPts val="4016"/>
              </a:lnSpc>
              <a:spcBef>
                <a:spcPct val="0"/>
              </a:spcBef>
            </a:pPr>
            <a:r>
              <a:rPr lang="en-US" b="true" sz="3089">
                <a:solidFill>
                  <a:srgbClr val="000000"/>
                </a:solidFill>
                <a:latin typeface="Garet Bold"/>
                <a:ea typeface="Garet Bold"/>
                <a:cs typeface="Garet Bold"/>
                <a:sym typeface="Garet Bold"/>
              </a:rPr>
              <a:t> TẬP DỮ LIỆU NÀY BAO GỒM 9 CỘT, VỚI TÊN ĐƯỢC GÁN LÀ: 'PREGNANCIES' (SỐ LẦN MANG THAI), 'GLUCOSE' (ĐƯỜNG HUYẾT), 'BLOODPRESSURE' (HUYẾT ÁP), 'SKINTHICKNESS' (ĐỘ DÀY DA), 'INSULIN', 'BMI' (CHỈ SỐ KHỐI CƠ THỂ), 'DIABETESPEDIGREEFUNCTION' (CHỨC NĂNG PHẢ HỆ TIỂU ĐƯỜNG), 'AGE' (TUỔI), VÀ 'OUTCOME' (KẾT QUẢ - BIẾN MỤC TIÊU). </a:t>
            </a:r>
          </a:p>
          <a:p>
            <a:pPr algn="ctr">
              <a:lnSpc>
                <a:spcPts val="4016"/>
              </a:lnSpc>
              <a:spcBef>
                <a:spcPct val="0"/>
              </a:spcBef>
            </a:pPr>
            <a:r>
              <a:rPr lang="en-US" b="true" sz="3089">
                <a:solidFill>
                  <a:srgbClr val="000000"/>
                </a:solidFill>
                <a:latin typeface="Garet Bold"/>
                <a:ea typeface="Garet Bold"/>
                <a:cs typeface="Garet Bold"/>
                <a:sym typeface="Garet Bold"/>
              </a:rPr>
              <a:t> </a:t>
            </a:r>
          </a:p>
        </p:txBody>
      </p:sp>
      <p:sp>
        <p:nvSpPr>
          <p:cNvPr name="TextBox 5" id="5"/>
          <p:cNvSpPr txBox="true"/>
          <p:nvPr/>
        </p:nvSpPr>
        <p:spPr>
          <a:xfrm rot="0">
            <a:off x="1018203" y="6537125"/>
            <a:ext cx="16638866" cy="466725"/>
          </a:xfrm>
          <a:prstGeom prst="rect">
            <a:avLst/>
          </a:prstGeom>
        </p:spPr>
        <p:txBody>
          <a:bodyPr anchor="t" rtlCol="false" tIns="0" lIns="0" bIns="0" rIns="0">
            <a:spAutoFit/>
          </a:bodyPr>
          <a:lstStyle/>
          <a:p>
            <a:pPr algn="ctr">
              <a:lnSpc>
                <a:spcPts val="3899"/>
              </a:lnSpc>
              <a:spcBef>
                <a:spcPct val="0"/>
              </a:spcBef>
            </a:pPr>
            <a:r>
              <a:rPr lang="en-US" b="true" sz="2999">
                <a:solidFill>
                  <a:srgbClr val="000000"/>
                </a:solidFill>
                <a:latin typeface="Garet Bold"/>
                <a:ea typeface="Garet Bold"/>
                <a:cs typeface="Garet Bold"/>
                <a:sym typeface="Garet Bold"/>
              </a:rPr>
              <a:t>BAN ĐẦU, DỮ LIỆU BAO GỒM 2 CỘT THUỘC KIỂU FLOAT64 VÀ 7 CỘT THUỘC KIỂU INT64.</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028700" y="393699"/>
            <a:ext cx="9008031"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II. KHẢO SÁT VÀ LÀM SẠCH DỮ LIỆU</a:t>
            </a:r>
          </a:p>
        </p:txBody>
      </p:sp>
      <p:sp>
        <p:nvSpPr>
          <p:cNvPr name="TextBox 4" id="4"/>
          <p:cNvSpPr txBox="true"/>
          <p:nvPr/>
        </p:nvSpPr>
        <p:spPr>
          <a:xfrm rot="0">
            <a:off x="1028700" y="1400180"/>
            <a:ext cx="4538901" cy="502286"/>
          </a:xfrm>
          <a:prstGeom prst="rect">
            <a:avLst/>
          </a:prstGeom>
        </p:spPr>
        <p:txBody>
          <a:bodyPr anchor="t" rtlCol="false" tIns="0" lIns="0" bIns="0" rIns="0">
            <a:spAutoFit/>
          </a:bodyPr>
          <a:lstStyle/>
          <a:p>
            <a:pPr algn="ctr">
              <a:lnSpc>
                <a:spcPts val="4159"/>
              </a:lnSpc>
              <a:spcBef>
                <a:spcPct val="0"/>
              </a:spcBef>
            </a:pPr>
            <a:r>
              <a:rPr lang="en-US" b="true" sz="3199">
                <a:solidFill>
                  <a:srgbClr val="000000"/>
                </a:solidFill>
                <a:latin typeface="Garet Bold"/>
                <a:ea typeface="Garet Bold"/>
                <a:cs typeface="Garet Bold"/>
                <a:sym typeface="Garet Bold"/>
              </a:rPr>
              <a:t>1. VẤN ĐỀ VỀ GIÁ TRỊ 0</a:t>
            </a:r>
          </a:p>
        </p:txBody>
      </p:sp>
      <p:sp>
        <p:nvSpPr>
          <p:cNvPr name="TextBox 5" id="5"/>
          <p:cNvSpPr txBox="true"/>
          <p:nvPr/>
        </p:nvSpPr>
        <p:spPr>
          <a:xfrm rot="0">
            <a:off x="1172241" y="2442263"/>
            <a:ext cx="14268866" cy="4973751"/>
          </a:xfrm>
          <a:prstGeom prst="rect">
            <a:avLst/>
          </a:prstGeom>
        </p:spPr>
        <p:txBody>
          <a:bodyPr anchor="t" rtlCol="false" tIns="0" lIns="0" bIns="0" rIns="0">
            <a:spAutoFit/>
          </a:bodyPr>
          <a:lstStyle/>
          <a:p>
            <a:pPr algn="ctr">
              <a:lnSpc>
                <a:spcPts val="3617"/>
              </a:lnSpc>
              <a:spcBef>
                <a:spcPct val="0"/>
              </a:spcBef>
            </a:pPr>
            <a:r>
              <a:rPr lang="en-US" b="true" sz="2782">
                <a:solidFill>
                  <a:srgbClr val="000000"/>
                </a:solidFill>
                <a:latin typeface="Garet Bold"/>
                <a:ea typeface="Garet Bold"/>
                <a:cs typeface="Garet Bold"/>
                <a:sym typeface="Garet Bold"/>
              </a:rPr>
              <a:t>MẶC DÙ VIỆC KIỂM TRA BAN ĐẦU CHO THẤY TẤT CẢ CÁC CỘT ĐỀU CÓ 768 GIÁ TRỊ KHÔNG THIẾU (NONNULL COUNT), NHƯNG THỐNG KÊ MÔ TẢ BAN ĐẦU (DF.DESCRIBE()) CHO THẤY CÁC GIÁ TRỊ TỐI THIỂU (MIN) BẰNG 0 Ở CÁC BIẾN SAU, ĐIỀU NÀY ĐƯỢC NHẬN XÉT LÀ BẤT HỢP LÝ HOẶC THIẾU DỮ LIỆU GHI NHẬN:</a:t>
            </a:r>
          </a:p>
          <a:p>
            <a:pPr algn="ctr">
              <a:lnSpc>
                <a:spcPts val="3617"/>
              </a:lnSpc>
              <a:spcBef>
                <a:spcPct val="0"/>
              </a:spcBef>
            </a:pPr>
            <a:r>
              <a:rPr lang="en-US" b="true" sz="2782">
                <a:solidFill>
                  <a:srgbClr val="000000"/>
                </a:solidFill>
                <a:latin typeface="Garet Bold"/>
                <a:ea typeface="Garet Bold"/>
                <a:cs typeface="Garet Bold"/>
                <a:sym typeface="Garet Bold"/>
              </a:rPr>
              <a:t> • GLUCOSE (ĐƯỜNG HUYẾT) </a:t>
            </a:r>
          </a:p>
          <a:p>
            <a:pPr algn="ctr">
              <a:lnSpc>
                <a:spcPts val="3617"/>
              </a:lnSpc>
              <a:spcBef>
                <a:spcPct val="0"/>
              </a:spcBef>
            </a:pPr>
            <a:r>
              <a:rPr lang="en-US" b="true" sz="2782">
                <a:solidFill>
                  <a:srgbClr val="000000"/>
                </a:solidFill>
                <a:latin typeface="Garet Bold"/>
                <a:ea typeface="Garet Bold"/>
                <a:cs typeface="Garet Bold"/>
                <a:sym typeface="Garet Bold"/>
              </a:rPr>
              <a:t>• BLOODPRESSURE (HUYẾT ÁP)</a:t>
            </a:r>
          </a:p>
          <a:p>
            <a:pPr algn="ctr">
              <a:lnSpc>
                <a:spcPts val="3617"/>
              </a:lnSpc>
              <a:spcBef>
                <a:spcPct val="0"/>
              </a:spcBef>
            </a:pPr>
            <a:r>
              <a:rPr lang="en-US" b="true" sz="2782">
                <a:solidFill>
                  <a:srgbClr val="000000"/>
                </a:solidFill>
                <a:latin typeface="Garet Bold"/>
                <a:ea typeface="Garet Bold"/>
                <a:cs typeface="Garet Bold"/>
                <a:sym typeface="Garet Bold"/>
              </a:rPr>
              <a:t> • SKINTHICKNESS (ĐỘ DÀY DA)</a:t>
            </a:r>
          </a:p>
          <a:p>
            <a:pPr algn="ctr">
              <a:lnSpc>
                <a:spcPts val="3617"/>
              </a:lnSpc>
              <a:spcBef>
                <a:spcPct val="0"/>
              </a:spcBef>
            </a:pPr>
            <a:r>
              <a:rPr lang="en-US" b="true" sz="2782">
                <a:solidFill>
                  <a:srgbClr val="000000"/>
                </a:solidFill>
                <a:latin typeface="Garet Bold"/>
                <a:ea typeface="Garet Bold"/>
                <a:cs typeface="Garet Bold"/>
                <a:sym typeface="Garet Bold"/>
              </a:rPr>
              <a:t> • INSULIN </a:t>
            </a:r>
          </a:p>
          <a:p>
            <a:pPr algn="ctr">
              <a:lnSpc>
                <a:spcPts val="3617"/>
              </a:lnSpc>
              <a:spcBef>
                <a:spcPct val="0"/>
              </a:spcBef>
            </a:pPr>
            <a:r>
              <a:rPr lang="en-US" b="true" sz="2782">
                <a:solidFill>
                  <a:srgbClr val="000000"/>
                </a:solidFill>
                <a:latin typeface="Garet Bold"/>
                <a:ea typeface="Garet Bold"/>
                <a:cs typeface="Garet Bold"/>
                <a:sym typeface="Garet Bold"/>
              </a:rPr>
              <a:t>• BMI (CHỈ SỐ KHỐI CƠ THỂ) </a:t>
            </a:r>
          </a:p>
          <a:p>
            <a:pPr algn="ctr">
              <a:lnSpc>
                <a:spcPts val="3617"/>
              </a:lnSpc>
              <a:spcBef>
                <a:spcPct val="0"/>
              </a:spcBef>
            </a:pPr>
            <a:r>
              <a:rPr lang="en-US" b="true" sz="2782">
                <a:solidFill>
                  <a:srgbClr val="000000"/>
                </a:solidFill>
                <a:latin typeface="Garet Bold"/>
                <a:ea typeface="Garet Bold"/>
                <a:cs typeface="Garet Bold"/>
                <a:sym typeface="Garet Bold"/>
              </a:rPr>
              <a:t>• LƯU Ý: GIÁ TRỊ MIN=0 CHO PREGNANCIES ĐƯỢC COI LÀ HỢP LỆ (CHƯA MANG THAI LẦN NÀO)</a:t>
            </a:r>
          </a:p>
        </p:txBody>
      </p:sp>
      <p:sp>
        <p:nvSpPr>
          <p:cNvPr name="Freeform 6" id="6"/>
          <p:cNvSpPr/>
          <p:nvPr/>
        </p:nvSpPr>
        <p:spPr>
          <a:xfrm flipH="false" flipV="false" rot="5400000">
            <a:off x="16127331" y="8274155"/>
            <a:ext cx="1629446" cy="2396244"/>
          </a:xfrm>
          <a:custGeom>
            <a:avLst/>
            <a:gdLst/>
            <a:ahLst/>
            <a:cxnLst/>
            <a:rect r="r" b="b" t="t" l="l"/>
            <a:pathLst>
              <a:path h="2396244" w="1629446">
                <a:moveTo>
                  <a:pt x="0" y="0"/>
                </a:moveTo>
                <a:lnTo>
                  <a:pt x="1629446" y="0"/>
                </a:lnTo>
                <a:lnTo>
                  <a:pt x="1629446" y="2396244"/>
                </a:lnTo>
                <a:lnTo>
                  <a:pt x="0" y="23962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028700" y="393699"/>
            <a:ext cx="10165081"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2. QUY TRÌNH XỬ LÝ GIÁ TRỊ BẤT HỢP LÝ</a:t>
            </a:r>
          </a:p>
        </p:txBody>
      </p:sp>
      <p:sp>
        <p:nvSpPr>
          <p:cNvPr name="TextBox 4" id="4"/>
          <p:cNvSpPr txBox="true"/>
          <p:nvPr/>
        </p:nvSpPr>
        <p:spPr>
          <a:xfrm rot="0">
            <a:off x="1364982" y="2454053"/>
            <a:ext cx="15558036" cy="3287534"/>
          </a:xfrm>
          <a:prstGeom prst="rect">
            <a:avLst/>
          </a:prstGeom>
        </p:spPr>
        <p:txBody>
          <a:bodyPr anchor="t" rtlCol="false" tIns="0" lIns="0" bIns="0" rIns="0">
            <a:spAutoFit/>
          </a:bodyPr>
          <a:lstStyle/>
          <a:p>
            <a:pPr algn="ctr">
              <a:lnSpc>
                <a:spcPts val="3724"/>
              </a:lnSpc>
              <a:spcBef>
                <a:spcPct val="0"/>
              </a:spcBef>
            </a:pPr>
            <a:r>
              <a:rPr lang="en-US" b="true" sz="2865">
                <a:solidFill>
                  <a:srgbClr val="000000"/>
                </a:solidFill>
                <a:latin typeface="Garet Bold"/>
                <a:ea typeface="Garet Bold"/>
                <a:cs typeface="Garet Bold"/>
                <a:sym typeface="Garet Bold"/>
              </a:rPr>
              <a:t>ĐỂ XỬ LÝ CÁC GIÁ TRỊ 0 BẤT HỢP LÝ NÀY, CÁC BƯỚC SAU ĐÃ ĐƯỢC THỰC HIỆN: </a:t>
            </a:r>
          </a:p>
          <a:p>
            <a:pPr algn="l">
              <a:lnSpc>
                <a:spcPts val="3724"/>
              </a:lnSpc>
              <a:spcBef>
                <a:spcPct val="0"/>
              </a:spcBef>
            </a:pPr>
            <a:r>
              <a:rPr lang="en-US" b="true" sz="2865">
                <a:solidFill>
                  <a:srgbClr val="000000"/>
                </a:solidFill>
                <a:latin typeface="Garet Bold"/>
                <a:ea typeface="Garet Bold"/>
                <a:cs typeface="Garet Bold"/>
                <a:sym typeface="Garet Bold"/>
              </a:rPr>
              <a:t>1. CÁC CỘT CHỨA GIÁ TRỊ 0 BẤT HỢP LÝ (GLUCOSE, BLOODPRESSURE, SKINTHICKNESS, INSULIN, BMI) ĐƯỢC CHUYỂN VỀ KIỂU FLOAT. </a:t>
            </a:r>
          </a:p>
          <a:p>
            <a:pPr algn="l">
              <a:lnSpc>
                <a:spcPts val="3724"/>
              </a:lnSpc>
              <a:spcBef>
                <a:spcPct val="0"/>
              </a:spcBef>
            </a:pPr>
            <a:r>
              <a:rPr lang="en-US" b="true" sz="2865">
                <a:solidFill>
                  <a:srgbClr val="000000"/>
                </a:solidFill>
                <a:latin typeface="Garet Bold"/>
                <a:ea typeface="Garet Bold"/>
                <a:cs typeface="Garet Bold"/>
                <a:sym typeface="Garet Bold"/>
              </a:rPr>
              <a:t>2. GIÁ TRỊ 0 TRONG CÁC CỘT NÀY ĐƯỢC THAY THẾ BẰNG GIÁ TRỊ THIẾU (NAN). </a:t>
            </a:r>
          </a:p>
          <a:p>
            <a:pPr algn="l">
              <a:lnSpc>
                <a:spcPts val="3724"/>
              </a:lnSpc>
              <a:spcBef>
                <a:spcPct val="0"/>
              </a:spcBef>
            </a:pPr>
            <a:r>
              <a:rPr lang="en-US" b="true" sz="2865">
                <a:solidFill>
                  <a:srgbClr val="000000"/>
                </a:solidFill>
                <a:latin typeface="Garet Bold"/>
                <a:ea typeface="Garet Bold"/>
                <a:cs typeface="Garet Bold"/>
                <a:sym typeface="Garet Bold"/>
              </a:rPr>
              <a:t>3. CÁC GIÁ TRỊ NAN SAU ĐÓ ĐƯỢC ĐIỀN BẰNG GIÁ TRỊ TRUNG BÌNH (MEAN) CỦA TỪNG CỘT TƯƠNG ỨNG. </a:t>
            </a:r>
          </a:p>
          <a:p>
            <a:pPr algn="l">
              <a:lnSpc>
                <a:spcPts val="3724"/>
              </a:lnSpc>
              <a:spcBef>
                <a:spcPct val="0"/>
              </a:spcBef>
            </a:pPr>
            <a:r>
              <a:rPr lang="en-US" b="true" sz="2865">
                <a:solidFill>
                  <a:srgbClr val="000000"/>
                </a:solidFill>
                <a:latin typeface="Garet Bold"/>
                <a:ea typeface="Garet Bold"/>
                <a:cs typeface="Garet Bold"/>
                <a:sym typeface="Garet Bold"/>
              </a:rPr>
              <a:t>4. TÌNH TRẠNG DỮ LIỆU SAU LÀM SẠCH </a:t>
            </a:r>
          </a:p>
        </p:txBody>
      </p:sp>
      <p:sp>
        <p:nvSpPr>
          <p:cNvPr name="Freeform 5" id="5"/>
          <p:cNvSpPr/>
          <p:nvPr/>
        </p:nvSpPr>
        <p:spPr>
          <a:xfrm flipH="false" flipV="false" rot="0">
            <a:off x="11860776" y="6715644"/>
            <a:ext cx="5637759" cy="2203851"/>
          </a:xfrm>
          <a:custGeom>
            <a:avLst/>
            <a:gdLst/>
            <a:ahLst/>
            <a:cxnLst/>
            <a:rect r="r" b="b" t="t" l="l"/>
            <a:pathLst>
              <a:path h="2203851" w="5637759">
                <a:moveTo>
                  <a:pt x="0" y="0"/>
                </a:moveTo>
                <a:lnTo>
                  <a:pt x="5637759" y="0"/>
                </a:lnTo>
                <a:lnTo>
                  <a:pt x="5637759" y="2203851"/>
                </a:lnTo>
                <a:lnTo>
                  <a:pt x="0" y="22038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5400000">
            <a:off x="383399" y="479307"/>
            <a:ext cx="1629446" cy="2396244"/>
          </a:xfrm>
          <a:custGeom>
            <a:avLst/>
            <a:gdLst/>
            <a:ahLst/>
            <a:cxnLst/>
            <a:rect r="r" b="b" t="t" l="l"/>
            <a:pathLst>
              <a:path h="2396244" w="1629446">
                <a:moveTo>
                  <a:pt x="0" y="0"/>
                </a:moveTo>
                <a:lnTo>
                  <a:pt x="1629446" y="0"/>
                </a:lnTo>
                <a:lnTo>
                  <a:pt x="1629446" y="2396245"/>
                </a:lnTo>
                <a:lnTo>
                  <a:pt x="0" y="23962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AutoShape 3" id="3"/>
          <p:cNvSpPr/>
          <p:nvPr/>
        </p:nvSpPr>
        <p:spPr>
          <a:xfrm>
            <a:off x="0" y="1009650"/>
            <a:ext cx="18288000" cy="0"/>
          </a:xfrm>
          <a:prstGeom prst="line">
            <a:avLst/>
          </a:prstGeom>
          <a:ln cap="flat" w="19050">
            <a:solidFill>
              <a:srgbClr val="141313"/>
            </a:solidFill>
            <a:prstDash val="solid"/>
            <a:headEnd type="none" len="sm" w="sm"/>
            <a:tailEnd type="none" len="sm" w="sm"/>
          </a:ln>
        </p:spPr>
      </p:sp>
      <p:sp>
        <p:nvSpPr>
          <p:cNvPr name="AutoShape 4" id="4"/>
          <p:cNvSpPr/>
          <p:nvPr/>
        </p:nvSpPr>
        <p:spPr>
          <a:xfrm>
            <a:off x="0" y="9277350"/>
            <a:ext cx="18288000" cy="0"/>
          </a:xfrm>
          <a:prstGeom prst="line">
            <a:avLst/>
          </a:prstGeom>
          <a:ln cap="flat" w="19050">
            <a:solidFill>
              <a:srgbClr val="141313"/>
            </a:solidFill>
            <a:prstDash val="solid"/>
            <a:headEnd type="none" len="sm" w="sm"/>
            <a:tailEnd type="none" len="sm" w="sm"/>
          </a:ln>
        </p:spPr>
      </p:sp>
      <p:sp>
        <p:nvSpPr>
          <p:cNvPr name="TextBox 5" id="5"/>
          <p:cNvSpPr txBox="true"/>
          <p:nvPr/>
        </p:nvSpPr>
        <p:spPr>
          <a:xfrm rot="0">
            <a:off x="2079706" y="1997594"/>
            <a:ext cx="14941987" cy="6577563"/>
          </a:xfrm>
          <a:prstGeom prst="rect">
            <a:avLst/>
          </a:prstGeom>
        </p:spPr>
        <p:txBody>
          <a:bodyPr anchor="t" rtlCol="false" tIns="0" lIns="0" bIns="0" rIns="0">
            <a:spAutoFit/>
          </a:bodyPr>
          <a:lstStyle/>
          <a:p>
            <a:pPr algn="l">
              <a:lnSpc>
                <a:spcPts val="17303"/>
              </a:lnSpc>
            </a:pPr>
            <a:r>
              <a:rPr lang="en-US" sz="13954" spc="-1241">
                <a:solidFill>
                  <a:srgbClr val="141313"/>
                </a:solidFill>
                <a:latin typeface="Dream Avenue"/>
                <a:ea typeface="Dream Avenue"/>
                <a:cs typeface="Dream Avenue"/>
                <a:sym typeface="Dream Avenue"/>
              </a:rPr>
              <a:t>1.1.3 THỰC HÀNH VỚI BỘ DỮ LIỆU RƯỢU VANG ĐỎ</a:t>
            </a:r>
          </a:p>
        </p:txBody>
      </p:sp>
      <p:sp>
        <p:nvSpPr>
          <p:cNvPr name="TextBox 6" id="6"/>
          <p:cNvSpPr txBox="true"/>
          <p:nvPr/>
        </p:nvSpPr>
        <p:spPr>
          <a:xfrm rot="0">
            <a:off x="399830" y="259366"/>
            <a:ext cx="3865488" cy="396875"/>
          </a:xfrm>
          <a:prstGeom prst="rect">
            <a:avLst/>
          </a:prstGeom>
        </p:spPr>
        <p:txBody>
          <a:bodyPr anchor="t" rtlCol="false" tIns="0" lIns="0" bIns="0" rIns="0">
            <a:spAutoFit/>
          </a:bodyPr>
          <a:lstStyle/>
          <a:p>
            <a:pPr algn="l">
              <a:lnSpc>
                <a:spcPts val="3100"/>
              </a:lnSpc>
              <a:spcBef>
                <a:spcPct val="0"/>
              </a:spcBef>
            </a:pPr>
            <a:r>
              <a:rPr lang="en-US" sz="2500" spc="-222">
                <a:solidFill>
                  <a:srgbClr val="141313"/>
                </a:solidFill>
                <a:latin typeface="Garet"/>
                <a:ea typeface="Garet"/>
                <a:cs typeface="Garet"/>
                <a:sym typeface="Garet"/>
              </a:rPr>
              <a:t>ADORA MONTMINY</a:t>
            </a:r>
          </a:p>
        </p:txBody>
      </p:sp>
      <p:sp>
        <p:nvSpPr>
          <p:cNvPr name="TextBox 7" id="7"/>
          <p:cNvSpPr txBox="true"/>
          <p:nvPr/>
        </p:nvSpPr>
        <p:spPr>
          <a:xfrm rot="0">
            <a:off x="14047600" y="259366"/>
            <a:ext cx="3865488" cy="396875"/>
          </a:xfrm>
          <a:prstGeom prst="rect">
            <a:avLst/>
          </a:prstGeom>
        </p:spPr>
        <p:txBody>
          <a:bodyPr anchor="t" rtlCol="false" tIns="0" lIns="0" bIns="0" rIns="0">
            <a:spAutoFit/>
          </a:bodyPr>
          <a:lstStyle/>
          <a:p>
            <a:pPr algn="r">
              <a:lnSpc>
                <a:spcPts val="3100"/>
              </a:lnSpc>
              <a:spcBef>
                <a:spcPct val="0"/>
              </a:spcBef>
            </a:pPr>
            <a:r>
              <a:rPr lang="en-US" sz="2500" spc="-222">
                <a:solidFill>
                  <a:srgbClr val="141313"/>
                </a:solidFill>
                <a:latin typeface="Garet"/>
                <a:ea typeface="Garet"/>
                <a:cs typeface="Garet"/>
                <a:sym typeface="Garet"/>
              </a:rPr>
              <a:t>PROJECT OF 2024</a:t>
            </a:r>
          </a:p>
        </p:txBody>
      </p:sp>
      <p:sp>
        <p:nvSpPr>
          <p:cNvPr name="TextBox 8" id="8"/>
          <p:cNvSpPr txBox="true"/>
          <p:nvPr/>
        </p:nvSpPr>
        <p:spPr>
          <a:xfrm rot="0">
            <a:off x="387371" y="9610725"/>
            <a:ext cx="5350431" cy="396875"/>
          </a:xfrm>
          <a:prstGeom prst="rect">
            <a:avLst/>
          </a:prstGeom>
        </p:spPr>
        <p:txBody>
          <a:bodyPr anchor="t" rtlCol="false" tIns="0" lIns="0" bIns="0" rIns="0">
            <a:spAutoFit/>
          </a:bodyPr>
          <a:lstStyle/>
          <a:p>
            <a:pPr algn="l">
              <a:lnSpc>
                <a:spcPts val="3100"/>
              </a:lnSpc>
              <a:spcBef>
                <a:spcPct val="0"/>
              </a:spcBef>
            </a:pPr>
            <a:r>
              <a:rPr lang="en-US" sz="2500" spc="-222">
                <a:solidFill>
                  <a:srgbClr val="141313"/>
                </a:solidFill>
                <a:latin typeface="Garet"/>
                <a:ea typeface="Garet"/>
                <a:cs typeface="Garet"/>
                <a:sym typeface="Garet"/>
              </a:rPr>
              <a:t>WWW.REALLYGREATSITE.COM</a:t>
            </a:r>
          </a:p>
        </p:txBody>
      </p:sp>
      <p:sp>
        <p:nvSpPr>
          <p:cNvPr name="TextBox 9" id="9"/>
          <p:cNvSpPr txBox="true"/>
          <p:nvPr/>
        </p:nvSpPr>
        <p:spPr>
          <a:xfrm rot="0">
            <a:off x="14035141" y="9610725"/>
            <a:ext cx="3865488" cy="396875"/>
          </a:xfrm>
          <a:prstGeom prst="rect">
            <a:avLst/>
          </a:prstGeom>
        </p:spPr>
        <p:txBody>
          <a:bodyPr anchor="t" rtlCol="false" tIns="0" lIns="0" bIns="0" rIns="0">
            <a:spAutoFit/>
          </a:bodyPr>
          <a:lstStyle/>
          <a:p>
            <a:pPr algn="r">
              <a:lnSpc>
                <a:spcPts val="3100"/>
              </a:lnSpc>
              <a:spcBef>
                <a:spcPct val="0"/>
              </a:spcBef>
            </a:pPr>
            <a:r>
              <a:rPr lang="en-US" sz="2500" spc="-222">
                <a:solidFill>
                  <a:srgbClr val="141313"/>
                </a:solidFill>
                <a:latin typeface="Garet"/>
                <a:ea typeface="Garet"/>
                <a:cs typeface="Garet"/>
                <a:sym typeface="Garet"/>
              </a:rPr>
              <a:t>@REALLYGREATSITE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3825012" y="3363969"/>
            <a:ext cx="11212140" cy="4037532"/>
          </a:xfrm>
          <a:custGeom>
            <a:avLst/>
            <a:gdLst/>
            <a:ahLst/>
            <a:cxnLst/>
            <a:rect r="r" b="b" t="t" l="l"/>
            <a:pathLst>
              <a:path h="4037532" w="11212140">
                <a:moveTo>
                  <a:pt x="0" y="0"/>
                </a:moveTo>
                <a:lnTo>
                  <a:pt x="11212140" y="0"/>
                </a:lnTo>
                <a:lnTo>
                  <a:pt x="11212140" y="4037532"/>
                </a:lnTo>
                <a:lnTo>
                  <a:pt x="0" y="4037532"/>
                </a:lnTo>
                <a:lnTo>
                  <a:pt x="0" y="0"/>
                </a:lnTo>
                <a:close/>
              </a:path>
            </a:pathLst>
          </a:custGeom>
          <a:blipFill>
            <a:blip r:embed="rId3"/>
            <a:stretch>
              <a:fillRect l="0" t="0" r="0" b="0"/>
            </a:stretch>
          </a:blipFill>
        </p:spPr>
      </p:sp>
      <p:sp>
        <p:nvSpPr>
          <p:cNvPr name="TextBox 4" id="4"/>
          <p:cNvSpPr txBox="true"/>
          <p:nvPr/>
        </p:nvSpPr>
        <p:spPr>
          <a:xfrm rot="0">
            <a:off x="0" y="605731"/>
            <a:ext cx="18288000" cy="1438275"/>
          </a:xfrm>
          <a:prstGeom prst="rect">
            <a:avLst/>
          </a:prstGeom>
        </p:spPr>
        <p:txBody>
          <a:bodyPr anchor="t" rtlCol="false" tIns="0" lIns="0" bIns="0" rIns="0">
            <a:spAutoFit/>
          </a:bodyPr>
          <a:lstStyle/>
          <a:p>
            <a:pPr algn="ctr">
              <a:lnSpc>
                <a:spcPts val="3899"/>
              </a:lnSpc>
              <a:spcBef>
                <a:spcPct val="0"/>
              </a:spcBef>
            </a:pPr>
            <a:r>
              <a:rPr lang="en-US" b="true" sz="2999">
                <a:solidFill>
                  <a:srgbClr val="000000"/>
                </a:solidFill>
                <a:latin typeface="Garet Bold"/>
                <a:ea typeface="Garet Bold"/>
                <a:cs typeface="Garet Bold"/>
                <a:sym typeface="Garet Bold"/>
              </a:rPr>
              <a:t>SAU KHI LÀM SẠCH, DỮ LIỆU ĐÃ KHÔNG CÒN GIÁ TRỊ NAN. THỐNG KÊ MÔ TẢ SAU KHI XỬ LÝ CHO THẤY CÁC GIÁ TRỊ TRUNG BÌNH (MEAN) CỦA CÁC BIẾN ĐÃ THAY ĐỔI ĐÁNG KỂ SO VỚI TRƯỚC KHI LÀM SẠCH:</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5379298" y="8311463"/>
            <a:ext cx="1880002" cy="946837"/>
          </a:xfrm>
          <a:custGeom>
            <a:avLst/>
            <a:gdLst/>
            <a:ahLst/>
            <a:cxnLst/>
            <a:rect r="r" b="b" t="t" l="l"/>
            <a:pathLst>
              <a:path h="946837" w="1880002">
                <a:moveTo>
                  <a:pt x="0" y="0"/>
                </a:moveTo>
                <a:lnTo>
                  <a:pt x="1880002" y="0"/>
                </a:lnTo>
                <a:lnTo>
                  <a:pt x="1880002" y="946837"/>
                </a:lnTo>
                <a:lnTo>
                  <a:pt x="0" y="94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028700"/>
            <a:ext cx="797433" cy="707541"/>
          </a:xfrm>
          <a:custGeom>
            <a:avLst/>
            <a:gdLst/>
            <a:ahLst/>
            <a:cxnLst/>
            <a:rect r="r" b="b" t="t" l="l"/>
            <a:pathLst>
              <a:path h="707541" w="797433">
                <a:moveTo>
                  <a:pt x="0" y="0"/>
                </a:moveTo>
                <a:lnTo>
                  <a:pt x="797433" y="0"/>
                </a:lnTo>
                <a:lnTo>
                  <a:pt x="797433" y="707541"/>
                </a:lnTo>
                <a:lnTo>
                  <a:pt x="0" y="707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85668" y="1050682"/>
            <a:ext cx="11776949"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III. PHÂN TÍCH ĐƠN BIẾN VÀ TRỰC QUAN HÓA </a:t>
            </a:r>
          </a:p>
        </p:txBody>
      </p:sp>
      <p:sp>
        <p:nvSpPr>
          <p:cNvPr name="TextBox 6" id="6"/>
          <p:cNvSpPr txBox="true"/>
          <p:nvPr/>
        </p:nvSpPr>
        <p:spPr>
          <a:xfrm rot="0">
            <a:off x="681275" y="2237502"/>
            <a:ext cx="10432376" cy="466725"/>
          </a:xfrm>
          <a:prstGeom prst="rect">
            <a:avLst/>
          </a:prstGeom>
        </p:spPr>
        <p:txBody>
          <a:bodyPr anchor="t" rtlCol="false" tIns="0" lIns="0" bIns="0" rIns="0">
            <a:spAutoFit/>
          </a:bodyPr>
          <a:lstStyle/>
          <a:p>
            <a:pPr algn="ctr">
              <a:lnSpc>
                <a:spcPts val="3899"/>
              </a:lnSpc>
              <a:spcBef>
                <a:spcPct val="0"/>
              </a:spcBef>
            </a:pPr>
            <a:r>
              <a:rPr lang="en-US" b="true" sz="2999">
                <a:solidFill>
                  <a:srgbClr val="000000"/>
                </a:solidFill>
                <a:latin typeface="Garet Bold"/>
                <a:ea typeface="Garet Bold"/>
                <a:cs typeface="Garet Bold"/>
                <a:sym typeface="Garet Bold"/>
              </a:rPr>
              <a:t>1. PHÂN PHỐI CÁC BIẾN (HISTOGRAMS VÀ SKEWNESS)</a:t>
            </a:r>
          </a:p>
        </p:txBody>
      </p:sp>
      <p:sp>
        <p:nvSpPr>
          <p:cNvPr name="TextBox 7" id="7"/>
          <p:cNvSpPr txBox="true"/>
          <p:nvPr/>
        </p:nvSpPr>
        <p:spPr>
          <a:xfrm rot="0">
            <a:off x="311005" y="3199527"/>
            <a:ext cx="17665990" cy="4375785"/>
          </a:xfrm>
          <a:prstGeom prst="rect">
            <a:avLst/>
          </a:prstGeom>
        </p:spPr>
        <p:txBody>
          <a:bodyPr anchor="t" rtlCol="false" tIns="0" lIns="0" bIns="0" rIns="0">
            <a:spAutoFit/>
          </a:bodyPr>
          <a:lstStyle/>
          <a:p>
            <a:pPr algn="l">
              <a:lnSpc>
                <a:spcPts val="3509"/>
              </a:lnSpc>
              <a:spcBef>
                <a:spcPct val="0"/>
              </a:spcBef>
            </a:pPr>
            <a:r>
              <a:rPr lang="en-US" b="true" sz="2699">
                <a:solidFill>
                  <a:srgbClr val="000000"/>
                </a:solidFill>
                <a:latin typeface="Garet Bold"/>
                <a:ea typeface="Garet Bold"/>
                <a:cs typeface="Garet Bold"/>
                <a:sym typeface="Garet Bold"/>
              </a:rPr>
              <a:t>PHÂN TÍCH HISTOGRAM VÀ ĐỘ LỆCH (SKEWNESS) CUNG CẤP CÁC NHẬN XÉT SAU VỀ PHÂN PHỐI CỦA CÁC BIẾN: </a:t>
            </a:r>
          </a:p>
          <a:p>
            <a:pPr algn="l">
              <a:lnSpc>
                <a:spcPts val="3509"/>
              </a:lnSpc>
              <a:spcBef>
                <a:spcPct val="0"/>
              </a:spcBef>
            </a:pPr>
            <a:r>
              <a:rPr lang="en-US" b="true" sz="2699">
                <a:solidFill>
                  <a:srgbClr val="000000"/>
                </a:solidFill>
                <a:latin typeface="Garet Bold"/>
                <a:ea typeface="Garet Bold"/>
                <a:cs typeface="Garet Bold"/>
                <a:sym typeface="Garet Bold"/>
              </a:rPr>
              <a:t>• PHÂN PHỐI LỆCH PHẢI (RIGHT-SKEWED): </a:t>
            </a:r>
          </a:p>
          <a:p>
            <a:pPr algn="l">
              <a:lnSpc>
                <a:spcPts val="3509"/>
              </a:lnSpc>
              <a:spcBef>
                <a:spcPct val="0"/>
              </a:spcBef>
            </a:pPr>
            <a:r>
              <a:rPr lang="en-US" b="true" sz="2699">
                <a:solidFill>
                  <a:srgbClr val="000000"/>
                </a:solidFill>
                <a:latin typeface="Garet Bold"/>
                <a:ea typeface="Garet Bold"/>
                <a:cs typeface="Garet Bold"/>
                <a:sym typeface="Garet Bold"/>
              </a:rPr>
              <a:t>     ◦ INSULIN CÓ ĐỘ LỆCH PHẢI CAO NHẤT (3.019). </a:t>
            </a:r>
          </a:p>
          <a:p>
            <a:pPr algn="l">
              <a:lnSpc>
                <a:spcPts val="3509"/>
              </a:lnSpc>
              <a:spcBef>
                <a:spcPct val="0"/>
              </a:spcBef>
            </a:pPr>
            <a:r>
              <a:rPr lang="en-US" b="true" sz="2699">
                <a:solidFill>
                  <a:srgbClr val="000000"/>
                </a:solidFill>
                <a:latin typeface="Garet Bold"/>
                <a:ea typeface="Garet Bold"/>
                <a:cs typeface="Garet Bold"/>
                <a:sym typeface="Garet Bold"/>
              </a:rPr>
              <a:t>     ◦ DIABETESPEDIGREEFUNCTION CÓ ĐỘ LỆCH CAO THỨ HAI (1.920). </a:t>
            </a:r>
          </a:p>
          <a:p>
            <a:pPr algn="l">
              <a:lnSpc>
                <a:spcPts val="3509"/>
              </a:lnSpc>
              <a:spcBef>
                <a:spcPct val="0"/>
              </a:spcBef>
            </a:pPr>
            <a:r>
              <a:rPr lang="en-US" b="true" sz="2699">
                <a:solidFill>
                  <a:srgbClr val="000000"/>
                </a:solidFill>
                <a:latin typeface="Garet Bold"/>
                <a:ea typeface="Garet Bold"/>
                <a:cs typeface="Garet Bold"/>
                <a:sym typeface="Garet Bold"/>
              </a:rPr>
              <a:t>     ◦ CÁC BIẾN AGE (1.13), PREGNANCIES (0.90), VÀ BMI (0.60) CŨNG CÓ XU HƯỚNG LỆCH PHẢI.</a:t>
            </a:r>
          </a:p>
          <a:p>
            <a:pPr algn="l">
              <a:lnSpc>
                <a:spcPts val="3509"/>
              </a:lnSpc>
              <a:spcBef>
                <a:spcPct val="0"/>
              </a:spcBef>
            </a:pPr>
            <a:r>
              <a:rPr lang="en-US" b="true" sz="2699">
                <a:solidFill>
                  <a:srgbClr val="000000"/>
                </a:solidFill>
                <a:latin typeface="Garet Bold"/>
                <a:ea typeface="Garet Bold"/>
                <a:cs typeface="Garet Bold"/>
                <a:sym typeface="Garet Bold"/>
              </a:rPr>
              <a:t> ĐIỀU NÀY CHO THẤY PHẦN LỚN BỆNH NHÂN LÀ NGƯỜI TRẺ TUỔI VÀ CÓ SỐ LẦN MANG THAI ÍT.</a:t>
            </a:r>
          </a:p>
          <a:p>
            <a:pPr algn="l">
              <a:lnSpc>
                <a:spcPts val="3509"/>
              </a:lnSpc>
              <a:spcBef>
                <a:spcPct val="0"/>
              </a:spcBef>
            </a:pPr>
          </a:p>
          <a:p>
            <a:pPr algn="l">
              <a:lnSpc>
                <a:spcPts val="3509"/>
              </a:lnSpc>
              <a:spcBef>
                <a:spcPct val="0"/>
              </a:spcBef>
            </a:pPr>
            <a:r>
              <a:rPr lang="en-US" b="true" sz="2699">
                <a:solidFill>
                  <a:srgbClr val="000000"/>
                </a:solidFill>
                <a:latin typeface="Garet Bold"/>
                <a:ea typeface="Garet Bold"/>
                <a:cs typeface="Garet Bold"/>
                <a:sym typeface="Garet Bold"/>
              </a:rPr>
              <a:t> • PHÂN PHỐI GẦN CHUẨN: GLUCOSE VÀ BLOODPRESSURE CÓ PHÂN PHỐI GẦN GIỐNG VỚI PHÂN PHỐI CHUẨN.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2470695" y="0"/>
            <a:ext cx="13777232" cy="10287000"/>
          </a:xfrm>
          <a:custGeom>
            <a:avLst/>
            <a:gdLst/>
            <a:ahLst/>
            <a:cxnLst/>
            <a:rect r="r" b="b" t="t" l="l"/>
            <a:pathLst>
              <a:path h="10287000" w="13777232">
                <a:moveTo>
                  <a:pt x="0" y="0"/>
                </a:moveTo>
                <a:lnTo>
                  <a:pt x="13777232" y="0"/>
                </a:lnTo>
                <a:lnTo>
                  <a:pt x="13777232" y="10287000"/>
                </a:lnTo>
                <a:lnTo>
                  <a:pt x="0" y="10287000"/>
                </a:lnTo>
                <a:lnTo>
                  <a:pt x="0" y="0"/>
                </a:lnTo>
                <a:close/>
              </a:path>
            </a:pathLst>
          </a:custGeom>
          <a:blipFill>
            <a:blip r:embed="rId3"/>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4799313" y="0"/>
            <a:ext cx="3488687" cy="1198840"/>
          </a:xfrm>
          <a:custGeom>
            <a:avLst/>
            <a:gdLst/>
            <a:ahLst/>
            <a:cxnLst/>
            <a:rect r="r" b="b" t="t" l="l"/>
            <a:pathLst>
              <a:path h="1198840" w="3488687">
                <a:moveTo>
                  <a:pt x="0" y="0"/>
                </a:moveTo>
                <a:lnTo>
                  <a:pt x="3488687" y="0"/>
                </a:lnTo>
                <a:lnTo>
                  <a:pt x="3488687" y="1198840"/>
                </a:lnTo>
                <a:lnTo>
                  <a:pt x="0" y="11988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43541" y="1532328"/>
            <a:ext cx="18144459" cy="2204721"/>
          </a:xfrm>
          <a:prstGeom prst="rect">
            <a:avLst/>
          </a:prstGeom>
        </p:spPr>
        <p:txBody>
          <a:bodyPr anchor="t" rtlCol="false" tIns="0" lIns="0" bIns="0" rIns="0">
            <a:spAutoFit/>
          </a:bodyPr>
          <a:lstStyle/>
          <a:p>
            <a:pPr algn="l">
              <a:lnSpc>
                <a:spcPts val="4419"/>
              </a:lnSpc>
              <a:spcBef>
                <a:spcPct val="0"/>
              </a:spcBef>
            </a:pPr>
            <a:r>
              <a:rPr lang="en-US" b="true" sz="3399">
                <a:solidFill>
                  <a:srgbClr val="000000"/>
                </a:solidFill>
                <a:latin typeface="Garet Bold"/>
                <a:ea typeface="Garet Bold"/>
                <a:cs typeface="Garet Bold"/>
                <a:sym typeface="Garet Bold"/>
              </a:rPr>
              <a:t>2. PHÂN TÍCH BIẾN MỤC TIÊU (OUTCOME) BIẾN OUTCOME CHO BIẾT BỆNH NHÂN CÓ BỊ TIỂU ĐƯỜNG (1) HAY KHÔNG (0). </a:t>
            </a:r>
          </a:p>
          <a:p>
            <a:pPr algn="l">
              <a:lnSpc>
                <a:spcPts val="4419"/>
              </a:lnSpc>
              <a:spcBef>
                <a:spcPct val="0"/>
              </a:spcBef>
            </a:pPr>
          </a:p>
          <a:p>
            <a:pPr algn="l">
              <a:lnSpc>
                <a:spcPts val="4419"/>
              </a:lnSpc>
              <a:spcBef>
                <a:spcPct val="0"/>
              </a:spcBef>
            </a:pPr>
          </a:p>
        </p:txBody>
      </p:sp>
      <p:sp>
        <p:nvSpPr>
          <p:cNvPr name="TextBox 5" id="5"/>
          <p:cNvSpPr txBox="true"/>
          <p:nvPr/>
        </p:nvSpPr>
        <p:spPr>
          <a:xfrm rot="0">
            <a:off x="885159" y="4352191"/>
            <a:ext cx="16230600" cy="2606676"/>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 KẾT QUẢ ĐẾM CHO THẤY SỐ LƯỢNG NGƯỜI KHÔNG BỊ BỆNH NHIỀU HƠN GẦN GẤP ĐÔI SỐ NGƯỜI BỊ BỆNH. </a:t>
            </a:r>
          </a:p>
          <a:p>
            <a:pPr algn="ctr">
              <a:lnSpc>
                <a:spcPts val="5199"/>
              </a:lnSpc>
              <a:spcBef>
                <a:spcPct val="0"/>
              </a:spcBef>
            </a:pPr>
            <a:r>
              <a:rPr lang="en-US" b="true" sz="3999">
                <a:solidFill>
                  <a:srgbClr val="000000"/>
                </a:solidFill>
                <a:latin typeface="Garet Bold"/>
                <a:ea typeface="Garet Bold"/>
                <a:cs typeface="Garet Bold"/>
                <a:sym typeface="Garet Bold"/>
              </a:rPr>
              <a:t>• ĐIỀU NÀY DẪN ĐẾN NHẬN XÉT RẰNG DỮ LIỆU ĐANG Ở TRẠNG THÁI MẤT CÂN BẰNG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4" id="4"/>
          <p:cNvSpPr/>
          <p:nvPr/>
        </p:nvSpPr>
        <p:spPr>
          <a:xfrm flipH="false" flipV="false" rot="-10800000">
            <a:off x="11159450" y="-140976"/>
            <a:ext cx="2611028" cy="4114800"/>
          </a:xfrm>
          <a:custGeom>
            <a:avLst/>
            <a:gdLst/>
            <a:ahLst/>
            <a:cxnLst/>
            <a:rect r="r" b="b" t="t" l="l"/>
            <a:pathLst>
              <a:path h="4114800" w="2611028">
                <a:moveTo>
                  <a:pt x="0" y="0"/>
                </a:moveTo>
                <a:lnTo>
                  <a:pt x="2611028" y="0"/>
                </a:lnTo>
                <a:lnTo>
                  <a:pt x="261102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491864" y="535121"/>
            <a:ext cx="11304272" cy="8804141"/>
          </a:xfrm>
          <a:custGeom>
            <a:avLst/>
            <a:gdLst/>
            <a:ahLst/>
            <a:cxnLst/>
            <a:rect r="r" b="b" t="t" l="l"/>
            <a:pathLst>
              <a:path h="8804141" w="11304272">
                <a:moveTo>
                  <a:pt x="0" y="0"/>
                </a:moveTo>
                <a:lnTo>
                  <a:pt x="11304272" y="0"/>
                </a:lnTo>
                <a:lnTo>
                  <a:pt x="11304272" y="8804141"/>
                </a:lnTo>
                <a:lnTo>
                  <a:pt x="0" y="8804141"/>
                </a:lnTo>
                <a:lnTo>
                  <a:pt x="0" y="0"/>
                </a:lnTo>
                <a:close/>
              </a:path>
            </a:pathLst>
          </a:custGeom>
          <a:blipFill>
            <a:blip r:embed="rId5"/>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519652" y="393699"/>
            <a:ext cx="5956816"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IV. PHÂN TÍCH ĐA BIẾN </a:t>
            </a:r>
          </a:p>
        </p:txBody>
      </p:sp>
      <p:sp>
        <p:nvSpPr>
          <p:cNvPr name="TextBox 4" id="4"/>
          <p:cNvSpPr txBox="true"/>
          <p:nvPr/>
        </p:nvSpPr>
        <p:spPr>
          <a:xfrm rot="0">
            <a:off x="1028700" y="1352333"/>
            <a:ext cx="9926956" cy="466725"/>
          </a:xfrm>
          <a:prstGeom prst="rect">
            <a:avLst/>
          </a:prstGeom>
        </p:spPr>
        <p:txBody>
          <a:bodyPr anchor="t" rtlCol="false" tIns="0" lIns="0" bIns="0" rIns="0">
            <a:spAutoFit/>
          </a:bodyPr>
          <a:lstStyle/>
          <a:p>
            <a:pPr algn="ctr">
              <a:lnSpc>
                <a:spcPts val="3899"/>
              </a:lnSpc>
              <a:spcBef>
                <a:spcPct val="0"/>
              </a:spcBef>
            </a:pPr>
            <a:r>
              <a:rPr lang="en-US" b="true" sz="2999">
                <a:solidFill>
                  <a:srgbClr val="000000"/>
                </a:solidFill>
                <a:latin typeface="Garet Bold"/>
                <a:ea typeface="Garet Bold"/>
                <a:cs typeface="Garet Bold"/>
                <a:sym typeface="Garet Bold"/>
              </a:rPr>
              <a:t>1. MA TRẬN TƯƠNG QUAN (CORRELATION MATRIX)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070602" y="1523976"/>
            <a:ext cx="16639248" cy="7734324"/>
          </a:xfrm>
          <a:custGeom>
            <a:avLst/>
            <a:gdLst/>
            <a:ahLst/>
            <a:cxnLst/>
            <a:rect r="r" b="b" t="t" l="l"/>
            <a:pathLst>
              <a:path h="7734324" w="16639248">
                <a:moveTo>
                  <a:pt x="0" y="0"/>
                </a:moveTo>
                <a:lnTo>
                  <a:pt x="16639247" y="0"/>
                </a:lnTo>
                <a:lnTo>
                  <a:pt x="16639247" y="7734324"/>
                </a:lnTo>
                <a:lnTo>
                  <a:pt x="0" y="7734324"/>
                </a:lnTo>
                <a:lnTo>
                  <a:pt x="0" y="0"/>
                </a:lnTo>
                <a:close/>
              </a:path>
            </a:pathLst>
          </a:custGeom>
          <a:blipFill>
            <a:blip r:embed="rId3"/>
            <a:stretch>
              <a:fillRect l="0" t="0" r="0" b="0"/>
            </a:stretch>
          </a:blipFill>
        </p:spPr>
      </p:sp>
      <p:sp>
        <p:nvSpPr>
          <p:cNvPr name="TextBox 4" id="4"/>
          <p:cNvSpPr txBox="true"/>
          <p:nvPr/>
        </p:nvSpPr>
        <p:spPr>
          <a:xfrm rot="0">
            <a:off x="2370772" y="559650"/>
            <a:ext cx="13546456" cy="450215"/>
          </a:xfrm>
          <a:prstGeom prst="rect">
            <a:avLst/>
          </a:prstGeom>
        </p:spPr>
        <p:txBody>
          <a:bodyPr anchor="t" rtlCol="false" tIns="0" lIns="0" bIns="0" rIns="0">
            <a:spAutoFit/>
          </a:bodyPr>
          <a:lstStyle/>
          <a:p>
            <a:pPr algn="ctr">
              <a:lnSpc>
                <a:spcPts val="3639"/>
              </a:lnSpc>
              <a:spcBef>
                <a:spcPct val="0"/>
              </a:spcBef>
            </a:pPr>
            <a:r>
              <a:rPr lang="en-US" b="true" sz="2799">
                <a:solidFill>
                  <a:srgbClr val="000000"/>
                </a:solidFill>
                <a:latin typeface="Garet Bold"/>
                <a:ea typeface="Garet Bold"/>
                <a:cs typeface="Garet Bold"/>
                <a:sym typeface="Garet Bold"/>
              </a:rPr>
              <a:t>CÁC MỐI TƯƠNG QUAN DƯƠNG ĐÁNG CHÚ Ý NHẤT GIỮA CÁC CẶP BIẾN LÀ:</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2154360" y="-3240"/>
            <a:ext cx="15104940" cy="10290240"/>
          </a:xfrm>
          <a:custGeom>
            <a:avLst/>
            <a:gdLst/>
            <a:ahLst/>
            <a:cxnLst/>
            <a:rect r="r" b="b" t="t" l="l"/>
            <a:pathLst>
              <a:path h="10290240" w="15104940">
                <a:moveTo>
                  <a:pt x="0" y="0"/>
                </a:moveTo>
                <a:lnTo>
                  <a:pt x="15104940" y="0"/>
                </a:lnTo>
                <a:lnTo>
                  <a:pt x="15104940" y="10290240"/>
                </a:lnTo>
                <a:lnTo>
                  <a:pt x="0" y="10290240"/>
                </a:lnTo>
                <a:lnTo>
                  <a:pt x="0" y="0"/>
                </a:lnTo>
                <a:close/>
              </a:path>
            </a:pathLst>
          </a:custGeom>
          <a:blipFill>
            <a:blip r:embed="rId3"/>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803044" y="393699"/>
            <a:ext cx="3141226"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2. PAIRPLOT</a:t>
            </a:r>
          </a:p>
        </p:txBody>
      </p:sp>
      <p:sp>
        <p:nvSpPr>
          <p:cNvPr name="TextBox 4" id="4"/>
          <p:cNvSpPr txBox="true"/>
          <p:nvPr/>
        </p:nvSpPr>
        <p:spPr>
          <a:xfrm rot="0">
            <a:off x="1028700" y="1341042"/>
            <a:ext cx="15225795" cy="732790"/>
          </a:xfrm>
          <a:prstGeom prst="rect">
            <a:avLst/>
          </a:prstGeom>
        </p:spPr>
        <p:txBody>
          <a:bodyPr anchor="t" rtlCol="false" tIns="0" lIns="0" bIns="0" rIns="0">
            <a:spAutoFit/>
          </a:bodyPr>
          <a:lstStyle/>
          <a:p>
            <a:pPr algn="ctr">
              <a:lnSpc>
                <a:spcPts val="2989"/>
              </a:lnSpc>
              <a:spcBef>
                <a:spcPct val="0"/>
              </a:spcBef>
            </a:pPr>
            <a:r>
              <a:rPr lang="en-US" b="true" sz="2299">
                <a:solidFill>
                  <a:srgbClr val="000000"/>
                </a:solidFill>
                <a:latin typeface="Garet Bold"/>
                <a:ea typeface="Garet Bold"/>
                <a:cs typeface="Garet Bold"/>
                <a:sym typeface="Garet Bold"/>
              </a:rPr>
              <a:t>PHÂN TÍCH BIỂU ĐỒ CẶP (PAIRPLOT) TẬP TRUNG VÀO CÁC BIẾN QUAN TRỌNG ('GLUCOSE', 'BMI', 'AGE', 'PREGNANCIES') SO VỚI 'OUTCOME' CHO THẤY:</a:t>
            </a:r>
          </a:p>
        </p:txBody>
      </p:sp>
      <p:sp>
        <p:nvSpPr>
          <p:cNvPr name="TextBox 5" id="5"/>
          <p:cNvSpPr txBox="true"/>
          <p:nvPr/>
        </p:nvSpPr>
        <p:spPr>
          <a:xfrm rot="0">
            <a:off x="0" y="3497262"/>
            <a:ext cx="18288000" cy="4565015"/>
          </a:xfrm>
          <a:prstGeom prst="rect">
            <a:avLst/>
          </a:prstGeom>
        </p:spPr>
        <p:txBody>
          <a:bodyPr anchor="t" rtlCol="false" tIns="0" lIns="0" bIns="0" rIns="0">
            <a:spAutoFit/>
          </a:bodyPr>
          <a:lstStyle/>
          <a:p>
            <a:pPr algn="ctr">
              <a:lnSpc>
                <a:spcPts val="3639"/>
              </a:lnSpc>
              <a:spcBef>
                <a:spcPct val="0"/>
              </a:spcBef>
            </a:pPr>
            <a:r>
              <a:rPr lang="en-US" b="true" sz="2799">
                <a:solidFill>
                  <a:srgbClr val="000000"/>
                </a:solidFill>
                <a:latin typeface="Garet Bold"/>
                <a:ea typeface="Garet Bold"/>
                <a:cs typeface="Garet Bold"/>
                <a:sym typeface="Garet Bold"/>
              </a:rPr>
              <a:t>• PHÂN TÁCH: PHÂN PHỐI CỦA NGƯỜI BỊ BỆNH (MÀU CAM) THƯỜNG DỊCH VỀ PHÍA BÊN PHẢI (GIÁ TRỊ CAO HƠN) ĐỐI VỚI CÁC BIẾN GLUCOSE, BMI, AGE, VÀ PREGNANCIES.</a:t>
            </a:r>
          </a:p>
          <a:p>
            <a:pPr algn="ctr">
              <a:lnSpc>
                <a:spcPts val="3639"/>
              </a:lnSpc>
              <a:spcBef>
                <a:spcPct val="0"/>
              </a:spcBef>
            </a:pPr>
          </a:p>
          <a:p>
            <a:pPr algn="ctr">
              <a:lnSpc>
                <a:spcPts val="3639"/>
              </a:lnSpc>
              <a:spcBef>
                <a:spcPct val="0"/>
              </a:spcBef>
            </a:pPr>
          </a:p>
          <a:p>
            <a:pPr algn="ctr">
              <a:lnSpc>
                <a:spcPts val="3639"/>
              </a:lnSpc>
              <a:spcBef>
                <a:spcPct val="0"/>
              </a:spcBef>
            </a:pPr>
          </a:p>
          <a:p>
            <a:pPr algn="ctr">
              <a:lnSpc>
                <a:spcPts val="3639"/>
              </a:lnSpc>
              <a:spcBef>
                <a:spcPct val="0"/>
              </a:spcBef>
            </a:pPr>
          </a:p>
          <a:p>
            <a:pPr algn="ctr">
              <a:lnSpc>
                <a:spcPts val="3639"/>
              </a:lnSpc>
              <a:spcBef>
                <a:spcPct val="0"/>
              </a:spcBef>
            </a:pPr>
          </a:p>
          <a:p>
            <a:pPr algn="ctr">
              <a:lnSpc>
                <a:spcPts val="3639"/>
              </a:lnSpc>
              <a:spcBef>
                <a:spcPct val="0"/>
              </a:spcBef>
            </a:pPr>
          </a:p>
          <a:p>
            <a:pPr algn="ctr">
              <a:lnSpc>
                <a:spcPts val="3639"/>
              </a:lnSpc>
              <a:spcBef>
                <a:spcPct val="0"/>
              </a:spcBef>
            </a:pPr>
            <a:r>
              <a:rPr lang="en-US" b="true" sz="2799">
                <a:solidFill>
                  <a:srgbClr val="000000"/>
                </a:solidFill>
                <a:latin typeface="Garet Bold"/>
                <a:ea typeface="Garet Bold"/>
                <a:cs typeface="Garet Bold"/>
                <a:sym typeface="Garet Bold"/>
              </a:rPr>
              <a:t> • GLUCOSE: BIỂU ĐỒ CỦA GLUCOSE SO VỚI CÁC BIẾN KHÁC CHO THẤY SỰ PHÂN TÁCH RÕ RÀNG HƠN GIỮA HAI NHÓM OUTCOME. </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2827559" y="0"/>
            <a:ext cx="11788519" cy="10287000"/>
          </a:xfrm>
          <a:custGeom>
            <a:avLst/>
            <a:gdLst/>
            <a:ahLst/>
            <a:cxnLst/>
            <a:rect r="r" b="b" t="t" l="l"/>
            <a:pathLst>
              <a:path h="10287000" w="11788519">
                <a:moveTo>
                  <a:pt x="0" y="0"/>
                </a:moveTo>
                <a:lnTo>
                  <a:pt x="11788518" y="0"/>
                </a:lnTo>
                <a:lnTo>
                  <a:pt x="11788518" y="10287000"/>
                </a:lnTo>
                <a:lnTo>
                  <a:pt x="0" y="10287000"/>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FFFF1"/>
        </a:solidFill>
      </p:bgPr>
    </p:bg>
    <p:spTree>
      <p:nvGrpSpPr>
        <p:cNvPr id="1" name=""/>
        <p:cNvGrpSpPr/>
        <p:nvPr/>
      </p:nvGrpSpPr>
      <p:grpSpPr>
        <a:xfrm>
          <a:off x="0" y="0"/>
          <a:ext cx="0" cy="0"/>
          <a:chOff x="0" y="0"/>
          <a:chExt cx="0" cy="0"/>
        </a:xfrm>
      </p:grpSpPr>
      <p:sp>
        <p:nvSpPr>
          <p:cNvPr name="TextBox 2" id="2"/>
          <p:cNvSpPr txBox="true"/>
          <p:nvPr/>
        </p:nvSpPr>
        <p:spPr>
          <a:xfrm rot="0">
            <a:off x="1028700" y="393699"/>
            <a:ext cx="9543455"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I. TỔNG QUAN DỮ LIỆU VÀ QUY TRÌNH</a:t>
            </a:r>
          </a:p>
        </p:txBody>
      </p:sp>
      <p:sp>
        <p:nvSpPr>
          <p:cNvPr name="TextBox 3" id="3"/>
          <p:cNvSpPr txBox="true"/>
          <p:nvPr/>
        </p:nvSpPr>
        <p:spPr>
          <a:xfrm rot="0">
            <a:off x="1679513" y="1271038"/>
            <a:ext cx="3206472" cy="555626"/>
          </a:xfrm>
          <a:prstGeom prst="rect">
            <a:avLst/>
          </a:prstGeom>
        </p:spPr>
        <p:txBody>
          <a:bodyPr anchor="t" rtlCol="false" tIns="0" lIns="0" bIns="0" rIns="0">
            <a:spAutoFit/>
          </a:bodyPr>
          <a:lstStyle/>
          <a:p>
            <a:pPr algn="ctr">
              <a:lnSpc>
                <a:spcPts val="4549"/>
              </a:lnSpc>
              <a:spcBef>
                <a:spcPct val="0"/>
              </a:spcBef>
            </a:pPr>
            <a:r>
              <a:rPr lang="en-US" b="true" sz="3499">
                <a:solidFill>
                  <a:srgbClr val="000000"/>
                </a:solidFill>
                <a:latin typeface="Garet Bold"/>
                <a:ea typeface="Garet Bold"/>
                <a:cs typeface="Garet Bold"/>
                <a:sym typeface="Garet Bold"/>
              </a:rPr>
              <a:t>1. TẬP DỮ LIỆU</a:t>
            </a:r>
          </a:p>
        </p:txBody>
      </p:sp>
      <p:sp>
        <p:nvSpPr>
          <p:cNvPr name="TextBox 4" id="4"/>
          <p:cNvSpPr txBox="true"/>
          <p:nvPr/>
        </p:nvSpPr>
        <p:spPr>
          <a:xfrm rot="0">
            <a:off x="1224967" y="2227977"/>
            <a:ext cx="10300217" cy="432435"/>
          </a:xfrm>
          <a:prstGeom prst="rect">
            <a:avLst/>
          </a:prstGeom>
        </p:spPr>
        <p:txBody>
          <a:bodyPr anchor="t" rtlCol="false" tIns="0" lIns="0" bIns="0" rIns="0">
            <a:spAutoFit/>
          </a:bodyPr>
          <a:lstStyle/>
          <a:p>
            <a:pPr algn="ctr">
              <a:lnSpc>
                <a:spcPts val="3509"/>
              </a:lnSpc>
              <a:spcBef>
                <a:spcPct val="0"/>
              </a:spcBef>
            </a:pPr>
            <a:r>
              <a:rPr lang="en-US" b="true" sz="2699">
                <a:solidFill>
                  <a:srgbClr val="000000"/>
                </a:solidFill>
                <a:latin typeface="Garet Bold"/>
                <a:ea typeface="Garet Bold"/>
                <a:cs typeface="Garet Bold"/>
                <a:sym typeface="Garet Bold"/>
              </a:rPr>
              <a:t>TẬP DỮ LIỆU ĐƯỢC PHÂN TÍCH LÀ WINEQUALITY-RED.CSV. </a:t>
            </a:r>
          </a:p>
        </p:txBody>
      </p:sp>
      <p:sp>
        <p:nvSpPr>
          <p:cNvPr name="TextBox 5" id="5"/>
          <p:cNvSpPr txBox="true"/>
          <p:nvPr/>
        </p:nvSpPr>
        <p:spPr>
          <a:xfrm rot="0">
            <a:off x="1028700" y="3493628"/>
            <a:ext cx="16828668" cy="4375785"/>
          </a:xfrm>
          <a:prstGeom prst="rect">
            <a:avLst/>
          </a:prstGeom>
        </p:spPr>
        <p:txBody>
          <a:bodyPr anchor="t" rtlCol="false" tIns="0" lIns="0" bIns="0" rIns="0">
            <a:spAutoFit/>
          </a:bodyPr>
          <a:lstStyle/>
          <a:p>
            <a:pPr algn="l">
              <a:lnSpc>
                <a:spcPts val="3509"/>
              </a:lnSpc>
              <a:spcBef>
                <a:spcPct val="0"/>
              </a:spcBef>
            </a:pPr>
            <a:r>
              <a:rPr lang="en-US" b="true" sz="2699">
                <a:solidFill>
                  <a:srgbClr val="000000"/>
                </a:solidFill>
                <a:latin typeface="Garet Bold"/>
                <a:ea typeface="Garet Bold"/>
                <a:cs typeface="Garet Bold"/>
                <a:sym typeface="Garet Bold"/>
              </a:rPr>
              <a:t>• KÍCH THƯỚC: TẬP DỮ LIỆU GỐC CÓ 1599 MẪU VÀ 12 CỘT. </a:t>
            </a:r>
          </a:p>
          <a:p>
            <a:pPr algn="l">
              <a:lnSpc>
                <a:spcPts val="3509"/>
              </a:lnSpc>
              <a:spcBef>
                <a:spcPct val="0"/>
              </a:spcBef>
            </a:pPr>
            <a:r>
              <a:rPr lang="en-US" b="true" sz="2699">
                <a:solidFill>
                  <a:srgbClr val="000000"/>
                </a:solidFill>
                <a:latin typeface="Garet Bold"/>
                <a:ea typeface="Garet Bold"/>
                <a:cs typeface="Garet Bold"/>
                <a:sym typeface="Garet Bold"/>
              </a:rPr>
              <a:t>• KIỂU DỮ LIỆU: TẤT CẢ DỮ LIỆU ĐỀU LÀ KIỂU SỐ, BAO GỒM 11 CỘT KIỂU FLOAT64 VÀ 1 CỘT KIỂU INT64. </a:t>
            </a:r>
          </a:p>
          <a:p>
            <a:pPr algn="l">
              <a:lnSpc>
                <a:spcPts val="3509"/>
              </a:lnSpc>
              <a:spcBef>
                <a:spcPct val="0"/>
              </a:spcBef>
            </a:pPr>
            <a:r>
              <a:rPr lang="en-US" b="true" sz="2699">
                <a:solidFill>
                  <a:srgbClr val="000000"/>
                </a:solidFill>
                <a:latin typeface="Garet Bold"/>
                <a:ea typeface="Garet Bold"/>
                <a:cs typeface="Garet Bold"/>
                <a:sym typeface="Garet Bold"/>
              </a:rPr>
              <a:t>• GIÁ TRỊ THIẾU: BAN ĐẦU, DỮ LIỆU KHÔNG CÓ GIÁ TRỊ NÀO BỊ THIẾU (NON-NULL COUNT LÀ 1599 CHO TẤT CẢ CÁC CỘT).</a:t>
            </a:r>
          </a:p>
          <a:p>
            <a:pPr algn="l">
              <a:lnSpc>
                <a:spcPts val="3509"/>
              </a:lnSpc>
              <a:spcBef>
                <a:spcPct val="0"/>
              </a:spcBef>
            </a:pPr>
            <a:r>
              <a:rPr lang="en-US" b="true" sz="2699">
                <a:solidFill>
                  <a:srgbClr val="000000"/>
                </a:solidFill>
                <a:latin typeface="Garet Bold"/>
                <a:ea typeface="Garet Bold"/>
                <a:cs typeface="Garet Bold"/>
                <a:sym typeface="Garet Bold"/>
              </a:rPr>
              <a:t> • CÁC THUỘC TÍNH BAO GỒM: NỒNG ĐỘ ACID CỐ ĐỊNH (FIXED ACIDITY), NỒNG ĐỘ ACID DỄ BAY HƠI (VOLATILE ACIDITY), LƯỢNG ACID CITRIC (CITRIC ACID), LƯỢNG ĐƯỜNG TỒN DƯ (RESIDUAL SUGAR), MUỐI CL- TRONG RƯỢU (CHLORIDES), LƯỢNG SO2 TỰ DO (FREE SULFUR DIOXIDE), TỔNG SO2 (TOTAL SULFUR DIOXIDE), TỈ TRỌNG (DENSITY), PH, SULPHATES, NỒNG ĐỘ CỒN (ALCOHOL), VÀ CHẤT LƯỢNG (QUALITY).</a:t>
            </a:r>
          </a:p>
        </p:txBody>
      </p:sp>
    </p:spTree>
  </p:cSld>
  <p:clrMapOvr>
    <a:masterClrMapping/>
  </p:clrMapOvr>
  <p:transition spd="fast">
    <p:fade/>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469832" y="2117680"/>
            <a:ext cx="15348335" cy="8169320"/>
          </a:xfrm>
          <a:custGeom>
            <a:avLst/>
            <a:gdLst/>
            <a:ahLst/>
            <a:cxnLst/>
            <a:rect r="r" b="b" t="t" l="l"/>
            <a:pathLst>
              <a:path h="8169320" w="15348335">
                <a:moveTo>
                  <a:pt x="0" y="0"/>
                </a:moveTo>
                <a:lnTo>
                  <a:pt x="15348336" y="0"/>
                </a:lnTo>
                <a:lnTo>
                  <a:pt x="15348336" y="8169320"/>
                </a:lnTo>
                <a:lnTo>
                  <a:pt x="0" y="8169320"/>
                </a:lnTo>
                <a:lnTo>
                  <a:pt x="0" y="0"/>
                </a:lnTo>
                <a:close/>
              </a:path>
            </a:pathLst>
          </a:custGeom>
          <a:blipFill>
            <a:blip r:embed="rId3"/>
            <a:stretch>
              <a:fillRect l="0" t="0" r="-190" b="0"/>
            </a:stretch>
          </a:blipFill>
        </p:spPr>
      </p:sp>
      <p:sp>
        <p:nvSpPr>
          <p:cNvPr name="TextBox 4" id="4"/>
          <p:cNvSpPr txBox="true"/>
          <p:nvPr/>
        </p:nvSpPr>
        <p:spPr>
          <a:xfrm rot="0">
            <a:off x="1028700" y="393699"/>
            <a:ext cx="14352746"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V. PHÂN TÍCH NGOẠI LỆ VÀ PHÂN PHỐI THEO OUTCOME </a:t>
            </a:r>
          </a:p>
        </p:txBody>
      </p:sp>
      <p:sp>
        <p:nvSpPr>
          <p:cNvPr name="TextBox 5" id="5"/>
          <p:cNvSpPr txBox="true"/>
          <p:nvPr/>
        </p:nvSpPr>
        <p:spPr>
          <a:xfrm rot="0">
            <a:off x="1176972" y="1444819"/>
            <a:ext cx="13589555" cy="450215"/>
          </a:xfrm>
          <a:prstGeom prst="rect">
            <a:avLst/>
          </a:prstGeom>
        </p:spPr>
        <p:txBody>
          <a:bodyPr anchor="t" rtlCol="false" tIns="0" lIns="0" bIns="0" rIns="0">
            <a:spAutoFit/>
          </a:bodyPr>
          <a:lstStyle/>
          <a:p>
            <a:pPr algn="ctr">
              <a:lnSpc>
                <a:spcPts val="3639"/>
              </a:lnSpc>
              <a:spcBef>
                <a:spcPct val="0"/>
              </a:spcBef>
            </a:pPr>
            <a:r>
              <a:rPr lang="en-US" b="true" sz="2799">
                <a:solidFill>
                  <a:srgbClr val="000000"/>
                </a:solidFill>
                <a:latin typeface="Garet Bold"/>
                <a:ea typeface="Garet Bold"/>
                <a:cs typeface="Garet Bold"/>
                <a:sym typeface="Garet Bold"/>
              </a:rPr>
              <a:t>PHÂN TÍCH BIỂU ĐỒ HỘP (BOXPLOT) CÁC BIẾN THEO OUTCOME CHO THẤY: </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a:off x="-292567" y="9386888"/>
            <a:ext cx="18873133" cy="0"/>
          </a:xfrm>
          <a:prstGeom prst="line">
            <a:avLst/>
          </a:prstGeom>
          <a:ln cap="rnd" w="9525">
            <a:solidFill>
              <a:srgbClr val="000000"/>
            </a:solidFill>
            <a:prstDash val="solid"/>
            <a:headEnd type="none" len="sm" w="sm"/>
            <a:tailEnd type="none" len="sm" w="sm"/>
          </a:ln>
        </p:spPr>
      </p:sp>
      <p:sp>
        <p:nvSpPr>
          <p:cNvPr name="TextBox 4" id="4"/>
          <p:cNvSpPr txBox="true"/>
          <p:nvPr/>
        </p:nvSpPr>
        <p:spPr>
          <a:xfrm rot="0">
            <a:off x="1028700" y="1419104"/>
            <a:ext cx="16445893" cy="5324475"/>
          </a:xfrm>
          <a:prstGeom prst="rect">
            <a:avLst/>
          </a:prstGeom>
        </p:spPr>
        <p:txBody>
          <a:bodyPr anchor="t" rtlCol="false" tIns="0" lIns="0" bIns="0" rIns="0">
            <a:spAutoFit/>
          </a:bodyPr>
          <a:lstStyle/>
          <a:p>
            <a:pPr algn="l">
              <a:lnSpc>
                <a:spcPts val="3899"/>
              </a:lnSpc>
              <a:spcBef>
                <a:spcPct val="0"/>
              </a:spcBef>
            </a:pPr>
            <a:r>
              <a:rPr lang="en-US" b="true" sz="2999">
                <a:solidFill>
                  <a:srgbClr val="000000"/>
                </a:solidFill>
                <a:latin typeface="Garet Bold"/>
                <a:ea typeface="Garet Bold"/>
                <a:cs typeface="Garet Bold"/>
                <a:sym typeface="Garet Bold"/>
              </a:rPr>
              <a:t>• GLUCOSE: NHÓM NGƯỜI BỊ BỆNH (OUTCOME=1) CÓ MỨC ĐƯỜNG HUYẾT TRUNG VỊ CAO HƠN HẲN SO VỚI NHÓM KHÔNG BỊ BỆNH. </a:t>
            </a:r>
          </a:p>
          <a:p>
            <a:pPr algn="l">
              <a:lnSpc>
                <a:spcPts val="3899"/>
              </a:lnSpc>
              <a:spcBef>
                <a:spcPct val="0"/>
              </a:spcBef>
            </a:pPr>
            <a:r>
              <a:rPr lang="en-US" b="true" sz="2999">
                <a:solidFill>
                  <a:srgbClr val="000000"/>
                </a:solidFill>
                <a:latin typeface="Garet Bold"/>
                <a:ea typeface="Garet Bold"/>
                <a:cs typeface="Garet Bold"/>
                <a:sym typeface="Garet Bold"/>
              </a:rPr>
              <a:t>• AGE &amp; PREGNANCIES: TRUNG VỊ CỦA TUỔI VÀ SỐ LẦN MANG THAI ĐỀU CAO HƠN Ở NHÓM BỊ BỆNH. ĐIỀU NÀY CHỈ RA RẰNG BỆNH TIỂU ĐƯỜNG PHỔ BIẾN HƠN Ở NHỮNG NGƯỜI LỚN TUỔI VÀ ĐÃ MANG THAI NHIỀU LẦN. </a:t>
            </a:r>
          </a:p>
          <a:p>
            <a:pPr algn="l">
              <a:lnSpc>
                <a:spcPts val="3899"/>
              </a:lnSpc>
              <a:spcBef>
                <a:spcPct val="0"/>
              </a:spcBef>
            </a:pPr>
            <a:r>
              <a:rPr lang="en-US" b="true" sz="2999">
                <a:solidFill>
                  <a:srgbClr val="000000"/>
                </a:solidFill>
                <a:latin typeface="Garet Bold"/>
                <a:ea typeface="Garet Bold"/>
                <a:cs typeface="Garet Bold"/>
                <a:sym typeface="Garet Bold"/>
              </a:rPr>
              <a:t>• BMI &amp; SKINTHICKNESS: CẢ HAI CHỈ SỐ NÀY ĐỀU CÓ TRUNG VỊ CAO HƠN Ở NHÓM NGƯỜI BỊ BỆNH. CẢ HAI BIẾN NÀY ĐỀU CÓ NHIỀU GIÁ TRỊ NGOẠI LỆ (OUTLIERS) Ở CẢ HAI NHÓM. </a:t>
            </a:r>
          </a:p>
          <a:p>
            <a:pPr algn="l">
              <a:lnSpc>
                <a:spcPts val="3899"/>
              </a:lnSpc>
              <a:spcBef>
                <a:spcPct val="0"/>
              </a:spcBef>
            </a:pPr>
            <a:r>
              <a:rPr lang="en-US" b="true" sz="2999">
                <a:solidFill>
                  <a:srgbClr val="000000"/>
                </a:solidFill>
                <a:latin typeface="Garet Bold"/>
                <a:ea typeface="Garet Bold"/>
                <a:cs typeface="Garet Bold"/>
                <a:sym typeface="Garet Bold"/>
              </a:rPr>
              <a:t>• INSULIN: BIẾN NÀY CÓ SỐ LƯỢNG LỚN CÁC GIÁ TRỊ NGOẠI LỆ, PHẢN ÁNH SỰ BIẾN THIÊN RẤT LỚN TRONG NỒNG ĐỘ INSULIN GIỮA CÁC CÁ NHÂN, ĐẶC BIỆT LÀ Ở NHỮNG NGƯỜI MẮC BỆNH. </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028700" y="7829356"/>
            <a:ext cx="2611028" cy="1428944"/>
          </a:xfrm>
          <a:custGeom>
            <a:avLst/>
            <a:gdLst/>
            <a:ahLst/>
            <a:cxnLst/>
            <a:rect r="r" b="b" t="t" l="l"/>
            <a:pathLst>
              <a:path h="1428944" w="2611028">
                <a:moveTo>
                  <a:pt x="0" y="0"/>
                </a:moveTo>
                <a:lnTo>
                  <a:pt x="2611028" y="0"/>
                </a:lnTo>
                <a:lnTo>
                  <a:pt x="2611028" y="1428944"/>
                </a:lnTo>
                <a:lnTo>
                  <a:pt x="0" y="1428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1247775"/>
            <a:ext cx="6641687" cy="662237"/>
          </a:xfrm>
          <a:prstGeom prst="rect">
            <a:avLst/>
          </a:prstGeom>
        </p:spPr>
        <p:txBody>
          <a:bodyPr anchor="t" rtlCol="false" tIns="0" lIns="0" bIns="0" rIns="0">
            <a:spAutoFit/>
          </a:bodyPr>
          <a:lstStyle/>
          <a:p>
            <a:pPr algn="l" marL="0" indent="0" lvl="0">
              <a:lnSpc>
                <a:spcPts val="4530"/>
              </a:lnSpc>
              <a:spcBef>
                <a:spcPct val="0"/>
              </a:spcBef>
            </a:pPr>
            <a:r>
              <a:rPr lang="en-US" sz="5808" spc="-458">
                <a:solidFill>
                  <a:srgbClr val="000000"/>
                </a:solidFill>
                <a:latin typeface="Archivo Black"/>
                <a:ea typeface="Archivo Black"/>
                <a:cs typeface="Archivo Black"/>
                <a:sym typeface="Archivo Black"/>
              </a:rPr>
              <a:t>VI. Kết luận Chung</a:t>
            </a:r>
          </a:p>
        </p:txBody>
      </p:sp>
      <p:sp>
        <p:nvSpPr>
          <p:cNvPr name="TextBox 5" id="5"/>
          <p:cNvSpPr txBox="true"/>
          <p:nvPr/>
        </p:nvSpPr>
        <p:spPr>
          <a:xfrm rot="0">
            <a:off x="1291858" y="3108170"/>
            <a:ext cx="16230600" cy="2606676"/>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DỰA TRÊN TOÀN BỘ QUÁ TRÌNH PHÂN TÍCH KHÁM PHÁ DỮ LIỆU, KẾT LUẬN ĐƯỢC ĐƯA RA LÀ: CÁC BIẾN GLUCOSE, BMI, VÀ AGE DƯỜNG NHƯ LÀ NHỮNG YẾU TỐ DỰ BÁO QUAN TRỌNG CHO VIỆC CHẨN ĐOÁN BỆNH TIỂU ĐƯỜNG.</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false" flipV="false" rot="0">
            <a:off x="32372" y="3032693"/>
            <a:ext cx="18255628" cy="4221614"/>
          </a:xfrm>
          <a:custGeom>
            <a:avLst/>
            <a:gdLst/>
            <a:ahLst/>
            <a:cxnLst/>
            <a:rect r="r" b="b" t="t" l="l"/>
            <a:pathLst>
              <a:path h="4221614" w="18255628">
                <a:moveTo>
                  <a:pt x="0" y="0"/>
                </a:moveTo>
                <a:lnTo>
                  <a:pt x="18255628" y="0"/>
                </a:lnTo>
                <a:lnTo>
                  <a:pt x="18255628" y="4221614"/>
                </a:lnTo>
                <a:lnTo>
                  <a:pt x="0" y="4221614"/>
                </a:lnTo>
                <a:lnTo>
                  <a:pt x="0" y="0"/>
                </a:lnTo>
                <a:close/>
              </a:path>
            </a:pathLst>
          </a:custGeom>
          <a:blipFill>
            <a:blip r:embed="rId2"/>
            <a:stretch>
              <a:fillRect l="0" t="0" r="0" b="0"/>
            </a:stretch>
          </a:blipFill>
        </p:spPr>
      </p:sp>
      <p:sp>
        <p:nvSpPr>
          <p:cNvPr name="TextBox 3" id="3"/>
          <p:cNvSpPr txBox="true"/>
          <p:nvPr/>
        </p:nvSpPr>
        <p:spPr>
          <a:xfrm rot="0">
            <a:off x="1028700" y="393699"/>
            <a:ext cx="6925985"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2. THỐNG KÊ MÔ TẢ SƠ BỘ </a:t>
            </a:r>
          </a:p>
        </p:txBody>
      </p:sp>
      <p:sp>
        <p:nvSpPr>
          <p:cNvPr name="TextBox 4" id="4"/>
          <p:cNvSpPr txBox="true"/>
          <p:nvPr/>
        </p:nvSpPr>
        <p:spPr>
          <a:xfrm rot="0">
            <a:off x="1028700" y="1471951"/>
            <a:ext cx="8435340" cy="502286"/>
          </a:xfrm>
          <a:prstGeom prst="rect">
            <a:avLst/>
          </a:prstGeom>
        </p:spPr>
        <p:txBody>
          <a:bodyPr anchor="t" rtlCol="false" tIns="0" lIns="0" bIns="0" rIns="0">
            <a:spAutoFit/>
          </a:bodyPr>
          <a:lstStyle/>
          <a:p>
            <a:pPr algn="ctr">
              <a:lnSpc>
                <a:spcPts val="4159"/>
              </a:lnSpc>
              <a:spcBef>
                <a:spcPct val="0"/>
              </a:spcBef>
            </a:pPr>
            <a:r>
              <a:rPr lang="en-US" b="true" sz="3199">
                <a:solidFill>
                  <a:srgbClr val="000000"/>
                </a:solidFill>
                <a:latin typeface="Garet Bold"/>
                <a:ea typeface="Garet Bold"/>
                <a:cs typeface="Garet Bold"/>
                <a:sym typeface="Garet Bold"/>
              </a:rPr>
              <a:t>PHÂN TÍCH THỐNG KÊ MÔ TẢ CHO THẤY: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FF1"/>
        </a:solidFill>
      </p:bgPr>
    </p:bg>
    <p:spTree>
      <p:nvGrpSpPr>
        <p:cNvPr id="1" name=""/>
        <p:cNvGrpSpPr/>
        <p:nvPr/>
      </p:nvGrpSpPr>
      <p:grpSpPr>
        <a:xfrm>
          <a:off x="0" y="0"/>
          <a:ext cx="0" cy="0"/>
          <a:chOff x="0" y="0"/>
          <a:chExt cx="0" cy="0"/>
        </a:xfrm>
      </p:grpSpPr>
      <p:sp>
        <p:nvSpPr>
          <p:cNvPr name="TextBox 2" id="2"/>
          <p:cNvSpPr txBox="true"/>
          <p:nvPr/>
        </p:nvSpPr>
        <p:spPr>
          <a:xfrm rot="0">
            <a:off x="622020" y="990600"/>
            <a:ext cx="16637280" cy="3704591"/>
          </a:xfrm>
          <a:prstGeom prst="rect">
            <a:avLst/>
          </a:prstGeom>
        </p:spPr>
        <p:txBody>
          <a:bodyPr anchor="t" rtlCol="false" tIns="0" lIns="0" bIns="0" rIns="0">
            <a:spAutoFit/>
          </a:bodyPr>
          <a:lstStyle/>
          <a:p>
            <a:pPr algn="l">
              <a:lnSpc>
                <a:spcPts val="4939"/>
              </a:lnSpc>
              <a:spcBef>
                <a:spcPct val="0"/>
              </a:spcBef>
            </a:pPr>
            <a:r>
              <a:rPr lang="en-US" b="true" sz="3799">
                <a:solidFill>
                  <a:srgbClr val="000000"/>
                </a:solidFill>
                <a:latin typeface="Garet Bold"/>
                <a:ea typeface="Garet Bold"/>
                <a:cs typeface="Garet Bold"/>
                <a:sym typeface="Garet Bold"/>
              </a:rPr>
              <a:t>• SỐ LƯỢNG MẪU (COUNT) ĐỀU ĐỦ 1599. </a:t>
            </a:r>
          </a:p>
          <a:p>
            <a:pPr algn="l">
              <a:lnSpc>
                <a:spcPts val="4939"/>
              </a:lnSpc>
              <a:spcBef>
                <a:spcPct val="0"/>
              </a:spcBef>
            </a:pPr>
            <a:r>
              <a:rPr lang="en-US" b="true" sz="3799">
                <a:solidFill>
                  <a:srgbClr val="000000"/>
                </a:solidFill>
                <a:latin typeface="Garet Bold"/>
                <a:ea typeface="Garet Bold"/>
                <a:cs typeface="Garet Bold"/>
                <a:sym typeface="Garet Bold"/>
              </a:rPr>
              <a:t>• GIÁ TRỊ TRUNG BÌNH (MEAN) VÀ ĐỘ LỆCH CHUẨN (STD) CỦA BIẾN TOTAL SULFUR DIOXIDE RẤT CAO. </a:t>
            </a:r>
          </a:p>
          <a:p>
            <a:pPr algn="l">
              <a:lnSpc>
                <a:spcPts val="4939"/>
              </a:lnSpc>
              <a:spcBef>
                <a:spcPct val="0"/>
              </a:spcBef>
            </a:pPr>
            <a:r>
              <a:rPr lang="en-US" b="true" sz="3799">
                <a:solidFill>
                  <a:srgbClr val="000000"/>
                </a:solidFill>
                <a:latin typeface="Garet Bold"/>
                <a:ea typeface="Garet Bold"/>
                <a:cs typeface="Garet Bold"/>
                <a:sym typeface="Garet Bold"/>
              </a:rPr>
              <a:t>• CÁC BIẾN RESIDUAL SUGAR, CHLORIDE, VÀ TOTAL SULFUR DIOXIDE CÓ GIÁ TRỊ TỐI ĐA (MAX) CAO HƠN NHIỀU LẦN SO VỚI PHÂN VỊ 75% (Q3). ĐIỀU NÀY CHO THẤY PHÂN PHỐI CỦA CÁC BIẾN NÀY BỊ LỆCH.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false" flipV="false" rot="0">
            <a:off x="2068272" y="3149865"/>
            <a:ext cx="12553989" cy="2263491"/>
          </a:xfrm>
          <a:custGeom>
            <a:avLst/>
            <a:gdLst/>
            <a:ahLst/>
            <a:cxnLst/>
            <a:rect r="r" b="b" t="t" l="l"/>
            <a:pathLst>
              <a:path h="2263491" w="12553989">
                <a:moveTo>
                  <a:pt x="0" y="0"/>
                </a:moveTo>
                <a:lnTo>
                  <a:pt x="12553989" y="0"/>
                </a:lnTo>
                <a:lnTo>
                  <a:pt x="12553989" y="2263491"/>
                </a:lnTo>
                <a:lnTo>
                  <a:pt x="0" y="2263491"/>
                </a:lnTo>
                <a:lnTo>
                  <a:pt x="0" y="0"/>
                </a:lnTo>
                <a:close/>
              </a:path>
            </a:pathLst>
          </a:custGeom>
          <a:blipFill>
            <a:blip r:embed="rId2"/>
            <a:stretch>
              <a:fillRect l="0" t="0" r="0" b="0"/>
            </a:stretch>
          </a:blipFill>
        </p:spPr>
      </p:sp>
      <p:sp>
        <p:nvSpPr>
          <p:cNvPr name="TextBox 3" id="3"/>
          <p:cNvSpPr txBox="true"/>
          <p:nvPr/>
        </p:nvSpPr>
        <p:spPr>
          <a:xfrm rot="0">
            <a:off x="1028700" y="393699"/>
            <a:ext cx="10776704"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II. LÀM SẠCH DỮ LIỆU (XỬ LÝ TRÙNG LẶP) </a:t>
            </a:r>
          </a:p>
        </p:txBody>
      </p:sp>
      <p:sp>
        <p:nvSpPr>
          <p:cNvPr name="TextBox 4" id="4"/>
          <p:cNvSpPr txBox="true"/>
          <p:nvPr/>
        </p:nvSpPr>
        <p:spPr>
          <a:xfrm rot="0">
            <a:off x="1626403" y="1510273"/>
            <a:ext cx="7236143" cy="555626"/>
          </a:xfrm>
          <a:prstGeom prst="rect">
            <a:avLst/>
          </a:prstGeom>
        </p:spPr>
        <p:txBody>
          <a:bodyPr anchor="t" rtlCol="false" tIns="0" lIns="0" bIns="0" rIns="0">
            <a:spAutoFit/>
          </a:bodyPr>
          <a:lstStyle/>
          <a:p>
            <a:pPr algn="ctr">
              <a:lnSpc>
                <a:spcPts val="4549"/>
              </a:lnSpc>
              <a:spcBef>
                <a:spcPct val="0"/>
              </a:spcBef>
            </a:pPr>
            <a:r>
              <a:rPr lang="en-US" b="true" sz="3499">
                <a:solidFill>
                  <a:srgbClr val="000000"/>
                </a:solidFill>
                <a:latin typeface="Garet Bold"/>
                <a:ea typeface="Garet Bold"/>
                <a:cs typeface="Garet Bold"/>
                <a:sym typeface="Garet Bold"/>
              </a:rPr>
              <a:t>1. KIỂM TRA DỮ LIỆU TRÙNG LẶP </a:t>
            </a:r>
          </a:p>
        </p:txBody>
      </p:sp>
      <p:sp>
        <p:nvSpPr>
          <p:cNvPr name="TextBox 5" id="5"/>
          <p:cNvSpPr txBox="true"/>
          <p:nvPr/>
        </p:nvSpPr>
        <p:spPr>
          <a:xfrm rot="0">
            <a:off x="1028700" y="6468748"/>
            <a:ext cx="16230600" cy="1292226"/>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VIỆC KIỂM TRA ĐÃ XÁC ĐỊNH ĐƯỢC 240 HÀNG BỊ TRÙNG LẶP TRONG TẬP DỮ LIỆU GỐC.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false" flipV="false" rot="0">
            <a:off x="3173994" y="5117579"/>
            <a:ext cx="12075585" cy="4981394"/>
          </a:xfrm>
          <a:custGeom>
            <a:avLst/>
            <a:gdLst/>
            <a:ahLst/>
            <a:cxnLst/>
            <a:rect r="r" b="b" t="t" l="l"/>
            <a:pathLst>
              <a:path h="4981394" w="12075585">
                <a:moveTo>
                  <a:pt x="0" y="0"/>
                </a:moveTo>
                <a:lnTo>
                  <a:pt x="12075585" y="0"/>
                </a:lnTo>
                <a:lnTo>
                  <a:pt x="12075585" y="4981394"/>
                </a:lnTo>
                <a:lnTo>
                  <a:pt x="0" y="4981394"/>
                </a:lnTo>
                <a:lnTo>
                  <a:pt x="0" y="0"/>
                </a:lnTo>
                <a:close/>
              </a:path>
            </a:pathLst>
          </a:custGeom>
          <a:blipFill>
            <a:blip r:embed="rId2"/>
            <a:stretch>
              <a:fillRect l="0" t="0" r="0" b="0"/>
            </a:stretch>
          </a:blipFill>
        </p:spPr>
      </p:sp>
      <p:sp>
        <p:nvSpPr>
          <p:cNvPr name="TextBox 3" id="3"/>
          <p:cNvSpPr txBox="true"/>
          <p:nvPr/>
        </p:nvSpPr>
        <p:spPr>
          <a:xfrm rot="0">
            <a:off x="1028700" y="393699"/>
            <a:ext cx="5141000"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2. XỬ LÝ TRÙNG LẶP</a:t>
            </a:r>
          </a:p>
        </p:txBody>
      </p:sp>
      <p:sp>
        <p:nvSpPr>
          <p:cNvPr name="TextBox 4" id="4"/>
          <p:cNvSpPr txBox="true"/>
          <p:nvPr/>
        </p:nvSpPr>
        <p:spPr>
          <a:xfrm rot="0">
            <a:off x="1028700" y="1425053"/>
            <a:ext cx="16589433" cy="3263901"/>
          </a:xfrm>
          <a:prstGeom prst="rect">
            <a:avLst/>
          </a:prstGeom>
        </p:spPr>
        <p:txBody>
          <a:bodyPr anchor="t" rtlCol="false" tIns="0" lIns="0" bIns="0" rIns="0">
            <a:spAutoFit/>
          </a:bodyPr>
          <a:lstStyle/>
          <a:p>
            <a:pPr algn="l">
              <a:lnSpc>
                <a:spcPts val="5199"/>
              </a:lnSpc>
              <a:spcBef>
                <a:spcPct val="0"/>
              </a:spcBef>
            </a:pPr>
            <a:r>
              <a:rPr lang="en-US" b="true" sz="3999">
                <a:solidFill>
                  <a:srgbClr val="000000"/>
                </a:solidFill>
                <a:latin typeface="Garet Bold"/>
                <a:ea typeface="Garet Bold"/>
                <a:cs typeface="Garet Bold"/>
                <a:sym typeface="Garet Bold"/>
              </a:rPr>
              <a:t>• CÁC HÀNG TRÙNG LẶP ĐÃ ĐƯỢC LOẠI BỎ BẰNG CÁCH TẠO RA MỘT DATAFRAME MỚI (DF_CLEANED). </a:t>
            </a:r>
          </a:p>
          <a:p>
            <a:pPr algn="l">
              <a:lnSpc>
                <a:spcPts val="5199"/>
              </a:lnSpc>
              <a:spcBef>
                <a:spcPct val="0"/>
              </a:spcBef>
            </a:pPr>
            <a:r>
              <a:rPr lang="en-US" b="true" sz="3999">
                <a:solidFill>
                  <a:srgbClr val="000000"/>
                </a:solidFill>
                <a:latin typeface="Garet Bold"/>
                <a:ea typeface="Garet Bold"/>
                <a:cs typeface="Garet Bold"/>
                <a:sym typeface="Garet Bold"/>
              </a:rPr>
              <a:t>• KÍCH THƯỚC DỮ LIỆU GỐC LÀ (1599, 12). </a:t>
            </a:r>
          </a:p>
          <a:p>
            <a:pPr algn="l">
              <a:lnSpc>
                <a:spcPts val="5199"/>
              </a:lnSpc>
              <a:spcBef>
                <a:spcPct val="0"/>
              </a:spcBef>
            </a:pPr>
            <a:r>
              <a:rPr lang="en-US" b="true" sz="3999">
                <a:solidFill>
                  <a:srgbClr val="000000"/>
                </a:solidFill>
                <a:latin typeface="Garet Bold"/>
                <a:ea typeface="Garet Bold"/>
                <a:cs typeface="Garet Bold"/>
                <a:sym typeface="Garet Bold"/>
              </a:rPr>
              <a:t>• KÍCH THƯỚC DỮ LIỆU SAU KHI LÀM SẠCH LÀ (1359, 12). </a:t>
            </a:r>
          </a:p>
          <a:p>
            <a:pPr algn="l">
              <a:lnSpc>
                <a:spcPts val="5199"/>
              </a:lnSpc>
              <a:spcBef>
                <a:spcPct val="0"/>
              </a:spcBef>
            </a:pPr>
            <a:r>
              <a:rPr lang="en-US" b="true" sz="3999">
                <a:solidFill>
                  <a:srgbClr val="000000"/>
                </a:solidFill>
                <a:latin typeface="Garet Bold"/>
                <a:ea typeface="Garet Bold"/>
                <a:cs typeface="Garet Bold"/>
                <a:sym typeface="Garet Bold"/>
              </a:rPr>
              <a:t>• TỔNG CỘNG 240 HÀNG TRÙNG LẶP ĐÃ ĐƯỢC LOẠI BỎ.</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1"/>
        </a:solidFill>
      </p:bgPr>
    </p:bg>
    <p:spTree>
      <p:nvGrpSpPr>
        <p:cNvPr id="1" name=""/>
        <p:cNvGrpSpPr/>
        <p:nvPr/>
      </p:nvGrpSpPr>
      <p:grpSpPr>
        <a:xfrm>
          <a:off x="0" y="0"/>
          <a:ext cx="0" cy="0"/>
          <a:chOff x="0" y="0"/>
          <a:chExt cx="0" cy="0"/>
        </a:xfrm>
      </p:grpSpPr>
      <p:sp>
        <p:nvSpPr>
          <p:cNvPr name="Freeform 2" id="2"/>
          <p:cNvSpPr/>
          <p:nvPr/>
        </p:nvSpPr>
        <p:spPr>
          <a:xfrm flipH="false" flipV="false" rot="0">
            <a:off x="3432981" y="2645210"/>
            <a:ext cx="12674049" cy="7350948"/>
          </a:xfrm>
          <a:custGeom>
            <a:avLst/>
            <a:gdLst/>
            <a:ahLst/>
            <a:cxnLst/>
            <a:rect r="r" b="b" t="t" l="l"/>
            <a:pathLst>
              <a:path h="7350948" w="12674049">
                <a:moveTo>
                  <a:pt x="0" y="0"/>
                </a:moveTo>
                <a:lnTo>
                  <a:pt x="12674048" y="0"/>
                </a:lnTo>
                <a:lnTo>
                  <a:pt x="12674048" y="7350948"/>
                </a:lnTo>
                <a:lnTo>
                  <a:pt x="0" y="7350948"/>
                </a:lnTo>
                <a:lnTo>
                  <a:pt x="0" y="0"/>
                </a:lnTo>
                <a:close/>
              </a:path>
            </a:pathLst>
          </a:custGeom>
          <a:blipFill>
            <a:blip r:embed="rId2"/>
            <a:stretch>
              <a:fillRect l="0" t="0" r="0" b="0"/>
            </a:stretch>
          </a:blipFill>
        </p:spPr>
      </p:sp>
      <p:sp>
        <p:nvSpPr>
          <p:cNvPr name="TextBox 3" id="3"/>
          <p:cNvSpPr txBox="true"/>
          <p:nvPr/>
        </p:nvSpPr>
        <p:spPr>
          <a:xfrm rot="0">
            <a:off x="869139" y="393699"/>
            <a:ext cx="14540151" cy="635001"/>
          </a:xfrm>
          <a:prstGeom prst="rect">
            <a:avLst/>
          </a:prstGeom>
        </p:spPr>
        <p:txBody>
          <a:bodyPr anchor="t" rtlCol="false" tIns="0" lIns="0" bIns="0" rIns="0">
            <a:spAutoFit/>
          </a:bodyPr>
          <a:lstStyle/>
          <a:p>
            <a:pPr algn="ctr">
              <a:lnSpc>
                <a:spcPts val="5199"/>
              </a:lnSpc>
              <a:spcBef>
                <a:spcPct val="0"/>
              </a:spcBef>
            </a:pPr>
            <a:r>
              <a:rPr lang="en-US" b="true" sz="3999">
                <a:solidFill>
                  <a:srgbClr val="000000"/>
                </a:solidFill>
                <a:latin typeface="Garet Bold"/>
                <a:ea typeface="Garet Bold"/>
                <a:cs typeface="Garet Bold"/>
                <a:sym typeface="Garet Bold"/>
              </a:rPr>
              <a:t>III. PHÂN TÍCH TRỰC QUAN HÓA (UNIVARIATE ANALYSIS)</a:t>
            </a:r>
          </a:p>
        </p:txBody>
      </p:sp>
      <p:sp>
        <p:nvSpPr>
          <p:cNvPr name="TextBox 4" id="4"/>
          <p:cNvSpPr txBox="true"/>
          <p:nvPr/>
        </p:nvSpPr>
        <p:spPr>
          <a:xfrm rot="0">
            <a:off x="1628035" y="1318885"/>
            <a:ext cx="8141970" cy="555626"/>
          </a:xfrm>
          <a:prstGeom prst="rect">
            <a:avLst/>
          </a:prstGeom>
        </p:spPr>
        <p:txBody>
          <a:bodyPr anchor="t" rtlCol="false" tIns="0" lIns="0" bIns="0" rIns="0">
            <a:spAutoFit/>
          </a:bodyPr>
          <a:lstStyle/>
          <a:p>
            <a:pPr algn="ctr">
              <a:lnSpc>
                <a:spcPts val="4549"/>
              </a:lnSpc>
              <a:spcBef>
                <a:spcPct val="0"/>
              </a:spcBef>
            </a:pPr>
            <a:r>
              <a:rPr lang="en-US" b="true" sz="3499">
                <a:solidFill>
                  <a:srgbClr val="000000"/>
                </a:solidFill>
                <a:latin typeface="Garet Bold"/>
                <a:ea typeface="Garet Bold"/>
                <a:cs typeface="Garet Bold"/>
                <a:sym typeface="Garet Bold"/>
              </a:rPr>
              <a:t>1. PHÂN PHỐI CHẤT LƯỢNG RƯỢU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FF1"/>
        </a:solidFill>
      </p:bgPr>
    </p:bg>
    <p:spTree>
      <p:nvGrpSpPr>
        <p:cNvPr id="1" name=""/>
        <p:cNvGrpSpPr/>
        <p:nvPr/>
      </p:nvGrpSpPr>
      <p:grpSpPr>
        <a:xfrm>
          <a:off x="0" y="0"/>
          <a:ext cx="0" cy="0"/>
          <a:chOff x="0" y="0"/>
          <a:chExt cx="0" cy="0"/>
        </a:xfrm>
      </p:grpSpPr>
      <p:sp>
        <p:nvSpPr>
          <p:cNvPr name="TextBox 2" id="2"/>
          <p:cNvSpPr txBox="true"/>
          <p:nvPr/>
        </p:nvSpPr>
        <p:spPr>
          <a:xfrm rot="0">
            <a:off x="1316410" y="1155475"/>
            <a:ext cx="15655179" cy="3522981"/>
          </a:xfrm>
          <a:prstGeom prst="rect">
            <a:avLst/>
          </a:prstGeom>
        </p:spPr>
        <p:txBody>
          <a:bodyPr anchor="t" rtlCol="false" tIns="0" lIns="0" bIns="0" rIns="0">
            <a:spAutoFit/>
          </a:bodyPr>
          <a:lstStyle/>
          <a:p>
            <a:pPr algn="l">
              <a:lnSpc>
                <a:spcPts val="4029"/>
              </a:lnSpc>
              <a:spcBef>
                <a:spcPct val="0"/>
              </a:spcBef>
            </a:pPr>
            <a:r>
              <a:rPr lang="en-US" b="true" sz="3099">
                <a:solidFill>
                  <a:srgbClr val="000000"/>
                </a:solidFill>
                <a:latin typeface="Garet Bold"/>
                <a:ea typeface="Garet Bold"/>
                <a:cs typeface="Garet Bold"/>
                <a:sym typeface="Garet Bold"/>
              </a:rPr>
              <a:t>PHÂN TÍCH BIỂU ĐỒ ĐẾM (COUNTPLOT) CỦA BIẾN QUALITY CHO THẤY: </a:t>
            </a:r>
          </a:p>
          <a:p>
            <a:pPr algn="l">
              <a:lnSpc>
                <a:spcPts val="4029"/>
              </a:lnSpc>
              <a:spcBef>
                <a:spcPct val="0"/>
              </a:spcBef>
            </a:pPr>
            <a:r>
              <a:rPr lang="en-US" b="true" sz="3099">
                <a:solidFill>
                  <a:srgbClr val="000000"/>
                </a:solidFill>
                <a:latin typeface="Garet Bold"/>
                <a:ea typeface="Garet Bold"/>
                <a:cs typeface="Garet Bold"/>
                <a:sym typeface="Garet Bold"/>
              </a:rPr>
              <a:t>• PHÂN PHỐI CHẤT LƯỢNG RƯỢU KHÔNG THAY ĐỔI NHIỀU SAU KHI LOẠI BỎ HÀNG TRÙNG LẶP. </a:t>
            </a:r>
          </a:p>
          <a:p>
            <a:pPr algn="l">
              <a:lnSpc>
                <a:spcPts val="4029"/>
              </a:lnSpc>
              <a:spcBef>
                <a:spcPct val="0"/>
              </a:spcBef>
            </a:pPr>
            <a:r>
              <a:rPr lang="en-US" b="true" sz="3099">
                <a:solidFill>
                  <a:srgbClr val="000000"/>
                </a:solidFill>
                <a:latin typeface="Garet Bold"/>
                <a:ea typeface="Garet Bold"/>
                <a:cs typeface="Garet Bold"/>
                <a:sym typeface="Garet Bold"/>
              </a:rPr>
              <a:t>• PHẦN LỚN CÁC MẪU RƯỢU VANG ĐỎ CÓ CHẤT LƯỢNG TẬP TRUNG Ở MỨC 5 VÀ 6.</a:t>
            </a:r>
          </a:p>
          <a:p>
            <a:pPr algn="l">
              <a:lnSpc>
                <a:spcPts val="4029"/>
              </a:lnSpc>
              <a:spcBef>
                <a:spcPct val="0"/>
              </a:spcBef>
            </a:pPr>
            <a:r>
              <a:rPr lang="en-US" b="true" sz="3099">
                <a:solidFill>
                  <a:srgbClr val="000000"/>
                </a:solidFill>
                <a:latin typeface="Garet Bold"/>
                <a:ea typeface="Garet Bold"/>
                <a:cs typeface="Garet Bold"/>
                <a:sym typeface="Garet Bold"/>
              </a:rPr>
              <a:t> • DỮ LIỆU VẪN TỒN TẠI TÌNH TRẠNG MẤT CÂN BẰNG (DO SỐ LƯỢNG MẪU Ở MỨC 5 VÀ 6 ÁP ĐẢO CÁC MỨC CÒN LẠI).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DAG1Q5l10Aw</dc:identifier>
  <dcterms:modified xsi:type="dcterms:W3CDTF">2011-08-01T06:04:30Z</dcterms:modified>
  <cp:revision>1</cp:revision>
  <dc:title>1.1.4 Thực hành với bộ dữ liệu đái tháo đường</dc:title>
</cp:coreProperties>
</file>