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6A7D-4B5D-2B84-7BAB-F7D87FEFF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F6EA4C-BC94-6BA1-3343-C7421ABE1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6C89E-3327-6F5B-557E-BF0333FF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B64AA-DE2E-F72B-3C52-1C48D963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50EE9-763C-6ED0-696F-20FC1CBA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579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2550-ED71-E482-0011-BC5AF5A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00F70-54A3-B0C9-5257-C780C4739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825DE-9844-2BE5-8F50-04B48EB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2C05A-90CA-BDE1-DC2B-7B1B9DA4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61D1B-8C96-1742-5808-9AB0E4CB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5E028-EEEB-8B97-EF95-B8036462E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1C15D9-B665-8998-B678-78ED5D61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452DA-C02B-DE05-DD08-EAF6228F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47F4E-0F07-5C84-AE3D-E42FA8A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6AC12-3B83-0AAC-6125-BBD429C0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44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F7639-A479-3B22-6091-E8504CB4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56B50-45D5-E0F2-FE38-084448C1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26015-ECC0-F43A-D40E-F0203963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5896D-F8D4-591A-0BFC-17104590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69B38-064B-3D80-62ED-B8C99A23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96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1A122-01C2-C103-15FF-F2A11C2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94386-C90E-0F35-2F9E-A9B45E0D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6EF95-0A50-96DF-C0EE-57E49C49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8C3B7-4726-BE75-E725-FB9C18B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93474-2A92-7DDC-2153-FA22268D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47AEA-1D5F-67D8-011E-89E0EB7C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8FC81-C9F6-5DED-6116-3D782177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1EC2C-6ACF-D410-0D91-BB4C8605F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5AB58-DEE5-CD11-2DB3-F602B84D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AB542-97FC-E45D-D35A-C7F45237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778DB-9CE9-51AB-EF1D-3284CD16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936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54B7-A2E3-E2A3-7939-3D7A0EC5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6994D-0604-4E61-024A-24256DA64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978E4-2194-FE8B-F1FC-286420CD7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F9E632-D14D-4961-0BB8-5C4369FC6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5DB2F-F47A-098C-CB32-F9ED6207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C89DC-1CF3-D148-3CB2-74A2EF8C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D41FB-7796-07FD-B9A6-09197C1C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438058-A953-4133-92CA-84D5D7F4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021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2B3D-C39D-6712-B9D1-B3148732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C016D-6884-7A55-E1B8-153712CF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C76EAE-90DB-B033-5C23-CAF63F1A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206AE9-9E75-539F-577C-3A120AAA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8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79EAF6-4D44-3798-DF5F-94FCD1B2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376A30-156B-938E-E593-DD14BFEF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ACF02-1F7B-B9E2-A1E3-559F2D61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43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DD47F-5717-9B8C-D12D-323701D7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A2FD4-C716-58E4-4B69-8438049D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728300-907D-F0AD-FD64-50057EEA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6FCA3-3F9A-7039-A577-217E2632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B62EF-12C5-70DA-36DA-6558262F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3B021-450D-6D04-23E8-897C227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81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841EC-A25D-56CA-61BB-8D28F3A9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0E6C8D-C2C8-671A-82FB-C68F89007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7FA944-5334-3587-FE16-167E5BDF1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22417-2490-B1CE-4D72-EC3B8032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9CEDE-184D-77BB-6F2F-73C64986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0B6E9-2A9E-B351-2748-15840D83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5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695A7-096F-FE68-8BA4-C7C83B0F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9F64C-AD57-1C17-7071-73EB80013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44580-0624-F9B2-70DE-5E6A40E97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BB52-B189-CA42-889F-663434854D85}" type="datetimeFigureOut">
              <a:t>2025. 5. 26.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9AB12-EB5B-EB85-CBD3-2EA7642E4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D3342-DC05-A46F-7951-D12B715E0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CCB9-7D82-6247-B9D6-B55F9C075B5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10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news.mt.co.kr/mtview.php?no=20240820160151383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oreabasebal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C67CA-6454-B89E-A6D8-357D5A9C8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R" altLang="en-US" sz="4800"/>
              <a:t>디지털 전환 시대의 스포츠 글로컬 공동체</a:t>
            </a:r>
          </a:p>
        </p:txBody>
      </p:sp>
      <p:pic>
        <p:nvPicPr>
          <p:cNvPr id="1026" name="Picture 2" descr="스포츠 사진 - 무료 고품질 사진 다운로드 | Freepik">
            <a:extLst>
              <a:ext uri="{FF2B5EF4-FFF2-40B4-BE49-F238E27FC236}">
                <a16:creationId xmlns:a16="http://schemas.microsoft.com/office/drawing/2014/main" id="{7AC8D4CC-D6C4-3622-E711-DBB43169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2547257"/>
            <a:ext cx="7950200" cy="38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6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21B60-38BE-2744-65E4-02B44674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4351338"/>
          </a:xfrm>
        </p:spPr>
        <p:txBody>
          <a:bodyPr numCol="1" anchor="ctr"/>
          <a:lstStyle/>
          <a:p>
            <a:pPr marL="342900" lvl="0" indent="-342900" algn="ctr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ko-KR" b="1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디지털 전환</a:t>
            </a:r>
            <a:r>
              <a:rPr lang="en-US" altLang="ko-KR" b="1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:</a:t>
            </a:r>
            <a:r>
              <a:rPr lang="ko-KR" altLang="ko-KR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스포츠의 운영</a:t>
            </a:r>
            <a:r>
              <a:rPr lang="en-US" altLang="ko-KR" kern="10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·</a:t>
            </a:r>
            <a:r>
              <a:rPr lang="ko-KR" altLang="ko-KR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참여</a:t>
            </a:r>
            <a:r>
              <a:rPr lang="en-US" altLang="ko-KR" kern="10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·</a:t>
            </a:r>
            <a:r>
              <a:rPr lang="ko-KR" altLang="ko-KR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관람 방식을 혁신하는 기술적 변화</a:t>
            </a:r>
            <a:r>
              <a:rPr lang="en-US" altLang="ko-KR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kern="100">
              <a:solidFill>
                <a:srgbClr val="000000"/>
              </a:solidFill>
              <a:effectLst/>
              <a:latin typeface="함초롬바탕"/>
              <a:cs typeface="Times New Roman" panose="02020603050405020304" pitchFamily="18" charset="0"/>
            </a:endParaRPr>
          </a:p>
          <a:p>
            <a:pPr marL="342900" lvl="0" indent="-342900" algn="ctr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ko-KR" b="1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스포츠 공동체</a:t>
            </a:r>
            <a:r>
              <a:rPr lang="en-US" altLang="ko-KR" b="1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:</a:t>
            </a:r>
            <a:r>
              <a:rPr lang="ko-KR" altLang="ko-KR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스포츠를 통해 사회적 관계와 소속감을 형성하는 참여 집단</a:t>
            </a:r>
            <a:r>
              <a:rPr lang="en-US" altLang="ko-KR" kern="100">
                <a:solidFill>
                  <a:srgbClr val="000000"/>
                </a:solidFill>
                <a:effectLst/>
                <a:latin typeface="함초롬바탕"/>
                <a:ea typeface="NanumGothic" panose="020D0604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kern="100">
              <a:solidFill>
                <a:srgbClr val="000000"/>
              </a:solidFill>
              <a:effectLst/>
              <a:latin typeface="함초롬바탕"/>
              <a:cs typeface="Times New Roman" panose="02020603050405020304" pitchFamily="18" charset="0"/>
            </a:endParaRPr>
          </a:p>
          <a:p>
            <a:pPr algn="ctr"/>
            <a:r>
              <a:rPr lang="ko-KR" altLang="ko-KR" b="1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글로컬 공동체</a:t>
            </a:r>
            <a:r>
              <a:rPr lang="en-US" altLang="ko-KR" b="1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:</a:t>
            </a:r>
            <a:r>
              <a:rPr lang="ko-KR" altLang="ko-KR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지역 기반 정체성을 유지하며 글로벌 네트워크와 연결되는 공동체</a:t>
            </a:r>
            <a:r>
              <a:rPr lang="en-US" altLang="ko-KR" sz="18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.</a:t>
            </a:r>
            <a:r>
              <a:rPr lang="ko-KR" altLang="ko-KR">
                <a:effectLst/>
              </a:rPr>
              <a:t> 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57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86FC-CC66-B3C7-2348-A1EBDA7B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9182"/>
            <a:ext cx="10515600" cy="1325563"/>
          </a:xfrm>
        </p:spPr>
        <p:txBody>
          <a:bodyPr/>
          <a:lstStyle/>
          <a:p>
            <a:r>
              <a:rPr kumimoji="1" lang="ko-KR" altLang="en-US"/>
              <a:t>사례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2AC02-B046-EAD9-E3F1-651D5546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5768"/>
            <a:ext cx="10515600" cy="4351338"/>
          </a:xfrm>
        </p:spPr>
        <p:txBody>
          <a:bodyPr/>
          <a:lstStyle/>
          <a:p>
            <a:pPr marL="342900" lvl="0" indent="-342900" algn="just" latinLnBrk="1">
              <a:lnSpc>
                <a:spcPct val="16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ko-KR" altLang="ko-KR" sz="1800" b="1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기사</a:t>
            </a:r>
            <a:r>
              <a:rPr lang="en-US" altLang="ko-KR" sz="1800" b="1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: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"FC </a:t>
            </a:r>
            <a:r>
              <a:rPr lang="ko-KR" altLang="ko-KR" sz="1800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바르셀로나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, '</a:t>
            </a:r>
            <a:r>
              <a:rPr lang="ko-KR" altLang="ko-KR" sz="1800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메타버스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'</a:t>
            </a:r>
            <a:r>
              <a:rPr lang="ko-KR" altLang="ko-KR" sz="1800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로 팬과 소통 강화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" </a:t>
            </a:r>
            <a:endParaRPr lang="ko-KR" altLang="ko-KR" sz="1800" kern="10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>
                <a:solidFill>
                  <a:srgbClr val="800080"/>
                </a:solidFill>
                <a:effectLst/>
                <a:latin typeface="NanumGothic" panose="020D0604000000000000" pitchFamily="34" charset="-127"/>
                <a:ea typeface="맑은 고딕" panose="020B0503020000020004" pitchFamily="34" charset="-127"/>
                <a:cs typeface="Times New Roman" panose="02020603050405020304" pitchFamily="18" charset="0"/>
                <a:hlinkClick r:id="rId2"/>
              </a:rPr>
              <a:t>https://news.mt.co.kr/mtview.php?no=2024082016015138317</a:t>
            </a:r>
            <a:r>
              <a:rPr lang="ko-KR" altLang="ko-KR">
                <a:effectLst/>
              </a:rPr>
              <a:t> </a:t>
            </a:r>
            <a:endParaRPr kumimoji="1" lang="ko-KR" altLang="en-US"/>
          </a:p>
        </p:txBody>
      </p:sp>
      <p:pic>
        <p:nvPicPr>
          <p:cNvPr id="1026" name="Picture 2" descr="FC 바르셀로나 선수들과 네이버 로고. /사진=네이버 스포츠 제공">
            <a:extLst>
              <a:ext uri="{FF2B5EF4-FFF2-40B4-BE49-F238E27FC236}">
                <a16:creationId xmlns:a16="http://schemas.microsoft.com/office/drawing/2014/main" id="{058B58AE-3B70-9328-5D9D-7476DD73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4" y="2569029"/>
            <a:ext cx="6636657" cy="378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3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39E80-F5AE-F039-FEF2-965AB931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660853"/>
            <a:ext cx="10515600" cy="5163004"/>
          </a:xfrm>
        </p:spPr>
        <p:txBody>
          <a:bodyPr>
            <a:normAutofit/>
          </a:bodyPr>
          <a:lstStyle/>
          <a:p>
            <a:r>
              <a:rPr lang="ko-KR" altLang="ko-KR" b="1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웹사이트</a:t>
            </a:r>
            <a:r>
              <a:rPr lang="en-US" altLang="ko-KR" b="1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:</a:t>
            </a:r>
            <a:r>
              <a:rPr lang="en-US" altLang="ko-KR">
                <a:solidFill>
                  <a:srgbClr val="000000"/>
                </a:solidFill>
                <a:effectLst/>
                <a:latin typeface="NanumGothic" panose="020D0604000000000000" pitchFamily="34" charset="-127"/>
                <a:cs typeface="Times New Roman" panose="02020603050405020304" pitchFamily="18" charset="0"/>
              </a:rPr>
              <a:t>KBO </a:t>
            </a:r>
            <a:r>
              <a:rPr lang="ko-KR" altLang="ko-KR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공식 웹사이트</a:t>
            </a:r>
            <a:r>
              <a:rPr lang="ko-KR" altLang="en-US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      </a:t>
            </a:r>
            <a:endParaRPr lang="en-US" altLang="ko-KR">
              <a:solidFill>
                <a:srgbClr val="000000"/>
              </a:solidFill>
              <a:effectLst/>
              <a:ea typeface="NanumGothic" panose="020D0604000000000000" pitchFamily="34" charset="-127"/>
              <a:cs typeface="Times New Roman" panose="02020603050405020304" pitchFamily="18" charset="0"/>
            </a:endParaRPr>
          </a:p>
          <a:p>
            <a:r>
              <a:rPr lang="ko-KR" altLang="ko-KR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effectLst/>
                <a:latin typeface="NanumGothic" panose="020D0604000000000000" pitchFamily="34" charset="-127"/>
                <a:ea typeface="맑은 고딕" panose="020B0503020000020004" pitchFamily="34" charset="-127"/>
                <a:cs typeface="Times New Roman" panose="02020603050405020304" pitchFamily="18" charset="0"/>
                <a:hlinkClick r:id="rId2"/>
              </a:rPr>
              <a:t>https://www.koreabaseball.com/</a:t>
            </a:r>
            <a:r>
              <a:rPr lang="ko-KR" altLang="ko-KR">
                <a:effectLst/>
              </a:rPr>
              <a:t> </a:t>
            </a:r>
            <a:endParaRPr kumimoji="1" lang="ko-KR" altLang="en-US"/>
          </a:p>
        </p:txBody>
      </p:sp>
      <p:pic>
        <p:nvPicPr>
          <p:cNvPr id="3074" name="Picture 2" descr="메인 | KBO">
            <a:extLst>
              <a:ext uri="{FF2B5EF4-FFF2-40B4-BE49-F238E27FC236}">
                <a16:creationId xmlns:a16="http://schemas.microsoft.com/office/drawing/2014/main" id="{0A9FBC0E-373F-03A6-309C-7FDF8C25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2173357"/>
            <a:ext cx="5064223" cy="348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9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2B55C-17E5-9E2F-C8FD-7A7A53A1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712"/>
            <a:ext cx="10515600" cy="5131766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effectLst/>
                <a:latin typeface="NanumGothic" panose="020D0604000000000000" pitchFamily="34" charset="-127"/>
                <a:cs typeface="Times New Roman" panose="02020603050405020304" pitchFamily="18" charset="0"/>
              </a:rPr>
              <a:t>"iShowSpeed, </a:t>
            </a:r>
            <a:r>
              <a:rPr lang="ko-KR" altLang="ko-KR" b="1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축구 중계의 새로운 패러다임을 열다</a:t>
            </a:r>
            <a:r>
              <a:rPr lang="en-US" altLang="ko-KR" b="1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...":</a:t>
            </a:r>
            <a:r>
              <a:rPr lang="ko-KR" altLang="ko-KR">
                <a:effectLst/>
              </a:rPr>
              <a:t> </a:t>
            </a:r>
            <a:endParaRPr kumimoji="1" lang="ko-KR" altLang="en-US"/>
          </a:p>
        </p:txBody>
      </p:sp>
      <p:pic>
        <p:nvPicPr>
          <p:cNvPr id="4098" name="Picture 2" descr="IShowSpeed/논란 및 사건 사고 - 나무위키">
            <a:extLst>
              <a:ext uri="{FF2B5EF4-FFF2-40B4-BE49-F238E27FC236}">
                <a16:creationId xmlns:a16="http://schemas.microsoft.com/office/drawing/2014/main" id="{BC7E562A-FDB4-20EF-0C3A-0E074D465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798"/>
            <a:ext cx="7079975" cy="44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3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713A1-C975-9379-FE5B-271DBDCF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스포츠 분야 디지털 전환의 장</a:t>
            </a:r>
            <a:r>
              <a:rPr kumimoji="1" lang="en-US" altLang="ko-KR"/>
              <a:t>.</a:t>
            </a:r>
            <a:r>
              <a:rPr kumimoji="1" lang="ko-KR" altLang="en-US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14047-975C-773F-8F23-3FB2AA60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/>
              <a:t>장점 </a:t>
            </a:r>
            <a:r>
              <a:rPr kumimoji="1" lang="en-US" altLang="ko-KR" sz="3200"/>
              <a:t>:</a:t>
            </a:r>
            <a:r>
              <a:rPr kumimoji="1" lang="ko-KR" altLang="en-US" sz="3200"/>
              <a:t> </a:t>
            </a:r>
            <a:r>
              <a:rPr lang="ko-KR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팬 경험 향상</a:t>
            </a:r>
            <a:r>
              <a:rPr lang="en-US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(VR </a:t>
            </a:r>
            <a:r>
              <a:rPr lang="ko-KR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관람</a:t>
            </a:r>
            <a:r>
              <a:rPr lang="en-US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및 글로벌 확장 용이성</a:t>
            </a:r>
            <a:r>
              <a:rPr lang="en-US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온라인 중계</a:t>
            </a:r>
            <a:r>
              <a:rPr lang="en-US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)</a:t>
            </a:r>
            <a:endParaRPr lang="en-US" altLang="ko-KR" sz="3200">
              <a:effectLst/>
            </a:endParaRPr>
          </a:p>
          <a:p>
            <a:endParaRPr kumimoji="1" lang="en-US" altLang="ko-KR" sz="3200"/>
          </a:p>
          <a:p>
            <a:r>
              <a:rPr kumimoji="1" lang="ko-KR" altLang="en-US" sz="3200"/>
              <a:t>단점 </a:t>
            </a:r>
            <a:r>
              <a:rPr kumimoji="1" lang="en-US" altLang="ko-KR" sz="3200"/>
              <a:t>:</a:t>
            </a:r>
            <a:r>
              <a:rPr kumimoji="1" lang="ko-KR" altLang="en-US" sz="3200"/>
              <a:t> </a:t>
            </a:r>
            <a:r>
              <a:rPr lang="ko-KR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기술 도입 비용 부담</a:t>
            </a:r>
            <a:r>
              <a:rPr lang="en-US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중소 구단</a:t>
            </a:r>
            <a:r>
              <a:rPr lang="en-US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및 디지털 격차</a:t>
            </a:r>
            <a:r>
              <a:rPr lang="en-US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고령층 소외</a:t>
            </a:r>
            <a:r>
              <a:rPr lang="en-US" altLang="ko-KR" sz="320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)</a:t>
            </a:r>
            <a:endParaRPr kumimoji="1"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08873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140</Words>
  <Application>Microsoft Macintosh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NanumGothic</vt:lpstr>
      <vt:lpstr>맑은 고딕</vt:lpstr>
      <vt:lpstr>함초롬바탕</vt:lpstr>
      <vt:lpstr>Arial</vt:lpstr>
      <vt:lpstr>Office 테마</vt:lpstr>
      <vt:lpstr>디지털 전환 시대의 스포츠 글로컬 공동체</vt:lpstr>
      <vt:lpstr>PowerPoint 프레젠테이션</vt:lpstr>
      <vt:lpstr>사례 요약</vt:lpstr>
      <vt:lpstr>PowerPoint 프레젠테이션</vt:lpstr>
      <vt:lpstr>PowerPoint 프레젠테이션</vt:lpstr>
      <vt:lpstr>스포츠 분야 디지털 전환의 장.단점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전환 시대의 스포츠 글로컬 공동체</dc:title>
  <dc:creator>Microsoft Office User</dc:creator>
  <cp:lastModifiedBy>Microsoft Office User</cp:lastModifiedBy>
  <cp:revision>2</cp:revision>
  <dcterms:created xsi:type="dcterms:W3CDTF">2025-05-26T16:07:30Z</dcterms:created>
  <dcterms:modified xsi:type="dcterms:W3CDTF">2025-05-26T16:45:11Z</dcterms:modified>
</cp:coreProperties>
</file>