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승희" initials="이승희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2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7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09-01-11T13:16:00.650" idx="1">
    <p:pos x="2537" y="3573"/>
    <p:text>주요 지역 선정</p:tex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4BCB24-89CE-4C14-ABD3-91DBDCF05AF4}" type="doc">
      <dgm:prSet loTypeId="urn:microsoft.com/office/officeart/2005/8/layout/lProcess3" loCatId="process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B05A7C3B-E433-4557-9648-6B821C040DE3}">
      <dgm:prSet custT="1"/>
      <dgm:spPr/>
      <dgm:t>
        <a:bodyPr/>
        <a:lstStyle/>
        <a:p>
          <a:pPr rtl="0" latinLnBrk="1"/>
          <a:r>
            <a:rPr lang="ko-KR" altLang="en-US" sz="2400" dirty="0"/>
            <a:t>이동식 차량에 광고 부착</a:t>
          </a:r>
        </a:p>
      </dgm:t>
    </dgm:pt>
    <dgm:pt modelId="{2563FF63-5F78-45AE-ABBD-D6BB81C2CB19}" type="parTrans" cxnId="{8EAAAD5F-633B-4405-97A5-DA73C9372C51}">
      <dgm:prSet/>
      <dgm:spPr/>
      <dgm:t>
        <a:bodyPr/>
        <a:lstStyle/>
        <a:p>
          <a:pPr latinLnBrk="1"/>
          <a:endParaRPr lang="ko-KR" altLang="en-US" sz="1800"/>
        </a:p>
      </dgm:t>
    </dgm:pt>
    <dgm:pt modelId="{9AAA8F8B-303F-4B85-8A33-7AC4BDB640CE}" type="sibTrans" cxnId="{8EAAAD5F-633B-4405-97A5-DA73C9372C51}">
      <dgm:prSet/>
      <dgm:spPr/>
      <dgm:t>
        <a:bodyPr/>
        <a:lstStyle/>
        <a:p>
          <a:pPr latinLnBrk="1"/>
          <a:endParaRPr lang="ko-KR" altLang="en-US" sz="1800"/>
        </a:p>
      </dgm:t>
    </dgm:pt>
    <dgm:pt modelId="{C47B5554-6087-44E1-8F5D-8998664DA339}">
      <dgm:prSet custT="1"/>
      <dgm:spPr/>
      <dgm:t>
        <a:bodyPr/>
        <a:lstStyle/>
        <a:p>
          <a:pPr rtl="0" latinLnBrk="1"/>
          <a:r>
            <a:rPr lang="ko-KR" altLang="en-US" sz="2400"/>
            <a:t>주요 소비자 지역별로 집중 운행</a:t>
          </a:r>
        </a:p>
      </dgm:t>
    </dgm:pt>
    <dgm:pt modelId="{5350A0C1-F36A-4792-8F81-75250BEB3AD5}" type="parTrans" cxnId="{E6B9297B-DB72-47C1-B269-1301F2EB0024}">
      <dgm:prSet/>
      <dgm:spPr/>
      <dgm:t>
        <a:bodyPr/>
        <a:lstStyle/>
        <a:p>
          <a:pPr latinLnBrk="1"/>
          <a:endParaRPr lang="ko-KR" altLang="en-US" sz="1800"/>
        </a:p>
      </dgm:t>
    </dgm:pt>
    <dgm:pt modelId="{02E6E9A5-907D-4B17-A72B-9185D8C34B62}" type="sibTrans" cxnId="{E6B9297B-DB72-47C1-B269-1301F2EB0024}">
      <dgm:prSet/>
      <dgm:spPr/>
      <dgm:t>
        <a:bodyPr/>
        <a:lstStyle/>
        <a:p>
          <a:pPr latinLnBrk="1"/>
          <a:endParaRPr lang="ko-KR" altLang="en-US" sz="1800"/>
        </a:p>
      </dgm:t>
    </dgm:pt>
    <dgm:pt modelId="{EB771595-B780-453B-9D2B-283DFE57A3F4}">
      <dgm:prSet custT="1"/>
      <dgm:spPr/>
      <dgm:t>
        <a:bodyPr/>
        <a:lstStyle/>
        <a:p>
          <a:pPr rtl="0" latinLnBrk="1"/>
          <a:r>
            <a:rPr lang="ko-KR" altLang="en-US" sz="2400"/>
            <a:t>장시간 광고</a:t>
          </a:r>
        </a:p>
      </dgm:t>
    </dgm:pt>
    <dgm:pt modelId="{2B5D57E0-55E0-4D6E-A646-67A05A801089}" type="parTrans" cxnId="{AB4D3E1D-309F-47F0-ADE0-0F4359A6A428}">
      <dgm:prSet/>
      <dgm:spPr/>
      <dgm:t>
        <a:bodyPr/>
        <a:lstStyle/>
        <a:p>
          <a:pPr latinLnBrk="1"/>
          <a:endParaRPr lang="ko-KR" altLang="en-US" sz="1800"/>
        </a:p>
      </dgm:t>
    </dgm:pt>
    <dgm:pt modelId="{940D17C0-25FE-444B-9EA4-FDB821FDB14B}" type="sibTrans" cxnId="{AB4D3E1D-309F-47F0-ADE0-0F4359A6A428}">
      <dgm:prSet/>
      <dgm:spPr/>
      <dgm:t>
        <a:bodyPr/>
        <a:lstStyle/>
        <a:p>
          <a:pPr latinLnBrk="1"/>
          <a:endParaRPr lang="ko-KR" altLang="en-US" sz="1800"/>
        </a:p>
      </dgm:t>
    </dgm:pt>
    <dgm:pt modelId="{7428BE90-7AA9-4B61-AE9A-209743BF669C}">
      <dgm:prSet custT="1"/>
      <dgm:spPr/>
      <dgm:t>
        <a:bodyPr/>
        <a:lstStyle/>
        <a:p>
          <a:pPr rtl="0" latinLnBrk="1"/>
          <a:r>
            <a:rPr lang="ko-KR" altLang="en-US" sz="2400"/>
            <a:t>소비자 앞까지 직접 다가감</a:t>
          </a:r>
        </a:p>
      </dgm:t>
    </dgm:pt>
    <dgm:pt modelId="{F4DA25BF-9EFB-4A2E-97E8-9E328C26DF95}" type="parTrans" cxnId="{8AA82385-B434-47A6-8A16-4E320FDBD63E}">
      <dgm:prSet/>
      <dgm:spPr/>
      <dgm:t>
        <a:bodyPr/>
        <a:lstStyle/>
        <a:p>
          <a:pPr latinLnBrk="1"/>
          <a:endParaRPr lang="ko-KR" altLang="en-US" sz="1800"/>
        </a:p>
      </dgm:t>
    </dgm:pt>
    <dgm:pt modelId="{D2188917-0D6C-4528-B2AF-21C0E167165C}" type="sibTrans" cxnId="{8AA82385-B434-47A6-8A16-4E320FDBD63E}">
      <dgm:prSet/>
      <dgm:spPr/>
      <dgm:t>
        <a:bodyPr/>
        <a:lstStyle/>
        <a:p>
          <a:pPr latinLnBrk="1"/>
          <a:endParaRPr lang="ko-KR" altLang="en-US" sz="1800"/>
        </a:p>
      </dgm:t>
    </dgm:pt>
    <dgm:pt modelId="{D06C7AC0-4A43-4EA5-960B-6A7578FA1D71}" type="pres">
      <dgm:prSet presAssocID="{D74BCB24-89CE-4C14-ABD3-91DBDCF05AF4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2A5A2C2C-12C7-4EB4-AC6C-3C3DF2F5CD63}" type="pres">
      <dgm:prSet presAssocID="{B05A7C3B-E433-4557-9648-6B821C040DE3}" presName="horFlow" presStyleCnt="0"/>
      <dgm:spPr/>
    </dgm:pt>
    <dgm:pt modelId="{D4F1D7F9-76A8-4B3B-8E86-5A439FAE3FC6}" type="pres">
      <dgm:prSet presAssocID="{B05A7C3B-E433-4557-9648-6B821C040DE3}" presName="bigChev" presStyleLbl="node1" presStyleIdx="0" presStyleCnt="4" custScaleX="237694"/>
      <dgm:spPr/>
    </dgm:pt>
    <dgm:pt modelId="{5CC7712D-28F9-4DFB-ADC4-584B8C4F7CB5}" type="pres">
      <dgm:prSet presAssocID="{B05A7C3B-E433-4557-9648-6B821C040DE3}" presName="vSp" presStyleCnt="0"/>
      <dgm:spPr/>
    </dgm:pt>
    <dgm:pt modelId="{728ABA3C-28DC-4993-A200-7EB7305F9ACA}" type="pres">
      <dgm:prSet presAssocID="{C47B5554-6087-44E1-8F5D-8998664DA339}" presName="horFlow" presStyleCnt="0"/>
      <dgm:spPr/>
    </dgm:pt>
    <dgm:pt modelId="{479A8E34-1528-42B4-BB4E-CBF68142D4B7}" type="pres">
      <dgm:prSet presAssocID="{C47B5554-6087-44E1-8F5D-8998664DA339}" presName="bigChev" presStyleLbl="node1" presStyleIdx="1" presStyleCnt="4" custScaleX="237694"/>
      <dgm:spPr/>
    </dgm:pt>
    <dgm:pt modelId="{D6D69090-004A-42FF-801F-662A67A13EF4}" type="pres">
      <dgm:prSet presAssocID="{C47B5554-6087-44E1-8F5D-8998664DA339}" presName="vSp" presStyleCnt="0"/>
      <dgm:spPr/>
    </dgm:pt>
    <dgm:pt modelId="{7DACEF96-C79D-4241-9E4E-0DD3BB4587FB}" type="pres">
      <dgm:prSet presAssocID="{EB771595-B780-453B-9D2B-283DFE57A3F4}" presName="horFlow" presStyleCnt="0"/>
      <dgm:spPr/>
    </dgm:pt>
    <dgm:pt modelId="{D1F823C3-939E-47BF-8062-D7EB9868DB5C}" type="pres">
      <dgm:prSet presAssocID="{EB771595-B780-453B-9D2B-283DFE57A3F4}" presName="bigChev" presStyleLbl="node1" presStyleIdx="2" presStyleCnt="4" custScaleX="237694"/>
      <dgm:spPr/>
    </dgm:pt>
    <dgm:pt modelId="{9C3240D9-0C13-4F90-B76C-E80DD4B1228E}" type="pres">
      <dgm:prSet presAssocID="{EB771595-B780-453B-9D2B-283DFE57A3F4}" presName="vSp" presStyleCnt="0"/>
      <dgm:spPr/>
    </dgm:pt>
    <dgm:pt modelId="{8F0CAD67-2A24-4512-B736-B254BA6B11E7}" type="pres">
      <dgm:prSet presAssocID="{7428BE90-7AA9-4B61-AE9A-209743BF669C}" presName="horFlow" presStyleCnt="0"/>
      <dgm:spPr/>
    </dgm:pt>
    <dgm:pt modelId="{D476B49D-EC45-4993-B6D9-1EA97602E23D}" type="pres">
      <dgm:prSet presAssocID="{7428BE90-7AA9-4B61-AE9A-209743BF669C}" presName="bigChev" presStyleLbl="node1" presStyleIdx="3" presStyleCnt="4" custScaleX="237694"/>
      <dgm:spPr/>
    </dgm:pt>
  </dgm:ptLst>
  <dgm:cxnLst>
    <dgm:cxn modelId="{A2CADA07-FDF6-4017-A5C7-AF64B3F99EF3}" type="presOf" srcId="{D74BCB24-89CE-4C14-ABD3-91DBDCF05AF4}" destId="{D06C7AC0-4A43-4EA5-960B-6A7578FA1D71}" srcOrd="0" destOrd="0" presId="urn:microsoft.com/office/officeart/2005/8/layout/lProcess3"/>
    <dgm:cxn modelId="{B3EC1408-5809-46EB-B901-304F04B69710}" type="presOf" srcId="{C47B5554-6087-44E1-8F5D-8998664DA339}" destId="{479A8E34-1528-42B4-BB4E-CBF68142D4B7}" srcOrd="0" destOrd="0" presId="urn:microsoft.com/office/officeart/2005/8/layout/lProcess3"/>
    <dgm:cxn modelId="{AB4D3E1D-309F-47F0-ADE0-0F4359A6A428}" srcId="{D74BCB24-89CE-4C14-ABD3-91DBDCF05AF4}" destId="{EB771595-B780-453B-9D2B-283DFE57A3F4}" srcOrd="2" destOrd="0" parTransId="{2B5D57E0-55E0-4D6E-A646-67A05A801089}" sibTransId="{940D17C0-25FE-444B-9EA4-FDB821FDB14B}"/>
    <dgm:cxn modelId="{8EAAAD5F-633B-4405-97A5-DA73C9372C51}" srcId="{D74BCB24-89CE-4C14-ABD3-91DBDCF05AF4}" destId="{B05A7C3B-E433-4557-9648-6B821C040DE3}" srcOrd="0" destOrd="0" parTransId="{2563FF63-5F78-45AE-ABBD-D6BB81C2CB19}" sibTransId="{9AAA8F8B-303F-4B85-8A33-7AC4BDB640CE}"/>
    <dgm:cxn modelId="{E6B9297B-DB72-47C1-B269-1301F2EB0024}" srcId="{D74BCB24-89CE-4C14-ABD3-91DBDCF05AF4}" destId="{C47B5554-6087-44E1-8F5D-8998664DA339}" srcOrd="1" destOrd="0" parTransId="{5350A0C1-F36A-4792-8F81-75250BEB3AD5}" sibTransId="{02E6E9A5-907D-4B17-A72B-9185D8C34B62}"/>
    <dgm:cxn modelId="{8AA82385-B434-47A6-8A16-4E320FDBD63E}" srcId="{D74BCB24-89CE-4C14-ABD3-91DBDCF05AF4}" destId="{7428BE90-7AA9-4B61-AE9A-209743BF669C}" srcOrd="3" destOrd="0" parTransId="{F4DA25BF-9EFB-4A2E-97E8-9E328C26DF95}" sibTransId="{D2188917-0D6C-4528-B2AF-21C0E167165C}"/>
    <dgm:cxn modelId="{70539A91-0357-470C-B30E-563AA5D594F7}" type="presOf" srcId="{7428BE90-7AA9-4B61-AE9A-209743BF669C}" destId="{D476B49D-EC45-4993-B6D9-1EA97602E23D}" srcOrd="0" destOrd="0" presId="urn:microsoft.com/office/officeart/2005/8/layout/lProcess3"/>
    <dgm:cxn modelId="{CEFA81AD-8829-4DC3-88B0-6363EAD5DB48}" type="presOf" srcId="{EB771595-B780-453B-9D2B-283DFE57A3F4}" destId="{D1F823C3-939E-47BF-8062-D7EB9868DB5C}" srcOrd="0" destOrd="0" presId="urn:microsoft.com/office/officeart/2005/8/layout/lProcess3"/>
    <dgm:cxn modelId="{6A189AAE-3074-4F28-9BEE-BF0014CAD9FB}" type="presOf" srcId="{B05A7C3B-E433-4557-9648-6B821C040DE3}" destId="{D4F1D7F9-76A8-4B3B-8E86-5A439FAE3FC6}" srcOrd="0" destOrd="0" presId="urn:microsoft.com/office/officeart/2005/8/layout/lProcess3"/>
    <dgm:cxn modelId="{B3E215B8-46C3-4094-B8D8-3EC9E1C8A813}" type="presParOf" srcId="{D06C7AC0-4A43-4EA5-960B-6A7578FA1D71}" destId="{2A5A2C2C-12C7-4EB4-AC6C-3C3DF2F5CD63}" srcOrd="0" destOrd="0" presId="urn:microsoft.com/office/officeart/2005/8/layout/lProcess3"/>
    <dgm:cxn modelId="{730777B9-984E-4870-B727-3CAA1E589DF7}" type="presParOf" srcId="{2A5A2C2C-12C7-4EB4-AC6C-3C3DF2F5CD63}" destId="{D4F1D7F9-76A8-4B3B-8E86-5A439FAE3FC6}" srcOrd="0" destOrd="0" presId="urn:microsoft.com/office/officeart/2005/8/layout/lProcess3"/>
    <dgm:cxn modelId="{B0F3FE9C-800E-4027-A966-71E8B2E9F93C}" type="presParOf" srcId="{D06C7AC0-4A43-4EA5-960B-6A7578FA1D71}" destId="{5CC7712D-28F9-4DFB-ADC4-584B8C4F7CB5}" srcOrd="1" destOrd="0" presId="urn:microsoft.com/office/officeart/2005/8/layout/lProcess3"/>
    <dgm:cxn modelId="{E7E526CB-84D7-4375-825F-D057F917F5EE}" type="presParOf" srcId="{D06C7AC0-4A43-4EA5-960B-6A7578FA1D71}" destId="{728ABA3C-28DC-4993-A200-7EB7305F9ACA}" srcOrd="2" destOrd="0" presId="urn:microsoft.com/office/officeart/2005/8/layout/lProcess3"/>
    <dgm:cxn modelId="{F0FB6991-ADC8-4BF7-9240-9D151BE3A7E9}" type="presParOf" srcId="{728ABA3C-28DC-4993-A200-7EB7305F9ACA}" destId="{479A8E34-1528-42B4-BB4E-CBF68142D4B7}" srcOrd="0" destOrd="0" presId="urn:microsoft.com/office/officeart/2005/8/layout/lProcess3"/>
    <dgm:cxn modelId="{BEDCF365-C84D-42E5-8F89-78C7506C78DB}" type="presParOf" srcId="{D06C7AC0-4A43-4EA5-960B-6A7578FA1D71}" destId="{D6D69090-004A-42FF-801F-662A67A13EF4}" srcOrd="3" destOrd="0" presId="urn:microsoft.com/office/officeart/2005/8/layout/lProcess3"/>
    <dgm:cxn modelId="{62E947A3-EE4E-45AE-BCA4-C38C1988FE44}" type="presParOf" srcId="{D06C7AC0-4A43-4EA5-960B-6A7578FA1D71}" destId="{7DACEF96-C79D-4241-9E4E-0DD3BB4587FB}" srcOrd="4" destOrd="0" presId="urn:microsoft.com/office/officeart/2005/8/layout/lProcess3"/>
    <dgm:cxn modelId="{4B191A8E-E7E4-4837-A70F-E03999496EDD}" type="presParOf" srcId="{7DACEF96-C79D-4241-9E4E-0DD3BB4587FB}" destId="{D1F823C3-939E-47BF-8062-D7EB9868DB5C}" srcOrd="0" destOrd="0" presId="urn:microsoft.com/office/officeart/2005/8/layout/lProcess3"/>
    <dgm:cxn modelId="{A1C32D43-32D8-418F-ADAE-A0E01D5E9D33}" type="presParOf" srcId="{D06C7AC0-4A43-4EA5-960B-6A7578FA1D71}" destId="{9C3240D9-0C13-4F90-B76C-E80DD4B1228E}" srcOrd="5" destOrd="0" presId="urn:microsoft.com/office/officeart/2005/8/layout/lProcess3"/>
    <dgm:cxn modelId="{39B38AD2-8ABC-49AF-B429-83F4E1EF4E64}" type="presParOf" srcId="{D06C7AC0-4A43-4EA5-960B-6A7578FA1D71}" destId="{8F0CAD67-2A24-4512-B736-B254BA6B11E7}" srcOrd="6" destOrd="0" presId="urn:microsoft.com/office/officeart/2005/8/layout/lProcess3"/>
    <dgm:cxn modelId="{A15AF284-22EE-4727-9633-424F2F6D32C0}" type="presParOf" srcId="{8F0CAD67-2A24-4512-B736-B254BA6B11E7}" destId="{D476B49D-EC45-4993-B6D9-1EA97602E23D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F1D7F9-76A8-4B3B-8E86-5A439FAE3FC6}">
      <dsp:nvSpPr>
        <dsp:cNvPr id="0" name=""/>
        <dsp:cNvSpPr/>
      </dsp:nvSpPr>
      <dsp:spPr>
        <a:xfrm>
          <a:off x="140567" y="441"/>
          <a:ext cx="5833928" cy="981754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/>
            <a:t>이동식 차량에 광고 부착</a:t>
          </a:r>
        </a:p>
      </dsp:txBody>
      <dsp:txXfrm>
        <a:off x="631444" y="441"/>
        <a:ext cx="4852174" cy="981754"/>
      </dsp:txXfrm>
    </dsp:sp>
    <dsp:sp modelId="{479A8E34-1528-42B4-BB4E-CBF68142D4B7}">
      <dsp:nvSpPr>
        <dsp:cNvPr id="0" name=""/>
        <dsp:cNvSpPr/>
      </dsp:nvSpPr>
      <dsp:spPr>
        <a:xfrm>
          <a:off x="140567" y="1119641"/>
          <a:ext cx="5833928" cy="981754"/>
        </a:xfrm>
        <a:prstGeom prst="chevron">
          <a:avLst/>
        </a:prstGeom>
        <a:gradFill rotWithShape="0">
          <a:gsLst>
            <a:gs pos="0">
              <a:schemeClr val="accent2">
                <a:hueOff val="-485121"/>
                <a:satOff val="-27976"/>
                <a:lumOff val="287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485121"/>
                <a:satOff val="-27976"/>
                <a:lumOff val="287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485121"/>
                <a:satOff val="-27976"/>
                <a:lumOff val="287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주요 소비자 지역별로 집중 운행</a:t>
          </a:r>
        </a:p>
      </dsp:txBody>
      <dsp:txXfrm>
        <a:off x="631444" y="1119641"/>
        <a:ext cx="4852174" cy="981754"/>
      </dsp:txXfrm>
    </dsp:sp>
    <dsp:sp modelId="{D1F823C3-939E-47BF-8062-D7EB9868DB5C}">
      <dsp:nvSpPr>
        <dsp:cNvPr id="0" name=""/>
        <dsp:cNvSpPr/>
      </dsp:nvSpPr>
      <dsp:spPr>
        <a:xfrm>
          <a:off x="140567" y="2238841"/>
          <a:ext cx="5833928" cy="981754"/>
        </a:xfrm>
        <a:prstGeom prst="chevron">
          <a:avLst/>
        </a:prstGeom>
        <a:gradFill rotWithShape="0">
          <a:gsLst>
            <a:gs pos="0">
              <a:schemeClr val="accent2">
                <a:hueOff val="-970242"/>
                <a:satOff val="-55952"/>
                <a:lumOff val="5752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970242"/>
                <a:satOff val="-55952"/>
                <a:lumOff val="5752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970242"/>
                <a:satOff val="-55952"/>
                <a:lumOff val="5752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장시간 광고</a:t>
          </a:r>
        </a:p>
      </dsp:txBody>
      <dsp:txXfrm>
        <a:off x="631444" y="2238841"/>
        <a:ext cx="4852174" cy="981754"/>
      </dsp:txXfrm>
    </dsp:sp>
    <dsp:sp modelId="{D476B49D-EC45-4993-B6D9-1EA97602E23D}">
      <dsp:nvSpPr>
        <dsp:cNvPr id="0" name=""/>
        <dsp:cNvSpPr/>
      </dsp:nvSpPr>
      <dsp:spPr>
        <a:xfrm>
          <a:off x="140567" y="3358041"/>
          <a:ext cx="5833928" cy="981754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/>
            <a:t>소비자 앞까지 직접 다가감</a:t>
          </a:r>
        </a:p>
      </dsp:txBody>
      <dsp:txXfrm>
        <a:off x="631444" y="3358041"/>
        <a:ext cx="4852174" cy="9817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A896F-02BF-4482-B5CA-EAEABFB11BF6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C7A59-DB24-4234-8B81-A88F7D3C59DE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0634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31B15-DBBB-471A-A6BB-D4580A1370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9084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8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489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122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47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6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57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9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8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69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9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068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A132A4C-70F3-4954-A741-0AA6C1EC8CCE}" type="datetimeFigureOut">
              <a:rPr lang="ko-KR" altLang="en-US" smtClean="0"/>
              <a:t>2017-05-29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C8509-9BA6-4996-BEA0-DDB38875F0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13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New Communicator 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움직이는 광고</a:t>
            </a:r>
          </a:p>
          <a:p>
            <a:r>
              <a:rPr lang="ko-KR" altLang="en-US"/>
              <a:t>모바일 </a:t>
            </a:r>
            <a:r>
              <a:rPr lang="en-US" altLang="ko-KR"/>
              <a:t>Com-U</a:t>
            </a:r>
          </a:p>
        </p:txBody>
      </p:sp>
    </p:spTree>
    <p:extLst>
      <p:ext uri="{BB962C8B-B14F-4D97-AF65-F5344CB8AC3E}">
        <p14:creationId xmlns:p14="http://schemas.microsoft.com/office/powerpoint/2010/main" val="370063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Mobile Com-U </a:t>
            </a:r>
            <a:r>
              <a:rPr lang="ko-KR" altLang="en-US"/>
              <a:t>개요</a:t>
            </a:r>
          </a:p>
        </p:txBody>
      </p:sp>
      <p:graphicFrame>
        <p:nvGraphicFramePr>
          <p:cNvPr id="9" name="내용 개체 틀 8"/>
          <p:cNvGraphicFramePr>
            <a:graphicFrameLocks noGrp="1"/>
          </p:cNvGraphicFramePr>
          <p:nvPr>
            <p:ph idx="1"/>
          </p:nvPr>
        </p:nvGraphicFramePr>
        <p:xfrm>
          <a:off x="1981200" y="1785927"/>
          <a:ext cx="6115064" cy="4340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8675571" y="1612500"/>
            <a:ext cx="1620000" cy="4680000"/>
          </a:xfrm>
          <a:prstGeom prst="roundRect">
            <a:avLst>
              <a:gd name="adj" fmla="val 23903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" wrap="square" anchor="ctr" anchorCtr="1">
            <a:noAutofit/>
          </a:bodyPr>
          <a:lstStyle/>
          <a:p>
            <a:pPr algn="ctr" latinLnBrk="0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latin typeface="+mn-ea"/>
                <a:cs typeface="Times New Roman" pitchFamily="18" charset="0"/>
              </a:rPr>
              <a:t>OUT-OF-HOME NEW MEDIA</a:t>
            </a:r>
            <a:r>
              <a:rPr lang="en-US" altLang="ko-KR" sz="2800" b="1">
                <a:latin typeface="+mn-ea"/>
              </a:rPr>
              <a:t> </a:t>
            </a:r>
            <a:endParaRPr lang="en-US" altLang="ko-KR" sz="2800" b="1">
              <a:latin typeface="+mn-ea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6123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Mobile Com-U </a:t>
            </a:r>
            <a:r>
              <a:rPr lang="ko-KR" altLang="en-US" dirty="0"/>
              <a:t>특징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/>
              <a:t>정적인 광고의 한계 극복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TARGET MARKETING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en-US" altLang="ko-KR" dirty="0"/>
              <a:t>IMPACT VISUAL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 err="1"/>
              <a:t>신선적</a:t>
            </a:r>
            <a:r>
              <a:rPr lang="ko-KR" altLang="en-US" dirty="0"/>
              <a:t> </a:t>
            </a:r>
            <a:r>
              <a:rPr lang="en-US" altLang="ko-KR" dirty="0"/>
              <a:t>BRAND IMAGE </a:t>
            </a:r>
            <a:r>
              <a:rPr lang="ko-KR" altLang="en-US" dirty="0"/>
              <a:t>구축</a:t>
            </a:r>
          </a:p>
          <a:p>
            <a:pPr>
              <a:lnSpc>
                <a:spcPct val="1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u"/>
            </a:pPr>
            <a:r>
              <a:rPr lang="ko-KR" altLang="en-US" dirty="0"/>
              <a:t>국내 이동식 차량 업체에 수익 분배</a:t>
            </a:r>
          </a:p>
        </p:txBody>
      </p:sp>
    </p:spTree>
    <p:extLst>
      <p:ext uri="{BB962C8B-B14F-4D97-AF65-F5344CB8AC3E}">
        <p14:creationId xmlns:p14="http://schemas.microsoft.com/office/powerpoint/2010/main" val="3760648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광고 크기</a:t>
            </a:r>
          </a:p>
        </p:txBody>
      </p:sp>
      <p:graphicFrame>
        <p:nvGraphicFramePr>
          <p:cNvPr id="5153" name="Group 33"/>
          <p:cNvGraphicFramePr>
            <a:graphicFrameLocks noGrp="1"/>
          </p:cNvGraphicFramePr>
          <p:nvPr>
            <p:ph idx="1"/>
          </p:nvPr>
        </p:nvGraphicFramePr>
        <p:xfrm>
          <a:off x="844550" y="1828800"/>
          <a:ext cx="10515601" cy="4525964"/>
        </p:xfrm>
        <a:graphic>
          <a:graphicData uri="http://schemas.openxmlformats.org/drawingml/2006/table">
            <a:tbl>
              <a:tblPr firstRow="1">
                <a:tableStyleId>{08FB837D-C827-4EFA-A057-4D05807E0F7C}</a:tableStyleId>
              </a:tblPr>
              <a:tblGrid>
                <a:gridCol w="189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4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0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09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구분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규격</a:t>
                      </a: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(m)</a:t>
                      </a:r>
                      <a:endParaRPr kumimoji="1" lang="en-US" altLang="ko-KR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 고</a:t>
                      </a:r>
                      <a:endParaRPr kumimoji="1" lang="ko-KR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10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3.5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屯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측면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5.0 x 2.5 X 2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면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일</a:t>
                      </a: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비조명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야</a:t>
                      </a: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: 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내부조명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7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후면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2.1 x 2.5 X 1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면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0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5.0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屯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측면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6.5 x 2.5 X 2</a:t>
                      </a: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면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947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후면</a:t>
                      </a:r>
                      <a:endParaRPr kumimoji="1" lang="ko-KR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2.2 x 2.5 X 1</a:t>
                      </a:r>
                      <a:r>
                        <a:rPr kumimoji="1" lang="ko-KR" alt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면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16840" marR="116840" anchor="ctr" horzOverflow="overflow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3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Mobile Com-U </a:t>
            </a:r>
            <a:r>
              <a:rPr lang="ko-KR" altLang="en-US"/>
              <a:t>운영 계획</a:t>
            </a:r>
          </a:p>
        </p:txBody>
      </p:sp>
      <p:sp>
        <p:nvSpPr>
          <p:cNvPr id="717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효율적인 제품 선정 </a:t>
            </a:r>
          </a:p>
          <a:p>
            <a:pPr lvl="1"/>
            <a:r>
              <a:rPr lang="ko-KR" altLang="en-US"/>
              <a:t>주요 소비자 밀집 지역 파악</a:t>
            </a:r>
            <a:endParaRPr lang="zh-CN" altLang="ko-KR"/>
          </a:p>
          <a:p>
            <a:pPr lvl="1"/>
            <a:r>
              <a:rPr lang="ko-KR" altLang="en-US"/>
              <a:t>지역 소비자별 광고 제품 선정</a:t>
            </a:r>
          </a:p>
          <a:p>
            <a:pPr lvl="1"/>
            <a:r>
              <a:rPr lang="ko-KR" altLang="en-US"/>
              <a:t>효과적인 경로</a:t>
            </a:r>
            <a:r>
              <a:rPr lang="zh-CN" altLang="ko-KR"/>
              <a:t> </a:t>
            </a:r>
            <a:r>
              <a:rPr lang="ko-KR" altLang="en-US"/>
              <a:t>이동</a:t>
            </a:r>
            <a:endParaRPr lang="zh-CN" altLang="ko-KR"/>
          </a:p>
          <a:p>
            <a:r>
              <a:rPr lang="ko-KR" altLang="en-US"/>
              <a:t>이동식 차량</a:t>
            </a:r>
          </a:p>
          <a:p>
            <a:pPr lvl="1"/>
            <a:r>
              <a:rPr lang="ko-KR" altLang="en-US"/>
              <a:t>일정 구간 반복</a:t>
            </a:r>
            <a:endParaRPr lang="zh-CN" altLang="ko-KR"/>
          </a:p>
          <a:p>
            <a:pPr lvl="1"/>
            <a:r>
              <a:rPr lang="ko-KR" altLang="en-US"/>
              <a:t>이동식 차량별 다양한 전광판 부착</a:t>
            </a:r>
            <a:endParaRPr lang="zh-CN" altLang="ko-KR"/>
          </a:p>
          <a:p>
            <a:r>
              <a:rPr lang="ko-KR" altLang="en-US"/>
              <a:t>다양한 행사</a:t>
            </a:r>
          </a:p>
          <a:p>
            <a:pPr lvl="1"/>
            <a:r>
              <a:rPr lang="ko-KR" altLang="en-US"/>
              <a:t>전국적으로 활동</a:t>
            </a:r>
            <a:endParaRPr lang="zh-CN" altLang="ko-KR"/>
          </a:p>
        </p:txBody>
      </p:sp>
    </p:spTree>
    <p:extLst>
      <p:ext uri="{BB962C8B-B14F-4D97-AF65-F5344CB8AC3E}">
        <p14:creationId xmlns:p14="http://schemas.microsoft.com/office/powerpoint/2010/main" val="639007696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이온(회의실)</Template>
  <TotalTime>44</TotalTime>
  <Words>129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宋体</vt:lpstr>
      <vt:lpstr>맑은 고딕</vt:lpstr>
      <vt:lpstr>Calibri</vt:lpstr>
      <vt:lpstr>Calibri Light</vt:lpstr>
      <vt:lpstr>Times New Roman</vt:lpstr>
      <vt:lpstr>Wingdings</vt:lpstr>
      <vt:lpstr>Wingdings 2</vt:lpstr>
      <vt:lpstr>HDOfficeLightV0</vt:lpstr>
      <vt:lpstr>New Communicator </vt:lpstr>
      <vt:lpstr>Mobile Com-U 개요</vt:lpstr>
      <vt:lpstr>Mobile Com-U 특징</vt:lpstr>
      <vt:lpstr>광고 크기</vt:lpstr>
      <vt:lpstr>Mobile Com-U 운영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Communicator </dc:title>
  <dc:subject>모바일 Com-U</dc:subject>
  <dc:creator>이승희</dc:creator>
  <cp:lastModifiedBy>이승희</cp:lastModifiedBy>
  <cp:revision>11</cp:revision>
  <dcterms:created xsi:type="dcterms:W3CDTF">2017-05-27T17:04:24Z</dcterms:created>
  <dcterms:modified xsi:type="dcterms:W3CDTF">2017-05-29T13:41:56Z</dcterms:modified>
</cp:coreProperties>
</file>