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1B61-4F30-4609-A4D4-7DC2F9DB20E6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1A618-2C47-4A19-84A5-836C5FDCE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41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1B61-4F30-4609-A4D4-7DC2F9DB20E6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1A618-2C47-4A19-84A5-836C5FDCE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46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1B61-4F30-4609-A4D4-7DC2F9DB20E6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1A618-2C47-4A19-84A5-836C5FDCE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162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1B61-4F30-4609-A4D4-7DC2F9DB20E6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1A618-2C47-4A19-84A5-836C5FDCE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12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1B61-4F30-4609-A4D4-7DC2F9DB20E6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1A618-2C47-4A19-84A5-836C5FDCE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16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1B61-4F30-4609-A4D4-7DC2F9DB20E6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1A618-2C47-4A19-84A5-836C5FDCE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6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1B61-4F30-4609-A4D4-7DC2F9DB20E6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1A618-2C47-4A19-84A5-836C5FDCE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777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1B61-4F30-4609-A4D4-7DC2F9DB20E6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1A618-2C47-4A19-84A5-836C5FDCE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266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1B61-4F30-4609-A4D4-7DC2F9DB20E6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1A618-2C47-4A19-84A5-836C5FDCE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199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1B61-4F30-4609-A4D4-7DC2F9DB20E6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1A618-2C47-4A19-84A5-836C5FDCE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719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1B61-4F30-4609-A4D4-7DC2F9DB20E6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1A618-2C47-4A19-84A5-836C5FDCE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169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51B61-4F30-4609-A4D4-7DC2F9DB20E6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1A618-2C47-4A19-84A5-836C5FDCE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587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Markov Decision Process</a:t>
            </a:r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766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8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Markov Process (MP, Markov Chain)</a:t>
            </a:r>
            <a:endParaRPr lang="ko-KR" altLang="en-US" sz="38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0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MDP</a:t>
                </a:r>
                <a:r>
                  <a:rPr lang="ko-KR" altLang="en-US" sz="20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의 기본 베이스가 되는 모델</a:t>
                </a:r>
                <a:endParaRPr lang="en-US" altLang="ko-KR" sz="20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  <a:p>
                <a:r>
                  <a:rPr lang="en-US" altLang="ko-KR" sz="20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Markov Process (MP)</a:t>
                </a:r>
                <a:r>
                  <a:rPr lang="ko-KR" altLang="en-US" sz="20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는 이산 시간 확률 과정</a:t>
                </a:r>
                <a:r>
                  <a:rPr lang="en-US" altLang="ko-KR" sz="20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(discrete time stochastic process)</a:t>
                </a:r>
                <a:r>
                  <a:rPr lang="ko-KR" altLang="en-US" sz="20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이다</a:t>
                </a:r>
                <a:r>
                  <a:rPr lang="en-US" altLang="ko-KR" sz="20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.</a:t>
                </a:r>
              </a:p>
              <a:p>
                <a:pPr lvl="1"/>
                <a:r>
                  <a:rPr lang="ko-KR" altLang="en-US" sz="18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이산 시간</a:t>
                </a:r>
                <a:r>
                  <a:rPr lang="en-US" altLang="ko-KR" sz="18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: </a:t>
                </a:r>
                <a:r>
                  <a:rPr lang="ko-KR" altLang="en-US" sz="18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시간이 연속적이지 않고 </a:t>
                </a:r>
                <a:r>
                  <a:rPr lang="ko-KR" altLang="en-US" sz="1800" dirty="0" err="1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이산적으로</a:t>
                </a:r>
                <a:r>
                  <a:rPr lang="ko-KR" altLang="en-US" sz="18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 변함</a:t>
                </a:r>
                <a:endParaRPr lang="en-US" altLang="ko-KR" sz="18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  <a:p>
                <a:pPr lvl="1"/>
                <a:r>
                  <a:rPr lang="ko-KR" altLang="en-US" sz="18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확률 과정</a:t>
                </a:r>
                <a:r>
                  <a:rPr lang="en-US" altLang="ko-KR" sz="18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: </a:t>
                </a:r>
                <a:r>
                  <a:rPr lang="ko-KR" altLang="en-US" sz="18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시간에 따라 어떤 사건이 발생할 확률이 변화하는 과정</a:t>
                </a:r>
                <a:endParaRPr lang="en-US" altLang="ko-KR" sz="18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  <a:p>
                <a:r>
                  <a:rPr lang="en-US" altLang="ko-KR" sz="20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Markov Property: </a:t>
                </a:r>
                <a:r>
                  <a:rPr lang="ko-KR" altLang="en-US" sz="20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과거 상태들</a:t>
                </a:r>
                <a:r>
                  <a:rPr lang="en-US" altLang="ko-KR" sz="2000" dirty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 </a:t>
                </a:r>
                <a:r>
                  <a:rPr lang="en-US" altLang="ko-KR" sz="20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s1, s2, …, s(t-1) </a:t>
                </a:r>
                <a:r>
                  <a:rPr lang="ko-KR" altLang="en-US" sz="20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과 현재 상태 </a:t>
                </a:r>
                <a:r>
                  <a:rPr lang="en-US" altLang="ko-KR" sz="20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s(t)</a:t>
                </a:r>
                <a:r>
                  <a:rPr lang="ko-KR" altLang="en-US" sz="20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가 주어졌을 때</a:t>
                </a:r>
                <a:r>
                  <a:rPr lang="en-US" altLang="ko-KR" sz="20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, </a:t>
                </a:r>
                <a:r>
                  <a:rPr lang="ko-KR" altLang="en-US" sz="20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미래 상태 </a:t>
                </a:r>
                <a:r>
                  <a:rPr lang="en-US" altLang="ko-KR" sz="20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s(t+1) </a:t>
                </a:r>
                <a:r>
                  <a:rPr lang="ko-KR" altLang="en-US" sz="2000" dirty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는</a:t>
                </a:r>
                <a:r>
                  <a:rPr lang="ko-KR" altLang="en-US" sz="20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 과거 상태들과는 독립적으로 현재 상태에만 영향을 받는 것</a:t>
                </a:r>
                <a:endParaRPr lang="en-US" altLang="ko-KR" sz="20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  <a:p>
                <a:r>
                  <a:rPr lang="ko-KR" altLang="en-US" sz="20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임의의 상태에서 다음 상태로 변화하는 것을 전이라 하고 그 확률을 전이 확률</a:t>
                </a:r>
                <a:r>
                  <a:rPr lang="en-US" altLang="ko-KR" sz="20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(transition probability)</a:t>
                </a:r>
                <a:r>
                  <a:rPr lang="ko-KR" altLang="en-US" sz="20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라고 한다</a:t>
                </a:r>
                <a:r>
                  <a:rPr lang="en-US" altLang="ko-KR" sz="20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.</a:t>
                </a:r>
              </a:p>
              <a:p>
                <a:r>
                  <a:rPr lang="en-US" altLang="ko-KR" sz="20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MP</a:t>
                </a:r>
                <a:r>
                  <a:rPr lang="ko-KR" altLang="en-US" sz="20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는 두 가지 속성을 갖는다</a:t>
                </a:r>
                <a:endParaRPr lang="en-US" altLang="ko-KR" sz="2000" dirty="0"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  <a:p>
                <a:pPr lvl="1"/>
                <a:r>
                  <a:rPr lang="en-US" altLang="ko-KR" sz="18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S: </a:t>
                </a:r>
                <a:r>
                  <a:rPr lang="ko-KR" altLang="en-US" sz="18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상태 공간</a:t>
                </a:r>
                <a:r>
                  <a:rPr lang="en-US" altLang="ko-KR" sz="18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(state space)</a:t>
                </a:r>
                <a:r>
                  <a:rPr lang="ko-KR" altLang="en-US" sz="18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의 집합</a:t>
                </a:r>
                <a:endParaRPr lang="en-US" altLang="ko-KR" sz="18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  <a:p>
                <a:pPr lvl="1"/>
                <a:r>
                  <a:rPr lang="en-US" altLang="ko-KR" sz="18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P: </a:t>
                </a:r>
                <a:r>
                  <a:rPr lang="ko-KR" altLang="en-US" sz="18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전이 확률</a:t>
                </a:r>
                <a:r>
                  <a:rPr lang="en-US" altLang="ko-KR" sz="18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. </a:t>
                </a:r>
                <a:r>
                  <a:rPr lang="ko-KR" altLang="en-US" sz="18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모든 상태 사이의 전이 확률을 의미</a:t>
                </a:r>
                <a:endParaRPr lang="en-US" altLang="ko-KR" sz="18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  <a:p>
                <a:pPr lvl="1"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  <m:sub>
                        <m:sSup>
                          <m:sSupPr>
                            <m:ctrlPr>
                              <a:rPr lang="ko-KR" altLang="ko-KR" sz="18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18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ss</m:t>
                            </m:r>
                          </m:e>
                          <m:sup>
                            <m:r>
                              <a:rPr lang="en-US" altLang="ko-KR" sz="18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altLang="ko-KR" sz="18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18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ko-KR" altLang="ko-KR" sz="18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ko-KR" altLang="ko-KR" sz="18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sz="18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ko-KR" sz="18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ko-KR" sz="18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ko-KR" altLang="ko-KR" sz="1800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908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8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Markov Process </a:t>
            </a:r>
            <a:r>
              <a:rPr lang="ko-KR" altLang="en-US" sz="38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예제</a:t>
            </a:r>
            <a:endParaRPr lang="ko-KR" altLang="en-US" sz="38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78379"/>
            <a:ext cx="10515600" cy="4351338"/>
          </a:xfrm>
        </p:spPr>
        <p:txBody>
          <a:bodyPr numCol="2">
            <a:normAutofit/>
          </a:bodyPr>
          <a:lstStyle/>
          <a:p>
            <a:r>
              <a:rPr lang="ko-KR" altLang="en-US" sz="2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시작 상태</a:t>
            </a:r>
            <a:r>
              <a:rPr lang="en-US" altLang="ko-KR" sz="2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 C1</a:t>
            </a:r>
          </a:p>
          <a:p>
            <a:r>
              <a:rPr lang="ko-KR" altLang="en-US" sz="2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종료 상태</a:t>
            </a:r>
            <a:r>
              <a:rPr lang="en-US" altLang="ko-KR" sz="2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 Sleep</a:t>
            </a:r>
          </a:p>
          <a:p>
            <a:r>
              <a:rPr lang="en-US" altLang="ko-KR" sz="2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C1</a:t>
            </a:r>
            <a:r>
              <a:rPr lang="ko-KR" altLang="en-US" sz="2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2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C2</a:t>
            </a:r>
            <a:r>
              <a:rPr lang="ko-KR" altLang="en-US" sz="2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거쳐 </a:t>
            </a:r>
            <a:r>
              <a:rPr lang="en-US" altLang="ko-KR" sz="2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C3</a:t>
            </a:r>
            <a:r>
              <a:rPr lang="ko-KR" altLang="en-US" sz="2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갈 확률</a:t>
            </a:r>
            <a:r>
              <a:rPr lang="en-US" altLang="ko-KR" sz="2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?</a:t>
            </a:r>
          </a:p>
          <a:p>
            <a:pPr marL="0" indent="0">
              <a:buNone/>
            </a:pPr>
            <a:r>
              <a:rPr lang="en-US" altLang="ko-KR" sz="2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= P(C3 | C1, C2)</a:t>
            </a:r>
          </a:p>
          <a:p>
            <a:pPr marL="0" indent="0">
              <a:buNone/>
            </a:pPr>
            <a:r>
              <a:rPr lang="en-US" altLang="ko-KR" sz="2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= P(C3 | C2)</a:t>
            </a:r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C1</a:t>
            </a:r>
            <a:r>
              <a:rPr lang="ko-KR" altLang="en-US" sz="2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대한 정보는 </a:t>
            </a:r>
            <a:r>
              <a:rPr lang="en-US" altLang="ko-KR" sz="2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C2</a:t>
            </a:r>
            <a:r>
              <a:rPr lang="ko-KR" altLang="en-US" sz="2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가 가지고 있으므로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2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C3</a:t>
            </a:r>
            <a:r>
              <a:rPr lang="ko-KR" altLang="en-US" sz="2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는 </a:t>
            </a:r>
            <a:r>
              <a:rPr lang="en-US" altLang="ko-KR" sz="2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C1</a:t>
            </a:r>
            <a:r>
              <a:rPr lang="ko-KR" altLang="en-US" sz="2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고려할 필요가 없다</a:t>
            </a:r>
            <a:r>
              <a:rPr lang="en-US" altLang="ko-KR" sz="2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en-US" altLang="ko-KR" sz="2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Sleep </a:t>
            </a:r>
            <a:r>
              <a:rPr lang="ko-KR" altLang="en-US" sz="2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상태에 도달하면 더 이상 어떤 상태로</a:t>
            </a:r>
            <a:r>
              <a:rPr lang="en-US" altLang="ko-KR" sz="2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2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전이하지 않고 프로세스가 종료됨</a:t>
            </a:r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411" y="1714048"/>
            <a:ext cx="562929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78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8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Markov Reward Process (MRP)</a:t>
            </a:r>
            <a:endParaRPr lang="ko-KR" altLang="en-US" sz="38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539029"/>
              </a:xfrm>
            </p:spPr>
            <p:txBody>
              <a:bodyPr numCol="2">
                <a:normAutofit/>
              </a:bodyPr>
              <a:lstStyle/>
              <a:p>
                <a:r>
                  <a:rPr lang="en-US" altLang="ko-KR" sz="20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MP</a:t>
                </a:r>
                <a:r>
                  <a:rPr lang="ko-KR" altLang="en-US" sz="20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에 보상</a:t>
                </a:r>
                <a:r>
                  <a:rPr lang="en-US" altLang="ko-KR" sz="20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(reward)</a:t>
                </a:r>
                <a:r>
                  <a:rPr lang="ko-KR" altLang="en-US" sz="20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과 할인율</a:t>
                </a:r>
                <a:r>
                  <a:rPr lang="en-US" altLang="ko-KR" sz="20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(discount factor)</a:t>
                </a:r>
                <a:r>
                  <a:rPr lang="ko-KR" altLang="en-US" sz="2000" dirty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이</a:t>
                </a:r>
                <a:r>
                  <a:rPr lang="ko-KR" altLang="en-US" sz="20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 추가된 모델</a:t>
                </a:r>
                <a:endParaRPr lang="en-US" altLang="ko-KR" sz="20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  <a:p>
                <a:r>
                  <a:rPr lang="ko-KR" altLang="en-US" sz="20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보상</a:t>
                </a:r>
                <a:r>
                  <a:rPr lang="en-US" altLang="ko-KR" sz="20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200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en-US" altLang="ko-KR" sz="20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)</a:t>
                </a:r>
                <a:r>
                  <a:rPr lang="ko-KR" altLang="en-US" sz="20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이라는 개념을 추가하면서 각 상태로의 전이에 대한 가치 판단 가능</a:t>
                </a:r>
                <a:endParaRPr lang="en-US" altLang="ko-KR" sz="2000" dirty="0"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  <a:p>
                <a:r>
                  <a:rPr lang="ko-KR" altLang="en-US" sz="20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할인율</a:t>
                </a:r>
                <a:r>
                  <a:rPr lang="en-US" altLang="ko-KR" sz="20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200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en-US" altLang="ko-KR" sz="20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)</a:t>
                </a:r>
                <a:r>
                  <a:rPr lang="ko-KR" altLang="en-US" sz="20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은 미래 보상을 현재 가치로 환산하는 데 사용</a:t>
                </a:r>
                <a:r>
                  <a:rPr lang="en-US" altLang="ko-KR" sz="20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 (0</a:t>
                </a:r>
                <a:r>
                  <a:rPr lang="ko-KR" altLang="en-US" sz="20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에서 </a:t>
                </a:r>
                <a:r>
                  <a:rPr lang="en-US" altLang="ko-KR" sz="20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1 </a:t>
                </a:r>
                <a:r>
                  <a:rPr lang="ko-KR" altLang="en-US" sz="20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사이의 실수</a:t>
                </a:r>
                <a:r>
                  <a:rPr lang="en-US" altLang="ko-KR" sz="20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0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sub>
                    </m:sSub>
                    <m:r>
                      <a:rPr lang="en-US" altLang="ko-KR" sz="20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ko-KR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20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 </m:t>
                    </m:r>
                    <m:r>
                      <a:rPr lang="en-US" altLang="ko-KR" sz="20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  <m:sSub>
                      <m:sSubPr>
                        <m:ctrlPr>
                          <a:rPr lang="ko-KR" altLang="ko-KR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ko-KR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+2</m:t>
                        </m:r>
                      </m:sub>
                    </m:sSub>
                    <m:r>
                      <a:rPr lang="en-US" altLang="ko-KR" sz="20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+…= </m:t>
                    </m:r>
                    <m:nary>
                      <m:naryPr>
                        <m:chr m:val="∑"/>
                        <m:limLoc m:val="undOvr"/>
                        <m:ctrlPr>
                          <a:rPr lang="ko-KR" altLang="ko-KR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ko-KR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ko-KR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ko-KR" altLang="ko-KR" sz="20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ko-KR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p>
                        </m:sSup>
                        <m:sSub>
                          <m:sSubPr>
                            <m:ctrlPr>
                              <a:rPr lang="ko-KR" altLang="ko-KR" sz="20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ko-KR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ko-KR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ko-KR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sz="20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  <a:p>
                <a:r>
                  <a:rPr lang="ko-KR" altLang="en-US" sz="20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할인율이 </a:t>
                </a:r>
                <a:r>
                  <a:rPr lang="en-US" altLang="ko-KR" sz="20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0</a:t>
                </a:r>
                <a:r>
                  <a:rPr lang="ko-KR" altLang="en-US" sz="20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에 가까울수록 현재 보상에 집중</a:t>
                </a:r>
                <a:endParaRPr lang="en-US" altLang="ko-KR" sz="20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  <a:p>
                <a:r>
                  <a:rPr lang="ko-KR" altLang="en-US" sz="20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반대로 </a:t>
                </a:r>
                <a:r>
                  <a:rPr lang="en-US" altLang="ko-KR" sz="20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1</a:t>
                </a:r>
                <a:r>
                  <a:rPr lang="ko-KR" altLang="en-US" sz="20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에 가까울수록 미래 보상에 큰 가치를 둠</a:t>
                </a:r>
                <a:endParaRPr lang="ko-KR" altLang="ko-KR" sz="1600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r>
                  <a:rPr lang="ko-KR" altLang="en-US" sz="20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현재 상태에서 앞으로 받을 것으로 기대되는 보상의 합을 계산하여</a:t>
                </a:r>
                <a:r>
                  <a:rPr lang="en-US" altLang="ko-KR" sz="2000" dirty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 </a:t>
                </a:r>
                <a:r>
                  <a:rPr lang="ko-KR" altLang="en-US" sz="20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그 값을 최대로 하는 것을 목표로 함</a:t>
                </a:r>
                <a:endParaRPr lang="en-US" altLang="ko-KR" sz="2000" dirty="0"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539029"/>
              </a:xfrm>
              <a:blipFill>
                <a:blip r:embed="rId2"/>
                <a:stretch>
                  <a:fillRect l="-522" t="-12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661" y="1620203"/>
            <a:ext cx="5228284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50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8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Markov Decision Process (MDP)</a:t>
            </a:r>
            <a:endParaRPr lang="ko-KR" altLang="en-US" sz="38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78379"/>
                <a:ext cx="10515600" cy="4351338"/>
              </a:xfrm>
            </p:spPr>
            <p:txBody>
              <a:bodyPr numCol="1">
                <a:normAutofit/>
              </a:bodyPr>
              <a:lstStyle/>
              <a:p>
                <a:r>
                  <a:rPr lang="en-US" altLang="ko-KR" sz="20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MRP</a:t>
                </a:r>
                <a:r>
                  <a:rPr lang="ko-KR" altLang="en-US" sz="20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에 행동</a:t>
                </a:r>
                <a:r>
                  <a:rPr lang="en-US" altLang="ko-KR" sz="20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(Action)</a:t>
                </a:r>
                <a:r>
                  <a:rPr lang="ko-KR" altLang="en-US" sz="20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이 추가된 모델</a:t>
                </a:r>
                <a:endParaRPr lang="en-US" altLang="ko-KR" sz="20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  <a:p>
                <a:r>
                  <a:rPr lang="ko-KR" altLang="en-US" sz="20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이전 모델은 전이 확률에 따라 임의로 </a:t>
                </a:r>
                <a:r>
                  <a:rPr lang="en-US" altLang="ko-KR" sz="20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state</a:t>
                </a:r>
                <a:r>
                  <a:rPr lang="ko-KR" altLang="en-US" sz="20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가 변함</a:t>
                </a:r>
                <a:endParaRPr lang="en-US" altLang="ko-KR" sz="20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  <a:p>
                <a:r>
                  <a:rPr lang="en-US" altLang="ko-KR" sz="20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MDP</a:t>
                </a:r>
                <a:r>
                  <a:rPr lang="ko-KR" altLang="en-US" sz="20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에서는 </a:t>
                </a:r>
                <a:r>
                  <a:rPr lang="en-US" altLang="ko-KR" sz="20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action</a:t>
                </a:r>
                <a:r>
                  <a:rPr lang="ko-KR" altLang="en-US" sz="20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을 함으로써 상태가 변함</a:t>
                </a:r>
                <a:endParaRPr lang="en-US" altLang="ko-KR" sz="20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  <a:p>
                <a:r>
                  <a:rPr lang="en-US" altLang="ko-KR" sz="20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MDP</a:t>
                </a:r>
                <a:r>
                  <a:rPr lang="ko-KR" altLang="en-US" sz="20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에서 전이 확률은 현재 </a:t>
                </a:r>
                <a:r>
                  <a:rPr lang="en-US" altLang="ko-KR" sz="20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state</a:t>
                </a:r>
                <a:r>
                  <a:rPr lang="ko-KR" altLang="en-US" sz="20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 </a:t>
                </a:r>
                <a:r>
                  <a:rPr lang="en-US" altLang="ko-KR" sz="20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s</a:t>
                </a:r>
                <a:r>
                  <a:rPr lang="ko-KR" altLang="en-US" sz="20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에서 </a:t>
                </a:r>
                <a:r>
                  <a:rPr lang="en-US" altLang="ko-KR" sz="20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action</a:t>
                </a:r>
                <a:r>
                  <a:rPr lang="ko-KR" altLang="en-US" sz="20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 </a:t>
                </a:r>
                <a:r>
                  <a:rPr lang="en-US" altLang="ko-KR" sz="20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a</a:t>
                </a:r>
                <a:r>
                  <a:rPr lang="ko-KR" altLang="en-US" sz="20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를 해서 </a:t>
                </a:r>
                <a:r>
                  <a:rPr lang="en-US" altLang="ko-KR" sz="20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s’</a:t>
                </a:r>
                <a:r>
                  <a:rPr lang="ko-KR" altLang="en-US" sz="20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상태로 전이할 확률이다</a:t>
                </a:r>
                <a:r>
                  <a:rPr lang="en-US" altLang="ko-KR" sz="20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sSup>
                          <m:sSup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ss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  <a:p>
                <a:r>
                  <a:rPr lang="ko-KR" altLang="en-US" sz="20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따라서 </a:t>
                </a:r>
                <a:r>
                  <a:rPr lang="en-US" altLang="ko-KR" sz="20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state</a:t>
                </a:r>
                <a:r>
                  <a:rPr lang="ko-KR" altLang="en-US" sz="20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에 대한 가치 뿐 아니라 </a:t>
                </a:r>
                <a:r>
                  <a:rPr lang="en-US" altLang="ko-KR" sz="20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action</a:t>
                </a:r>
                <a:r>
                  <a:rPr lang="ko-KR" altLang="en-US" sz="20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에 대한 가치도 판단을 해야 한다</a:t>
                </a:r>
                <a:r>
                  <a:rPr lang="en-US" altLang="ko-KR" sz="20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.</a:t>
                </a:r>
              </a:p>
              <a:p>
                <a:r>
                  <a:rPr lang="ko-KR" altLang="en-US" sz="20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현재 </a:t>
                </a:r>
                <a:r>
                  <a:rPr lang="en-US" altLang="ko-KR" sz="20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state</a:t>
                </a:r>
                <a:r>
                  <a:rPr lang="ko-KR" altLang="en-US" sz="20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에서 어떤 </a:t>
                </a:r>
                <a:r>
                  <a:rPr lang="en-US" altLang="ko-KR" sz="20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action</a:t>
                </a:r>
                <a:r>
                  <a:rPr lang="ko-KR" altLang="en-US" sz="20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을 수행할지 정하는 것을 </a:t>
                </a:r>
                <a:r>
                  <a:rPr lang="en-US" altLang="ko-KR" sz="20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policy</a:t>
                </a:r>
                <a:r>
                  <a:rPr lang="ko-KR" altLang="en-US" sz="20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라고 한다</a:t>
                </a:r>
                <a:r>
                  <a:rPr lang="en-US" altLang="ko-KR" sz="20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.</a:t>
                </a:r>
              </a:p>
              <a:p>
                <a:r>
                  <a:rPr lang="en-US" altLang="ko-KR" sz="20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State s </a:t>
                </a:r>
                <a:r>
                  <a:rPr lang="ko-KR" altLang="en-US" sz="20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에서 </a:t>
                </a:r>
                <a:r>
                  <a:rPr lang="en-US" altLang="ko-KR" sz="20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action a</a:t>
                </a:r>
                <a:r>
                  <a:rPr lang="ko-KR" altLang="en-US" sz="20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를 수행할 확률로 정의됨</a:t>
                </a:r>
                <a:endParaRPr lang="en-US" altLang="ko-KR" sz="20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/>
                      <m:t>π</m:t>
                    </m:r>
                    <m:d>
                      <m:dPr>
                        <m:ctrlPr>
                          <a:rPr lang="ko-KR" altLang="ko-KR" sz="1800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800"/>
                          <m:t>a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altLang="ko-KR" sz="1800"/>
                          <m:t>s</m:t>
                        </m:r>
                      </m:e>
                    </m:d>
                    <m:r>
                      <a:rPr lang="en-US" altLang="ko-KR" sz="1800" i="1"/>
                      <m:t>=</m:t>
                    </m:r>
                    <m:r>
                      <m:rPr>
                        <m:sty m:val="p"/>
                      </m:rPr>
                      <a:rPr lang="en-US" altLang="ko-KR" sz="1800"/>
                      <m:t>Pr</m:t>
                    </m:r>
                    <m:r>
                      <a:rPr lang="en-US" altLang="ko-KR" sz="1800" i="1"/>
                      <m:t>(</m:t>
                    </m:r>
                    <m:r>
                      <a:rPr lang="en-US" altLang="ko-KR" sz="1800" i="1"/>
                      <m:t>𝑎</m:t>
                    </m:r>
                    <m:r>
                      <a:rPr lang="en-US" altLang="ko-KR" sz="1800" i="1"/>
                      <m:t>|</m:t>
                    </m:r>
                    <m:r>
                      <a:rPr lang="en-US" altLang="ko-KR" sz="1800" i="1"/>
                      <m:t>𝑠</m:t>
                    </m:r>
                    <m:r>
                      <a:rPr lang="en-US" altLang="ko-KR" sz="1800" i="1"/>
                      <m:t>)</m:t>
                    </m:r>
                  </m:oMath>
                </a14:m>
                <a:endParaRPr lang="en-US" altLang="ko-KR" sz="16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  <a:p>
                <a:r>
                  <a:rPr lang="en-US" altLang="ko-KR" sz="20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MRP</a:t>
                </a:r>
                <a:r>
                  <a:rPr lang="ko-KR" altLang="en-US" sz="20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와 마찬가지로 누적 보상의 합을 최대화하는 </a:t>
                </a:r>
                <a:r>
                  <a:rPr lang="en-US" altLang="ko-KR" sz="20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policy</a:t>
                </a:r>
                <a:r>
                  <a:rPr lang="ko-KR" altLang="en-US" sz="20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을 찾는 것</a:t>
                </a:r>
                <a:endParaRPr lang="en-US" altLang="ko-KR" sz="12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  <a:p>
                <a:endParaRPr lang="en-US" altLang="ko-KR" sz="20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78379"/>
                <a:ext cx="10515600" cy="4351338"/>
              </a:xfrm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293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8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시뮬레이션에 </a:t>
            </a:r>
            <a:r>
              <a:rPr lang="en-US" altLang="ko-KR" sz="38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MDP</a:t>
            </a:r>
            <a:r>
              <a:rPr lang="ko-KR" altLang="en-US" sz="38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적용하면</a:t>
            </a:r>
            <a:r>
              <a:rPr lang="en-US" altLang="ko-KR" sz="38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?</a:t>
            </a:r>
            <a:r>
              <a:rPr lang="ko-KR" altLang="en-US" sz="38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ㅠㅡㅠ</a:t>
            </a:r>
            <a:endParaRPr lang="ko-KR" altLang="en-US" sz="38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838200" y="1878379"/>
            <a:ext cx="10515600" cy="4351338"/>
          </a:xfrm>
        </p:spPr>
        <p:txBody>
          <a:bodyPr numCol="2">
            <a:normAutofit/>
          </a:bodyPr>
          <a:lstStyle/>
          <a:p>
            <a:pPr marL="457200" indent="-457200">
              <a:buAutoNum type="arabicPeriod"/>
            </a:pPr>
            <a:r>
              <a:rPr lang="en-US" altLang="ko-KR" sz="2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AP </a:t>
            </a:r>
            <a:r>
              <a:rPr lang="ko-KR" altLang="en-US" sz="2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배치</a:t>
            </a:r>
            <a:endParaRPr lang="en-US" altLang="ko-KR" sz="22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lvl="1"/>
            <a:r>
              <a:rPr lang="en-US" altLang="ko-KR" sz="2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</a:t>
            </a:r>
            <a:endParaRPr lang="en-US" altLang="ko-KR" sz="18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lvl="2"/>
            <a:r>
              <a:rPr lang="en-US" altLang="ko-KR" sz="18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STA </a:t>
            </a:r>
            <a:r>
              <a:rPr lang="ko-KR" altLang="en-US" sz="18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수</a:t>
            </a:r>
            <a:endParaRPr lang="en-US" altLang="ko-KR" sz="18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lvl="2"/>
            <a:r>
              <a:rPr lang="en-US" altLang="ko-KR" sz="18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AP </a:t>
            </a:r>
            <a:r>
              <a:rPr lang="ko-KR" altLang="en-US" sz="18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개수</a:t>
            </a:r>
            <a:endParaRPr lang="en-US" altLang="ko-KR" sz="18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lvl="1"/>
            <a:r>
              <a:rPr lang="en-US" altLang="ko-KR" sz="2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</a:t>
            </a:r>
          </a:p>
          <a:p>
            <a:pPr lvl="2"/>
            <a:r>
              <a:rPr lang="en-US" altLang="ko-KR" sz="18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AP </a:t>
            </a:r>
            <a:r>
              <a:rPr lang="ko-KR" altLang="en-US" sz="18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추가</a:t>
            </a:r>
            <a:endParaRPr lang="en-US" altLang="ko-KR" sz="18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lvl="1"/>
            <a:r>
              <a:rPr lang="en-US" altLang="ko-KR" sz="2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</a:t>
            </a:r>
          </a:p>
          <a:p>
            <a:pPr lvl="1"/>
            <a:r>
              <a:rPr lang="en-US" altLang="ko-KR" sz="2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R: Reward</a:t>
            </a:r>
          </a:p>
          <a:p>
            <a:pPr lvl="2"/>
            <a:r>
              <a:rPr lang="en-US" altLang="ko-KR" sz="18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Throughput</a:t>
            </a:r>
          </a:p>
          <a:p>
            <a:pPr lvl="2"/>
            <a:r>
              <a:rPr lang="en-US" altLang="ko-KR" sz="18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Association</a:t>
            </a:r>
          </a:p>
          <a:p>
            <a:pPr lvl="2"/>
            <a:r>
              <a:rPr lang="en-US" altLang="ko-KR" sz="18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Coverage</a:t>
            </a:r>
          </a:p>
          <a:p>
            <a:pPr lvl="1"/>
            <a:endParaRPr lang="en-US" altLang="ko-KR" sz="20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무선 자원 변경</a:t>
            </a:r>
            <a:endParaRPr lang="en-US" altLang="ko-KR" sz="2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lvl="1"/>
            <a:r>
              <a:rPr lang="en-US" altLang="ko-KR" sz="2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</a:t>
            </a:r>
          </a:p>
          <a:p>
            <a:pPr lvl="2"/>
            <a:r>
              <a:rPr lang="en-US" altLang="ko-KR" sz="18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STA </a:t>
            </a:r>
            <a:r>
              <a:rPr lang="ko-KR" altLang="en-US" sz="18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변화율</a:t>
            </a:r>
            <a:r>
              <a:rPr lang="en-US" altLang="ko-KR" sz="18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(?)</a:t>
            </a:r>
          </a:p>
          <a:p>
            <a:pPr lvl="2"/>
            <a:r>
              <a:rPr lang="en-US" altLang="ko-KR" sz="18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AP </a:t>
            </a:r>
            <a:r>
              <a:rPr lang="ko-KR" altLang="en-US" sz="18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개수</a:t>
            </a:r>
            <a:endParaRPr lang="en-US" altLang="ko-KR" sz="18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lvl="1"/>
            <a:r>
              <a:rPr lang="en-US" altLang="ko-KR" sz="2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</a:t>
            </a:r>
          </a:p>
          <a:p>
            <a:pPr lvl="2"/>
            <a:r>
              <a:rPr lang="ko-KR" altLang="en-US" sz="18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무선 자원 변경</a:t>
            </a:r>
            <a:endParaRPr lang="en-US" altLang="ko-KR" sz="18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lvl="1"/>
            <a:r>
              <a:rPr lang="en-US" altLang="ko-KR" sz="2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</a:t>
            </a:r>
            <a:endParaRPr lang="en-US" altLang="ko-KR" sz="18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lvl="1"/>
            <a:r>
              <a:rPr lang="en-US" altLang="ko-KR" sz="2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</a:t>
            </a:r>
          </a:p>
          <a:p>
            <a:pPr lvl="2"/>
            <a:r>
              <a:rPr lang="en-US" altLang="ko-KR" sz="18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Throughput</a:t>
            </a:r>
          </a:p>
        </p:txBody>
      </p:sp>
    </p:spTree>
    <p:extLst>
      <p:ext uri="{BB962C8B-B14F-4D97-AF65-F5344CB8AC3E}">
        <p14:creationId xmlns:p14="http://schemas.microsoft.com/office/powerpoint/2010/main" val="66770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336</Words>
  <Application>Microsoft Office PowerPoint</Application>
  <PresentationFormat>와이드스크린</PresentationFormat>
  <Paragraphs>61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나눔바른고딕 Light</vt:lpstr>
      <vt:lpstr>맑은 고딕</vt:lpstr>
      <vt:lpstr>Arial</vt:lpstr>
      <vt:lpstr>Cambria Math</vt:lpstr>
      <vt:lpstr>Times New Roman</vt:lpstr>
      <vt:lpstr>Office 테마</vt:lpstr>
      <vt:lpstr>Markov Decision Process</vt:lpstr>
      <vt:lpstr>Markov Process (MP, Markov Chain)</vt:lpstr>
      <vt:lpstr>Markov Process 예제</vt:lpstr>
      <vt:lpstr>Markov Reward Process (MRP)</vt:lpstr>
      <vt:lpstr>Markov Decision Process (MDP)</vt:lpstr>
      <vt:lpstr>시뮬레이션에 MDP를 적용하면?ㅠㅡㅠ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Markov Decision Process</dc:title>
  <dc:creator>Owner</dc:creator>
  <cp:lastModifiedBy>Owner</cp:lastModifiedBy>
  <cp:revision>17</cp:revision>
  <dcterms:created xsi:type="dcterms:W3CDTF">2021-09-03T01:03:39Z</dcterms:created>
  <dcterms:modified xsi:type="dcterms:W3CDTF">2021-09-03T03:56:52Z</dcterms:modified>
</cp:coreProperties>
</file>