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7" r:id="rId4"/>
  </p:sldMasterIdLst>
  <p:notesMasterIdLst>
    <p:notesMasterId r:id="rId38"/>
  </p:notesMasterIdLst>
  <p:sldIdLst>
    <p:sldId id="302" r:id="rId5"/>
    <p:sldId id="341" r:id="rId6"/>
    <p:sldId id="379" r:id="rId7"/>
    <p:sldId id="380" r:id="rId8"/>
    <p:sldId id="381" r:id="rId9"/>
    <p:sldId id="382" r:id="rId10"/>
    <p:sldId id="383" r:id="rId11"/>
    <p:sldId id="362" r:id="rId12"/>
    <p:sldId id="363" r:id="rId13"/>
    <p:sldId id="349" r:id="rId14"/>
    <p:sldId id="350" r:id="rId15"/>
    <p:sldId id="351" r:id="rId16"/>
    <p:sldId id="352" r:id="rId17"/>
    <p:sldId id="353" r:id="rId18"/>
    <p:sldId id="354" r:id="rId19"/>
    <p:sldId id="355" r:id="rId20"/>
    <p:sldId id="356" r:id="rId21"/>
    <p:sldId id="378" r:id="rId22"/>
    <p:sldId id="358" r:id="rId23"/>
    <p:sldId id="359" r:id="rId24"/>
    <p:sldId id="360"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Lst>
  <p:sldSz cx="12192000" cy="6858000"/>
  <p:notesSz cx="7099300"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 id="2" name="곽 민수" initials="곽민" lastIdx="13" clrIdx="1">
    <p:extLst>
      <p:ext uri="{19B8F6BF-5375-455C-9EA6-DF929625EA0E}">
        <p15:presenceInfo xmlns:p15="http://schemas.microsoft.com/office/powerpoint/2012/main" userId="bc98470c391d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23368"/>
    <a:srgbClr val="FFFFFF"/>
    <a:srgbClr val="00A0C6"/>
    <a:srgbClr val="FFFF00"/>
    <a:srgbClr val="F781BF"/>
    <a:srgbClr val="90A95F"/>
    <a:srgbClr val="9D2C29"/>
    <a:srgbClr val="4B73A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7E89A-CAC4-4A64-BE48-F1267866DB51}" v="13" dt="2021-02-27T13:59:18.82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4" autoAdjust="0"/>
    <p:restoredTop sz="95514" autoAdjust="0"/>
  </p:normalViewPr>
  <p:slideViewPr>
    <p:cSldViewPr>
      <p:cViewPr varScale="1">
        <p:scale>
          <a:sx n="45" d="100"/>
          <a:sy n="45" d="100"/>
        </p:scale>
        <p:origin x="53" y="84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22T20:48:38.792" idx="8">
    <p:pos x="10" y="10"/>
    <p:text>먼저 MATLAB 시뮬레이션의 구조에 대해 설명드리겠습니다. 크게 Visualize, Configuration, Execution 3가지 파트로 구성되어 있습니다.</p:text>
    <p:extLst>
      <p:ext uri="{C676402C-5697-4E1C-873F-D02D1690AC5C}">
        <p15:threadingInfo xmlns:p15="http://schemas.microsoft.com/office/powerpoint/2012/main" timeZoneBias="-540"/>
      </p:ext>
    </p:extLst>
  </p:cm>
  <p:cm authorId="2" dt="2021-07-22T20:50:17.818" idx="9">
    <p:pos x="146" y="146"/>
    <p:text>Visualize의 기능에는 여러개의 삼각형을 이어붙혀 건물의 외형을 만드는 Triangulation, AP와 Station의 위치를 저장하는 DropNodes 그리고 이 두가지를 시각화해주는 Visualize Scenario가 있습니다. 이때 AP의 안테나를 생성하기 위하여 Configuration 파트의 CreateSitesFromNodes가 사용됩니다.</p:text>
    <p:extLst>
      <p:ext uri="{C676402C-5697-4E1C-873F-D02D1690AC5C}">
        <p15:threadingInfo xmlns:p15="http://schemas.microsoft.com/office/powerpoint/2012/main" timeZoneBias="-540"/>
      </p:ext>
    </p:extLst>
  </p:cm>
  <p:cm authorId="2" dt="2021-07-22T20:53:52.415" idx="10">
    <p:pos x="282" y="282"/>
    <p:text>Configuration의 기능에는 각 노드에 원하는 설정을 하는 LoadConfiguration이 있고 해당 부분에서 노드 뿐만 아니라 traffic에 대한 설정도 할 수 있습니다. 그리고 WLANNode를 통해 노드를 생성하고 이동할 수 있습니다. 이때, Packet 생성과 Application 계층의 생성을 위해 Application이 사용되며 EDCAMAC을 통해서는 MAC 계층이 생성 됩니다. 이렇게 만들어진 노드에 ChannelManager와 PathLoss를 적용하여 전송과정을 확인 할 수 있습니다.</p:text>
    <p:extLst>
      <p:ext uri="{C676402C-5697-4E1C-873F-D02D1690AC5C}">
        <p15:threadingInfo xmlns:p15="http://schemas.microsoft.com/office/powerpoint/2012/main" timeZoneBias="-540"/>
      </p:ext>
    </p:extLst>
  </p:cm>
  <p:cm authorId="2" dt="2021-07-22T21:01:05.962" idx="11">
    <p:pos x="418" y="418"/>
    <p:text>최종적으로 WLANNode를 통해 생성된 전송과정을 WirelessNetworkSimulator를 통해 시뮬레이션을 실행하고 StatsLogger를 사용하여 정보를 저장합니다.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7-22T21:02:54.794" idx="12">
    <p:pos x="10" y="10"/>
    <p:text>해당 UML은 Visualize와 일부 Configuration의 동작과정을 나타내고 있습니다. Visualize는 보라색, Configuration은 파란색으로 표현되어 있습니다.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7-22T21:03:26.303" idx="13">
    <p:pos x="10" y="10"/>
    <p:text>해당 UML은 주요 Configuration과 Execution의 동작과정을 나타내고 있습니다. Configuration은 마찬가지로 파란색, Execution은 하늘색으로 표현되어 있습니다.</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597CB-B4AA-4FBE-BDEF-865E3A174F4E}" type="doc">
      <dgm:prSet loTypeId="urn:microsoft.com/office/officeart/2005/8/layout/hList1" loCatId="list" qsTypeId="urn:microsoft.com/office/officeart/2005/8/quickstyle/simple1" qsCatId="simple" csTypeId="urn:microsoft.com/office/officeart/2005/8/colors/colorful4" csCatId="colorful" phldr="1"/>
      <dgm:spPr/>
      <dgm:t>
        <a:bodyPr/>
        <a:lstStyle/>
        <a:p>
          <a:pPr latinLnBrk="1"/>
          <a:endParaRPr lang="ko-KR" altLang="en-US"/>
        </a:p>
      </dgm:t>
    </dgm:pt>
    <dgm:pt modelId="{6C66A21B-8A73-49CF-AF65-ED42410E44DE}">
      <dgm:prSet phldrT="[텍스트]"/>
      <dgm:spPr/>
      <dgm:t>
        <a:bodyPr/>
        <a:lstStyle/>
        <a:p>
          <a:pPr latinLnBrk="1"/>
          <a:r>
            <a:rPr lang="ko-KR" altLang="en-US" dirty="0"/>
            <a:t>시각화</a:t>
          </a:r>
        </a:p>
      </dgm:t>
    </dgm:pt>
    <dgm:pt modelId="{A364095B-037D-4FE6-890F-DE6ED4EEDD69}" type="parTrans" cxnId="{A5026CC7-7A3F-4794-81A6-97D63DC93E4A}">
      <dgm:prSet/>
      <dgm:spPr/>
      <dgm:t>
        <a:bodyPr/>
        <a:lstStyle/>
        <a:p>
          <a:pPr latinLnBrk="1"/>
          <a:endParaRPr lang="ko-KR" altLang="en-US"/>
        </a:p>
      </dgm:t>
    </dgm:pt>
    <dgm:pt modelId="{CD89478E-51C8-4761-94BD-372C93CC35DC}" type="sibTrans" cxnId="{A5026CC7-7A3F-4794-81A6-97D63DC93E4A}">
      <dgm:prSet/>
      <dgm:spPr/>
      <dgm:t>
        <a:bodyPr/>
        <a:lstStyle/>
        <a:p>
          <a:pPr latinLnBrk="1"/>
          <a:endParaRPr lang="ko-KR" altLang="en-US"/>
        </a:p>
      </dgm:t>
    </dgm:pt>
    <dgm:pt modelId="{53658007-1D25-4E58-AF6D-4B3AF1DA29B3}">
      <dgm:prSet phldrT="[텍스트]"/>
      <dgm:spPr/>
      <dgm:t>
        <a:bodyPr/>
        <a:lstStyle/>
        <a:p>
          <a:pPr latinLnBrk="1"/>
          <a:r>
            <a:rPr lang="ko-KR" altLang="en-US" dirty="0"/>
            <a:t>건물</a:t>
          </a:r>
          <a:r>
            <a:rPr lang="en-US" altLang="ko-KR" dirty="0"/>
            <a:t>(</a:t>
          </a:r>
          <a:r>
            <a:rPr lang="ko-KR" altLang="en-US" dirty="0"/>
            <a:t>벽</a:t>
          </a:r>
          <a:r>
            <a:rPr lang="en-US" altLang="ko-KR" dirty="0"/>
            <a:t>, </a:t>
          </a:r>
          <a:r>
            <a:rPr lang="ko-KR" altLang="en-US" dirty="0"/>
            <a:t>바닥</a:t>
          </a:r>
          <a:r>
            <a:rPr lang="en-US" altLang="ko-KR" dirty="0"/>
            <a:t>) </a:t>
          </a:r>
          <a:r>
            <a:rPr lang="ko-KR" altLang="en-US" dirty="0"/>
            <a:t>생성</a:t>
          </a:r>
        </a:p>
      </dgm:t>
    </dgm:pt>
    <dgm:pt modelId="{71991480-5907-492B-81C2-CFF0FAF94310}" type="parTrans" cxnId="{98B5804A-F687-4536-ABA1-85A29A44EC55}">
      <dgm:prSet/>
      <dgm:spPr/>
      <dgm:t>
        <a:bodyPr/>
        <a:lstStyle/>
        <a:p>
          <a:pPr latinLnBrk="1"/>
          <a:endParaRPr lang="ko-KR" altLang="en-US"/>
        </a:p>
      </dgm:t>
    </dgm:pt>
    <dgm:pt modelId="{B2C85054-9448-42A0-847C-F33AD99B3D63}" type="sibTrans" cxnId="{98B5804A-F687-4536-ABA1-85A29A44EC55}">
      <dgm:prSet/>
      <dgm:spPr/>
      <dgm:t>
        <a:bodyPr/>
        <a:lstStyle/>
        <a:p>
          <a:pPr latinLnBrk="1"/>
          <a:endParaRPr lang="ko-KR" altLang="en-US"/>
        </a:p>
      </dgm:t>
    </dgm:pt>
    <dgm:pt modelId="{74B7C7FE-D911-4EF4-A639-D3AB603C3D4B}">
      <dgm:prSet phldrT="[텍스트]"/>
      <dgm:spPr/>
      <dgm:t>
        <a:bodyPr/>
        <a:lstStyle/>
        <a:p>
          <a:pPr latinLnBrk="1"/>
          <a:r>
            <a:rPr lang="ko-KR" altLang="en-US" dirty="0" err="1"/>
            <a:t>노드</a:t>
          </a:r>
          <a:r>
            <a:rPr lang="ko-KR" altLang="en-US" dirty="0"/>
            <a:t> 생성</a:t>
          </a:r>
        </a:p>
      </dgm:t>
    </dgm:pt>
    <dgm:pt modelId="{5E6E923A-8EA5-4B51-9F18-728417246A9E}" type="parTrans" cxnId="{47BEB72F-3B43-41D8-890B-2AC4017DC8AD}">
      <dgm:prSet/>
      <dgm:spPr/>
      <dgm:t>
        <a:bodyPr/>
        <a:lstStyle/>
        <a:p>
          <a:pPr latinLnBrk="1"/>
          <a:endParaRPr lang="ko-KR" altLang="en-US"/>
        </a:p>
      </dgm:t>
    </dgm:pt>
    <dgm:pt modelId="{18A3CA2D-740E-468A-86C4-78BAB161DF91}" type="sibTrans" cxnId="{47BEB72F-3B43-41D8-890B-2AC4017DC8AD}">
      <dgm:prSet/>
      <dgm:spPr/>
      <dgm:t>
        <a:bodyPr/>
        <a:lstStyle/>
        <a:p>
          <a:pPr latinLnBrk="1"/>
          <a:endParaRPr lang="ko-KR" altLang="en-US"/>
        </a:p>
      </dgm:t>
    </dgm:pt>
    <dgm:pt modelId="{43B90B36-6034-4088-A965-4C2C88CDBEAD}">
      <dgm:prSet phldrT="[텍스트]"/>
      <dgm:spPr/>
      <dgm:t>
        <a:bodyPr/>
        <a:lstStyle/>
        <a:p>
          <a:pPr latinLnBrk="1"/>
          <a:r>
            <a:rPr lang="ko-KR" altLang="en-US" dirty="0"/>
            <a:t>설정</a:t>
          </a:r>
        </a:p>
      </dgm:t>
    </dgm:pt>
    <dgm:pt modelId="{31944388-C4F5-4EDB-AA62-22980A8997C5}" type="parTrans" cxnId="{09E5A4E3-36A4-4BA6-8131-838440892E5E}">
      <dgm:prSet/>
      <dgm:spPr/>
      <dgm:t>
        <a:bodyPr/>
        <a:lstStyle/>
        <a:p>
          <a:pPr latinLnBrk="1"/>
          <a:endParaRPr lang="ko-KR" altLang="en-US"/>
        </a:p>
      </dgm:t>
    </dgm:pt>
    <dgm:pt modelId="{F589CD6F-B133-41D8-BE73-2E2A245D9BCB}" type="sibTrans" cxnId="{09E5A4E3-36A4-4BA6-8131-838440892E5E}">
      <dgm:prSet/>
      <dgm:spPr/>
      <dgm:t>
        <a:bodyPr/>
        <a:lstStyle/>
        <a:p>
          <a:pPr latinLnBrk="1"/>
          <a:endParaRPr lang="ko-KR" altLang="en-US"/>
        </a:p>
      </dgm:t>
    </dgm:pt>
    <dgm:pt modelId="{68ADA7F9-7DE9-4BEE-A284-9E68A5F61CAE}">
      <dgm:prSet phldrT="[텍스트]"/>
      <dgm:spPr/>
      <dgm:t>
        <a:bodyPr/>
        <a:lstStyle/>
        <a:p>
          <a:pPr latinLnBrk="1"/>
          <a:r>
            <a:rPr lang="ko-KR" altLang="en-US" dirty="0" err="1"/>
            <a:t>노드</a:t>
          </a:r>
          <a:r>
            <a:rPr lang="ko-KR" altLang="en-US" dirty="0"/>
            <a:t> 설정</a:t>
          </a:r>
        </a:p>
      </dgm:t>
    </dgm:pt>
    <dgm:pt modelId="{E3C6D82E-7830-4166-9B4E-72A20A7630CA}" type="parTrans" cxnId="{ED85CA34-3D90-41C8-BDDF-A9CBBBAD4FCE}">
      <dgm:prSet/>
      <dgm:spPr/>
      <dgm:t>
        <a:bodyPr/>
        <a:lstStyle/>
        <a:p>
          <a:pPr latinLnBrk="1"/>
          <a:endParaRPr lang="ko-KR" altLang="en-US"/>
        </a:p>
      </dgm:t>
    </dgm:pt>
    <dgm:pt modelId="{05EBDCA7-ACE5-4F12-AB2B-92E771E5A70A}" type="sibTrans" cxnId="{ED85CA34-3D90-41C8-BDDF-A9CBBBAD4FCE}">
      <dgm:prSet/>
      <dgm:spPr/>
      <dgm:t>
        <a:bodyPr/>
        <a:lstStyle/>
        <a:p>
          <a:pPr latinLnBrk="1"/>
          <a:endParaRPr lang="ko-KR" altLang="en-US"/>
        </a:p>
      </dgm:t>
    </dgm:pt>
    <dgm:pt modelId="{B20C4853-11CF-4488-AF13-E3928B473FE7}">
      <dgm:prSet phldrT="[텍스트]"/>
      <dgm:spPr/>
      <dgm:t>
        <a:bodyPr/>
        <a:lstStyle/>
        <a:p>
          <a:pPr latinLnBrk="1"/>
          <a:r>
            <a:rPr lang="ko-KR" altLang="en-US" dirty="0"/>
            <a:t>실행</a:t>
          </a:r>
        </a:p>
      </dgm:t>
    </dgm:pt>
    <dgm:pt modelId="{5277A86F-015D-4049-9A65-06B5731E6CDE}" type="parTrans" cxnId="{8E8295BE-30F5-4F61-A9D3-3EB232F62A92}">
      <dgm:prSet/>
      <dgm:spPr/>
      <dgm:t>
        <a:bodyPr/>
        <a:lstStyle/>
        <a:p>
          <a:pPr latinLnBrk="1"/>
          <a:endParaRPr lang="ko-KR" altLang="en-US"/>
        </a:p>
      </dgm:t>
    </dgm:pt>
    <dgm:pt modelId="{AE289B26-1285-49FF-8D2A-4BCCEAAD8A2C}" type="sibTrans" cxnId="{8E8295BE-30F5-4F61-A9D3-3EB232F62A92}">
      <dgm:prSet/>
      <dgm:spPr/>
      <dgm:t>
        <a:bodyPr/>
        <a:lstStyle/>
        <a:p>
          <a:pPr latinLnBrk="1"/>
          <a:endParaRPr lang="ko-KR" altLang="en-US"/>
        </a:p>
      </dgm:t>
    </dgm:pt>
    <dgm:pt modelId="{B57DE6AA-D0F1-4438-AE4A-96A266A50833}">
      <dgm:prSet phldrT="[텍스트]"/>
      <dgm:spPr/>
      <dgm:t>
        <a:bodyPr/>
        <a:lstStyle/>
        <a:p>
          <a:pPr latinLnBrk="1"/>
          <a:r>
            <a:rPr lang="en-US" altLang="ko-KR" dirty="0"/>
            <a:t>Network Simulator</a:t>
          </a:r>
          <a:endParaRPr lang="ko-KR" altLang="en-US" dirty="0"/>
        </a:p>
      </dgm:t>
    </dgm:pt>
    <dgm:pt modelId="{1A6CBD1F-AC50-4241-AAB7-3392BFBA509E}" type="parTrans" cxnId="{F2652075-DB92-48AE-AC81-D68138CA49EA}">
      <dgm:prSet/>
      <dgm:spPr/>
      <dgm:t>
        <a:bodyPr/>
        <a:lstStyle/>
        <a:p>
          <a:pPr latinLnBrk="1"/>
          <a:endParaRPr lang="ko-KR" altLang="en-US"/>
        </a:p>
      </dgm:t>
    </dgm:pt>
    <dgm:pt modelId="{C3D8074B-F1E4-44AE-AC72-21B8866166FD}" type="sibTrans" cxnId="{F2652075-DB92-48AE-AC81-D68138CA49EA}">
      <dgm:prSet/>
      <dgm:spPr/>
      <dgm:t>
        <a:bodyPr/>
        <a:lstStyle/>
        <a:p>
          <a:pPr latinLnBrk="1"/>
          <a:endParaRPr lang="ko-KR" altLang="en-US"/>
        </a:p>
      </dgm:t>
    </dgm:pt>
    <dgm:pt modelId="{2F152765-FBCF-4B96-B98C-5BE3027675DE}">
      <dgm:prSet phldrT="[텍스트]"/>
      <dgm:spPr/>
      <dgm:t>
        <a:bodyPr/>
        <a:lstStyle/>
        <a:p>
          <a:pPr latinLnBrk="1"/>
          <a:r>
            <a:rPr lang="en-US" altLang="ko-KR" dirty="0"/>
            <a:t>Stats Logger</a:t>
          </a:r>
          <a:endParaRPr lang="ko-KR" altLang="en-US" dirty="0"/>
        </a:p>
      </dgm:t>
    </dgm:pt>
    <dgm:pt modelId="{B4927CF5-FF7A-4DAA-9BB7-E8FB976CDB02}" type="parTrans" cxnId="{D765F94D-5252-4355-9BD5-C98AD0FA8DAD}">
      <dgm:prSet/>
      <dgm:spPr/>
      <dgm:t>
        <a:bodyPr/>
        <a:lstStyle/>
        <a:p>
          <a:pPr latinLnBrk="1"/>
          <a:endParaRPr lang="ko-KR" altLang="en-US"/>
        </a:p>
      </dgm:t>
    </dgm:pt>
    <dgm:pt modelId="{F1DEB34C-028B-43B4-AB41-A645B3D765BD}" type="sibTrans" cxnId="{D765F94D-5252-4355-9BD5-C98AD0FA8DAD}">
      <dgm:prSet/>
      <dgm:spPr/>
      <dgm:t>
        <a:bodyPr/>
        <a:lstStyle/>
        <a:p>
          <a:pPr latinLnBrk="1"/>
          <a:endParaRPr lang="ko-KR" altLang="en-US"/>
        </a:p>
      </dgm:t>
    </dgm:pt>
    <dgm:pt modelId="{58F011E1-0F5B-4400-B9D7-BC9BBC4AF211}">
      <dgm:prSet phldrT="[텍스트]"/>
      <dgm:spPr/>
      <dgm:t>
        <a:bodyPr/>
        <a:lstStyle/>
        <a:p>
          <a:pPr latinLnBrk="1"/>
          <a:endParaRPr lang="ko-KR" altLang="en-US" dirty="0"/>
        </a:p>
      </dgm:t>
    </dgm:pt>
    <dgm:pt modelId="{7DAAE4FE-F451-40C1-8EF7-1D8E03B079C2}" type="parTrans" cxnId="{2DC4A994-058B-4E26-BB04-B5A3FEF0E10E}">
      <dgm:prSet/>
      <dgm:spPr/>
      <dgm:t>
        <a:bodyPr/>
        <a:lstStyle/>
        <a:p>
          <a:pPr latinLnBrk="1"/>
          <a:endParaRPr lang="ko-KR" altLang="en-US"/>
        </a:p>
      </dgm:t>
    </dgm:pt>
    <dgm:pt modelId="{003AFB60-A0FB-4720-968C-CA2A3BC287D8}" type="sibTrans" cxnId="{2DC4A994-058B-4E26-BB04-B5A3FEF0E10E}">
      <dgm:prSet/>
      <dgm:spPr/>
      <dgm:t>
        <a:bodyPr/>
        <a:lstStyle/>
        <a:p>
          <a:pPr latinLnBrk="1"/>
          <a:endParaRPr lang="ko-KR" altLang="en-US"/>
        </a:p>
      </dgm:t>
    </dgm:pt>
    <dgm:pt modelId="{F0FA7D1D-1B5E-46EF-AE38-1311D5C06887}">
      <dgm:prSet phldrT="[텍스트]"/>
      <dgm:spPr/>
      <dgm:t>
        <a:bodyPr/>
        <a:lstStyle/>
        <a:p>
          <a:pPr latinLnBrk="1"/>
          <a:r>
            <a:rPr lang="ko-KR" altLang="en-US" dirty="0"/>
            <a:t>시각화</a:t>
          </a:r>
        </a:p>
      </dgm:t>
    </dgm:pt>
    <dgm:pt modelId="{177D069F-F4C6-4BD0-8EC4-0E264799371F}" type="parTrans" cxnId="{4D46462C-EF3E-4D27-956A-79EF650D1CFF}">
      <dgm:prSet/>
      <dgm:spPr/>
      <dgm:t>
        <a:bodyPr/>
        <a:lstStyle/>
        <a:p>
          <a:pPr latinLnBrk="1"/>
          <a:endParaRPr lang="ko-KR" altLang="en-US"/>
        </a:p>
      </dgm:t>
    </dgm:pt>
    <dgm:pt modelId="{5947E3FB-B12A-4C57-9483-096B112740D5}" type="sibTrans" cxnId="{4D46462C-EF3E-4D27-956A-79EF650D1CFF}">
      <dgm:prSet/>
      <dgm:spPr/>
      <dgm:t>
        <a:bodyPr/>
        <a:lstStyle/>
        <a:p>
          <a:pPr latinLnBrk="1"/>
          <a:endParaRPr lang="ko-KR" altLang="en-US"/>
        </a:p>
      </dgm:t>
    </dgm:pt>
    <dgm:pt modelId="{7F443E07-2F16-4619-A971-F2F75F91DD97}">
      <dgm:prSet phldrT="[텍스트]"/>
      <dgm:spPr/>
      <dgm:t>
        <a:bodyPr/>
        <a:lstStyle/>
        <a:p>
          <a:pPr latinLnBrk="1"/>
          <a:r>
            <a:rPr lang="en-US" altLang="ko-KR" dirty="0"/>
            <a:t>Channel Manager</a:t>
          </a:r>
          <a:endParaRPr lang="ko-KR" altLang="en-US" dirty="0"/>
        </a:p>
      </dgm:t>
    </dgm:pt>
    <dgm:pt modelId="{76C7A9E6-6FD8-4F82-8D33-3D2FDBC7AFB4}" type="parTrans" cxnId="{C4DCED67-381B-457D-B634-125B149C5303}">
      <dgm:prSet/>
      <dgm:spPr/>
      <dgm:t>
        <a:bodyPr/>
        <a:lstStyle/>
        <a:p>
          <a:pPr latinLnBrk="1"/>
          <a:endParaRPr lang="ko-KR" altLang="en-US"/>
        </a:p>
      </dgm:t>
    </dgm:pt>
    <dgm:pt modelId="{F480052A-2FC8-4E79-B0C9-02AFD9404B35}" type="sibTrans" cxnId="{C4DCED67-381B-457D-B634-125B149C5303}">
      <dgm:prSet/>
      <dgm:spPr/>
      <dgm:t>
        <a:bodyPr/>
        <a:lstStyle/>
        <a:p>
          <a:pPr latinLnBrk="1"/>
          <a:endParaRPr lang="ko-KR" altLang="en-US"/>
        </a:p>
      </dgm:t>
    </dgm:pt>
    <dgm:pt modelId="{0AF35F09-AA88-4C55-8F20-6E6584A1431E}">
      <dgm:prSet phldrT="[텍스트]"/>
      <dgm:spPr/>
      <dgm:t>
        <a:bodyPr/>
        <a:lstStyle/>
        <a:p>
          <a:pPr latinLnBrk="1"/>
          <a:r>
            <a:rPr lang="en-US" altLang="ko-KR" dirty="0"/>
            <a:t>Path Loss</a:t>
          </a:r>
          <a:endParaRPr lang="ko-KR" altLang="en-US" dirty="0"/>
        </a:p>
      </dgm:t>
    </dgm:pt>
    <dgm:pt modelId="{6BAA1018-D91C-4B3F-AF82-B91B3BA15299}" type="parTrans" cxnId="{1E6F6DD1-CD79-41D5-9FE5-F4E5FC495C44}">
      <dgm:prSet/>
      <dgm:spPr/>
      <dgm:t>
        <a:bodyPr/>
        <a:lstStyle/>
        <a:p>
          <a:pPr latinLnBrk="1"/>
          <a:endParaRPr lang="ko-KR" altLang="en-US"/>
        </a:p>
      </dgm:t>
    </dgm:pt>
    <dgm:pt modelId="{5106E978-5A02-4822-9021-82344A707C2E}" type="sibTrans" cxnId="{1E6F6DD1-CD79-41D5-9FE5-F4E5FC495C44}">
      <dgm:prSet/>
      <dgm:spPr/>
      <dgm:t>
        <a:bodyPr/>
        <a:lstStyle/>
        <a:p>
          <a:pPr latinLnBrk="1"/>
          <a:endParaRPr lang="ko-KR" altLang="en-US"/>
        </a:p>
      </dgm:t>
    </dgm:pt>
    <dgm:pt modelId="{5D415795-D6F4-4F7B-AD9D-95CB210B624D}">
      <dgm:prSet phldrT="[텍스트]"/>
      <dgm:spPr/>
      <dgm:t>
        <a:bodyPr/>
        <a:lstStyle/>
        <a:p>
          <a:pPr latinLnBrk="1"/>
          <a:r>
            <a:rPr lang="en-US" altLang="ko-KR" dirty="0"/>
            <a:t>Application Layer</a:t>
          </a:r>
          <a:endParaRPr lang="ko-KR" altLang="en-US" dirty="0"/>
        </a:p>
      </dgm:t>
    </dgm:pt>
    <dgm:pt modelId="{3D9165BE-E418-4618-8F59-EC952E3FAC98}" type="parTrans" cxnId="{2A1E821F-1338-4094-89E6-7F92DD321E54}">
      <dgm:prSet/>
      <dgm:spPr/>
      <dgm:t>
        <a:bodyPr/>
        <a:lstStyle/>
        <a:p>
          <a:pPr latinLnBrk="1"/>
          <a:endParaRPr lang="ko-KR" altLang="en-US"/>
        </a:p>
      </dgm:t>
    </dgm:pt>
    <dgm:pt modelId="{7E0D301E-23E9-4FF4-AFE8-731A03F44DAB}" type="sibTrans" cxnId="{2A1E821F-1338-4094-89E6-7F92DD321E54}">
      <dgm:prSet/>
      <dgm:spPr/>
      <dgm:t>
        <a:bodyPr/>
        <a:lstStyle/>
        <a:p>
          <a:pPr latinLnBrk="1"/>
          <a:endParaRPr lang="ko-KR" altLang="en-US"/>
        </a:p>
      </dgm:t>
    </dgm:pt>
    <dgm:pt modelId="{FB749389-300B-4203-993D-9E9188D48DFB}">
      <dgm:prSet phldrT="[텍스트]"/>
      <dgm:spPr/>
      <dgm:t>
        <a:bodyPr/>
        <a:lstStyle/>
        <a:p>
          <a:pPr latinLnBrk="1"/>
          <a:r>
            <a:rPr lang="en-US" altLang="ko-KR" dirty="0"/>
            <a:t>MAC Layer</a:t>
          </a:r>
          <a:endParaRPr lang="ko-KR" altLang="en-US" dirty="0"/>
        </a:p>
      </dgm:t>
    </dgm:pt>
    <dgm:pt modelId="{6E1708F3-2035-43A9-AA32-6692BB3C0A61}" type="parTrans" cxnId="{55660734-76EE-42BC-939C-75580C243E82}">
      <dgm:prSet/>
      <dgm:spPr/>
      <dgm:t>
        <a:bodyPr/>
        <a:lstStyle/>
        <a:p>
          <a:pPr latinLnBrk="1"/>
          <a:endParaRPr lang="ko-KR" altLang="en-US"/>
        </a:p>
      </dgm:t>
    </dgm:pt>
    <dgm:pt modelId="{2C2A06C4-9FA2-41EE-B9AA-3D5F82C227D3}" type="sibTrans" cxnId="{55660734-76EE-42BC-939C-75580C243E82}">
      <dgm:prSet/>
      <dgm:spPr/>
      <dgm:t>
        <a:bodyPr/>
        <a:lstStyle/>
        <a:p>
          <a:pPr latinLnBrk="1"/>
          <a:endParaRPr lang="ko-KR" altLang="en-US"/>
        </a:p>
      </dgm:t>
    </dgm:pt>
    <dgm:pt modelId="{8809888F-90AC-4E4D-B2D9-E7AA5E82632D}">
      <dgm:prSet phldrT="[텍스트]"/>
      <dgm:spPr/>
      <dgm:t>
        <a:bodyPr/>
        <a:lstStyle/>
        <a:p>
          <a:pPr latinLnBrk="1"/>
          <a:r>
            <a:rPr lang="en-US" altLang="ko-KR" dirty="0"/>
            <a:t>Node</a:t>
          </a:r>
          <a:endParaRPr lang="ko-KR" altLang="en-US" dirty="0"/>
        </a:p>
      </dgm:t>
    </dgm:pt>
    <dgm:pt modelId="{ABFD11F1-98E5-456A-860E-E3A25AECA803}" type="parTrans" cxnId="{DD881EAF-DC2B-4711-BD2F-6EF3EC5670EE}">
      <dgm:prSet/>
      <dgm:spPr/>
      <dgm:t>
        <a:bodyPr/>
        <a:lstStyle/>
        <a:p>
          <a:pPr latinLnBrk="1"/>
          <a:endParaRPr lang="ko-KR" altLang="en-US"/>
        </a:p>
      </dgm:t>
    </dgm:pt>
    <dgm:pt modelId="{CD53B902-ADB5-498E-8559-D58A3E37D552}" type="sibTrans" cxnId="{DD881EAF-DC2B-4711-BD2F-6EF3EC5670EE}">
      <dgm:prSet/>
      <dgm:spPr/>
      <dgm:t>
        <a:bodyPr/>
        <a:lstStyle/>
        <a:p>
          <a:pPr latinLnBrk="1"/>
          <a:endParaRPr lang="ko-KR" altLang="en-US"/>
        </a:p>
      </dgm:t>
    </dgm:pt>
    <dgm:pt modelId="{D46EF139-F7AA-4A70-AB00-1AB84E797CE7}">
      <dgm:prSet phldrT="[텍스트]"/>
      <dgm:spPr/>
      <dgm:t>
        <a:bodyPr/>
        <a:lstStyle/>
        <a:p>
          <a:pPr latinLnBrk="1"/>
          <a:r>
            <a:rPr lang="en-US" altLang="ko-KR" dirty="0"/>
            <a:t>Traffic</a:t>
          </a:r>
          <a:endParaRPr lang="ko-KR" altLang="en-US" dirty="0"/>
        </a:p>
      </dgm:t>
    </dgm:pt>
    <dgm:pt modelId="{16D13633-4FE7-413B-8223-61D52745CCAD}" type="parTrans" cxnId="{5F4BD818-9C18-4592-9721-2CDD03E8456F}">
      <dgm:prSet/>
      <dgm:spPr/>
      <dgm:t>
        <a:bodyPr/>
        <a:lstStyle/>
        <a:p>
          <a:pPr latinLnBrk="1"/>
          <a:endParaRPr lang="ko-KR" altLang="en-US"/>
        </a:p>
      </dgm:t>
    </dgm:pt>
    <dgm:pt modelId="{D2B9022F-917F-458F-AFC6-15847D2A029E}" type="sibTrans" cxnId="{5F4BD818-9C18-4592-9721-2CDD03E8456F}">
      <dgm:prSet/>
      <dgm:spPr/>
      <dgm:t>
        <a:bodyPr/>
        <a:lstStyle/>
        <a:p>
          <a:pPr latinLnBrk="1"/>
          <a:endParaRPr lang="ko-KR" altLang="en-US"/>
        </a:p>
      </dgm:t>
    </dgm:pt>
    <dgm:pt modelId="{5E30841D-1EBF-4B8B-9346-B86A877E2A1C}">
      <dgm:prSet phldrT="[텍스트]"/>
      <dgm:spPr/>
      <dgm:t>
        <a:bodyPr/>
        <a:lstStyle/>
        <a:p>
          <a:pPr latinLnBrk="1"/>
          <a:endParaRPr lang="ko-KR" altLang="en-US" dirty="0"/>
        </a:p>
      </dgm:t>
    </dgm:pt>
    <dgm:pt modelId="{98B76FA6-7FA1-438E-9676-5D84B2DFABD8}" type="parTrans" cxnId="{E0E6FD7B-8F20-4435-AD94-7005B2505D3F}">
      <dgm:prSet/>
      <dgm:spPr/>
      <dgm:t>
        <a:bodyPr/>
        <a:lstStyle/>
        <a:p>
          <a:pPr latinLnBrk="1"/>
          <a:endParaRPr lang="ko-KR" altLang="en-US"/>
        </a:p>
      </dgm:t>
    </dgm:pt>
    <dgm:pt modelId="{1668B5FC-43E3-46DA-8862-0FE526008F99}" type="sibTrans" cxnId="{E0E6FD7B-8F20-4435-AD94-7005B2505D3F}">
      <dgm:prSet/>
      <dgm:spPr/>
      <dgm:t>
        <a:bodyPr/>
        <a:lstStyle/>
        <a:p>
          <a:pPr latinLnBrk="1"/>
          <a:endParaRPr lang="ko-KR" altLang="en-US"/>
        </a:p>
      </dgm:t>
    </dgm:pt>
    <dgm:pt modelId="{CB2E95F5-D548-431B-A9CE-5ECA75CBBA14}">
      <dgm:prSet phldrT="[텍스트]"/>
      <dgm:spPr/>
      <dgm:t>
        <a:bodyPr/>
        <a:lstStyle/>
        <a:p>
          <a:pPr latinLnBrk="1"/>
          <a:r>
            <a:rPr lang="en-US" altLang="ko-KR" dirty="0"/>
            <a:t>AP</a:t>
          </a:r>
          <a:endParaRPr lang="ko-KR" altLang="en-US" dirty="0"/>
        </a:p>
      </dgm:t>
    </dgm:pt>
    <dgm:pt modelId="{BE88E420-A0CB-4532-9D7C-2518776E64E3}" type="parTrans" cxnId="{D351F887-5879-495A-868D-914643001FF0}">
      <dgm:prSet/>
      <dgm:spPr/>
      <dgm:t>
        <a:bodyPr/>
        <a:lstStyle/>
        <a:p>
          <a:pPr latinLnBrk="1"/>
          <a:endParaRPr lang="ko-KR" altLang="en-US"/>
        </a:p>
      </dgm:t>
    </dgm:pt>
    <dgm:pt modelId="{2F65FE61-034B-46AF-B41A-617B0F8733D6}" type="sibTrans" cxnId="{D351F887-5879-495A-868D-914643001FF0}">
      <dgm:prSet/>
      <dgm:spPr/>
      <dgm:t>
        <a:bodyPr/>
        <a:lstStyle/>
        <a:p>
          <a:pPr latinLnBrk="1"/>
          <a:endParaRPr lang="ko-KR" altLang="en-US"/>
        </a:p>
      </dgm:t>
    </dgm:pt>
    <dgm:pt modelId="{97922290-7E54-424D-B87B-168F9F4E9275}">
      <dgm:prSet phldrT="[텍스트]"/>
      <dgm:spPr/>
      <dgm:t>
        <a:bodyPr/>
        <a:lstStyle/>
        <a:p>
          <a:pPr latinLnBrk="1"/>
          <a:r>
            <a:rPr lang="en-US" altLang="ko-KR" dirty="0"/>
            <a:t>Station</a:t>
          </a:r>
          <a:endParaRPr lang="ko-KR" altLang="en-US" dirty="0"/>
        </a:p>
      </dgm:t>
    </dgm:pt>
    <dgm:pt modelId="{0FDC67C7-6A52-4901-B529-A201CD4F658D}" type="parTrans" cxnId="{AF0C0ED7-F818-470B-9683-BA9EDA6FC69C}">
      <dgm:prSet/>
      <dgm:spPr/>
      <dgm:t>
        <a:bodyPr/>
        <a:lstStyle/>
        <a:p>
          <a:pPr latinLnBrk="1"/>
          <a:endParaRPr lang="ko-KR" altLang="en-US"/>
        </a:p>
      </dgm:t>
    </dgm:pt>
    <dgm:pt modelId="{743F80AF-1A7B-42A2-82A0-D9D49F42F243}" type="sibTrans" cxnId="{AF0C0ED7-F818-470B-9683-BA9EDA6FC69C}">
      <dgm:prSet/>
      <dgm:spPr/>
      <dgm:t>
        <a:bodyPr/>
        <a:lstStyle/>
        <a:p>
          <a:pPr latinLnBrk="1"/>
          <a:endParaRPr lang="ko-KR" altLang="en-US"/>
        </a:p>
      </dgm:t>
    </dgm:pt>
    <dgm:pt modelId="{29957BDA-9647-4B7F-A2ED-52D7F3FB175F}">
      <dgm:prSet phldrT="[텍스트]"/>
      <dgm:spPr/>
      <dgm:t>
        <a:bodyPr/>
        <a:lstStyle/>
        <a:p>
          <a:pPr latinLnBrk="1"/>
          <a:r>
            <a:rPr lang="en-US" altLang="ko-KR" dirty="0"/>
            <a:t>Packet </a:t>
          </a:r>
          <a:r>
            <a:rPr lang="ko-KR" altLang="en-US" dirty="0"/>
            <a:t>전송</a:t>
          </a:r>
        </a:p>
      </dgm:t>
    </dgm:pt>
    <dgm:pt modelId="{B2D7BF96-5233-4185-B4A7-6161893FA9A0}" type="parTrans" cxnId="{39E2B43D-BDC8-4232-A0D1-734189622E38}">
      <dgm:prSet/>
      <dgm:spPr/>
      <dgm:t>
        <a:bodyPr/>
        <a:lstStyle/>
        <a:p>
          <a:pPr latinLnBrk="1"/>
          <a:endParaRPr lang="ko-KR" altLang="en-US"/>
        </a:p>
      </dgm:t>
    </dgm:pt>
    <dgm:pt modelId="{254D3998-1F17-4272-9BD5-51DCD0BD4133}" type="sibTrans" cxnId="{39E2B43D-BDC8-4232-A0D1-734189622E38}">
      <dgm:prSet/>
      <dgm:spPr/>
      <dgm:t>
        <a:bodyPr/>
        <a:lstStyle/>
        <a:p>
          <a:pPr latinLnBrk="1"/>
          <a:endParaRPr lang="ko-KR" altLang="en-US"/>
        </a:p>
      </dgm:t>
    </dgm:pt>
    <dgm:pt modelId="{6DECF276-55DB-42B1-835D-300E10D8D23B}">
      <dgm:prSet phldrT="[텍스트]"/>
      <dgm:spPr/>
      <dgm:t>
        <a:bodyPr/>
        <a:lstStyle/>
        <a:p>
          <a:pPr latinLnBrk="1"/>
          <a:r>
            <a:rPr lang="ko-KR" altLang="en-US" dirty="0"/>
            <a:t>안테나 설정</a:t>
          </a:r>
        </a:p>
      </dgm:t>
    </dgm:pt>
    <dgm:pt modelId="{607E883A-C217-41B9-B8A5-6AE3B1F90973}" type="parTrans" cxnId="{8031D2F8-04BA-44B3-A0FB-6E9FE4DC35FE}">
      <dgm:prSet/>
      <dgm:spPr/>
      <dgm:t>
        <a:bodyPr/>
        <a:lstStyle/>
        <a:p>
          <a:pPr latinLnBrk="1"/>
          <a:endParaRPr lang="ko-KR" altLang="en-US"/>
        </a:p>
      </dgm:t>
    </dgm:pt>
    <dgm:pt modelId="{FE1F3543-F1AD-47E7-8110-BEDCBCF553CF}" type="sibTrans" cxnId="{8031D2F8-04BA-44B3-A0FB-6E9FE4DC35FE}">
      <dgm:prSet/>
      <dgm:spPr/>
      <dgm:t>
        <a:bodyPr/>
        <a:lstStyle/>
        <a:p>
          <a:pPr latinLnBrk="1"/>
          <a:endParaRPr lang="ko-KR" altLang="en-US"/>
        </a:p>
      </dgm:t>
    </dgm:pt>
    <dgm:pt modelId="{383AF8F0-BBDA-47A4-A150-5474BB4317AB}" type="pres">
      <dgm:prSet presAssocID="{2AD597CB-B4AA-4FBE-BDEF-865E3A174F4E}" presName="Name0" presStyleCnt="0">
        <dgm:presLayoutVars>
          <dgm:dir/>
          <dgm:animLvl val="lvl"/>
          <dgm:resizeHandles val="exact"/>
        </dgm:presLayoutVars>
      </dgm:prSet>
      <dgm:spPr/>
    </dgm:pt>
    <dgm:pt modelId="{A3E9A8BF-0153-4EA7-AAAF-20FB0686187B}" type="pres">
      <dgm:prSet presAssocID="{6C66A21B-8A73-49CF-AF65-ED42410E44DE}" presName="composite" presStyleCnt="0"/>
      <dgm:spPr/>
    </dgm:pt>
    <dgm:pt modelId="{95761898-1820-4CC4-9B5F-9CE9E7CFCA97}" type="pres">
      <dgm:prSet presAssocID="{6C66A21B-8A73-49CF-AF65-ED42410E44DE}" presName="parTx" presStyleLbl="alignNode1" presStyleIdx="0" presStyleCnt="3">
        <dgm:presLayoutVars>
          <dgm:chMax val="0"/>
          <dgm:chPref val="0"/>
          <dgm:bulletEnabled val="1"/>
        </dgm:presLayoutVars>
      </dgm:prSet>
      <dgm:spPr/>
    </dgm:pt>
    <dgm:pt modelId="{E565AB62-2DF5-4A91-9787-3B4EA7CC1A8F}" type="pres">
      <dgm:prSet presAssocID="{6C66A21B-8A73-49CF-AF65-ED42410E44DE}" presName="desTx" presStyleLbl="alignAccFollowNode1" presStyleIdx="0" presStyleCnt="3">
        <dgm:presLayoutVars>
          <dgm:bulletEnabled val="1"/>
        </dgm:presLayoutVars>
      </dgm:prSet>
      <dgm:spPr/>
    </dgm:pt>
    <dgm:pt modelId="{4388DC40-711D-4417-BC4C-10A8566D63E9}" type="pres">
      <dgm:prSet presAssocID="{CD89478E-51C8-4761-94BD-372C93CC35DC}" presName="space" presStyleCnt="0"/>
      <dgm:spPr/>
    </dgm:pt>
    <dgm:pt modelId="{620E59B3-B8D4-4270-908B-1AFB8ADAC9C7}" type="pres">
      <dgm:prSet presAssocID="{43B90B36-6034-4088-A965-4C2C88CDBEAD}" presName="composite" presStyleCnt="0"/>
      <dgm:spPr/>
    </dgm:pt>
    <dgm:pt modelId="{B9B460AA-C555-4D23-88BF-37FADF4C079B}" type="pres">
      <dgm:prSet presAssocID="{43B90B36-6034-4088-A965-4C2C88CDBEAD}" presName="parTx" presStyleLbl="alignNode1" presStyleIdx="1" presStyleCnt="3">
        <dgm:presLayoutVars>
          <dgm:chMax val="0"/>
          <dgm:chPref val="0"/>
          <dgm:bulletEnabled val="1"/>
        </dgm:presLayoutVars>
      </dgm:prSet>
      <dgm:spPr/>
    </dgm:pt>
    <dgm:pt modelId="{77EBBD8D-9A0A-43F7-A5B3-5A9A58825824}" type="pres">
      <dgm:prSet presAssocID="{43B90B36-6034-4088-A965-4C2C88CDBEAD}" presName="desTx" presStyleLbl="alignAccFollowNode1" presStyleIdx="1" presStyleCnt="3">
        <dgm:presLayoutVars>
          <dgm:bulletEnabled val="1"/>
        </dgm:presLayoutVars>
      </dgm:prSet>
      <dgm:spPr/>
    </dgm:pt>
    <dgm:pt modelId="{1DC3BC59-3F91-4827-A110-D2A6CF3A037E}" type="pres">
      <dgm:prSet presAssocID="{F589CD6F-B133-41D8-BE73-2E2A245D9BCB}" presName="space" presStyleCnt="0"/>
      <dgm:spPr/>
    </dgm:pt>
    <dgm:pt modelId="{234AB7C5-D4DF-4CB2-B7D1-B51C58A92AB3}" type="pres">
      <dgm:prSet presAssocID="{B20C4853-11CF-4488-AF13-E3928B473FE7}" presName="composite" presStyleCnt="0"/>
      <dgm:spPr/>
    </dgm:pt>
    <dgm:pt modelId="{AF00BD15-EB88-4BD3-BD13-71BC389C9646}" type="pres">
      <dgm:prSet presAssocID="{B20C4853-11CF-4488-AF13-E3928B473FE7}" presName="parTx" presStyleLbl="alignNode1" presStyleIdx="2" presStyleCnt="3">
        <dgm:presLayoutVars>
          <dgm:chMax val="0"/>
          <dgm:chPref val="0"/>
          <dgm:bulletEnabled val="1"/>
        </dgm:presLayoutVars>
      </dgm:prSet>
      <dgm:spPr/>
    </dgm:pt>
    <dgm:pt modelId="{6E6A99BE-7488-4967-A1AE-8ED693252B8A}" type="pres">
      <dgm:prSet presAssocID="{B20C4853-11CF-4488-AF13-E3928B473FE7}" presName="desTx" presStyleLbl="alignAccFollowNode1" presStyleIdx="2" presStyleCnt="3">
        <dgm:presLayoutVars>
          <dgm:bulletEnabled val="1"/>
        </dgm:presLayoutVars>
      </dgm:prSet>
      <dgm:spPr/>
    </dgm:pt>
  </dgm:ptLst>
  <dgm:cxnLst>
    <dgm:cxn modelId="{EBCC6D02-EF57-4E6C-90E6-CEB5AF4E073E}" type="presOf" srcId="{29957BDA-9647-4B7F-A2ED-52D7F3FB175F}" destId="{6E6A99BE-7488-4967-A1AE-8ED693252B8A}" srcOrd="0" destOrd="2" presId="urn:microsoft.com/office/officeart/2005/8/layout/hList1"/>
    <dgm:cxn modelId="{3681FA06-5105-4CC7-B60F-10F2D2D46CB3}" type="presOf" srcId="{6C66A21B-8A73-49CF-AF65-ED42410E44DE}" destId="{95761898-1820-4CC4-9B5F-9CE9E7CFCA97}" srcOrd="0" destOrd="0" presId="urn:microsoft.com/office/officeart/2005/8/layout/hList1"/>
    <dgm:cxn modelId="{467C1309-DDCE-4CCA-B5F7-7DC2CB1F2DB9}" type="presOf" srcId="{58F011E1-0F5B-4400-B9D7-BC9BBC4AF211}" destId="{E565AB62-2DF5-4A91-9787-3B4EA7CC1A8F}" srcOrd="0" destOrd="5" presId="urn:microsoft.com/office/officeart/2005/8/layout/hList1"/>
    <dgm:cxn modelId="{5F4BD818-9C18-4592-9721-2CDD03E8456F}" srcId="{68ADA7F9-7DE9-4BEE-A284-9E68A5F61CAE}" destId="{D46EF139-F7AA-4A70-AB00-1AB84E797CE7}" srcOrd="1" destOrd="0" parTransId="{16D13633-4FE7-413B-8223-61D52745CCAD}" sibTransId="{D2B9022F-917F-458F-AFC6-15847D2A029E}"/>
    <dgm:cxn modelId="{2A1E821F-1338-4094-89E6-7F92DD321E54}" srcId="{43B90B36-6034-4088-A965-4C2C88CDBEAD}" destId="{5D415795-D6F4-4F7B-AD9D-95CB210B624D}" srcOrd="4" destOrd="0" parTransId="{3D9165BE-E418-4618-8F59-EC952E3FAC98}" sibTransId="{7E0D301E-23E9-4FF4-AFE8-731A03F44DAB}"/>
    <dgm:cxn modelId="{4D46462C-EF3E-4D27-956A-79EF650D1CFF}" srcId="{6C66A21B-8A73-49CF-AF65-ED42410E44DE}" destId="{F0FA7D1D-1B5E-46EF-AE38-1311D5C06887}" srcOrd="2" destOrd="0" parTransId="{177D069F-F4C6-4BD0-8EC4-0E264799371F}" sibTransId="{5947E3FB-B12A-4C57-9483-096B112740D5}"/>
    <dgm:cxn modelId="{F5387D2D-1B3D-4030-B8AD-5C9319EA7A97}" type="presOf" srcId="{74B7C7FE-D911-4EF4-A639-D3AB603C3D4B}" destId="{E565AB62-2DF5-4A91-9787-3B4EA7CC1A8F}" srcOrd="0" destOrd="1" presId="urn:microsoft.com/office/officeart/2005/8/layout/hList1"/>
    <dgm:cxn modelId="{47BEB72F-3B43-41D8-890B-2AC4017DC8AD}" srcId="{6C66A21B-8A73-49CF-AF65-ED42410E44DE}" destId="{74B7C7FE-D911-4EF4-A639-D3AB603C3D4B}" srcOrd="1" destOrd="0" parTransId="{5E6E923A-8EA5-4B51-9F18-728417246A9E}" sibTransId="{18A3CA2D-740E-468A-86C4-78BAB161DF91}"/>
    <dgm:cxn modelId="{55660734-76EE-42BC-939C-75580C243E82}" srcId="{43B90B36-6034-4088-A965-4C2C88CDBEAD}" destId="{FB749389-300B-4203-993D-9E9188D48DFB}" srcOrd="5" destOrd="0" parTransId="{6E1708F3-2035-43A9-AA32-6692BB3C0A61}" sibTransId="{2C2A06C4-9FA2-41EE-B9AA-3D5F82C227D3}"/>
    <dgm:cxn modelId="{ED85CA34-3D90-41C8-BDDF-A9CBBBAD4FCE}" srcId="{43B90B36-6034-4088-A965-4C2C88CDBEAD}" destId="{68ADA7F9-7DE9-4BEE-A284-9E68A5F61CAE}" srcOrd="0" destOrd="0" parTransId="{E3C6D82E-7830-4166-9B4E-72A20A7630CA}" sibTransId="{05EBDCA7-ACE5-4F12-AB2B-92E771E5A70A}"/>
    <dgm:cxn modelId="{BD672637-91DB-4D32-A4B3-3A0171F7CD7A}" type="presOf" srcId="{5E30841D-1EBF-4B8B-9346-B86A877E2A1C}" destId="{77EBBD8D-9A0A-43F7-A5B3-5A9A58825824}" srcOrd="0" destOrd="8" presId="urn:microsoft.com/office/officeart/2005/8/layout/hList1"/>
    <dgm:cxn modelId="{39E2B43D-BDC8-4232-A0D1-734189622E38}" srcId="{B20C4853-11CF-4488-AF13-E3928B473FE7}" destId="{29957BDA-9647-4B7F-A2ED-52D7F3FB175F}" srcOrd="2" destOrd="0" parTransId="{B2D7BF96-5233-4185-B4A7-6161893FA9A0}" sibTransId="{254D3998-1F17-4272-9BD5-51DCD0BD4133}"/>
    <dgm:cxn modelId="{799DE342-A013-44E4-B198-E4AD3EA4CE84}" type="presOf" srcId="{68ADA7F9-7DE9-4BEE-A284-9E68A5F61CAE}" destId="{77EBBD8D-9A0A-43F7-A5B3-5A9A58825824}" srcOrd="0" destOrd="0" presId="urn:microsoft.com/office/officeart/2005/8/layout/hList1"/>
    <dgm:cxn modelId="{C4DCED67-381B-457D-B634-125B149C5303}" srcId="{43B90B36-6034-4088-A965-4C2C88CDBEAD}" destId="{7F443E07-2F16-4619-A971-F2F75F91DD97}" srcOrd="2" destOrd="0" parTransId="{76C7A9E6-6FD8-4F82-8D33-3D2FDBC7AFB4}" sibTransId="{F480052A-2FC8-4E79-B0C9-02AFD9404B35}"/>
    <dgm:cxn modelId="{98B5804A-F687-4536-ABA1-85A29A44EC55}" srcId="{6C66A21B-8A73-49CF-AF65-ED42410E44DE}" destId="{53658007-1D25-4E58-AF6D-4B3AF1DA29B3}" srcOrd="0" destOrd="0" parTransId="{71991480-5907-492B-81C2-CFF0FAF94310}" sibTransId="{B2C85054-9448-42A0-847C-F33AD99B3D63}"/>
    <dgm:cxn modelId="{D765F94D-5252-4355-9BD5-C98AD0FA8DAD}" srcId="{B20C4853-11CF-4488-AF13-E3928B473FE7}" destId="{2F152765-FBCF-4B96-B98C-5BE3027675DE}" srcOrd="1" destOrd="0" parTransId="{B4927CF5-FF7A-4DAA-9BB7-E8FB976CDB02}" sibTransId="{F1DEB34C-028B-43B4-AB41-A645B3D765BD}"/>
    <dgm:cxn modelId="{376E0C71-B180-4C35-9EEF-2062CBB7663D}" type="presOf" srcId="{43B90B36-6034-4088-A965-4C2C88CDBEAD}" destId="{B9B460AA-C555-4D23-88BF-37FADF4C079B}" srcOrd="0" destOrd="0" presId="urn:microsoft.com/office/officeart/2005/8/layout/hList1"/>
    <dgm:cxn modelId="{B992D452-C39C-45C1-84AB-5CC5B5ACBA8A}" type="presOf" srcId="{5D415795-D6F4-4F7B-AD9D-95CB210B624D}" destId="{77EBBD8D-9A0A-43F7-A5B3-5A9A58825824}" srcOrd="0" destOrd="6" presId="urn:microsoft.com/office/officeart/2005/8/layout/hList1"/>
    <dgm:cxn modelId="{F2652075-DB92-48AE-AC81-D68138CA49EA}" srcId="{B20C4853-11CF-4488-AF13-E3928B473FE7}" destId="{B57DE6AA-D0F1-4438-AE4A-96A266A50833}" srcOrd="0" destOrd="0" parTransId="{1A6CBD1F-AC50-4241-AAB7-3392BFBA509E}" sibTransId="{C3D8074B-F1E4-44AE-AC72-21B8866166FD}"/>
    <dgm:cxn modelId="{D3146155-8DFC-4015-BAD2-D92D62BC8E6A}" type="presOf" srcId="{CB2E95F5-D548-431B-A9CE-5ECA75CBBA14}" destId="{E565AB62-2DF5-4A91-9787-3B4EA7CC1A8F}" srcOrd="0" destOrd="2" presId="urn:microsoft.com/office/officeart/2005/8/layout/hList1"/>
    <dgm:cxn modelId="{E0E6FD7B-8F20-4435-AD94-7005B2505D3F}" srcId="{43B90B36-6034-4088-A965-4C2C88CDBEAD}" destId="{5E30841D-1EBF-4B8B-9346-B86A877E2A1C}" srcOrd="6" destOrd="0" parTransId="{98B76FA6-7FA1-438E-9676-5D84B2DFABD8}" sibTransId="{1668B5FC-43E3-46DA-8862-0FE526008F99}"/>
    <dgm:cxn modelId="{9B867B82-A3D4-4C27-BC39-F3D276DFA0CA}" type="presOf" srcId="{8809888F-90AC-4E4D-B2D9-E7AA5E82632D}" destId="{77EBBD8D-9A0A-43F7-A5B3-5A9A58825824}" srcOrd="0" destOrd="1" presId="urn:microsoft.com/office/officeart/2005/8/layout/hList1"/>
    <dgm:cxn modelId="{D351F887-5879-495A-868D-914643001FF0}" srcId="{74B7C7FE-D911-4EF4-A639-D3AB603C3D4B}" destId="{CB2E95F5-D548-431B-A9CE-5ECA75CBBA14}" srcOrd="0" destOrd="0" parTransId="{BE88E420-A0CB-4532-9D7C-2518776E64E3}" sibTransId="{2F65FE61-034B-46AF-B41A-617B0F8733D6}"/>
    <dgm:cxn modelId="{E6CBE48C-9C24-42F9-A2BA-E08A8470570D}" type="presOf" srcId="{B20C4853-11CF-4488-AF13-E3928B473FE7}" destId="{AF00BD15-EB88-4BD3-BD13-71BC389C9646}" srcOrd="0" destOrd="0" presId="urn:microsoft.com/office/officeart/2005/8/layout/hList1"/>
    <dgm:cxn modelId="{A911F990-C231-43BB-91B1-26BA128D46F6}" type="presOf" srcId="{7F443E07-2F16-4619-A971-F2F75F91DD97}" destId="{77EBBD8D-9A0A-43F7-A5B3-5A9A58825824}" srcOrd="0" destOrd="4" presId="urn:microsoft.com/office/officeart/2005/8/layout/hList1"/>
    <dgm:cxn modelId="{2DC4A994-058B-4E26-BB04-B5A3FEF0E10E}" srcId="{6C66A21B-8A73-49CF-AF65-ED42410E44DE}" destId="{58F011E1-0F5B-4400-B9D7-BC9BBC4AF211}" srcOrd="3" destOrd="0" parTransId="{7DAAE4FE-F451-40C1-8EF7-1D8E03B079C2}" sibTransId="{003AFB60-A0FB-4720-968C-CA2A3BC287D8}"/>
    <dgm:cxn modelId="{56A92C95-9983-42B0-8F0B-44D942499DF9}" type="presOf" srcId="{0AF35F09-AA88-4C55-8F20-6E6584A1431E}" destId="{77EBBD8D-9A0A-43F7-A5B3-5A9A58825824}" srcOrd="0" destOrd="5" presId="urn:microsoft.com/office/officeart/2005/8/layout/hList1"/>
    <dgm:cxn modelId="{DD881EAF-DC2B-4711-BD2F-6EF3EC5670EE}" srcId="{68ADA7F9-7DE9-4BEE-A284-9E68A5F61CAE}" destId="{8809888F-90AC-4E4D-B2D9-E7AA5E82632D}" srcOrd="0" destOrd="0" parTransId="{ABFD11F1-98E5-456A-860E-E3A25AECA803}" sibTransId="{CD53B902-ADB5-498E-8559-D58A3E37D552}"/>
    <dgm:cxn modelId="{8E8295BE-30F5-4F61-A9D3-3EB232F62A92}" srcId="{2AD597CB-B4AA-4FBE-BDEF-865E3A174F4E}" destId="{B20C4853-11CF-4488-AF13-E3928B473FE7}" srcOrd="2" destOrd="0" parTransId="{5277A86F-015D-4049-9A65-06B5731E6CDE}" sibTransId="{AE289B26-1285-49FF-8D2A-4BCCEAAD8A2C}"/>
    <dgm:cxn modelId="{A5026CC7-7A3F-4794-81A6-97D63DC93E4A}" srcId="{2AD597CB-B4AA-4FBE-BDEF-865E3A174F4E}" destId="{6C66A21B-8A73-49CF-AF65-ED42410E44DE}" srcOrd="0" destOrd="0" parTransId="{A364095B-037D-4FE6-890F-DE6ED4EEDD69}" sibTransId="{CD89478E-51C8-4761-94BD-372C93CC35DC}"/>
    <dgm:cxn modelId="{6BDF1DD0-50B1-4B90-9882-76449E1C3448}" type="presOf" srcId="{B57DE6AA-D0F1-4438-AE4A-96A266A50833}" destId="{6E6A99BE-7488-4967-A1AE-8ED693252B8A}" srcOrd="0" destOrd="0" presId="urn:microsoft.com/office/officeart/2005/8/layout/hList1"/>
    <dgm:cxn modelId="{1E6F6DD1-CD79-41D5-9FE5-F4E5FC495C44}" srcId="{43B90B36-6034-4088-A965-4C2C88CDBEAD}" destId="{0AF35F09-AA88-4C55-8F20-6E6584A1431E}" srcOrd="3" destOrd="0" parTransId="{6BAA1018-D91C-4B3F-AF82-B91B3BA15299}" sibTransId="{5106E978-5A02-4822-9021-82344A707C2E}"/>
    <dgm:cxn modelId="{AF0C0ED7-F818-470B-9683-BA9EDA6FC69C}" srcId="{74B7C7FE-D911-4EF4-A639-D3AB603C3D4B}" destId="{97922290-7E54-424D-B87B-168F9F4E9275}" srcOrd="1" destOrd="0" parTransId="{0FDC67C7-6A52-4901-B529-A201CD4F658D}" sibTransId="{743F80AF-1A7B-42A2-82A0-D9D49F42F243}"/>
    <dgm:cxn modelId="{39F088D9-6F45-4A09-B9C9-B89505A09227}" type="presOf" srcId="{F0FA7D1D-1B5E-46EF-AE38-1311D5C06887}" destId="{E565AB62-2DF5-4A91-9787-3B4EA7CC1A8F}" srcOrd="0" destOrd="4" presId="urn:microsoft.com/office/officeart/2005/8/layout/hList1"/>
    <dgm:cxn modelId="{3A5B08DB-5C00-4A7E-A43E-2D664BB0AD43}" type="presOf" srcId="{FB749389-300B-4203-993D-9E9188D48DFB}" destId="{77EBBD8D-9A0A-43F7-A5B3-5A9A58825824}" srcOrd="0" destOrd="7" presId="urn:microsoft.com/office/officeart/2005/8/layout/hList1"/>
    <dgm:cxn modelId="{7E4A50DF-4C73-4F6F-B1D4-989C28CE86D1}" type="presOf" srcId="{D46EF139-F7AA-4A70-AB00-1AB84E797CE7}" destId="{77EBBD8D-9A0A-43F7-A5B3-5A9A58825824}" srcOrd="0" destOrd="2" presId="urn:microsoft.com/office/officeart/2005/8/layout/hList1"/>
    <dgm:cxn modelId="{09E5A4E3-36A4-4BA6-8131-838440892E5E}" srcId="{2AD597CB-B4AA-4FBE-BDEF-865E3A174F4E}" destId="{43B90B36-6034-4088-A965-4C2C88CDBEAD}" srcOrd="1" destOrd="0" parTransId="{31944388-C4F5-4EDB-AA62-22980A8997C5}" sibTransId="{F589CD6F-B133-41D8-BE73-2E2A245D9BCB}"/>
    <dgm:cxn modelId="{1EA8F6E6-C62B-45E6-96D9-10BA74A26856}" type="presOf" srcId="{2F152765-FBCF-4B96-B98C-5BE3027675DE}" destId="{6E6A99BE-7488-4967-A1AE-8ED693252B8A}" srcOrd="0" destOrd="1" presId="urn:microsoft.com/office/officeart/2005/8/layout/hList1"/>
    <dgm:cxn modelId="{572F09EB-B025-4C45-B859-92A64E0F5B64}" type="presOf" srcId="{97922290-7E54-424D-B87B-168F9F4E9275}" destId="{E565AB62-2DF5-4A91-9787-3B4EA7CC1A8F}" srcOrd="0" destOrd="3" presId="urn:microsoft.com/office/officeart/2005/8/layout/hList1"/>
    <dgm:cxn modelId="{F2A94FEF-E6EC-4806-AEB6-23784FADD0E2}" type="presOf" srcId="{2AD597CB-B4AA-4FBE-BDEF-865E3A174F4E}" destId="{383AF8F0-BBDA-47A4-A150-5474BB4317AB}" srcOrd="0" destOrd="0" presId="urn:microsoft.com/office/officeart/2005/8/layout/hList1"/>
    <dgm:cxn modelId="{8031D2F8-04BA-44B3-A0FB-6E9FE4DC35FE}" srcId="{43B90B36-6034-4088-A965-4C2C88CDBEAD}" destId="{6DECF276-55DB-42B1-835D-300E10D8D23B}" srcOrd="1" destOrd="0" parTransId="{607E883A-C217-41B9-B8A5-6AE3B1F90973}" sibTransId="{FE1F3543-F1AD-47E7-8110-BEDCBCF553CF}"/>
    <dgm:cxn modelId="{97A73CFA-0265-4AE5-8F80-213602A14DB5}" type="presOf" srcId="{6DECF276-55DB-42B1-835D-300E10D8D23B}" destId="{77EBBD8D-9A0A-43F7-A5B3-5A9A58825824}" srcOrd="0" destOrd="3" presId="urn:microsoft.com/office/officeart/2005/8/layout/hList1"/>
    <dgm:cxn modelId="{86C35FFA-2E8B-46C1-B229-E7104B47EF70}" type="presOf" srcId="{53658007-1D25-4E58-AF6D-4B3AF1DA29B3}" destId="{E565AB62-2DF5-4A91-9787-3B4EA7CC1A8F}" srcOrd="0" destOrd="0" presId="urn:microsoft.com/office/officeart/2005/8/layout/hList1"/>
    <dgm:cxn modelId="{3E3D4CB6-6913-486D-ACAE-82B8A266F6DC}" type="presParOf" srcId="{383AF8F0-BBDA-47A4-A150-5474BB4317AB}" destId="{A3E9A8BF-0153-4EA7-AAAF-20FB0686187B}" srcOrd="0" destOrd="0" presId="urn:microsoft.com/office/officeart/2005/8/layout/hList1"/>
    <dgm:cxn modelId="{45BBD0E1-8BD0-4DE1-8521-51E84CA7CDA1}" type="presParOf" srcId="{A3E9A8BF-0153-4EA7-AAAF-20FB0686187B}" destId="{95761898-1820-4CC4-9B5F-9CE9E7CFCA97}" srcOrd="0" destOrd="0" presId="urn:microsoft.com/office/officeart/2005/8/layout/hList1"/>
    <dgm:cxn modelId="{DAE57CD7-8BEB-460F-9F25-071517ADCC4A}" type="presParOf" srcId="{A3E9A8BF-0153-4EA7-AAAF-20FB0686187B}" destId="{E565AB62-2DF5-4A91-9787-3B4EA7CC1A8F}" srcOrd="1" destOrd="0" presId="urn:microsoft.com/office/officeart/2005/8/layout/hList1"/>
    <dgm:cxn modelId="{2B861286-89E2-46D5-BE9E-6B37EE830B15}" type="presParOf" srcId="{383AF8F0-BBDA-47A4-A150-5474BB4317AB}" destId="{4388DC40-711D-4417-BC4C-10A8566D63E9}" srcOrd="1" destOrd="0" presId="urn:microsoft.com/office/officeart/2005/8/layout/hList1"/>
    <dgm:cxn modelId="{C6070374-8600-4A1B-B37F-3801A9F19EBA}" type="presParOf" srcId="{383AF8F0-BBDA-47A4-A150-5474BB4317AB}" destId="{620E59B3-B8D4-4270-908B-1AFB8ADAC9C7}" srcOrd="2" destOrd="0" presId="urn:microsoft.com/office/officeart/2005/8/layout/hList1"/>
    <dgm:cxn modelId="{BFB562E2-6D39-400E-82E4-47FA3E3FE834}" type="presParOf" srcId="{620E59B3-B8D4-4270-908B-1AFB8ADAC9C7}" destId="{B9B460AA-C555-4D23-88BF-37FADF4C079B}" srcOrd="0" destOrd="0" presId="urn:microsoft.com/office/officeart/2005/8/layout/hList1"/>
    <dgm:cxn modelId="{3D06B043-2350-4C3F-9445-20BA5F219D9B}" type="presParOf" srcId="{620E59B3-B8D4-4270-908B-1AFB8ADAC9C7}" destId="{77EBBD8D-9A0A-43F7-A5B3-5A9A58825824}" srcOrd="1" destOrd="0" presId="urn:microsoft.com/office/officeart/2005/8/layout/hList1"/>
    <dgm:cxn modelId="{D4C7CE3E-EF00-4BFD-9E23-818C76E1087D}" type="presParOf" srcId="{383AF8F0-BBDA-47A4-A150-5474BB4317AB}" destId="{1DC3BC59-3F91-4827-A110-D2A6CF3A037E}" srcOrd="3" destOrd="0" presId="urn:microsoft.com/office/officeart/2005/8/layout/hList1"/>
    <dgm:cxn modelId="{8F6C20C0-9705-48DA-A040-86BC59999DA2}" type="presParOf" srcId="{383AF8F0-BBDA-47A4-A150-5474BB4317AB}" destId="{234AB7C5-D4DF-4CB2-B7D1-B51C58A92AB3}" srcOrd="4" destOrd="0" presId="urn:microsoft.com/office/officeart/2005/8/layout/hList1"/>
    <dgm:cxn modelId="{CC54E5C3-291A-4FB5-9E29-6BA3AE1B4EF2}" type="presParOf" srcId="{234AB7C5-D4DF-4CB2-B7D1-B51C58A92AB3}" destId="{AF00BD15-EB88-4BD3-BD13-71BC389C9646}" srcOrd="0" destOrd="0" presId="urn:microsoft.com/office/officeart/2005/8/layout/hList1"/>
    <dgm:cxn modelId="{310673E8-1BB3-4EF6-B9F7-37A3CF74203D}" type="presParOf" srcId="{234AB7C5-D4DF-4CB2-B7D1-B51C58A92AB3}" destId="{6E6A99BE-7488-4967-A1AE-8ED693252B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61898-1820-4CC4-9B5F-9CE9E7CFCA97}">
      <dsp:nvSpPr>
        <dsp:cNvPr id="0" name=""/>
        <dsp:cNvSpPr/>
      </dsp:nvSpPr>
      <dsp:spPr>
        <a:xfrm>
          <a:off x="3578" y="88810"/>
          <a:ext cx="3488866" cy="633600"/>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latinLnBrk="1">
            <a:lnSpc>
              <a:spcPct val="90000"/>
            </a:lnSpc>
            <a:spcBef>
              <a:spcPct val="0"/>
            </a:spcBef>
            <a:spcAft>
              <a:spcPct val="35000"/>
            </a:spcAft>
            <a:buNone/>
          </a:pPr>
          <a:r>
            <a:rPr lang="ko-KR" altLang="en-US" sz="2200" kern="1200" dirty="0"/>
            <a:t>시각화</a:t>
          </a:r>
        </a:p>
      </dsp:txBody>
      <dsp:txXfrm>
        <a:off x="3578" y="88810"/>
        <a:ext cx="3488866" cy="633600"/>
      </dsp:txXfrm>
    </dsp:sp>
    <dsp:sp modelId="{E565AB62-2DF5-4A91-9787-3B4EA7CC1A8F}">
      <dsp:nvSpPr>
        <dsp:cNvPr id="0" name=""/>
        <dsp:cNvSpPr/>
      </dsp:nvSpPr>
      <dsp:spPr>
        <a:xfrm>
          <a:off x="3578" y="722410"/>
          <a:ext cx="3488866" cy="4878379"/>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latinLnBrk="1">
            <a:lnSpc>
              <a:spcPct val="90000"/>
            </a:lnSpc>
            <a:spcBef>
              <a:spcPct val="0"/>
            </a:spcBef>
            <a:spcAft>
              <a:spcPct val="15000"/>
            </a:spcAft>
            <a:buChar char="•"/>
          </a:pPr>
          <a:r>
            <a:rPr lang="ko-KR" altLang="en-US" sz="2200" kern="1200" dirty="0"/>
            <a:t>건물</a:t>
          </a:r>
          <a:r>
            <a:rPr lang="en-US" altLang="ko-KR" sz="2200" kern="1200" dirty="0"/>
            <a:t>(</a:t>
          </a:r>
          <a:r>
            <a:rPr lang="ko-KR" altLang="en-US" sz="2200" kern="1200" dirty="0"/>
            <a:t>벽</a:t>
          </a:r>
          <a:r>
            <a:rPr lang="en-US" altLang="ko-KR" sz="2200" kern="1200" dirty="0"/>
            <a:t>, </a:t>
          </a:r>
          <a:r>
            <a:rPr lang="ko-KR" altLang="en-US" sz="2200" kern="1200" dirty="0"/>
            <a:t>바닥</a:t>
          </a:r>
          <a:r>
            <a:rPr lang="en-US" altLang="ko-KR" sz="2200" kern="1200" dirty="0"/>
            <a:t>) </a:t>
          </a:r>
          <a:r>
            <a:rPr lang="ko-KR" altLang="en-US" sz="2200" kern="1200" dirty="0"/>
            <a:t>생성</a:t>
          </a:r>
        </a:p>
        <a:p>
          <a:pPr marL="228600" lvl="1" indent="-228600" algn="l" defTabSz="977900" latinLnBrk="1">
            <a:lnSpc>
              <a:spcPct val="90000"/>
            </a:lnSpc>
            <a:spcBef>
              <a:spcPct val="0"/>
            </a:spcBef>
            <a:spcAft>
              <a:spcPct val="15000"/>
            </a:spcAft>
            <a:buChar char="•"/>
          </a:pPr>
          <a:r>
            <a:rPr lang="ko-KR" altLang="en-US" sz="2200" kern="1200" dirty="0" err="1"/>
            <a:t>노드</a:t>
          </a:r>
          <a:r>
            <a:rPr lang="ko-KR" altLang="en-US" sz="2200" kern="1200" dirty="0"/>
            <a:t> 생성</a:t>
          </a:r>
        </a:p>
        <a:p>
          <a:pPr marL="457200" lvl="2" indent="-228600" algn="l" defTabSz="977900" latinLnBrk="1">
            <a:lnSpc>
              <a:spcPct val="90000"/>
            </a:lnSpc>
            <a:spcBef>
              <a:spcPct val="0"/>
            </a:spcBef>
            <a:spcAft>
              <a:spcPct val="15000"/>
            </a:spcAft>
            <a:buChar char="•"/>
          </a:pPr>
          <a:r>
            <a:rPr lang="en-US" altLang="ko-KR" sz="2200" kern="1200" dirty="0"/>
            <a:t>AP</a:t>
          </a:r>
          <a:endParaRPr lang="ko-KR" altLang="en-US" sz="2200" kern="1200" dirty="0"/>
        </a:p>
        <a:p>
          <a:pPr marL="457200" lvl="2" indent="-228600" algn="l" defTabSz="977900" latinLnBrk="1">
            <a:lnSpc>
              <a:spcPct val="90000"/>
            </a:lnSpc>
            <a:spcBef>
              <a:spcPct val="0"/>
            </a:spcBef>
            <a:spcAft>
              <a:spcPct val="15000"/>
            </a:spcAft>
            <a:buChar char="•"/>
          </a:pPr>
          <a:r>
            <a:rPr lang="en-US" altLang="ko-KR" sz="2200" kern="1200" dirty="0"/>
            <a:t>Station</a:t>
          </a:r>
          <a:endParaRPr lang="ko-KR" altLang="en-US" sz="2200" kern="1200" dirty="0"/>
        </a:p>
        <a:p>
          <a:pPr marL="228600" lvl="1" indent="-228600" algn="l" defTabSz="977900" latinLnBrk="1">
            <a:lnSpc>
              <a:spcPct val="90000"/>
            </a:lnSpc>
            <a:spcBef>
              <a:spcPct val="0"/>
            </a:spcBef>
            <a:spcAft>
              <a:spcPct val="15000"/>
            </a:spcAft>
            <a:buChar char="•"/>
          </a:pPr>
          <a:r>
            <a:rPr lang="ko-KR" altLang="en-US" sz="2200" kern="1200" dirty="0"/>
            <a:t>시각화</a:t>
          </a:r>
        </a:p>
        <a:p>
          <a:pPr marL="228600" lvl="1" indent="-228600" algn="l" defTabSz="977900" latinLnBrk="1">
            <a:lnSpc>
              <a:spcPct val="90000"/>
            </a:lnSpc>
            <a:spcBef>
              <a:spcPct val="0"/>
            </a:spcBef>
            <a:spcAft>
              <a:spcPct val="15000"/>
            </a:spcAft>
            <a:buChar char="•"/>
          </a:pPr>
          <a:endParaRPr lang="ko-KR" altLang="en-US" sz="2200" kern="1200" dirty="0"/>
        </a:p>
      </dsp:txBody>
      <dsp:txXfrm>
        <a:off x="3578" y="722410"/>
        <a:ext cx="3488866" cy="4878379"/>
      </dsp:txXfrm>
    </dsp:sp>
    <dsp:sp modelId="{B9B460AA-C555-4D23-88BF-37FADF4C079B}">
      <dsp:nvSpPr>
        <dsp:cNvPr id="0" name=""/>
        <dsp:cNvSpPr/>
      </dsp:nvSpPr>
      <dsp:spPr>
        <a:xfrm>
          <a:off x="3980885" y="88810"/>
          <a:ext cx="3488866" cy="633600"/>
        </a:xfrm>
        <a:prstGeom prst="rect">
          <a:avLst/>
        </a:prstGeom>
        <a:solidFill>
          <a:schemeClr val="accent4">
            <a:hueOff val="-2232385"/>
            <a:satOff val="13449"/>
            <a:lumOff val="1078"/>
            <a:alphaOff val="0"/>
          </a:schemeClr>
        </a:solidFill>
        <a:ln w="1905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latinLnBrk="1">
            <a:lnSpc>
              <a:spcPct val="90000"/>
            </a:lnSpc>
            <a:spcBef>
              <a:spcPct val="0"/>
            </a:spcBef>
            <a:spcAft>
              <a:spcPct val="35000"/>
            </a:spcAft>
            <a:buNone/>
          </a:pPr>
          <a:r>
            <a:rPr lang="ko-KR" altLang="en-US" sz="2200" kern="1200" dirty="0"/>
            <a:t>설정</a:t>
          </a:r>
        </a:p>
      </dsp:txBody>
      <dsp:txXfrm>
        <a:off x="3980885" y="88810"/>
        <a:ext cx="3488866" cy="633600"/>
      </dsp:txXfrm>
    </dsp:sp>
    <dsp:sp modelId="{77EBBD8D-9A0A-43F7-A5B3-5A9A58825824}">
      <dsp:nvSpPr>
        <dsp:cNvPr id="0" name=""/>
        <dsp:cNvSpPr/>
      </dsp:nvSpPr>
      <dsp:spPr>
        <a:xfrm>
          <a:off x="3980885" y="722410"/>
          <a:ext cx="3488866" cy="4878379"/>
        </a:xfrm>
        <a:prstGeom prst="rect">
          <a:avLst/>
        </a:prstGeom>
        <a:solidFill>
          <a:schemeClr val="accent4">
            <a:tint val="40000"/>
            <a:alpha val="90000"/>
            <a:hueOff val="-1972855"/>
            <a:satOff val="11079"/>
            <a:lumOff val="704"/>
            <a:alphaOff val="0"/>
          </a:schemeClr>
        </a:solidFill>
        <a:ln w="1905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latinLnBrk="1">
            <a:lnSpc>
              <a:spcPct val="90000"/>
            </a:lnSpc>
            <a:spcBef>
              <a:spcPct val="0"/>
            </a:spcBef>
            <a:spcAft>
              <a:spcPct val="15000"/>
            </a:spcAft>
            <a:buChar char="•"/>
          </a:pPr>
          <a:r>
            <a:rPr lang="ko-KR" altLang="en-US" sz="2200" kern="1200" dirty="0" err="1"/>
            <a:t>노드</a:t>
          </a:r>
          <a:r>
            <a:rPr lang="ko-KR" altLang="en-US" sz="2200" kern="1200" dirty="0"/>
            <a:t> 설정</a:t>
          </a:r>
        </a:p>
        <a:p>
          <a:pPr marL="457200" lvl="2" indent="-228600" algn="l" defTabSz="977900" latinLnBrk="1">
            <a:lnSpc>
              <a:spcPct val="90000"/>
            </a:lnSpc>
            <a:spcBef>
              <a:spcPct val="0"/>
            </a:spcBef>
            <a:spcAft>
              <a:spcPct val="15000"/>
            </a:spcAft>
            <a:buChar char="•"/>
          </a:pPr>
          <a:r>
            <a:rPr lang="en-US" altLang="ko-KR" sz="2200" kern="1200" dirty="0"/>
            <a:t>Node</a:t>
          </a:r>
          <a:endParaRPr lang="ko-KR" altLang="en-US" sz="2200" kern="1200" dirty="0"/>
        </a:p>
        <a:p>
          <a:pPr marL="457200" lvl="2" indent="-228600" algn="l" defTabSz="977900" latinLnBrk="1">
            <a:lnSpc>
              <a:spcPct val="90000"/>
            </a:lnSpc>
            <a:spcBef>
              <a:spcPct val="0"/>
            </a:spcBef>
            <a:spcAft>
              <a:spcPct val="15000"/>
            </a:spcAft>
            <a:buChar char="•"/>
          </a:pPr>
          <a:r>
            <a:rPr lang="en-US" altLang="ko-KR" sz="2200" kern="1200" dirty="0"/>
            <a:t>Traffic</a:t>
          </a:r>
          <a:endParaRPr lang="ko-KR" altLang="en-US" sz="2200" kern="1200" dirty="0"/>
        </a:p>
        <a:p>
          <a:pPr marL="228600" lvl="1" indent="-228600" algn="l" defTabSz="977900" latinLnBrk="1">
            <a:lnSpc>
              <a:spcPct val="90000"/>
            </a:lnSpc>
            <a:spcBef>
              <a:spcPct val="0"/>
            </a:spcBef>
            <a:spcAft>
              <a:spcPct val="15000"/>
            </a:spcAft>
            <a:buChar char="•"/>
          </a:pPr>
          <a:r>
            <a:rPr lang="ko-KR" altLang="en-US" sz="2200" kern="1200" dirty="0"/>
            <a:t>안테나 설정</a:t>
          </a:r>
        </a:p>
        <a:p>
          <a:pPr marL="228600" lvl="1" indent="-228600" algn="l" defTabSz="977900" latinLnBrk="1">
            <a:lnSpc>
              <a:spcPct val="90000"/>
            </a:lnSpc>
            <a:spcBef>
              <a:spcPct val="0"/>
            </a:spcBef>
            <a:spcAft>
              <a:spcPct val="15000"/>
            </a:spcAft>
            <a:buChar char="•"/>
          </a:pPr>
          <a:r>
            <a:rPr lang="en-US" altLang="ko-KR" sz="2200" kern="1200" dirty="0"/>
            <a:t>Channel Manager</a:t>
          </a:r>
          <a:endParaRPr lang="ko-KR" altLang="en-US" sz="2200" kern="1200" dirty="0"/>
        </a:p>
        <a:p>
          <a:pPr marL="228600" lvl="1" indent="-228600" algn="l" defTabSz="977900" latinLnBrk="1">
            <a:lnSpc>
              <a:spcPct val="90000"/>
            </a:lnSpc>
            <a:spcBef>
              <a:spcPct val="0"/>
            </a:spcBef>
            <a:spcAft>
              <a:spcPct val="15000"/>
            </a:spcAft>
            <a:buChar char="•"/>
          </a:pPr>
          <a:r>
            <a:rPr lang="en-US" altLang="ko-KR" sz="2200" kern="1200" dirty="0"/>
            <a:t>Path Loss</a:t>
          </a:r>
          <a:endParaRPr lang="ko-KR" altLang="en-US" sz="2200" kern="1200" dirty="0"/>
        </a:p>
        <a:p>
          <a:pPr marL="228600" lvl="1" indent="-228600" algn="l" defTabSz="977900" latinLnBrk="1">
            <a:lnSpc>
              <a:spcPct val="90000"/>
            </a:lnSpc>
            <a:spcBef>
              <a:spcPct val="0"/>
            </a:spcBef>
            <a:spcAft>
              <a:spcPct val="15000"/>
            </a:spcAft>
            <a:buChar char="•"/>
          </a:pPr>
          <a:r>
            <a:rPr lang="en-US" altLang="ko-KR" sz="2200" kern="1200" dirty="0"/>
            <a:t>Application Layer</a:t>
          </a:r>
          <a:endParaRPr lang="ko-KR" altLang="en-US" sz="2200" kern="1200" dirty="0"/>
        </a:p>
        <a:p>
          <a:pPr marL="228600" lvl="1" indent="-228600" algn="l" defTabSz="977900" latinLnBrk="1">
            <a:lnSpc>
              <a:spcPct val="90000"/>
            </a:lnSpc>
            <a:spcBef>
              <a:spcPct val="0"/>
            </a:spcBef>
            <a:spcAft>
              <a:spcPct val="15000"/>
            </a:spcAft>
            <a:buChar char="•"/>
          </a:pPr>
          <a:r>
            <a:rPr lang="en-US" altLang="ko-KR" sz="2200" kern="1200" dirty="0"/>
            <a:t>MAC Layer</a:t>
          </a:r>
          <a:endParaRPr lang="ko-KR" altLang="en-US" sz="2200" kern="1200" dirty="0"/>
        </a:p>
        <a:p>
          <a:pPr marL="228600" lvl="1" indent="-228600" algn="l" defTabSz="977900" latinLnBrk="1">
            <a:lnSpc>
              <a:spcPct val="90000"/>
            </a:lnSpc>
            <a:spcBef>
              <a:spcPct val="0"/>
            </a:spcBef>
            <a:spcAft>
              <a:spcPct val="15000"/>
            </a:spcAft>
            <a:buChar char="•"/>
          </a:pPr>
          <a:endParaRPr lang="ko-KR" altLang="en-US" sz="2200" kern="1200" dirty="0"/>
        </a:p>
      </dsp:txBody>
      <dsp:txXfrm>
        <a:off x="3980885" y="722410"/>
        <a:ext cx="3488866" cy="4878379"/>
      </dsp:txXfrm>
    </dsp:sp>
    <dsp:sp modelId="{AF00BD15-EB88-4BD3-BD13-71BC389C9646}">
      <dsp:nvSpPr>
        <dsp:cNvPr id="0" name=""/>
        <dsp:cNvSpPr/>
      </dsp:nvSpPr>
      <dsp:spPr>
        <a:xfrm>
          <a:off x="7958193" y="88810"/>
          <a:ext cx="3488866" cy="633600"/>
        </a:xfrm>
        <a:prstGeom prst="rect">
          <a:avLst/>
        </a:prstGeom>
        <a:solidFill>
          <a:schemeClr val="accent4">
            <a:hueOff val="-4464770"/>
            <a:satOff val="26899"/>
            <a:lumOff val="2156"/>
            <a:alphaOff val="0"/>
          </a:schemeClr>
        </a:solidFill>
        <a:ln w="1905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latinLnBrk="1">
            <a:lnSpc>
              <a:spcPct val="90000"/>
            </a:lnSpc>
            <a:spcBef>
              <a:spcPct val="0"/>
            </a:spcBef>
            <a:spcAft>
              <a:spcPct val="35000"/>
            </a:spcAft>
            <a:buNone/>
          </a:pPr>
          <a:r>
            <a:rPr lang="ko-KR" altLang="en-US" sz="2200" kern="1200" dirty="0"/>
            <a:t>실행</a:t>
          </a:r>
        </a:p>
      </dsp:txBody>
      <dsp:txXfrm>
        <a:off x="7958193" y="88810"/>
        <a:ext cx="3488866" cy="633600"/>
      </dsp:txXfrm>
    </dsp:sp>
    <dsp:sp modelId="{6E6A99BE-7488-4967-A1AE-8ED693252B8A}">
      <dsp:nvSpPr>
        <dsp:cNvPr id="0" name=""/>
        <dsp:cNvSpPr/>
      </dsp:nvSpPr>
      <dsp:spPr>
        <a:xfrm>
          <a:off x="7958193" y="722410"/>
          <a:ext cx="3488866" cy="4878379"/>
        </a:xfrm>
        <a:prstGeom prst="rect">
          <a:avLst/>
        </a:prstGeom>
        <a:solidFill>
          <a:schemeClr val="accent4">
            <a:tint val="40000"/>
            <a:alpha val="90000"/>
            <a:hueOff val="-3945710"/>
            <a:satOff val="22157"/>
            <a:lumOff val="1408"/>
            <a:alphaOff val="0"/>
          </a:schemeClr>
        </a:solidFill>
        <a:ln w="1905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latinLnBrk="1">
            <a:lnSpc>
              <a:spcPct val="90000"/>
            </a:lnSpc>
            <a:spcBef>
              <a:spcPct val="0"/>
            </a:spcBef>
            <a:spcAft>
              <a:spcPct val="15000"/>
            </a:spcAft>
            <a:buChar char="•"/>
          </a:pPr>
          <a:r>
            <a:rPr lang="en-US" altLang="ko-KR" sz="2200" kern="1200" dirty="0"/>
            <a:t>Network Simulator</a:t>
          </a:r>
          <a:endParaRPr lang="ko-KR" altLang="en-US" sz="2200" kern="1200" dirty="0"/>
        </a:p>
        <a:p>
          <a:pPr marL="228600" lvl="1" indent="-228600" algn="l" defTabSz="977900" latinLnBrk="1">
            <a:lnSpc>
              <a:spcPct val="90000"/>
            </a:lnSpc>
            <a:spcBef>
              <a:spcPct val="0"/>
            </a:spcBef>
            <a:spcAft>
              <a:spcPct val="15000"/>
            </a:spcAft>
            <a:buChar char="•"/>
          </a:pPr>
          <a:r>
            <a:rPr lang="en-US" altLang="ko-KR" sz="2200" kern="1200" dirty="0"/>
            <a:t>Stats Logger</a:t>
          </a:r>
          <a:endParaRPr lang="ko-KR" altLang="en-US" sz="2200" kern="1200" dirty="0"/>
        </a:p>
        <a:p>
          <a:pPr marL="228600" lvl="1" indent="-228600" algn="l" defTabSz="977900" latinLnBrk="1">
            <a:lnSpc>
              <a:spcPct val="90000"/>
            </a:lnSpc>
            <a:spcBef>
              <a:spcPct val="0"/>
            </a:spcBef>
            <a:spcAft>
              <a:spcPct val="15000"/>
            </a:spcAft>
            <a:buChar char="•"/>
          </a:pPr>
          <a:r>
            <a:rPr lang="en-US" altLang="ko-KR" sz="2200" kern="1200" dirty="0"/>
            <a:t>Packet </a:t>
          </a:r>
          <a:r>
            <a:rPr lang="ko-KR" altLang="en-US" sz="2200" kern="1200" dirty="0"/>
            <a:t>전송</a:t>
          </a:r>
        </a:p>
      </dsp:txBody>
      <dsp:txXfrm>
        <a:off x="7958193" y="722410"/>
        <a:ext cx="3488866" cy="48783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0" latinLnBrk="0" hangingPunct="0">
              <a:defRPr kumimoji="0" sz="1300" b="0">
                <a:latin typeface="Times New Roman" pitchFamily="18" charset="0"/>
              </a:defRPr>
            </a:lvl1pPr>
          </a:lstStyle>
          <a:p>
            <a:endParaRPr lang="en-US" altLang="ko-KR"/>
          </a:p>
        </p:txBody>
      </p:sp>
      <p:sp>
        <p:nvSpPr>
          <p:cNvPr id="8192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0" latinLnBrk="0" hangingPunct="0">
              <a:defRPr kumimoji="0" sz="1300" b="0">
                <a:latin typeface="Times New Roman" pitchFamily="18" charset="0"/>
              </a:defRPr>
            </a:lvl1pPr>
          </a:lstStyle>
          <a:p>
            <a:endParaRPr lang="en-US" altLang="ko-KR"/>
          </a:p>
        </p:txBody>
      </p:sp>
      <p:sp>
        <p:nvSpPr>
          <p:cNvPr id="81924"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192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0" latinLnBrk="0" hangingPunct="0">
              <a:defRPr kumimoji="0" sz="1300" b="0">
                <a:latin typeface="Times New Roman" pitchFamily="18" charset="0"/>
              </a:defRPr>
            </a:lvl1pPr>
          </a:lstStyle>
          <a:p>
            <a:endParaRPr lang="en-US" altLang="ko-KR"/>
          </a:p>
        </p:txBody>
      </p:sp>
      <p:sp>
        <p:nvSpPr>
          <p:cNvPr id="8192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0" latinLnBrk="0" hangingPunct="0">
              <a:defRPr kumimoji="0" sz="1300" b="0">
                <a:latin typeface="Times New Roman" pitchFamily="18" charset="0"/>
              </a:defRPr>
            </a:lvl1pPr>
          </a:lstStyle>
          <a:p>
            <a:fld id="{616CADF8-4FCA-4A95-BD59-080619889126}" type="slidenum">
              <a:rPr lang="ko-KR" altLang="en-US"/>
              <a:pPr/>
              <a:t>‹#›</a:t>
            </a:fld>
            <a:endParaRPr lang="en-US" altLang="ko-KR"/>
          </a:p>
        </p:txBody>
      </p:sp>
    </p:spTree>
    <p:extLst>
      <p:ext uri="{BB962C8B-B14F-4D97-AF65-F5344CB8AC3E}">
        <p14:creationId xmlns:p14="http://schemas.microsoft.com/office/powerpoint/2010/main" val="11073400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53E46-727F-424C-99F3-DDCFBDDC7785}" type="slidenum">
              <a:rPr lang="ko-KR" altLang="en-US"/>
              <a:pPr/>
              <a:t>1</a:t>
            </a:fld>
            <a:endParaRPr lang="en-US" altLang="ko-KR"/>
          </a:p>
        </p:txBody>
      </p:sp>
      <p:sp>
        <p:nvSpPr>
          <p:cNvPr id="129026" name="Rectangle 2"/>
          <p:cNvSpPr>
            <a:spLocks noGrp="1" noRot="1" noChangeAspect="1" noChangeArrowheads="1" noTextEdit="1"/>
          </p:cNvSpPr>
          <p:nvPr>
            <p:ph type="sldImg"/>
          </p:nvPr>
        </p:nvSpPr>
        <p:spPr>
          <a:xfrm>
            <a:off x="139700" y="768350"/>
            <a:ext cx="6819900" cy="3836988"/>
          </a:xfrm>
          <a:ln/>
        </p:spPr>
      </p:sp>
      <p:sp>
        <p:nvSpPr>
          <p:cNvPr id="129027" name="Rectangle 3"/>
          <p:cNvSpPr>
            <a:spLocks noGrp="1" noChangeArrowheads="1"/>
          </p:cNvSpPr>
          <p:nvPr>
            <p:ph type="body" idx="1"/>
          </p:nvPr>
        </p:nvSpPr>
        <p:spPr/>
        <p:txBody>
          <a:bodyPr/>
          <a:lstStyle/>
          <a:p>
            <a:endParaRPr lang="ko-KR" altLang="en-US">
              <a:ea typeface="굴림" pitchFamily="50" charset="-127"/>
            </a:endParaRPr>
          </a:p>
        </p:txBody>
      </p:sp>
    </p:spTree>
    <p:extLst>
      <p:ext uri="{BB962C8B-B14F-4D97-AF65-F5344CB8AC3E}">
        <p14:creationId xmlns:p14="http://schemas.microsoft.com/office/powerpoint/2010/main" val="277953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9D585-5A2E-4C37-A73F-5DD57D96E6BC}" type="slidenum">
              <a:rPr lang="ko-KR" altLang="en-US"/>
              <a:pPr/>
              <a:t>2</a:t>
            </a:fld>
            <a:endParaRPr lang="en-US" altLang="ko-KR"/>
          </a:p>
        </p:txBody>
      </p:sp>
      <p:sp>
        <p:nvSpPr>
          <p:cNvPr id="223234" name="Rectangle 2"/>
          <p:cNvSpPr>
            <a:spLocks noGrp="1" noRot="1" noChangeAspect="1" noChangeArrowheads="1" noTextEdit="1"/>
          </p:cNvSpPr>
          <p:nvPr>
            <p:ph type="sldImg"/>
          </p:nvPr>
        </p:nvSpPr>
        <p:spPr>
          <a:xfrm>
            <a:off x="139700" y="768350"/>
            <a:ext cx="6819900" cy="3836988"/>
          </a:xfrm>
          <a:ln/>
        </p:spPr>
      </p:sp>
      <p:sp>
        <p:nvSpPr>
          <p:cNvPr id="223235" name="Rectangle 3"/>
          <p:cNvSpPr>
            <a:spLocks noGrp="1" noChangeArrowheads="1"/>
          </p:cNvSpPr>
          <p:nvPr>
            <p:ph type="body" idx="1"/>
          </p:nvPr>
        </p:nvSpPr>
        <p:spPr/>
        <p:txBody>
          <a:bodyPr/>
          <a:lstStyle/>
          <a:p>
            <a:endParaRPr lang="en-US" altLang="ko-KR" dirty="0">
              <a:ea typeface="굴림" pitchFamily="50" charset="-127"/>
            </a:endParaRPr>
          </a:p>
        </p:txBody>
      </p:sp>
    </p:spTree>
    <p:extLst>
      <p:ext uri="{BB962C8B-B14F-4D97-AF65-F5344CB8AC3E}">
        <p14:creationId xmlns:p14="http://schemas.microsoft.com/office/powerpoint/2010/main" val="239623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616CADF8-4FCA-4A95-BD59-080619889126}" type="slidenum">
              <a:rPr lang="ko-KR" altLang="en-US" smtClean="0"/>
              <a:pPr/>
              <a:t>3</a:t>
            </a:fld>
            <a:endParaRPr lang="en-US" altLang="ko-KR"/>
          </a:p>
        </p:txBody>
      </p:sp>
    </p:spTree>
    <p:extLst>
      <p:ext uri="{BB962C8B-B14F-4D97-AF65-F5344CB8AC3E}">
        <p14:creationId xmlns:p14="http://schemas.microsoft.com/office/powerpoint/2010/main" val="19847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Path Loss: </a:t>
            </a:r>
            <a:r>
              <a:rPr lang="ko-KR" altLang="en-US" dirty="0"/>
              <a:t>현재 건물</a:t>
            </a:r>
            <a:r>
              <a:rPr lang="en-US" altLang="ko-KR" dirty="0"/>
              <a:t>, </a:t>
            </a:r>
            <a:r>
              <a:rPr lang="ko-KR" altLang="en-US" dirty="0"/>
              <a:t>벽 등을 고려한 상태</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616CADF8-4FCA-4A95-BD59-080619889126}" type="slidenum">
              <a:rPr lang="ko-KR" altLang="en-US" smtClean="0"/>
              <a:pPr/>
              <a:t>5</a:t>
            </a:fld>
            <a:endParaRPr lang="en-US" altLang="ko-KR"/>
          </a:p>
        </p:txBody>
      </p:sp>
    </p:spTree>
    <p:extLst>
      <p:ext uri="{BB962C8B-B14F-4D97-AF65-F5344CB8AC3E}">
        <p14:creationId xmlns:p14="http://schemas.microsoft.com/office/powerpoint/2010/main" val="35595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616CADF8-4FCA-4A95-BD59-080619889126}" type="slidenum">
              <a:rPr lang="ko-KR" altLang="en-US" smtClean="0"/>
              <a:pPr/>
              <a:t>21</a:t>
            </a:fld>
            <a:endParaRPr lang="en-US" altLang="ko-KR"/>
          </a:p>
        </p:txBody>
      </p:sp>
    </p:spTree>
    <p:extLst>
      <p:ext uri="{BB962C8B-B14F-4D97-AF65-F5344CB8AC3E}">
        <p14:creationId xmlns:p14="http://schemas.microsoft.com/office/powerpoint/2010/main" val="2197993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image" Target="../media/image3.gif"/><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bg>
      <p:bgPr>
        <a:solidFill>
          <a:schemeClr val="bg1"/>
        </a:solidFill>
        <a:effectLst/>
      </p:bgPr>
    </p:bg>
    <p:spTree>
      <p:nvGrpSpPr>
        <p:cNvPr id="1" name=""/>
        <p:cNvGrpSpPr/>
        <p:nvPr/>
      </p:nvGrpSpPr>
      <p:grpSpPr>
        <a:xfrm>
          <a:off x="0" y="0"/>
          <a:ext cx="0" cy="0"/>
          <a:chOff x="0" y="0"/>
          <a:chExt cx="0" cy="0"/>
        </a:xfrm>
      </p:grpSpPr>
      <p:sp>
        <p:nvSpPr>
          <p:cNvPr id="10" name="L 도형 5"/>
          <p:cNvSpPr/>
          <p:nvPr/>
        </p:nvSpPr>
        <p:spPr bwMode="auto">
          <a:xfrm flipH="1">
            <a:off x="1090" y="5976590"/>
            <a:ext cx="12195517" cy="836787"/>
          </a:xfrm>
          <a:custGeom>
            <a:avLst/>
            <a:gdLst>
              <a:gd name="connsiteX0" fmla="*/ 0 w 9361068"/>
              <a:gd name="connsiteY0" fmla="*/ 0 h 783829"/>
              <a:gd name="connsiteX1" fmla="*/ 1877811 w 9361068"/>
              <a:gd name="connsiteY1" fmla="*/ 0 h 783829"/>
              <a:gd name="connsiteX2" fmla="*/ 18778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877811 w 9361068"/>
              <a:gd name="connsiteY1" fmla="*/ 0 h 783829"/>
              <a:gd name="connsiteX2" fmla="*/ 22969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87781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75356"/>
              <a:gd name="connsiteY0" fmla="*/ 0 h 786010"/>
              <a:gd name="connsiteX1" fmla="*/ 1758749 w 9375356"/>
              <a:gd name="connsiteY1" fmla="*/ 2181 h 786010"/>
              <a:gd name="connsiteX2" fmla="*/ 2425499 w 9375356"/>
              <a:gd name="connsiteY2" fmla="*/ 308368 h 786010"/>
              <a:gd name="connsiteX3" fmla="*/ 9375356 w 9375356"/>
              <a:gd name="connsiteY3" fmla="*/ 308368 h 786010"/>
              <a:gd name="connsiteX4" fmla="*/ 9375356 w 9375356"/>
              <a:gd name="connsiteY4" fmla="*/ 786010 h 786010"/>
              <a:gd name="connsiteX5" fmla="*/ 14288 w 9375356"/>
              <a:gd name="connsiteY5" fmla="*/ 786010 h 786010"/>
              <a:gd name="connsiteX6" fmla="*/ 0 w 9375356"/>
              <a:gd name="connsiteY6" fmla="*/ 0 h 786010"/>
              <a:gd name="connsiteX0" fmla="*/ 0 w 9375356"/>
              <a:gd name="connsiteY0" fmla="*/ 0 h 786010"/>
              <a:gd name="connsiteX1" fmla="*/ 1758749 w 9375356"/>
              <a:gd name="connsiteY1" fmla="*/ 2181 h 786010"/>
              <a:gd name="connsiteX2" fmla="*/ 2425499 w 9375356"/>
              <a:gd name="connsiteY2" fmla="*/ 308368 h 786010"/>
              <a:gd name="connsiteX3" fmla="*/ 9375356 w 9375356"/>
              <a:gd name="connsiteY3" fmla="*/ 308368 h 786010"/>
              <a:gd name="connsiteX4" fmla="*/ 9375356 w 9375356"/>
              <a:gd name="connsiteY4" fmla="*/ 786010 h 786010"/>
              <a:gd name="connsiteX5" fmla="*/ 2381 w 9375356"/>
              <a:gd name="connsiteY5" fmla="*/ 786010 h 786010"/>
              <a:gd name="connsiteX6" fmla="*/ 0 w 9375356"/>
              <a:gd name="connsiteY6" fmla="*/ 0 h 786010"/>
              <a:gd name="connsiteX0" fmla="*/ 2488 w 9373081"/>
              <a:gd name="connsiteY0" fmla="*/ 17447 h 783829"/>
              <a:gd name="connsiteX1" fmla="*/ 1756474 w 9373081"/>
              <a:gd name="connsiteY1" fmla="*/ 0 h 783829"/>
              <a:gd name="connsiteX2" fmla="*/ 2423224 w 9373081"/>
              <a:gd name="connsiteY2" fmla="*/ 306187 h 783829"/>
              <a:gd name="connsiteX3" fmla="*/ 9373081 w 9373081"/>
              <a:gd name="connsiteY3" fmla="*/ 306187 h 783829"/>
              <a:gd name="connsiteX4" fmla="*/ 9373081 w 9373081"/>
              <a:gd name="connsiteY4" fmla="*/ 783829 h 783829"/>
              <a:gd name="connsiteX5" fmla="*/ 106 w 9373081"/>
              <a:gd name="connsiteY5" fmla="*/ 783829 h 783829"/>
              <a:gd name="connsiteX6" fmla="*/ 2488 w 9373081"/>
              <a:gd name="connsiteY6" fmla="*/ 17447 h 783829"/>
              <a:gd name="connsiteX0" fmla="*/ 2488 w 9373081"/>
              <a:gd name="connsiteY0" fmla="*/ 0 h 766382"/>
              <a:gd name="connsiteX1" fmla="*/ 1756474 w 9373081"/>
              <a:gd name="connsiteY1" fmla="*/ 0 h 766382"/>
              <a:gd name="connsiteX2" fmla="*/ 2423224 w 9373081"/>
              <a:gd name="connsiteY2" fmla="*/ 288740 h 766382"/>
              <a:gd name="connsiteX3" fmla="*/ 9373081 w 9373081"/>
              <a:gd name="connsiteY3" fmla="*/ 288740 h 766382"/>
              <a:gd name="connsiteX4" fmla="*/ 9373081 w 9373081"/>
              <a:gd name="connsiteY4" fmla="*/ 766382 h 766382"/>
              <a:gd name="connsiteX5" fmla="*/ 106 w 9373081"/>
              <a:gd name="connsiteY5" fmla="*/ 766382 h 766382"/>
              <a:gd name="connsiteX6" fmla="*/ 2488 w 9373081"/>
              <a:gd name="connsiteY6" fmla="*/ 0 h 766382"/>
              <a:gd name="connsiteX0" fmla="*/ 2488 w 9373081"/>
              <a:gd name="connsiteY0" fmla="*/ 0 h 766382"/>
              <a:gd name="connsiteX1" fmla="*/ 1756474 w 9373081"/>
              <a:gd name="connsiteY1" fmla="*/ 0 h 766382"/>
              <a:gd name="connsiteX2" fmla="*/ 2423224 w 9373081"/>
              <a:gd name="connsiteY2" fmla="*/ 288740 h 766382"/>
              <a:gd name="connsiteX3" fmla="*/ 9373081 w 9373081"/>
              <a:gd name="connsiteY3" fmla="*/ 288740 h 766382"/>
              <a:gd name="connsiteX4" fmla="*/ 9373081 w 9373081"/>
              <a:gd name="connsiteY4" fmla="*/ 766382 h 766382"/>
              <a:gd name="connsiteX5" fmla="*/ 106 w 9373081"/>
              <a:gd name="connsiteY5" fmla="*/ 766382 h 766382"/>
              <a:gd name="connsiteX6" fmla="*/ 2488 w 9373081"/>
              <a:gd name="connsiteY6" fmla="*/ 0 h 766382"/>
              <a:gd name="connsiteX0" fmla="*/ 2488 w 9373081"/>
              <a:gd name="connsiteY0" fmla="*/ 418 h 766800"/>
              <a:gd name="connsiteX1" fmla="*/ 1756474 w 9373081"/>
              <a:gd name="connsiteY1" fmla="*/ 418 h 766800"/>
              <a:gd name="connsiteX2" fmla="*/ 2423224 w 9373081"/>
              <a:gd name="connsiteY2" fmla="*/ 289158 h 766800"/>
              <a:gd name="connsiteX3" fmla="*/ 9373081 w 9373081"/>
              <a:gd name="connsiteY3" fmla="*/ 289158 h 766800"/>
              <a:gd name="connsiteX4" fmla="*/ 9373081 w 9373081"/>
              <a:gd name="connsiteY4" fmla="*/ 766800 h 766800"/>
              <a:gd name="connsiteX5" fmla="*/ 106 w 9373081"/>
              <a:gd name="connsiteY5" fmla="*/ 766800 h 766800"/>
              <a:gd name="connsiteX6" fmla="*/ 2488 w 9373081"/>
              <a:gd name="connsiteY6" fmla="*/ 418 h 766800"/>
              <a:gd name="connsiteX0" fmla="*/ 2488 w 9373081"/>
              <a:gd name="connsiteY0" fmla="*/ 0 h 766382"/>
              <a:gd name="connsiteX1" fmla="*/ 1756474 w 9373081"/>
              <a:gd name="connsiteY1" fmla="*/ 0 h 766382"/>
              <a:gd name="connsiteX2" fmla="*/ 2423224 w 9373081"/>
              <a:gd name="connsiteY2" fmla="*/ 288740 h 766382"/>
              <a:gd name="connsiteX3" fmla="*/ 9373081 w 9373081"/>
              <a:gd name="connsiteY3" fmla="*/ 288740 h 766382"/>
              <a:gd name="connsiteX4" fmla="*/ 9373081 w 9373081"/>
              <a:gd name="connsiteY4" fmla="*/ 766382 h 766382"/>
              <a:gd name="connsiteX5" fmla="*/ 106 w 9373081"/>
              <a:gd name="connsiteY5" fmla="*/ 766382 h 766382"/>
              <a:gd name="connsiteX6" fmla="*/ 2488 w 9373081"/>
              <a:gd name="connsiteY6" fmla="*/ 0 h 76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3081" h="766382">
                <a:moveTo>
                  <a:pt x="2488" y="0"/>
                </a:moveTo>
                <a:lnTo>
                  <a:pt x="1756474" y="0"/>
                </a:lnTo>
                <a:cubicBezTo>
                  <a:pt x="2043018" y="462"/>
                  <a:pt x="2107312" y="264481"/>
                  <a:pt x="2423224" y="288740"/>
                </a:cubicBezTo>
                <a:lnTo>
                  <a:pt x="9373081" y="288740"/>
                </a:lnTo>
                <a:lnTo>
                  <a:pt x="9373081" y="766382"/>
                </a:lnTo>
                <a:lnTo>
                  <a:pt x="106" y="766382"/>
                </a:lnTo>
                <a:cubicBezTo>
                  <a:pt x="-688" y="504379"/>
                  <a:pt x="3282" y="262003"/>
                  <a:pt x="2488" y="0"/>
                </a:cubicBezTo>
                <a:close/>
              </a:path>
            </a:pathLst>
          </a:custGeom>
          <a:solidFill>
            <a:schemeClr val="bg1"/>
          </a:solidFill>
          <a:ln w="9525">
            <a:noFill/>
            <a:miter lim="800000"/>
            <a:headEnd/>
            <a:tailEnd/>
          </a:ln>
          <a:effectLst>
            <a:outerShdw blurRad="50800" dist="38100" dir="16200000" rotWithShape="0">
              <a:prstClr val="black">
                <a:alpha val="13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ko-KR" altLang="en-US" sz="1000" b="1">
              <a:solidFill>
                <a:schemeClr val="bg1"/>
              </a:solidFill>
              <a:latin typeface="나눔고딕 ExtraBold" pitchFamily="50" charset="-127"/>
              <a:ea typeface="나눔고딕 ExtraBold" pitchFamily="50" charset="-127"/>
            </a:endParaRPr>
          </a:p>
        </p:txBody>
      </p:sp>
      <p:sp>
        <p:nvSpPr>
          <p:cNvPr id="9" name="L 도형 5"/>
          <p:cNvSpPr/>
          <p:nvPr/>
        </p:nvSpPr>
        <p:spPr bwMode="auto">
          <a:xfrm flipH="1">
            <a:off x="1091" y="6029548"/>
            <a:ext cx="12190909" cy="783829"/>
          </a:xfrm>
          <a:custGeom>
            <a:avLst/>
            <a:gdLst>
              <a:gd name="connsiteX0" fmla="*/ 0 w 9361068"/>
              <a:gd name="connsiteY0" fmla="*/ 0 h 783829"/>
              <a:gd name="connsiteX1" fmla="*/ 1877811 w 9361068"/>
              <a:gd name="connsiteY1" fmla="*/ 0 h 783829"/>
              <a:gd name="connsiteX2" fmla="*/ 18778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877811 w 9361068"/>
              <a:gd name="connsiteY1" fmla="*/ 0 h 783829"/>
              <a:gd name="connsiteX2" fmla="*/ 22969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87781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 name="connsiteX0" fmla="*/ 0 w 9361068"/>
              <a:gd name="connsiteY0" fmla="*/ 0 h 783829"/>
              <a:gd name="connsiteX1" fmla="*/ 1744461 w 9361068"/>
              <a:gd name="connsiteY1" fmla="*/ 0 h 783829"/>
              <a:gd name="connsiteX2" fmla="*/ 2411211 w 9361068"/>
              <a:gd name="connsiteY2" fmla="*/ 306187 h 783829"/>
              <a:gd name="connsiteX3" fmla="*/ 9361068 w 9361068"/>
              <a:gd name="connsiteY3" fmla="*/ 306187 h 783829"/>
              <a:gd name="connsiteX4" fmla="*/ 9361068 w 9361068"/>
              <a:gd name="connsiteY4" fmla="*/ 783829 h 783829"/>
              <a:gd name="connsiteX5" fmla="*/ 0 w 9361068"/>
              <a:gd name="connsiteY5" fmla="*/ 783829 h 783829"/>
              <a:gd name="connsiteX6" fmla="*/ 0 w 9361068"/>
              <a:gd name="connsiteY6" fmla="*/ 0 h 78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61068" h="783829">
                <a:moveTo>
                  <a:pt x="0" y="0"/>
                </a:moveTo>
                <a:lnTo>
                  <a:pt x="1744461" y="0"/>
                </a:lnTo>
                <a:cubicBezTo>
                  <a:pt x="2023861" y="462"/>
                  <a:pt x="2100061" y="299375"/>
                  <a:pt x="2411211" y="306187"/>
                </a:cubicBezTo>
                <a:lnTo>
                  <a:pt x="9361068" y="306187"/>
                </a:lnTo>
                <a:lnTo>
                  <a:pt x="9361068" y="783829"/>
                </a:lnTo>
                <a:lnTo>
                  <a:pt x="0" y="783829"/>
                </a:lnTo>
                <a:lnTo>
                  <a:pt x="0" y="0"/>
                </a:lnTo>
                <a:close/>
              </a:path>
            </a:pathLst>
          </a:custGeom>
          <a:gradFill flip="none" rotWithShape="1">
            <a:gsLst>
              <a:gs pos="100000">
                <a:srgbClr val="BEBEBE"/>
              </a:gs>
              <a:gs pos="0">
                <a:srgbClr val="ECECEC"/>
              </a:gs>
            </a:gsLst>
            <a:lin ang="0" scaled="1"/>
            <a:tileRect/>
          </a:gradFill>
          <a:ln w="9525">
            <a:no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ko-KR" altLang="en-US" sz="1000" b="1">
              <a:solidFill>
                <a:schemeClr val="bg1"/>
              </a:solidFill>
              <a:latin typeface="나눔고딕 ExtraBold" pitchFamily="50" charset="-127"/>
              <a:ea typeface="나눔고딕 ExtraBold" pitchFamily="50" charset="-127"/>
            </a:endParaRPr>
          </a:p>
        </p:txBody>
      </p:sp>
      <p:sp>
        <p:nvSpPr>
          <p:cNvPr id="22" name="제목 1"/>
          <p:cNvSpPr>
            <a:spLocks noGrp="1"/>
          </p:cNvSpPr>
          <p:nvPr>
            <p:ph type="ctrTitle"/>
            <p:custDataLst>
              <p:tags r:id="rId1"/>
            </p:custDataLst>
          </p:nvPr>
        </p:nvSpPr>
        <p:spPr>
          <a:xfrm>
            <a:off x="914400" y="1277281"/>
            <a:ext cx="10363200" cy="1259824"/>
          </a:xfrm>
        </p:spPr>
        <p:txBody>
          <a:bodyPr>
            <a:normAutofit/>
          </a:bodyPr>
          <a:lstStyle>
            <a:lvl1pPr algn="ctr">
              <a:defRPr sz="3200" baseline="0">
                <a:solidFill>
                  <a:schemeClr val="tx1"/>
                </a:solidFill>
                <a:effectLst>
                  <a:glow rad="127000">
                    <a:schemeClr val="bg1"/>
                  </a:glow>
                  <a:outerShdw blurRad="38100" dist="38100" dir="2700000" algn="tl">
                    <a:srgbClr val="000000">
                      <a:alpha val="43137"/>
                    </a:srgbClr>
                  </a:outerShdw>
                </a:effectLst>
                <a:latin typeface="Candara" panose="020E0502030303020204" pitchFamily="34" charset="0"/>
                <a:ea typeface="+mj-ea"/>
              </a:defRPr>
            </a:lvl1pPr>
          </a:lstStyle>
          <a:p>
            <a:r>
              <a:rPr lang="ko-KR" altLang="en-US"/>
              <a:t>마스터 제목 스타일 편집</a:t>
            </a:r>
          </a:p>
        </p:txBody>
      </p:sp>
      <p:sp>
        <p:nvSpPr>
          <p:cNvPr id="23" name="부제목 2"/>
          <p:cNvSpPr>
            <a:spLocks noGrp="1"/>
          </p:cNvSpPr>
          <p:nvPr>
            <p:ph type="subTitle" idx="1"/>
            <p:custDataLst>
              <p:tags r:id="rId2"/>
            </p:custDataLst>
          </p:nvPr>
        </p:nvSpPr>
        <p:spPr>
          <a:xfrm>
            <a:off x="2200032" y="3023002"/>
            <a:ext cx="7791936" cy="1081259"/>
          </a:xfrm>
        </p:spPr>
        <p:txBody>
          <a:bodyPr anchor="ctr"/>
          <a:lstStyle>
            <a:lvl1pPr marL="0" indent="0" algn="ctr">
              <a:buNone/>
              <a:defRPr baseline="0">
                <a:solidFill>
                  <a:srgbClr val="004EA2"/>
                </a:solidFill>
                <a:effectLst>
                  <a:glow rad="38100">
                    <a:schemeClr val="bg1"/>
                  </a:glow>
                </a:effectLst>
                <a:latin typeface="Candara" panose="020E0502030303020204" pitchFamily="34" charset="0"/>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p>
        </p:txBody>
      </p:sp>
      <p:sp>
        <p:nvSpPr>
          <p:cNvPr id="3" name="직사각형 2">
            <a:extLst>
              <a:ext uri="{FF2B5EF4-FFF2-40B4-BE49-F238E27FC236}">
                <a16:creationId xmlns:a16="http://schemas.microsoft.com/office/drawing/2014/main" id="{5FA9853B-F490-4B3B-9B23-5B632CC61D03}"/>
              </a:ext>
            </a:extLst>
          </p:cNvPr>
          <p:cNvSpPr/>
          <p:nvPr/>
        </p:nvSpPr>
        <p:spPr>
          <a:xfrm>
            <a:off x="1089" y="0"/>
            <a:ext cx="12192000" cy="711200"/>
          </a:xfrm>
          <a:prstGeom prst="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직사각형 14">
            <a:extLst>
              <a:ext uri="{FF2B5EF4-FFF2-40B4-BE49-F238E27FC236}">
                <a16:creationId xmlns:a16="http://schemas.microsoft.com/office/drawing/2014/main" id="{CA3CDD27-CD1C-4CA0-A452-7B574BE3AB50}"/>
              </a:ext>
            </a:extLst>
          </p:cNvPr>
          <p:cNvSpPr/>
          <p:nvPr/>
        </p:nvSpPr>
        <p:spPr>
          <a:xfrm>
            <a:off x="0" y="612559"/>
            <a:ext cx="12192000" cy="383340"/>
          </a:xfrm>
          <a:prstGeom prst="rect">
            <a:avLst/>
          </a:prstGeom>
          <a:solidFill>
            <a:srgbClr val="20A15E"/>
          </a:solidFill>
          <a:ln>
            <a:solidFill>
              <a:srgbClr val="20A1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4" name="Picture 2" descr="기본형">
            <a:extLst>
              <a:ext uri="{FF2B5EF4-FFF2-40B4-BE49-F238E27FC236}">
                <a16:creationId xmlns:a16="http://schemas.microsoft.com/office/drawing/2014/main" id="{C15B169D-BC36-48A4-BC08-59D837751C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13" t="26557" r="28362" b="25734"/>
          <a:stretch/>
        </p:blipFill>
        <p:spPr bwMode="auto">
          <a:xfrm>
            <a:off x="108529" y="133822"/>
            <a:ext cx="1080653" cy="76391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그룹 1">
            <a:extLst>
              <a:ext uri="{FF2B5EF4-FFF2-40B4-BE49-F238E27FC236}">
                <a16:creationId xmlns:a16="http://schemas.microsoft.com/office/drawing/2014/main" id="{27419EA2-9D9A-4A66-A8E6-5B510F0B200A}"/>
              </a:ext>
            </a:extLst>
          </p:cNvPr>
          <p:cNvGrpSpPr/>
          <p:nvPr/>
        </p:nvGrpSpPr>
        <p:grpSpPr>
          <a:xfrm>
            <a:off x="4618634" y="4966858"/>
            <a:ext cx="2986710" cy="676262"/>
            <a:chOff x="4500986" y="5008857"/>
            <a:chExt cx="2986710" cy="676262"/>
          </a:xfrm>
        </p:grpSpPr>
        <p:sp>
          <p:nvSpPr>
            <p:cNvPr id="12" name="TextBox 11">
              <a:extLst>
                <a:ext uri="{FF2B5EF4-FFF2-40B4-BE49-F238E27FC236}">
                  <a16:creationId xmlns:a16="http://schemas.microsoft.com/office/drawing/2014/main" id="{5610D680-078B-4021-91D2-BFE36AAF6766}"/>
                </a:ext>
              </a:extLst>
            </p:cNvPr>
            <p:cNvSpPr txBox="1"/>
            <p:nvPr/>
          </p:nvSpPr>
          <p:spPr>
            <a:xfrm>
              <a:off x="5180654" y="5023399"/>
              <a:ext cx="2307042" cy="661720"/>
            </a:xfrm>
            <a:prstGeom prst="rect">
              <a:avLst/>
            </a:prstGeom>
            <a:noFill/>
          </p:spPr>
          <p:txBody>
            <a:bodyPr wrap="none" rtlCol="0">
              <a:spAutoFit/>
            </a:bodyPr>
            <a:lstStyle/>
            <a:p>
              <a:pPr algn="ctr">
                <a:spcBef>
                  <a:spcPts val="0"/>
                </a:spcBef>
                <a:spcAft>
                  <a:spcPts val="600"/>
                </a:spcAft>
              </a:pPr>
              <a:r>
                <a:rPr lang="ko-KR" altLang="en-US" sz="1200" b="0" dirty="0">
                  <a:effectLst>
                    <a:glow rad="127000">
                      <a:schemeClr val="bg1"/>
                    </a:glow>
                    <a:outerShdw blurRad="38100" dist="38100" dir="2700000" algn="tl">
                      <a:srgbClr val="000000">
                        <a:alpha val="43137"/>
                      </a:srgbClr>
                    </a:outerShdw>
                  </a:effectLst>
                  <a:latin typeface="+mj-lt"/>
                  <a:ea typeface="나눔고딕 ExtraBold" panose="020D0904000000000000" pitchFamily="50" charset="-127"/>
                </a:rPr>
                <a:t>부산대학교 </a:t>
              </a:r>
              <a:r>
                <a:rPr lang="ko-KR" altLang="en-US" sz="1200" b="0" dirty="0" err="1">
                  <a:effectLst>
                    <a:glow rad="127000">
                      <a:schemeClr val="bg1"/>
                    </a:glow>
                    <a:outerShdw blurRad="38100" dist="38100" dir="2700000" algn="tl">
                      <a:srgbClr val="000000">
                        <a:alpha val="43137"/>
                      </a:srgbClr>
                    </a:outerShdw>
                  </a:effectLst>
                  <a:latin typeface="+mj-lt"/>
                  <a:ea typeface="나눔고딕 ExtraBold" panose="020D0904000000000000" pitchFamily="50" charset="-127"/>
                </a:rPr>
                <a:t>정보</a:t>
              </a:r>
              <a:r>
                <a:rPr lang="ko-KR" altLang="en-US" sz="1200" b="0" dirty="0" err="1">
                  <a:effectLst>
                    <a:glow rad="127000">
                      <a:schemeClr val="bg1"/>
                    </a:glow>
                    <a:outerShdw blurRad="38100" dist="38100" dir="2700000" algn="tl">
                      <a:srgbClr val="000000">
                        <a:alpha val="43137"/>
                      </a:srgbClr>
                    </a:outerShdw>
                  </a:effectLst>
                  <a:latin typeface="+mj-lt"/>
                  <a:ea typeface="+mn-ea"/>
                </a:rPr>
                <a:t>∙</a:t>
              </a:r>
              <a:r>
                <a:rPr lang="ko-KR" altLang="en-US" sz="1200" b="0" dirty="0" err="1">
                  <a:effectLst>
                    <a:glow rad="127000">
                      <a:schemeClr val="bg1"/>
                    </a:glow>
                    <a:outerShdw blurRad="38100" dist="38100" dir="2700000" algn="tl">
                      <a:srgbClr val="000000">
                        <a:alpha val="43137"/>
                      </a:srgbClr>
                    </a:outerShdw>
                  </a:effectLst>
                  <a:latin typeface="+mj-lt"/>
                  <a:ea typeface="나눔고딕 ExtraBold" panose="020D0904000000000000" pitchFamily="50" charset="-127"/>
                </a:rPr>
                <a:t>의생명공학대학</a:t>
              </a:r>
              <a:endParaRPr lang="en-US" altLang="ko-KR" sz="1200" b="0" dirty="0">
                <a:effectLst>
                  <a:glow rad="127000">
                    <a:schemeClr val="bg1"/>
                  </a:glow>
                  <a:outerShdw blurRad="38100" dist="38100" dir="2700000" algn="tl">
                    <a:srgbClr val="000000">
                      <a:alpha val="43137"/>
                    </a:srgbClr>
                  </a:outerShdw>
                </a:effectLst>
                <a:latin typeface="+mj-lt"/>
                <a:ea typeface="나눔고딕 ExtraBold" panose="020D0904000000000000" pitchFamily="50" charset="-127"/>
              </a:endParaRPr>
            </a:p>
            <a:p>
              <a:pPr algn="ctr"/>
              <a:r>
                <a:rPr lang="ko-KR" altLang="en-US" sz="2000" b="1" baseline="0" dirty="0">
                  <a:solidFill>
                    <a:schemeClr val="tx2"/>
                  </a:solidFill>
                  <a:effectLst>
                    <a:glow rad="127000">
                      <a:schemeClr val="bg1"/>
                    </a:glow>
                    <a:outerShdw blurRad="38100" dist="38100" dir="2700000" algn="tl">
                      <a:srgbClr val="000000">
                        <a:alpha val="43137"/>
                      </a:srgbClr>
                    </a:outerShdw>
                  </a:effectLst>
                  <a:latin typeface="나눔고딕 ExtraBold" panose="020D0904000000000000" pitchFamily="50" charset="-127"/>
                  <a:ea typeface="나눔고딕 ExtraBold" panose="020D0904000000000000" pitchFamily="50" charset="-127"/>
                </a:rPr>
                <a:t>정보컴퓨터공학부</a:t>
              </a:r>
            </a:p>
          </p:txBody>
        </p:sp>
        <p:pic>
          <p:nvPicPr>
            <p:cNvPr id="18" name="Picture 4" descr="정장형 심볼01">
              <a:extLst>
                <a:ext uri="{FF2B5EF4-FFF2-40B4-BE49-F238E27FC236}">
                  <a16:creationId xmlns:a16="http://schemas.microsoft.com/office/drawing/2014/main" id="{0C114522-CCBA-469B-9213-8C7B06103A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986" y="5008857"/>
              <a:ext cx="613861" cy="613861"/>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8" descr="C:\Users\Donggeon Lee\Desktop\IoT\pnu.png">
            <a:extLst>
              <a:ext uri="{FF2B5EF4-FFF2-40B4-BE49-F238E27FC236}">
                <a16:creationId xmlns:a16="http://schemas.microsoft.com/office/drawing/2014/main" id="{9056A20B-609E-422A-853D-048C9A8715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7759" y="6205538"/>
            <a:ext cx="1837624" cy="463822"/>
          </a:xfrm>
          <a:prstGeom prst="rect">
            <a:avLst/>
          </a:prstGeom>
          <a:noFill/>
          <a:extLst>
            <a:ext uri="{909E8E84-426E-40DD-AFC4-6F175D3DCCD1}">
              <a14:hiddenFill xmlns:a14="http://schemas.microsoft.com/office/drawing/2010/main">
                <a:solidFill>
                  <a:srgbClr val="FFFFFF"/>
                </a:solidFill>
              </a14:hiddenFill>
            </a:ext>
          </a:extLst>
        </p:spPr>
      </p:pic>
      <p:pic>
        <p:nvPicPr>
          <p:cNvPr id="20" name="그림 19">
            <a:extLst>
              <a:ext uri="{FF2B5EF4-FFF2-40B4-BE49-F238E27FC236}">
                <a16:creationId xmlns:a16="http://schemas.microsoft.com/office/drawing/2014/main" id="{9E7A719D-0751-45FB-BAC0-31F9E1BD326B}"/>
              </a:ext>
            </a:extLst>
          </p:cNvPr>
          <p:cNvPicPr>
            <a:picLocks noChangeAspect="1"/>
          </p:cNvPicPr>
          <p:nvPr/>
        </p:nvPicPr>
        <p:blipFill>
          <a:blip r:embed="rId7"/>
          <a:stretch>
            <a:fillRect/>
          </a:stretch>
        </p:blipFill>
        <p:spPr>
          <a:xfrm>
            <a:off x="9624392" y="2736479"/>
            <a:ext cx="2088296" cy="2844240"/>
          </a:xfrm>
          <a:prstGeom prst="rect">
            <a:avLst/>
          </a:prstGeom>
        </p:spPr>
      </p:pic>
    </p:spTree>
    <p:extLst>
      <p:ext uri="{BB962C8B-B14F-4D97-AF65-F5344CB8AC3E}">
        <p14:creationId xmlns:p14="http://schemas.microsoft.com/office/powerpoint/2010/main" val="1669055060"/>
      </p:ext>
    </p:extLst>
  </p:cSld>
  <p:clrMapOvr>
    <a:masterClrMapping/>
  </p:clrMapOvr>
  <p:extLst>
    <p:ext uri="{DCECCB84-F9BA-43D5-87BE-67443E8EF086}">
      <p15:sldGuideLst xmlns:p15="http://schemas.microsoft.com/office/powerpoint/2012/main">
        <p15:guide id="4" pos="512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용어">
    <p:spTree>
      <p:nvGrpSpPr>
        <p:cNvPr id="1" name=""/>
        <p:cNvGrpSpPr/>
        <p:nvPr/>
      </p:nvGrpSpPr>
      <p:grpSpPr>
        <a:xfrm>
          <a:off x="0" y="0"/>
          <a:ext cx="0" cy="0"/>
          <a:chOff x="0" y="0"/>
          <a:chExt cx="0" cy="0"/>
        </a:xfrm>
      </p:grpSpPr>
      <p:sp>
        <p:nvSpPr>
          <p:cNvPr id="5" name="텍스트 개체 틀 4"/>
          <p:cNvSpPr>
            <a:spLocks noGrp="1"/>
          </p:cNvSpPr>
          <p:nvPr>
            <p:ph type="body" sz="quarter" idx="11"/>
          </p:nvPr>
        </p:nvSpPr>
        <p:spPr>
          <a:xfrm>
            <a:off x="3691467" y="601132"/>
            <a:ext cx="7890933" cy="5996519"/>
          </a:xfrm>
        </p:spPr>
        <p:txBody>
          <a:bodyPr/>
          <a:lstStyle>
            <a:lvl1pPr marL="0" indent="0">
              <a:buFontTx/>
              <a:buNone/>
              <a:defRPr sz="1200" b="0">
                <a:effectLst/>
                <a:latin typeface="나눔바른고딕" panose="020B0603020101020101" pitchFamily="50" charset="-127"/>
                <a:ea typeface="나눔바른고딕" panose="020B0603020101020101" pitchFamily="50" charset="-127"/>
              </a:defRPr>
            </a:lvl1pPr>
            <a:lvl2pPr>
              <a:defRPr sz="1200" b="0">
                <a:latin typeface="나눔바른고딕" panose="020B0603020101020101" pitchFamily="50" charset="-127"/>
                <a:ea typeface="나눔바른고딕" panose="020B0603020101020101" pitchFamily="50" charset="-127"/>
              </a:defRPr>
            </a:lvl2pPr>
            <a:lvl3pPr>
              <a:defRPr>
                <a:latin typeface="나눔바른고딕" panose="020B0603020101020101" pitchFamily="50" charset="-127"/>
                <a:ea typeface="나눔바른고딕" panose="020B0603020101020101" pitchFamily="50" charset="-127"/>
              </a:defRPr>
            </a:lvl3pPr>
            <a:lvl4pPr>
              <a:defRPr>
                <a:latin typeface="나눔바른고딕" panose="020B0603020101020101" pitchFamily="50" charset="-127"/>
                <a:ea typeface="나눔바른고딕" panose="020B0603020101020101" pitchFamily="50" charset="-127"/>
              </a:defRPr>
            </a:lvl4pPr>
            <a:lvl5pPr>
              <a:defRPr>
                <a:latin typeface="나눔바른고딕" panose="020B0603020101020101" pitchFamily="50" charset="-127"/>
                <a:ea typeface="나눔바른고딕" panose="020B0603020101020101" pitchFamily="50" charset="-127"/>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텍스트 개체 틀 6"/>
          <p:cNvSpPr>
            <a:spLocks noGrp="1"/>
          </p:cNvSpPr>
          <p:nvPr>
            <p:ph type="body" sz="quarter" idx="12"/>
          </p:nvPr>
        </p:nvSpPr>
        <p:spPr>
          <a:xfrm>
            <a:off x="609601" y="601133"/>
            <a:ext cx="2969684" cy="5996517"/>
          </a:xfrm>
        </p:spPr>
        <p:txBody>
          <a:bodyPr/>
          <a:lstStyle>
            <a:lvl1pPr marL="257175" indent="-257175">
              <a:buFont typeface="Wingdings" panose="05000000000000000000" pitchFamily="2" charset="2"/>
              <a:buChar char="Ø"/>
              <a:defRPr sz="1400" b="0">
                <a:latin typeface="나눔고딕 ExtraBold" panose="020D0904000000000000" pitchFamily="50" charset="-127"/>
                <a:ea typeface="나눔고딕 ExtraBold" panose="020D0904000000000000" pitchFamily="50" charset="-127"/>
              </a:defRPr>
            </a:lvl1pPr>
            <a:lvl2pPr>
              <a:defRPr sz="1200" b="1">
                <a:latin typeface="나눔고딕 ExtraBold" panose="020D0904000000000000" pitchFamily="50" charset="-127"/>
                <a:ea typeface="나눔고딕 ExtraBold" panose="020D0904000000000000" pitchFamily="50" charset="-127"/>
              </a:defRPr>
            </a:lvl2pPr>
            <a:lvl3pPr>
              <a:defRPr b="1">
                <a:latin typeface="나눔고딕 ExtraBold" panose="020D0904000000000000" pitchFamily="50" charset="-127"/>
                <a:ea typeface="나눔고딕 ExtraBold" panose="020D0904000000000000" pitchFamily="50" charset="-127"/>
              </a:defRPr>
            </a:lvl3pPr>
            <a:lvl4pPr>
              <a:defRPr b="1">
                <a:latin typeface="나눔고딕 ExtraBold" panose="020D0904000000000000" pitchFamily="50" charset="-127"/>
                <a:ea typeface="나눔고딕 ExtraBold" panose="020D0904000000000000" pitchFamily="50" charset="-127"/>
              </a:defRPr>
            </a:lvl4pPr>
            <a:lvl5pPr>
              <a:defRPr b="1">
                <a:latin typeface="나눔고딕 ExtraBold" panose="020D0904000000000000" pitchFamily="50" charset="-127"/>
                <a:ea typeface="나눔고딕 ExtraBold" panose="020D0904000000000000" pitchFamily="50" charset="-127"/>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슬라이드 번호 개체 틀 5">
            <a:extLst>
              <a:ext uri="{FF2B5EF4-FFF2-40B4-BE49-F238E27FC236}">
                <a16:creationId xmlns:a16="http://schemas.microsoft.com/office/drawing/2014/main" id="{2C9EB2BE-6095-4ACC-8B4C-CCF4D1EEA407}"/>
              </a:ext>
            </a:extLst>
          </p:cNvPr>
          <p:cNvSpPr>
            <a:spLocks noGrp="1"/>
          </p:cNvSpPr>
          <p:nvPr>
            <p:ph type="sldNum" sz="quarter" idx="4"/>
            <p:custDataLst>
              <p:tags r:id="rId1"/>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11721674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6_콘텐츠 2개">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p:txBody>
          <a:bodyPr/>
          <a:lstStyle/>
          <a:p>
            <a:r>
              <a:rPr lang="ko-KR" altLang="en-US"/>
              <a:t>마스터 제목 스타일 편집</a:t>
            </a:r>
          </a:p>
        </p:txBody>
      </p:sp>
      <p:sp>
        <p:nvSpPr>
          <p:cNvPr id="6" name="내용 개체 틀 5"/>
          <p:cNvSpPr>
            <a:spLocks noGrp="1"/>
          </p:cNvSpPr>
          <p:nvPr>
            <p:ph sz="quarter" idx="10"/>
          </p:nvPr>
        </p:nvSpPr>
        <p:spPr>
          <a:xfrm>
            <a:off x="609601" y="692150"/>
            <a:ext cx="5486399" cy="6049963"/>
          </a:xfrm>
        </p:spPr>
        <p:txBody>
          <a:bodyPr/>
          <a:lstStyle>
            <a:lvl1pPr>
              <a:defRPr sz="1800">
                <a:effectLst/>
              </a:defRPr>
            </a:lvl1pPr>
            <a:lvl2pPr>
              <a:defRPr sz="1400"/>
            </a:lvl2pPr>
            <a:lvl3pPr>
              <a:spcBef>
                <a:spcPts val="300"/>
              </a:spcBef>
              <a:spcAft>
                <a:spcPts val="300"/>
              </a:spcAft>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내용 개체 틀 5"/>
          <p:cNvSpPr>
            <a:spLocks noGrp="1"/>
          </p:cNvSpPr>
          <p:nvPr>
            <p:ph sz="quarter" idx="11"/>
          </p:nvPr>
        </p:nvSpPr>
        <p:spPr>
          <a:xfrm>
            <a:off x="6096000" y="692150"/>
            <a:ext cx="5486400" cy="6049963"/>
          </a:xfrm>
        </p:spPr>
        <p:txBody>
          <a:bodyPr/>
          <a:lstStyle>
            <a:lvl1pPr>
              <a:defRPr sz="1800">
                <a:effectLst/>
              </a:defRPr>
            </a:lvl1pPr>
            <a:lvl2pPr>
              <a:defRPr sz="1400"/>
            </a:lvl2pPr>
            <a:lvl3pPr>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8" name="슬라이드 번호 개체 틀 5">
            <a:extLst>
              <a:ext uri="{FF2B5EF4-FFF2-40B4-BE49-F238E27FC236}">
                <a16:creationId xmlns:a16="http://schemas.microsoft.com/office/drawing/2014/main" id="{0814EDBB-02A9-427B-96BB-CC6F6BBD4FA9}"/>
              </a:ext>
            </a:extLst>
          </p:cNvPr>
          <p:cNvSpPr>
            <a:spLocks noGrp="1"/>
          </p:cNvSpPr>
          <p:nvPr>
            <p:ph type="sldNum" sz="quarter" idx="4"/>
            <p:custDataLst>
              <p:tags r:id="rId2"/>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2716512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콘텐츠 2개 - 우측 소스코드">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p:txBody>
          <a:bodyPr/>
          <a:lstStyle/>
          <a:p>
            <a:r>
              <a:rPr lang="ko-KR" altLang="en-US"/>
              <a:t>마스터 제목 스타일 편집</a:t>
            </a:r>
          </a:p>
        </p:txBody>
      </p:sp>
      <p:sp>
        <p:nvSpPr>
          <p:cNvPr id="6" name="내용 개체 틀 5"/>
          <p:cNvSpPr>
            <a:spLocks noGrp="1"/>
          </p:cNvSpPr>
          <p:nvPr>
            <p:ph sz="quarter" idx="10"/>
          </p:nvPr>
        </p:nvSpPr>
        <p:spPr>
          <a:xfrm>
            <a:off x="331783" y="700618"/>
            <a:ext cx="5587997" cy="6049963"/>
          </a:xfrm>
        </p:spPr>
        <p:txBody>
          <a:bodyPr/>
          <a:lstStyle>
            <a:lvl1pPr>
              <a:spcBef>
                <a:spcPts val="0"/>
              </a:spcBef>
              <a:defRPr sz="1800">
                <a:effectLst/>
              </a:defRPr>
            </a:lvl1pPr>
            <a:lvl2pPr>
              <a:lnSpc>
                <a:spcPct val="100000"/>
              </a:lnSpc>
              <a:spcBef>
                <a:spcPts val="600"/>
              </a:spcBef>
              <a:defRPr sz="1400" b="0"/>
            </a:lvl2pPr>
            <a:lvl3pPr>
              <a:spcBef>
                <a:spcPts val="300"/>
              </a:spcBef>
              <a:spcAft>
                <a:spcPts val="300"/>
              </a:spcAft>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12" name="내용 개체 틀 5"/>
          <p:cNvSpPr>
            <a:spLocks noGrp="1"/>
          </p:cNvSpPr>
          <p:nvPr>
            <p:ph sz="quarter" idx="11"/>
          </p:nvPr>
        </p:nvSpPr>
        <p:spPr>
          <a:xfrm>
            <a:off x="6493656" y="902735"/>
            <a:ext cx="5377913" cy="5645727"/>
          </a:xfrm>
          <a:ln>
            <a:solidFill>
              <a:schemeClr val="bg1">
                <a:lumMod val="75000"/>
              </a:schemeClr>
            </a:solidFill>
          </a:ln>
        </p:spPr>
        <p:txBody>
          <a:bodyPr/>
          <a:lstStyle>
            <a:lvl1pPr marL="0" indent="0" defTabSz="450850">
              <a:lnSpc>
                <a:spcPct val="100000"/>
              </a:lnSpc>
              <a:spcBef>
                <a:spcPts val="0"/>
              </a:spcBef>
              <a:spcAft>
                <a:spcPts val="0"/>
              </a:spcAft>
              <a:buFontTx/>
              <a:buNone/>
              <a:defRPr sz="1600" b="0" baseline="0">
                <a:effectLst/>
                <a:latin typeface="Consolas" panose="020B0609020204030204" pitchFamily="49" charset="0"/>
              </a:defRPr>
            </a:lvl1pPr>
            <a:lvl2pPr>
              <a:defRPr sz="1400" b="0"/>
            </a:lvl2pPr>
            <a:lvl3pPr>
              <a:defRPr sz="1100"/>
            </a:lvl3pPr>
            <a:lvl4pPr>
              <a:defRPr sz="1050"/>
            </a:lvl4pPr>
            <a:lvl5pPr>
              <a:defRPr sz="900"/>
            </a:lvl5pPr>
          </a:lstStyle>
          <a:p>
            <a:pPr lvl="0"/>
            <a:r>
              <a:rPr lang="ko-KR" altLang="en-US"/>
              <a:t>마스터 텍스트 스타일을 편집하려면 클릭</a:t>
            </a:r>
          </a:p>
        </p:txBody>
      </p:sp>
      <p:sp>
        <p:nvSpPr>
          <p:cNvPr id="7" name="슬라이드 번호 개체 틀 5">
            <a:extLst>
              <a:ext uri="{FF2B5EF4-FFF2-40B4-BE49-F238E27FC236}">
                <a16:creationId xmlns:a16="http://schemas.microsoft.com/office/drawing/2014/main" id="{4F52F86A-41D3-470E-88C1-0694E1813D41}"/>
              </a:ext>
            </a:extLst>
          </p:cNvPr>
          <p:cNvSpPr>
            <a:spLocks noGrp="1"/>
          </p:cNvSpPr>
          <p:nvPr>
            <p:ph type="sldNum" sz="quarter" idx="4"/>
            <p:custDataLst>
              <p:tags r:id="rId2"/>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32317644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제목 없이 내용만">
    <p:spTree>
      <p:nvGrpSpPr>
        <p:cNvPr id="1" name=""/>
        <p:cNvGrpSpPr/>
        <p:nvPr/>
      </p:nvGrpSpPr>
      <p:grpSpPr>
        <a:xfrm>
          <a:off x="0" y="0"/>
          <a:ext cx="0" cy="0"/>
          <a:chOff x="0" y="0"/>
          <a:chExt cx="0" cy="0"/>
        </a:xfrm>
      </p:grpSpPr>
      <p:sp>
        <p:nvSpPr>
          <p:cNvPr id="5" name="내용 개체 틀 4"/>
          <p:cNvSpPr>
            <a:spLocks noGrp="1"/>
          </p:cNvSpPr>
          <p:nvPr>
            <p:ph sz="quarter" idx="10"/>
          </p:nvPr>
        </p:nvSpPr>
        <p:spPr>
          <a:xfrm>
            <a:off x="609600" y="118534"/>
            <a:ext cx="10972800" cy="6623580"/>
          </a:xfrm>
        </p:spPr>
        <p:txBody>
          <a:bodyPr/>
          <a:lstStyle>
            <a:lvl1pPr>
              <a:defRPr>
                <a:effectLst/>
              </a:defRPr>
            </a:lvl1pPr>
            <a:lvl2pPr>
              <a:defRPr b="0"/>
            </a:lvl2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슬라이드 번호 개체 틀 5">
            <a:extLst>
              <a:ext uri="{FF2B5EF4-FFF2-40B4-BE49-F238E27FC236}">
                <a16:creationId xmlns:a16="http://schemas.microsoft.com/office/drawing/2014/main" id="{969987A7-774C-47CA-9054-7DA04E956E53}"/>
              </a:ext>
            </a:extLst>
          </p:cNvPr>
          <p:cNvSpPr>
            <a:spLocks noGrp="1"/>
          </p:cNvSpPr>
          <p:nvPr>
            <p:ph type="sldNum" sz="quarter" idx="4"/>
            <p:custDataLst>
              <p:tags r:id="rId1"/>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2025137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요약">
    <p:spTree>
      <p:nvGrpSpPr>
        <p:cNvPr id="1" name=""/>
        <p:cNvGrpSpPr/>
        <p:nvPr/>
      </p:nvGrpSpPr>
      <p:grpSpPr>
        <a:xfrm>
          <a:off x="0" y="0"/>
          <a:ext cx="0" cy="0"/>
          <a:chOff x="0" y="0"/>
          <a:chExt cx="0" cy="0"/>
        </a:xfrm>
      </p:grpSpPr>
      <p:sp>
        <p:nvSpPr>
          <p:cNvPr id="4" name="내용 개체 틀 3"/>
          <p:cNvSpPr>
            <a:spLocks noGrp="1"/>
          </p:cNvSpPr>
          <p:nvPr>
            <p:ph sz="quarter" idx="11"/>
          </p:nvPr>
        </p:nvSpPr>
        <p:spPr>
          <a:xfrm>
            <a:off x="623392" y="633844"/>
            <a:ext cx="10959008" cy="5963805"/>
          </a:xfrm>
        </p:spPr>
        <p:txBody>
          <a:bodyPr/>
          <a:lstStyle>
            <a:lvl1pPr marL="257175" indent="-257175">
              <a:buFont typeface="Wingdings" panose="05000000000000000000" pitchFamily="2" charset="2"/>
              <a:buChar char="Ø"/>
              <a:defRPr>
                <a:effectLst/>
              </a:defRPr>
            </a:lvl1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10" name="슬라이드 번호 개체 틀 5">
            <a:extLst>
              <a:ext uri="{FF2B5EF4-FFF2-40B4-BE49-F238E27FC236}">
                <a16:creationId xmlns:a16="http://schemas.microsoft.com/office/drawing/2014/main" id="{46ABC9F2-2E2C-40D4-8554-4B3D53E1AE04}"/>
              </a:ext>
            </a:extLst>
          </p:cNvPr>
          <p:cNvSpPr>
            <a:spLocks noGrp="1"/>
          </p:cNvSpPr>
          <p:nvPr>
            <p:ph type="sldNum" sz="quarter" idx="4"/>
            <p:custDataLst>
              <p:tags r:id="rId1"/>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pic>
        <p:nvPicPr>
          <p:cNvPr id="3" name="그림 2">
            <a:extLst>
              <a:ext uri="{FF2B5EF4-FFF2-40B4-BE49-F238E27FC236}">
                <a16:creationId xmlns:a16="http://schemas.microsoft.com/office/drawing/2014/main" id="{49C6B68D-61A2-4C67-B577-468C1D502B1A}"/>
              </a:ext>
            </a:extLst>
          </p:cNvPr>
          <p:cNvPicPr>
            <a:picLocks noChangeAspect="1"/>
          </p:cNvPicPr>
          <p:nvPr/>
        </p:nvPicPr>
        <p:blipFill>
          <a:blip r:embed="rId3"/>
          <a:stretch>
            <a:fillRect/>
          </a:stretch>
        </p:blipFill>
        <p:spPr>
          <a:xfrm>
            <a:off x="69864" y="105980"/>
            <a:ext cx="1402202" cy="420660"/>
          </a:xfrm>
          <a:prstGeom prst="rect">
            <a:avLst/>
          </a:prstGeom>
        </p:spPr>
      </p:pic>
    </p:spTree>
    <p:extLst>
      <p:ext uri="{BB962C8B-B14F-4D97-AF65-F5344CB8AC3E}">
        <p14:creationId xmlns:p14="http://schemas.microsoft.com/office/powerpoint/2010/main" val="15153124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콘텐츠 2개 - 우측 소스코드(14pt)">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p:txBody>
          <a:bodyPr/>
          <a:lstStyle/>
          <a:p>
            <a:r>
              <a:rPr lang="ko-KR" altLang="en-US"/>
              <a:t>마스터 제목 스타일 편집</a:t>
            </a:r>
          </a:p>
        </p:txBody>
      </p:sp>
      <p:sp>
        <p:nvSpPr>
          <p:cNvPr id="6" name="내용 개체 틀 5"/>
          <p:cNvSpPr>
            <a:spLocks noGrp="1"/>
          </p:cNvSpPr>
          <p:nvPr>
            <p:ph sz="quarter" idx="10"/>
          </p:nvPr>
        </p:nvSpPr>
        <p:spPr>
          <a:xfrm>
            <a:off x="331783" y="700618"/>
            <a:ext cx="5587997" cy="6049963"/>
          </a:xfrm>
        </p:spPr>
        <p:txBody>
          <a:bodyPr/>
          <a:lstStyle>
            <a:lvl1pPr>
              <a:defRPr sz="1800">
                <a:effectLst/>
              </a:defRPr>
            </a:lvl1pPr>
            <a:lvl2pPr>
              <a:lnSpc>
                <a:spcPct val="100000"/>
              </a:lnSpc>
              <a:spcBef>
                <a:spcPts val="600"/>
              </a:spcBef>
              <a:defRPr sz="1400" b="0"/>
            </a:lvl2pPr>
            <a:lvl3pPr>
              <a:spcBef>
                <a:spcPts val="300"/>
              </a:spcBef>
              <a:spcAft>
                <a:spcPts val="300"/>
              </a:spcAft>
              <a:defRPr sz="12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12" name="내용 개체 틀 5"/>
          <p:cNvSpPr>
            <a:spLocks noGrp="1"/>
          </p:cNvSpPr>
          <p:nvPr>
            <p:ph sz="quarter" idx="11"/>
          </p:nvPr>
        </p:nvSpPr>
        <p:spPr>
          <a:xfrm>
            <a:off x="6493656" y="902735"/>
            <a:ext cx="5377913" cy="5645727"/>
          </a:xfrm>
          <a:ln>
            <a:solidFill>
              <a:schemeClr val="bg1">
                <a:lumMod val="75000"/>
              </a:schemeClr>
            </a:solidFill>
          </a:ln>
        </p:spPr>
        <p:txBody>
          <a:bodyPr/>
          <a:lstStyle>
            <a:lvl1pPr marL="0" indent="0" defTabSz="396000">
              <a:lnSpc>
                <a:spcPct val="100000"/>
              </a:lnSpc>
              <a:spcBef>
                <a:spcPts val="0"/>
              </a:spcBef>
              <a:spcAft>
                <a:spcPts val="0"/>
              </a:spcAft>
              <a:buFontTx/>
              <a:buNone/>
              <a:defRPr sz="1400" b="0" baseline="0">
                <a:effectLst/>
                <a:latin typeface="Consolas" panose="020B0609020204030204" pitchFamily="49" charset="0"/>
              </a:defRPr>
            </a:lvl1pPr>
            <a:lvl2pPr>
              <a:defRPr sz="1400" b="0"/>
            </a:lvl2pPr>
            <a:lvl3pPr>
              <a:defRPr sz="1100"/>
            </a:lvl3pPr>
            <a:lvl4pPr>
              <a:defRPr sz="1050"/>
            </a:lvl4pPr>
            <a:lvl5pPr>
              <a:defRPr sz="900"/>
            </a:lvl5pPr>
          </a:lstStyle>
          <a:p>
            <a:pPr lvl="0"/>
            <a:r>
              <a:rPr lang="ko-KR" altLang="en-US"/>
              <a:t>마스터 텍스트 스타일을 편집하려면 클릭</a:t>
            </a:r>
          </a:p>
        </p:txBody>
      </p:sp>
      <p:sp>
        <p:nvSpPr>
          <p:cNvPr id="7" name="슬라이드 번호 개체 틀 5">
            <a:extLst>
              <a:ext uri="{FF2B5EF4-FFF2-40B4-BE49-F238E27FC236}">
                <a16:creationId xmlns:a16="http://schemas.microsoft.com/office/drawing/2014/main" id="{C57C56EA-6FB1-4D30-9EA6-DDFFEEE094E4}"/>
              </a:ext>
            </a:extLst>
          </p:cNvPr>
          <p:cNvSpPr>
            <a:spLocks noGrp="1"/>
          </p:cNvSpPr>
          <p:nvPr>
            <p:ph type="sldNum" sz="quarter" idx="4"/>
            <p:custDataLst>
              <p:tags r:id="rId2"/>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55968745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제목 2"/>
          <p:cNvSpPr>
            <a:spLocks noGrp="1"/>
          </p:cNvSpPr>
          <p:nvPr>
            <p:ph type="title"/>
          </p:nvPr>
        </p:nvSpPr>
        <p:spPr>
          <a:xfrm>
            <a:off x="239349" y="72039"/>
            <a:ext cx="11715584" cy="614218"/>
          </a:xfrm>
        </p:spPr>
        <p:txBody>
          <a:bodyPr/>
          <a:lstStyle>
            <a:lvl1pPr>
              <a:defRPr baseline="0">
                <a:solidFill>
                  <a:schemeClr val="tx1">
                    <a:lumMod val="65000"/>
                    <a:lumOff val="35000"/>
                  </a:schemeClr>
                </a:solidFill>
                <a:effectLst>
                  <a:glow rad="127000">
                    <a:schemeClr val="bg1"/>
                  </a:glow>
                  <a:outerShdw blurRad="38100" dist="38100" dir="2700000" algn="tl">
                    <a:srgbClr val="000000">
                      <a:alpha val="43137"/>
                    </a:srgbClr>
                  </a:outerShdw>
                </a:effectLst>
                <a:latin typeface="Calibri" panose="020F0502020204030204" pitchFamily="34" charset="0"/>
              </a:defRPr>
            </a:lvl1pPr>
          </a:lstStyle>
          <a:p>
            <a:r>
              <a:rPr lang="ko-KR" altLang="en-US"/>
              <a:t>마스터 제목 스타일 편집</a:t>
            </a:r>
          </a:p>
        </p:txBody>
      </p:sp>
      <p:sp>
        <p:nvSpPr>
          <p:cNvPr id="11" name="슬라이드 번호 개체 틀 5"/>
          <p:cNvSpPr>
            <a:spLocks noGrp="1"/>
          </p:cNvSpPr>
          <p:nvPr>
            <p:ph type="sldNum" sz="quarter" idx="4"/>
            <p:custDataLst>
              <p:tags r:id="rId1"/>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89DC6DC1-8099-4A91-8E03-E24504AF3534}" type="slidenum">
              <a:rPr lang="ko-KR" altLang="en-US" smtClean="0"/>
              <a:pPr/>
              <a:t>‹#›</a:t>
            </a:fld>
            <a:endParaRPr lang="en-US" altLang="ko-KR"/>
          </a:p>
        </p:txBody>
      </p:sp>
      <p:sp>
        <p:nvSpPr>
          <p:cNvPr id="6" name="내용 개체 틀 5">
            <a:extLst>
              <a:ext uri="{FF2B5EF4-FFF2-40B4-BE49-F238E27FC236}">
                <a16:creationId xmlns:a16="http://schemas.microsoft.com/office/drawing/2014/main" id="{EB05DB11-9E8D-4861-8DF2-ADEACCA464FF}"/>
              </a:ext>
            </a:extLst>
          </p:cNvPr>
          <p:cNvSpPr>
            <a:spLocks noGrp="1"/>
          </p:cNvSpPr>
          <p:nvPr>
            <p:ph sz="quarter" idx="10"/>
          </p:nvPr>
        </p:nvSpPr>
        <p:spPr>
          <a:xfrm>
            <a:off x="504921" y="756458"/>
            <a:ext cx="11450012" cy="5690380"/>
          </a:xfrm>
        </p:spPr>
        <p:txBody>
          <a:bodyPr/>
          <a:lstStyle>
            <a:lvl1pPr>
              <a:defRPr b="0" baseline="0">
                <a:ln w="9525">
                  <a:noFill/>
                </a:ln>
                <a:solidFill>
                  <a:schemeClr val="tx1"/>
                </a:solidFill>
                <a:effectLst/>
                <a:latin typeface="Calibri" panose="020F0502020204030204" pitchFamily="34" charset="0"/>
                <a:ea typeface="+mn-ea"/>
              </a:defRPr>
            </a:lvl1pPr>
            <a:lvl2pPr>
              <a:lnSpc>
                <a:spcPct val="150000"/>
              </a:lnSpc>
              <a:spcBef>
                <a:spcPts val="0"/>
              </a:spcBef>
              <a:defRPr baseline="0">
                <a:solidFill>
                  <a:schemeClr val="tx1">
                    <a:lumMod val="75000"/>
                    <a:lumOff val="25000"/>
                  </a:schemeClr>
                </a:solidFill>
                <a:latin typeface="Calibri" panose="020F0502020204030204" pitchFamily="34" charset="0"/>
                <a:ea typeface="+mn-ea"/>
              </a:defRPr>
            </a:lvl2pPr>
            <a:lvl3pPr>
              <a:defRPr baseline="0">
                <a:solidFill>
                  <a:schemeClr val="tx1">
                    <a:lumMod val="75000"/>
                    <a:lumOff val="25000"/>
                  </a:schemeClr>
                </a:solidFill>
                <a:latin typeface="Calibri" panose="020F0502020204030204" pitchFamily="34" charset="0"/>
                <a:ea typeface="+mn-ea"/>
              </a:defRPr>
            </a:lvl3pPr>
            <a:lvl4pPr>
              <a:defRPr baseline="0">
                <a:solidFill>
                  <a:schemeClr val="tx1">
                    <a:lumMod val="50000"/>
                    <a:lumOff val="50000"/>
                  </a:schemeClr>
                </a:solidFill>
                <a:latin typeface="Calibri" panose="020F0502020204030204" pitchFamily="34" charset="0"/>
                <a:ea typeface="+mn-ea"/>
              </a:defRPr>
            </a:lvl4pPr>
            <a:lvl5pPr>
              <a:defRPr baseline="0">
                <a:solidFill>
                  <a:schemeClr val="tx1">
                    <a:lumMod val="50000"/>
                    <a:lumOff val="50000"/>
                  </a:schemeClr>
                </a:solidFill>
                <a:latin typeface="Calibri" panose="020F0502020204030204" pitchFamily="34" charset="0"/>
                <a:ea typeface="+mn-ea"/>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105122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a:xfrm>
            <a:off x="963084" y="3929066"/>
            <a:ext cx="10363200" cy="714380"/>
          </a:xfrm>
        </p:spPr>
        <p:txBody>
          <a:bodyPr anchor="t"/>
          <a:lstStyle>
            <a:lvl1pPr algn="l">
              <a:defRPr sz="4000" b="1" cap="all">
                <a:latin typeface="+mj-ea"/>
                <a:ea typeface="+mj-ea"/>
              </a:defRPr>
            </a:lvl1pPr>
          </a:lstStyle>
          <a:p>
            <a:r>
              <a:rPr lang="ko-KR" altLang="en-US"/>
              <a:t>마스터 제목 스타일 편집</a:t>
            </a:r>
          </a:p>
        </p:txBody>
      </p:sp>
      <p:sp>
        <p:nvSpPr>
          <p:cNvPr id="3" name="텍스트 개체 틀 2"/>
          <p:cNvSpPr>
            <a:spLocks noGrp="1"/>
          </p:cNvSpPr>
          <p:nvPr>
            <p:ph type="body" idx="1"/>
            <p:custDataLst>
              <p:tags r:id="rId2"/>
            </p:custDataLst>
          </p:nvPr>
        </p:nvSpPr>
        <p:spPr>
          <a:xfrm>
            <a:off x="963084" y="4643446"/>
            <a:ext cx="10363200" cy="1500187"/>
          </a:xfrm>
        </p:spPr>
        <p:txBody>
          <a:bodyPr/>
          <a:lstStyle>
            <a:lvl1pPr marL="0" indent="0">
              <a:buNone/>
              <a:defRPr sz="2000">
                <a:solidFill>
                  <a:schemeClr val="tx1">
                    <a:tint val="75000"/>
                  </a:schemeClr>
                </a:solidFill>
                <a:latin typeface="+mn-ea"/>
                <a:ea typeface="+mn-e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Tree>
    <p:extLst>
      <p:ext uri="{BB962C8B-B14F-4D97-AF65-F5344CB8AC3E}">
        <p14:creationId xmlns:p14="http://schemas.microsoft.com/office/powerpoint/2010/main" val="292266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내용 개체 틀 2"/>
          <p:cNvSpPr>
            <a:spLocks noGrp="1"/>
          </p:cNvSpPr>
          <p:nvPr>
            <p:ph sz="half" idx="1"/>
            <p:custDataLst>
              <p:tags r:id="rId1"/>
            </p:custDataLst>
          </p:nvPr>
        </p:nvSpPr>
        <p:spPr>
          <a:xfrm>
            <a:off x="609600" y="781396"/>
            <a:ext cx="5384800" cy="5959972"/>
          </a:xfrm>
        </p:spPr>
        <p:txBody>
          <a:bodyPr>
            <a:normAutofit/>
          </a:bodyPr>
          <a:lstStyle>
            <a:lvl1pPr>
              <a:defRPr sz="2000"/>
            </a:lvl1pPr>
            <a:lvl2pPr marL="442913" indent="-174625">
              <a:defRPr sz="1600"/>
            </a:lvl2pPr>
            <a:lvl3pPr marL="803275" indent="-174625">
              <a:defRPr sz="1400"/>
            </a:lvl3pPr>
            <a:lvl4pPr marL="1081088" indent="-277813">
              <a:defRPr sz="1200"/>
            </a:lvl4pPr>
            <a:lvl5pPr marL="1163638" indent="-268288">
              <a:defRPr sz="12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8" name="슬라이드 번호 개체 틀 5"/>
          <p:cNvSpPr>
            <a:spLocks noGrp="1"/>
          </p:cNvSpPr>
          <p:nvPr>
            <p:ph type="sldNum" sz="quarter" idx="4"/>
            <p:custDataLst>
              <p:tags r:id="rId2"/>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7F0A069A-62C0-470B-9E23-4DBC6DEACF04}" type="slidenum">
              <a:rPr lang="ko-KR" altLang="en-US" smtClean="0"/>
              <a:pPr/>
              <a:t>‹#›</a:t>
            </a:fld>
            <a:endParaRPr lang="en-US" altLang="ko-KR"/>
          </a:p>
        </p:txBody>
      </p:sp>
      <p:sp>
        <p:nvSpPr>
          <p:cNvPr id="7" name="제목 2">
            <a:extLst>
              <a:ext uri="{FF2B5EF4-FFF2-40B4-BE49-F238E27FC236}">
                <a16:creationId xmlns:a16="http://schemas.microsoft.com/office/drawing/2014/main" id="{5565FF20-9F99-4F3D-8508-0C7C5A8F1E8C}"/>
              </a:ext>
            </a:extLst>
          </p:cNvPr>
          <p:cNvSpPr>
            <a:spLocks noGrp="1"/>
          </p:cNvSpPr>
          <p:nvPr>
            <p:ph type="title"/>
          </p:nvPr>
        </p:nvSpPr>
        <p:spPr>
          <a:xfrm>
            <a:off x="239349" y="88665"/>
            <a:ext cx="11715584" cy="614218"/>
          </a:xfrm>
        </p:spPr>
        <p:txBody>
          <a:bodyPr/>
          <a:lstStyle>
            <a:lvl1pPr>
              <a:defRPr baseline="0">
                <a:effectLst>
                  <a:glow rad="127000">
                    <a:schemeClr val="bg1"/>
                  </a:glow>
                  <a:outerShdw blurRad="38100" dist="38100" dir="2700000" algn="tl">
                    <a:srgbClr val="000000">
                      <a:alpha val="43137"/>
                    </a:srgbClr>
                  </a:outerShdw>
                </a:effectLst>
                <a:latin typeface="Calibri" panose="020F0502020204030204" pitchFamily="34" charset="0"/>
              </a:defRPr>
            </a:lvl1pPr>
          </a:lstStyle>
          <a:p>
            <a:r>
              <a:rPr lang="ko-KR" altLang="en-US"/>
              <a:t>마스터 제목 스타일 편집</a:t>
            </a:r>
          </a:p>
        </p:txBody>
      </p:sp>
      <p:sp>
        <p:nvSpPr>
          <p:cNvPr id="9" name="내용 개체 틀 2">
            <a:extLst>
              <a:ext uri="{FF2B5EF4-FFF2-40B4-BE49-F238E27FC236}">
                <a16:creationId xmlns:a16="http://schemas.microsoft.com/office/drawing/2014/main" id="{256323F4-0B9B-4F2F-9D74-97D8AAC62AB9}"/>
              </a:ext>
            </a:extLst>
          </p:cNvPr>
          <p:cNvSpPr>
            <a:spLocks noGrp="1"/>
          </p:cNvSpPr>
          <p:nvPr>
            <p:ph sz="half" idx="11"/>
            <p:custDataLst>
              <p:tags r:id="rId3"/>
            </p:custDataLst>
          </p:nvPr>
        </p:nvSpPr>
        <p:spPr>
          <a:xfrm>
            <a:off x="6570133" y="781396"/>
            <a:ext cx="5384800" cy="5959972"/>
          </a:xfrm>
        </p:spPr>
        <p:txBody>
          <a:bodyPr>
            <a:normAutofit/>
          </a:bodyPr>
          <a:lstStyle>
            <a:lvl1pPr>
              <a:defRPr sz="2000"/>
            </a:lvl1pPr>
            <a:lvl2pPr marL="442913" indent="-174625">
              <a:defRPr sz="1600"/>
            </a:lvl2pPr>
            <a:lvl3pPr marL="803275" indent="-174625">
              <a:defRPr sz="1400"/>
            </a:lvl3pPr>
            <a:lvl4pPr marL="1081088" indent="-277813">
              <a:defRPr sz="1200"/>
            </a:lvl4pPr>
            <a:lvl5pPr marL="1163638" indent="-268288">
              <a:defRPr sz="12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356126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제목 2"/>
          <p:cNvSpPr>
            <a:spLocks noGrp="1"/>
          </p:cNvSpPr>
          <p:nvPr>
            <p:ph type="title"/>
          </p:nvPr>
        </p:nvSpPr>
        <p:spPr>
          <a:xfrm>
            <a:off x="239349" y="88665"/>
            <a:ext cx="11715584" cy="614218"/>
          </a:xfrm>
        </p:spPr>
        <p:txBody>
          <a:bodyPr/>
          <a:lstStyle>
            <a:lvl1pPr>
              <a:defRPr baseline="0">
                <a:effectLst>
                  <a:glow rad="127000">
                    <a:schemeClr val="bg1"/>
                  </a:glow>
                  <a:outerShdw blurRad="38100" dist="38100" dir="2700000" algn="tl">
                    <a:srgbClr val="000000">
                      <a:alpha val="43137"/>
                    </a:srgbClr>
                  </a:outerShdw>
                </a:effectLst>
                <a:latin typeface="Candara" panose="020E0502030303020204" pitchFamily="34" charset="0"/>
              </a:defRPr>
            </a:lvl1pPr>
          </a:lstStyle>
          <a:p>
            <a:r>
              <a:rPr lang="ko-KR" altLang="en-US"/>
              <a:t>마스터 제목 스타일 편집</a:t>
            </a:r>
          </a:p>
        </p:txBody>
      </p:sp>
      <p:sp>
        <p:nvSpPr>
          <p:cNvPr id="11" name="슬라이드 번호 개체 틀 5"/>
          <p:cNvSpPr>
            <a:spLocks noGrp="1"/>
          </p:cNvSpPr>
          <p:nvPr>
            <p:ph type="sldNum" sz="quarter" idx="4"/>
            <p:custDataLst>
              <p:tags r:id="rId1"/>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FE5CD928-1DBF-42B4-89B1-DD8D8B510B83}" type="slidenum">
              <a:rPr lang="ko-KR" altLang="en-US" smtClean="0"/>
              <a:pPr/>
              <a:t>‹#›</a:t>
            </a:fld>
            <a:endParaRPr lang="en-US" altLang="ko-KR"/>
          </a:p>
        </p:txBody>
      </p:sp>
    </p:spTree>
    <p:extLst>
      <p:ext uri="{BB962C8B-B14F-4D97-AF65-F5344CB8AC3E}">
        <p14:creationId xmlns:p14="http://schemas.microsoft.com/office/powerpoint/2010/main" val="343182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슬라이드 번호 개체 틀 5"/>
          <p:cNvSpPr>
            <a:spLocks noGrp="1"/>
          </p:cNvSpPr>
          <p:nvPr>
            <p:ph type="sldNum" sz="quarter" idx="4"/>
            <p:custDataLst>
              <p:tags r:id="rId1"/>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62CB5660-90A7-48FE-9DDB-C3CD09C781BB}" type="slidenum">
              <a:rPr lang="ko-KR" altLang="en-US" smtClean="0"/>
              <a:pPr/>
              <a:t>‹#›</a:t>
            </a:fld>
            <a:endParaRPr lang="en-US" altLang="ko-KR"/>
          </a:p>
        </p:txBody>
      </p:sp>
    </p:spTree>
    <p:extLst>
      <p:ext uri="{BB962C8B-B14F-4D97-AF65-F5344CB8AC3E}">
        <p14:creationId xmlns:p14="http://schemas.microsoft.com/office/powerpoint/2010/main" val="241691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사용자 지정 레이아웃">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fld id="{4BE5FA14-A049-42DB-B2D1-BBC7A1640990}" type="slidenum">
              <a:rPr lang="ko-KR" altLang="en-US" smtClean="0"/>
              <a:pPr/>
              <a:t>‹#›</a:t>
            </a:fld>
            <a:endParaRPr lang="en-US" altLang="ko-KR"/>
          </a:p>
        </p:txBody>
      </p:sp>
      <p:sp>
        <p:nvSpPr>
          <p:cNvPr id="4" name="내용 개체 틀 3"/>
          <p:cNvSpPr>
            <a:spLocks noGrp="1"/>
          </p:cNvSpPr>
          <p:nvPr>
            <p:ph sz="quarter" idx="11"/>
          </p:nvPr>
        </p:nvSpPr>
        <p:spPr>
          <a:xfrm>
            <a:off x="623392" y="115888"/>
            <a:ext cx="10959008" cy="648176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25256150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_콘텐츠 2개">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p:txBody>
          <a:bodyPr/>
          <a:lstStyle/>
          <a:p>
            <a:r>
              <a:rPr lang="ko-KR" altLang="en-US"/>
              <a:t>마스터 제목 스타일 편집</a:t>
            </a:r>
          </a:p>
        </p:txBody>
      </p:sp>
      <p:sp>
        <p:nvSpPr>
          <p:cNvPr id="6" name="내용 개체 틀 5"/>
          <p:cNvSpPr>
            <a:spLocks noGrp="1"/>
          </p:cNvSpPr>
          <p:nvPr>
            <p:ph sz="quarter" idx="10"/>
          </p:nvPr>
        </p:nvSpPr>
        <p:spPr>
          <a:xfrm>
            <a:off x="609601" y="692150"/>
            <a:ext cx="5486399" cy="6049963"/>
          </a:xfrm>
        </p:spPr>
        <p:txBody>
          <a:bodyPr/>
          <a:lstStyle>
            <a:lvl1pPr>
              <a:defRPr sz="1800">
                <a:effectLst/>
              </a:defRPr>
            </a:lvl1pPr>
            <a:lvl2pPr>
              <a:defRPr sz="1400"/>
            </a:lvl2pPr>
            <a:lvl3pPr>
              <a:spcBef>
                <a:spcPts val="300"/>
              </a:spcBef>
              <a:spcAft>
                <a:spcPts val="300"/>
              </a:spcAft>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내용 개체 틀 5"/>
          <p:cNvSpPr>
            <a:spLocks noGrp="1"/>
          </p:cNvSpPr>
          <p:nvPr>
            <p:ph sz="quarter" idx="11"/>
          </p:nvPr>
        </p:nvSpPr>
        <p:spPr>
          <a:xfrm>
            <a:off x="6096000" y="692150"/>
            <a:ext cx="5486400" cy="6049963"/>
          </a:xfrm>
        </p:spPr>
        <p:txBody>
          <a:bodyPr/>
          <a:lstStyle>
            <a:lvl1pPr>
              <a:defRPr sz="1800">
                <a:effectLst/>
              </a:defRPr>
            </a:lvl1pPr>
            <a:lvl2pPr>
              <a:defRPr sz="1400"/>
            </a:lvl2pPr>
            <a:lvl3pPr>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8" name="슬라이드 번호 개체 틀 5">
            <a:extLst>
              <a:ext uri="{FF2B5EF4-FFF2-40B4-BE49-F238E27FC236}">
                <a16:creationId xmlns:a16="http://schemas.microsoft.com/office/drawing/2014/main" id="{0814EDBB-02A9-427B-96BB-CC6F6BBD4FA9}"/>
              </a:ext>
            </a:extLst>
          </p:cNvPr>
          <p:cNvSpPr>
            <a:spLocks noGrp="1"/>
          </p:cNvSpPr>
          <p:nvPr>
            <p:ph type="sldNum" sz="quarter" idx="4"/>
            <p:custDataLst>
              <p:tags r:id="rId2"/>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8130681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5_콘텐츠 2개">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p:txBody>
          <a:bodyPr/>
          <a:lstStyle/>
          <a:p>
            <a:r>
              <a:rPr lang="ko-KR" altLang="en-US"/>
              <a:t>마스터 제목 스타일 편집</a:t>
            </a:r>
          </a:p>
        </p:txBody>
      </p:sp>
      <p:sp>
        <p:nvSpPr>
          <p:cNvPr id="6" name="내용 개체 틀 5"/>
          <p:cNvSpPr>
            <a:spLocks noGrp="1"/>
          </p:cNvSpPr>
          <p:nvPr>
            <p:ph sz="quarter" idx="10"/>
          </p:nvPr>
        </p:nvSpPr>
        <p:spPr>
          <a:xfrm>
            <a:off x="609601" y="692150"/>
            <a:ext cx="5486399" cy="6049963"/>
          </a:xfrm>
        </p:spPr>
        <p:txBody>
          <a:bodyPr/>
          <a:lstStyle>
            <a:lvl1pPr>
              <a:defRPr sz="1800">
                <a:effectLst/>
              </a:defRPr>
            </a:lvl1pPr>
            <a:lvl2pPr>
              <a:defRPr sz="1400"/>
            </a:lvl2pPr>
            <a:lvl3pPr>
              <a:spcBef>
                <a:spcPts val="300"/>
              </a:spcBef>
              <a:spcAft>
                <a:spcPts val="300"/>
              </a:spcAft>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내용 개체 틀 5"/>
          <p:cNvSpPr>
            <a:spLocks noGrp="1"/>
          </p:cNvSpPr>
          <p:nvPr>
            <p:ph sz="quarter" idx="11"/>
          </p:nvPr>
        </p:nvSpPr>
        <p:spPr>
          <a:xfrm>
            <a:off x="6096000" y="692150"/>
            <a:ext cx="5486400" cy="6049963"/>
          </a:xfrm>
        </p:spPr>
        <p:txBody>
          <a:bodyPr/>
          <a:lstStyle>
            <a:lvl1pPr>
              <a:defRPr sz="1800">
                <a:effectLst/>
              </a:defRPr>
            </a:lvl1pPr>
            <a:lvl2pPr>
              <a:defRPr sz="1400"/>
            </a:lvl2pPr>
            <a:lvl3pPr>
              <a:defRPr sz="1100"/>
            </a:lvl3pPr>
            <a:lvl4pPr>
              <a:defRPr sz="105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8" name="슬라이드 번호 개체 틀 5">
            <a:extLst>
              <a:ext uri="{FF2B5EF4-FFF2-40B4-BE49-F238E27FC236}">
                <a16:creationId xmlns:a16="http://schemas.microsoft.com/office/drawing/2014/main" id="{0814EDBB-02A9-427B-96BB-CC6F6BBD4FA9}"/>
              </a:ext>
            </a:extLst>
          </p:cNvPr>
          <p:cNvSpPr>
            <a:spLocks noGrp="1"/>
          </p:cNvSpPr>
          <p:nvPr>
            <p:ph type="sldNum" sz="quarter" idx="4"/>
            <p:custDataLst>
              <p:tags r:id="rId2"/>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ndara" panose="020E050203030302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Tree>
    <p:extLst>
      <p:ext uri="{BB962C8B-B14F-4D97-AF65-F5344CB8AC3E}">
        <p14:creationId xmlns:p14="http://schemas.microsoft.com/office/powerpoint/2010/main" val="104794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슬라이드 번호 개체 틀 5"/>
          <p:cNvSpPr>
            <a:spLocks noGrp="1"/>
          </p:cNvSpPr>
          <p:nvPr>
            <p:ph type="sldNum" sz="quarter" idx="4"/>
            <p:custDataLst>
              <p:tags r:id="rId17"/>
            </p:custDataLst>
          </p:nvPr>
        </p:nvSpPr>
        <p:spPr>
          <a:xfrm>
            <a:off x="11760629" y="6597352"/>
            <a:ext cx="431371" cy="194616"/>
          </a:xfrm>
          <a:prstGeom prst="rect">
            <a:avLst/>
          </a:prstGeom>
          <a:solidFill>
            <a:srgbClr val="20A15E"/>
          </a:solidFill>
          <a:ln>
            <a:noFill/>
          </a:ln>
        </p:spPr>
        <p:style>
          <a:lnRef idx="2">
            <a:schemeClr val="dk1">
              <a:shade val="50000"/>
            </a:schemeClr>
          </a:lnRef>
          <a:fillRef idx="1">
            <a:schemeClr val="dk1"/>
          </a:fillRef>
          <a:effectRef idx="0">
            <a:schemeClr val="dk1"/>
          </a:effectRef>
          <a:fontRef idx="none"/>
        </p:style>
        <p:txBody>
          <a:bodyPr lIns="0" tIns="0" rIns="0" bIns="0" anchor="ctr" anchorCtr="1"/>
          <a:lstStyle>
            <a:lvl1pPr algn="ctr" fontAlgn="auto">
              <a:spcBef>
                <a:spcPts val="0"/>
              </a:spcBef>
              <a:spcAft>
                <a:spcPts val="0"/>
              </a:spcAft>
              <a:defRPr kumimoji="0" sz="1100" b="0" baseline="0" smtClean="0">
                <a:solidFill>
                  <a:schemeClr val="bg1"/>
                </a:solidFill>
                <a:latin typeface="Calibri" panose="020F0502020204030204" pitchFamily="34" charset="0"/>
                <a:ea typeface="+mn-ea"/>
                <a:cs typeface="Arial" panose="020B0604020202020204" pitchFamily="34" charset="0"/>
              </a:defRPr>
            </a:lvl1pPr>
          </a:lstStyle>
          <a:p>
            <a:fld id="{4BE5FA14-A049-42DB-B2D1-BBC7A1640990}" type="slidenum">
              <a:rPr lang="ko-KR" altLang="en-US" smtClean="0"/>
              <a:pPr/>
              <a:t>‹#›</a:t>
            </a:fld>
            <a:endParaRPr lang="en-US" altLang="ko-KR"/>
          </a:p>
        </p:txBody>
      </p:sp>
      <p:sp>
        <p:nvSpPr>
          <p:cNvPr id="1026" name="제목 개체 틀 1"/>
          <p:cNvSpPr>
            <a:spLocks noGrp="1"/>
          </p:cNvSpPr>
          <p:nvPr>
            <p:ph type="title"/>
            <p:custDataLst>
              <p:tags r:id="rId18"/>
            </p:custDataLst>
          </p:nvPr>
        </p:nvSpPr>
        <p:spPr bwMode="auto">
          <a:xfrm>
            <a:off x="242392" y="79774"/>
            <a:ext cx="11713301" cy="5826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custDataLst>
              <p:tags r:id="rId19"/>
            </p:custDataLst>
          </p:nvPr>
        </p:nvSpPr>
        <p:spPr bwMode="auto">
          <a:xfrm>
            <a:off x="239350" y="796190"/>
            <a:ext cx="11713301" cy="59852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 name="직사각형 7"/>
          <p:cNvSpPr/>
          <p:nvPr/>
        </p:nvSpPr>
        <p:spPr>
          <a:xfrm>
            <a:off x="0" y="6791968"/>
            <a:ext cx="12192000" cy="66032"/>
          </a:xfrm>
          <a:prstGeom prst="rect">
            <a:avLst/>
          </a:prstGeom>
          <a:solidFill>
            <a:srgbClr val="20A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직사각형 9"/>
          <p:cNvSpPr/>
          <p:nvPr/>
        </p:nvSpPr>
        <p:spPr>
          <a:xfrm>
            <a:off x="0" y="1"/>
            <a:ext cx="12192000" cy="45719"/>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1" name="Picture 8" descr="C:\Users\Donggeon Lee\Desktop\IoT\pnu.png">
            <a:extLst>
              <a:ext uri="{FF2B5EF4-FFF2-40B4-BE49-F238E27FC236}">
                <a16:creationId xmlns:a16="http://schemas.microsoft.com/office/drawing/2014/main" id="{446F8758-9D56-42FD-864C-C430A8AD141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32" y="6514203"/>
            <a:ext cx="957047" cy="24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9399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Lst>
  <p:hf hdr="0" ftr="0" dt="0"/>
  <p:txStyles>
    <p:titleStyle>
      <a:lvl1pPr algn="ctr" rtl="0" eaLnBrk="1" fontAlgn="base" latinLnBrk="1" hangingPunct="1">
        <a:spcBef>
          <a:spcPct val="0"/>
        </a:spcBef>
        <a:spcAft>
          <a:spcPct val="0"/>
        </a:spcAft>
        <a:defRPr sz="2800" b="1" kern="1200" baseline="0">
          <a:solidFill>
            <a:schemeClr val="tx1">
              <a:lumMod val="75000"/>
              <a:lumOff val="25000"/>
            </a:schemeClr>
          </a:solidFill>
          <a:effectLst>
            <a:glow rad="127000">
              <a:schemeClr val="bg1"/>
            </a:glow>
            <a:outerShdw blurRad="38100" dist="38100" dir="2700000" algn="tl" rotWithShape="0">
              <a:prstClr val="black">
                <a:alpha val="40000"/>
              </a:prstClr>
            </a:outerShdw>
          </a:effectLst>
          <a:latin typeface="Calibri" panose="020F0502020204030204" pitchFamily="34" charset="0"/>
          <a:ea typeface="+mj-ea"/>
          <a:cs typeface="+mj-cs"/>
        </a:defRPr>
      </a:lvl1pPr>
      <a:lvl2pPr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2pPr>
      <a:lvl3pPr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3pPr>
      <a:lvl4pPr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4pPr>
      <a:lvl5pPr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5pPr>
      <a:lvl6pPr marL="457200"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6pPr>
      <a:lvl7pPr marL="914400"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7pPr>
      <a:lvl8pPr marL="1371600"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8pPr>
      <a:lvl9pPr marL="1828800" algn="ctr" rtl="0" eaLnBrk="1" fontAlgn="base" latinLnBrk="1" hangingPunct="1">
        <a:spcBef>
          <a:spcPct val="0"/>
        </a:spcBef>
        <a:spcAft>
          <a:spcPct val="0"/>
        </a:spcAft>
        <a:defRPr sz="2800">
          <a:solidFill>
            <a:srgbClr val="0E2AA7"/>
          </a:solidFill>
          <a:latin typeface="Times New Roman" pitchFamily="18" charset="0"/>
          <a:ea typeface="나눔고딕 Bold" pitchFamily="50" charset="-127"/>
        </a:defRPr>
      </a:lvl9pPr>
    </p:titleStyle>
    <p:bodyStyle>
      <a:lvl1pPr marL="342900" indent="-342900" algn="l" rtl="0" eaLnBrk="1" fontAlgn="base" latinLnBrk="1" hangingPunct="1">
        <a:lnSpc>
          <a:spcPct val="150000"/>
        </a:lnSpc>
        <a:spcBef>
          <a:spcPts val="1200"/>
        </a:spcBef>
        <a:spcAft>
          <a:spcPts val="600"/>
        </a:spcAft>
        <a:buFont typeface="Wingdings" pitchFamily="2" charset="2"/>
        <a:buChar char="v"/>
        <a:defRPr sz="2000" b="0" kern="1200" baseline="0">
          <a:solidFill>
            <a:schemeClr val="tx1"/>
          </a:solidFill>
          <a:effectLst/>
          <a:latin typeface="Calibri" panose="020F0502020204030204" pitchFamily="34" charset="0"/>
          <a:ea typeface="+mn-ea"/>
          <a:cs typeface="+mn-cs"/>
        </a:defRPr>
      </a:lvl1pPr>
      <a:lvl2pPr marL="742950" indent="-285750" algn="l" rtl="0" eaLnBrk="1" fontAlgn="base" latinLnBrk="1" hangingPunct="1">
        <a:lnSpc>
          <a:spcPct val="100000"/>
        </a:lnSpc>
        <a:spcBef>
          <a:spcPts val="600"/>
        </a:spcBef>
        <a:spcAft>
          <a:spcPts val="600"/>
        </a:spcAft>
        <a:buFont typeface="Wingdings" pitchFamily="2" charset="2"/>
        <a:buChar char="§"/>
        <a:defRPr sz="1600" kern="1200" baseline="0">
          <a:solidFill>
            <a:schemeClr val="tx1"/>
          </a:solidFill>
          <a:latin typeface="Calibri" panose="020F0502020204030204" pitchFamily="34" charset="0"/>
          <a:ea typeface="+mn-ea"/>
          <a:cs typeface="+mn-cs"/>
        </a:defRPr>
      </a:lvl2pPr>
      <a:lvl3pPr marL="1143000" indent="-228600" algn="l" rtl="0" eaLnBrk="1" fontAlgn="base" latinLnBrk="1" hangingPunct="1">
        <a:lnSpc>
          <a:spcPct val="100000"/>
        </a:lnSpc>
        <a:spcBef>
          <a:spcPts val="300"/>
        </a:spcBef>
        <a:spcAft>
          <a:spcPts val="300"/>
        </a:spcAft>
        <a:buFont typeface="Arial" charset="0"/>
        <a:buChar char="•"/>
        <a:defRPr sz="1400" kern="1200" baseline="0">
          <a:solidFill>
            <a:schemeClr val="tx1"/>
          </a:solidFill>
          <a:latin typeface="Calibri" panose="020F0502020204030204" pitchFamily="34" charset="0"/>
          <a:ea typeface="+mn-ea"/>
          <a:cs typeface="+mn-cs"/>
        </a:defRPr>
      </a:lvl3pPr>
      <a:lvl4pPr marL="1600200" indent="-228600" algn="l" rtl="0" eaLnBrk="1" fontAlgn="base" latinLnBrk="1" hangingPunct="1">
        <a:lnSpc>
          <a:spcPct val="100000"/>
        </a:lnSpc>
        <a:spcBef>
          <a:spcPts val="300"/>
        </a:spcBef>
        <a:spcAft>
          <a:spcPts val="300"/>
        </a:spcAft>
        <a:buFont typeface="Arial" charset="0"/>
        <a:buChar char="–"/>
        <a:defRPr sz="1200" kern="1200" baseline="0">
          <a:solidFill>
            <a:schemeClr val="tx1"/>
          </a:solidFill>
          <a:latin typeface="Calibri" panose="020F0502020204030204" pitchFamily="34" charset="0"/>
          <a:ea typeface="+mn-ea"/>
          <a:cs typeface="+mn-cs"/>
        </a:defRPr>
      </a:lvl4pPr>
      <a:lvl5pPr marL="2057400" indent="-228600" algn="l" rtl="0" eaLnBrk="1" fontAlgn="base" latinLnBrk="1" hangingPunct="1">
        <a:lnSpc>
          <a:spcPct val="100000"/>
        </a:lnSpc>
        <a:spcBef>
          <a:spcPts val="300"/>
        </a:spcBef>
        <a:spcAft>
          <a:spcPts val="300"/>
        </a:spcAft>
        <a:buFont typeface="Arial" charset="0"/>
        <a:buChar char="»"/>
        <a:defRPr sz="1200" kern="1200" baseline="0">
          <a:solidFill>
            <a:schemeClr val="tx1"/>
          </a:solidFill>
          <a:latin typeface="Calibri" panose="020F0502020204030204"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5120">
          <p15:clr>
            <a:srgbClr val="F26B43"/>
          </p15:clr>
        </p15:guide>
        <p15:guide id="5" orient="horz" pos="216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ctrTitle"/>
          </p:nvPr>
        </p:nvSpPr>
        <p:spPr/>
        <p:txBody>
          <a:bodyPr>
            <a:noAutofit/>
          </a:bodyPr>
          <a:lstStyle/>
          <a:p>
            <a:r>
              <a:rPr lang="en-US" altLang="ko-KR" sz="4400" dirty="0"/>
              <a:t>PNU </a:t>
            </a:r>
            <a:r>
              <a:rPr lang="en-US" altLang="ko-KR" sz="4400" dirty="0" err="1"/>
              <a:t>WiFi</a:t>
            </a:r>
            <a:r>
              <a:rPr lang="en-US" altLang="ko-KR" sz="4400" dirty="0"/>
              <a:t> </a:t>
            </a:r>
            <a:r>
              <a:rPr lang="ko-KR" altLang="en-US" sz="4400" dirty="0"/>
              <a:t>무선랜 서비스 </a:t>
            </a:r>
            <a:br>
              <a:rPr lang="en-US" altLang="ko-KR" sz="4400" dirty="0"/>
            </a:br>
            <a:r>
              <a:rPr lang="ko-KR" altLang="en-US" sz="4400" dirty="0"/>
              <a:t>품질 분석 및 개선 연구</a:t>
            </a:r>
            <a:endParaRPr lang="en-US" altLang="ko-KR" sz="4400" dirty="0"/>
          </a:p>
        </p:txBody>
      </p:sp>
      <p:sp>
        <p:nvSpPr>
          <p:cNvPr id="57349" name="Rectangle 5"/>
          <p:cNvSpPr>
            <a:spLocks noGrp="1" noChangeArrowheads="1"/>
          </p:cNvSpPr>
          <p:nvPr>
            <p:ph type="subTitle" idx="1"/>
          </p:nvPr>
        </p:nvSpPr>
        <p:spPr>
          <a:xfrm>
            <a:off x="2200032" y="3023002"/>
            <a:ext cx="7791936" cy="1846158"/>
          </a:xfrm>
        </p:spPr>
        <p:txBody>
          <a:bodyPr anchor="t">
            <a:normAutofit lnSpcReduction="10000"/>
          </a:bodyPr>
          <a:lstStyle/>
          <a:p>
            <a:pPr>
              <a:lnSpc>
                <a:spcPct val="100000"/>
              </a:lnSpc>
            </a:pPr>
            <a:r>
              <a:rPr lang="ko-KR" altLang="en-US" dirty="0"/>
              <a:t>부산대학교 정보컴퓨터공학부</a:t>
            </a:r>
            <a:endParaRPr lang="en-US" altLang="ko-KR" dirty="0"/>
          </a:p>
          <a:p>
            <a:pPr>
              <a:lnSpc>
                <a:spcPct val="100000"/>
              </a:lnSpc>
            </a:pPr>
            <a:r>
              <a:rPr lang="en-US" altLang="ko-KR" sz="1800" dirty="0"/>
              <a:t>201524412 </a:t>
            </a:r>
            <a:r>
              <a:rPr lang="ko-KR" altLang="en-US" sz="1800" dirty="0"/>
              <a:t>곽민수</a:t>
            </a:r>
            <a:endParaRPr lang="en-US" altLang="ko-KR" sz="1800" dirty="0"/>
          </a:p>
          <a:p>
            <a:pPr>
              <a:lnSpc>
                <a:spcPct val="100000"/>
              </a:lnSpc>
            </a:pPr>
            <a:r>
              <a:rPr lang="en-US" altLang="ko-KR" sz="1800" dirty="0"/>
              <a:t>201624419 </a:t>
            </a:r>
            <a:r>
              <a:rPr lang="ko-KR" altLang="en-US" sz="1800" dirty="0"/>
              <a:t>김도형</a:t>
            </a:r>
            <a:endParaRPr lang="en-US" altLang="ko-KR" sz="1800" dirty="0"/>
          </a:p>
          <a:p>
            <a:pPr>
              <a:lnSpc>
                <a:spcPct val="100000"/>
              </a:lnSpc>
            </a:pPr>
            <a:r>
              <a:rPr lang="en-US" altLang="ko-KR" sz="1800" dirty="0"/>
              <a:t>201724537 </a:t>
            </a:r>
            <a:r>
              <a:rPr lang="ko-KR" altLang="en-US" sz="1800" dirty="0"/>
              <a:t>이예경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시각화</a:t>
            </a:r>
            <a:r>
              <a:rPr lang="en-US" altLang="ko-KR" dirty="0"/>
              <a:t>)</a:t>
            </a:r>
            <a:endParaRPr lang="ko-KR" altLang="en-US" dirty="0"/>
          </a:p>
        </p:txBody>
      </p:sp>
      <p:sp>
        <p:nvSpPr>
          <p:cNvPr id="3" name="슬라이드 번호 개체 틀 2"/>
          <p:cNvSpPr>
            <a:spLocks noGrp="1"/>
          </p:cNvSpPr>
          <p:nvPr>
            <p:ph type="sldNum" sz="quarter" idx="4"/>
          </p:nvPr>
        </p:nvSpPr>
        <p:spPr>
          <a:ln>
            <a:noFill/>
          </a:ln>
        </p:spPr>
        <p:txBody>
          <a:bodyPr/>
          <a:lstStyle/>
          <a:p>
            <a:fld id="{89DC6DC1-8099-4A91-8E03-E24504AF3534}" type="slidenum">
              <a:rPr lang="ko-KR" altLang="en-US" smtClean="0"/>
              <a:pPr/>
              <a:t>10</a:t>
            </a:fld>
            <a:endParaRPr lang="en-US" altLang="ko-KR"/>
          </a:p>
        </p:txBody>
      </p:sp>
      <p:sp>
        <p:nvSpPr>
          <p:cNvPr id="4" name="내용 개체 틀 3"/>
          <p:cNvSpPr>
            <a:spLocks noGrp="1"/>
          </p:cNvSpPr>
          <p:nvPr>
            <p:ph sz="quarter" idx="10"/>
          </p:nvPr>
        </p:nvSpPr>
        <p:spPr/>
        <p:txBody>
          <a:bodyPr/>
          <a:lstStyle/>
          <a:p>
            <a:r>
              <a:rPr lang="ko-KR" altLang="en-US" dirty="0"/>
              <a:t>각 </a:t>
            </a:r>
            <a:r>
              <a:rPr lang="en-US" altLang="ko-KR" dirty="0"/>
              <a:t>Point </a:t>
            </a:r>
            <a:r>
              <a:rPr lang="ko-KR" altLang="en-US" dirty="0"/>
              <a:t>들을 연결한 삼각형으로 면 제작</a:t>
            </a:r>
          </a:p>
        </p:txBody>
      </p:sp>
      <p:sp>
        <p:nvSpPr>
          <p:cNvPr id="40" name="타원 39"/>
          <p:cNvSpPr/>
          <p:nvPr/>
        </p:nvSpPr>
        <p:spPr>
          <a:xfrm>
            <a:off x="4764993" y="2708920"/>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4764993" y="4687333"/>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6692317" y="4687333"/>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6692316" y="2709328"/>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7355601" y="2060847"/>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7355600" y="4077071"/>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5374240" y="2060847"/>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5379681" y="4077071"/>
            <a:ext cx="53097"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p:cNvCxnSpPr/>
          <p:nvPr/>
        </p:nvCxnSpPr>
        <p:spPr>
          <a:xfrm>
            <a:off x="4764993" y="4725144"/>
            <a:ext cx="19790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764993" y="2708920"/>
            <a:ext cx="0" cy="20162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764993" y="2708920"/>
            <a:ext cx="1979079" cy="20162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764993" y="2708920"/>
            <a:ext cx="19790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6744072" y="2708920"/>
            <a:ext cx="0" cy="20162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flipV="1">
            <a:off x="6744072" y="4077072"/>
            <a:ext cx="685217"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6744072" y="2708920"/>
            <a:ext cx="685217"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flipV="1">
            <a:off x="6744072" y="2060848"/>
            <a:ext cx="685217"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7429289" y="2060848"/>
            <a:ext cx="0" cy="20162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flipV="1">
            <a:off x="4764993" y="2060848"/>
            <a:ext cx="682935"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5447928" y="2060848"/>
            <a:ext cx="1296144"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5447928" y="2060848"/>
            <a:ext cx="19813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flipV="1">
            <a:off x="6744072" y="2060848"/>
            <a:ext cx="685217"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정육면체 38"/>
          <p:cNvSpPr/>
          <p:nvPr/>
        </p:nvSpPr>
        <p:spPr>
          <a:xfrm>
            <a:off x="4753400" y="2070339"/>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7" name="정육면체 46"/>
          <p:cNvSpPr/>
          <p:nvPr/>
        </p:nvSpPr>
        <p:spPr>
          <a:xfrm rot="10800000">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TextBox 4"/>
          <p:cNvSpPr txBox="1"/>
          <p:nvPr/>
        </p:nvSpPr>
        <p:spPr>
          <a:xfrm>
            <a:off x="4455551" y="4732245"/>
            <a:ext cx="671979" cy="307777"/>
          </a:xfrm>
          <a:prstGeom prst="rect">
            <a:avLst/>
          </a:prstGeom>
          <a:noFill/>
        </p:spPr>
        <p:txBody>
          <a:bodyPr wrap="none" rtlCol="0">
            <a:spAutoFit/>
          </a:bodyPr>
          <a:lstStyle/>
          <a:p>
            <a:r>
              <a:rPr lang="en-US" altLang="ko-KR" sz="1400" dirty="0">
                <a:solidFill>
                  <a:srgbClr val="FF0000"/>
                </a:solidFill>
              </a:rPr>
              <a:t>(0,0,0)</a:t>
            </a:r>
            <a:endParaRPr lang="ko-KR" altLang="en-US" sz="1400" dirty="0">
              <a:solidFill>
                <a:srgbClr val="FF0000"/>
              </a:solidFill>
            </a:endParaRPr>
          </a:p>
        </p:txBody>
      </p:sp>
      <p:sp>
        <p:nvSpPr>
          <p:cNvPr id="49" name="TextBox 48"/>
          <p:cNvSpPr txBox="1"/>
          <p:nvPr/>
        </p:nvSpPr>
        <p:spPr>
          <a:xfrm>
            <a:off x="6333181" y="4710192"/>
            <a:ext cx="771365" cy="307777"/>
          </a:xfrm>
          <a:prstGeom prst="rect">
            <a:avLst/>
          </a:prstGeom>
          <a:noFill/>
        </p:spPr>
        <p:txBody>
          <a:bodyPr wrap="none" rtlCol="0">
            <a:spAutoFit/>
          </a:bodyPr>
          <a:lstStyle/>
          <a:p>
            <a:r>
              <a:rPr lang="en-US" altLang="ko-KR" sz="1400" dirty="0">
                <a:solidFill>
                  <a:srgbClr val="FF0000"/>
                </a:solidFill>
              </a:rPr>
              <a:t>(10,0,0)</a:t>
            </a:r>
            <a:endParaRPr lang="ko-KR" altLang="en-US" sz="1400" dirty="0">
              <a:solidFill>
                <a:srgbClr val="FF0000"/>
              </a:solidFill>
            </a:endParaRPr>
          </a:p>
        </p:txBody>
      </p:sp>
      <p:sp>
        <p:nvSpPr>
          <p:cNvPr id="50" name="TextBox 49"/>
          <p:cNvSpPr txBox="1"/>
          <p:nvPr/>
        </p:nvSpPr>
        <p:spPr>
          <a:xfrm>
            <a:off x="6949632" y="4088039"/>
            <a:ext cx="870751" cy="307777"/>
          </a:xfrm>
          <a:prstGeom prst="rect">
            <a:avLst/>
          </a:prstGeom>
          <a:noFill/>
        </p:spPr>
        <p:txBody>
          <a:bodyPr wrap="none" rtlCol="0">
            <a:spAutoFit/>
          </a:bodyPr>
          <a:lstStyle/>
          <a:p>
            <a:r>
              <a:rPr lang="en-US" altLang="ko-KR" sz="1400" dirty="0">
                <a:solidFill>
                  <a:srgbClr val="FF0000"/>
                </a:solidFill>
              </a:rPr>
              <a:t>(10,10,0)</a:t>
            </a:r>
            <a:endParaRPr lang="ko-KR" altLang="en-US" sz="1400" dirty="0">
              <a:solidFill>
                <a:srgbClr val="FF0000"/>
              </a:solidFill>
            </a:endParaRPr>
          </a:p>
        </p:txBody>
      </p:sp>
      <p:sp>
        <p:nvSpPr>
          <p:cNvPr id="51" name="TextBox 50"/>
          <p:cNvSpPr txBox="1"/>
          <p:nvPr/>
        </p:nvSpPr>
        <p:spPr>
          <a:xfrm>
            <a:off x="5041654" y="4073455"/>
            <a:ext cx="771365" cy="307777"/>
          </a:xfrm>
          <a:prstGeom prst="rect">
            <a:avLst/>
          </a:prstGeom>
          <a:noFill/>
        </p:spPr>
        <p:txBody>
          <a:bodyPr wrap="none" rtlCol="0">
            <a:spAutoFit/>
          </a:bodyPr>
          <a:lstStyle/>
          <a:p>
            <a:r>
              <a:rPr lang="en-US" altLang="ko-KR" sz="1400" dirty="0">
                <a:solidFill>
                  <a:srgbClr val="FF0000"/>
                </a:solidFill>
              </a:rPr>
              <a:t>(0,10,0)</a:t>
            </a:r>
            <a:endParaRPr lang="ko-KR" altLang="en-US" sz="1400" dirty="0">
              <a:solidFill>
                <a:srgbClr val="FF0000"/>
              </a:solidFill>
            </a:endParaRPr>
          </a:p>
        </p:txBody>
      </p:sp>
      <p:sp>
        <p:nvSpPr>
          <p:cNvPr id="52" name="TextBox 51"/>
          <p:cNvSpPr txBox="1"/>
          <p:nvPr/>
        </p:nvSpPr>
        <p:spPr>
          <a:xfrm>
            <a:off x="4443119" y="2723347"/>
            <a:ext cx="771365" cy="307777"/>
          </a:xfrm>
          <a:prstGeom prst="rect">
            <a:avLst/>
          </a:prstGeom>
          <a:noFill/>
        </p:spPr>
        <p:txBody>
          <a:bodyPr wrap="none" rtlCol="0">
            <a:spAutoFit/>
          </a:bodyPr>
          <a:lstStyle/>
          <a:p>
            <a:r>
              <a:rPr lang="en-US" altLang="ko-KR" sz="1400" dirty="0">
                <a:solidFill>
                  <a:srgbClr val="FF0000"/>
                </a:solidFill>
              </a:rPr>
              <a:t>(0,0,10)</a:t>
            </a:r>
            <a:endParaRPr lang="ko-KR" altLang="en-US" sz="1400" dirty="0">
              <a:solidFill>
                <a:srgbClr val="FF0000"/>
              </a:solidFill>
            </a:endParaRPr>
          </a:p>
        </p:txBody>
      </p:sp>
      <p:sp>
        <p:nvSpPr>
          <p:cNvPr id="53" name="TextBox 52"/>
          <p:cNvSpPr txBox="1"/>
          <p:nvPr/>
        </p:nvSpPr>
        <p:spPr>
          <a:xfrm>
            <a:off x="6369845" y="2717702"/>
            <a:ext cx="870751" cy="307777"/>
          </a:xfrm>
          <a:prstGeom prst="rect">
            <a:avLst/>
          </a:prstGeom>
          <a:noFill/>
        </p:spPr>
        <p:txBody>
          <a:bodyPr wrap="none" rtlCol="0">
            <a:spAutoFit/>
          </a:bodyPr>
          <a:lstStyle/>
          <a:p>
            <a:r>
              <a:rPr lang="en-US" altLang="ko-KR" sz="1400" dirty="0">
                <a:solidFill>
                  <a:srgbClr val="FF0000"/>
                </a:solidFill>
              </a:rPr>
              <a:t>(10,0,10)</a:t>
            </a:r>
            <a:endParaRPr lang="ko-KR" altLang="en-US" sz="1400" dirty="0">
              <a:solidFill>
                <a:srgbClr val="FF0000"/>
              </a:solidFill>
            </a:endParaRPr>
          </a:p>
        </p:txBody>
      </p:sp>
      <p:sp>
        <p:nvSpPr>
          <p:cNvPr id="54" name="TextBox 53"/>
          <p:cNvSpPr txBox="1"/>
          <p:nvPr/>
        </p:nvSpPr>
        <p:spPr>
          <a:xfrm>
            <a:off x="5002257" y="2052291"/>
            <a:ext cx="870751" cy="307777"/>
          </a:xfrm>
          <a:prstGeom prst="rect">
            <a:avLst/>
          </a:prstGeom>
          <a:noFill/>
        </p:spPr>
        <p:txBody>
          <a:bodyPr wrap="none" rtlCol="0">
            <a:spAutoFit/>
          </a:bodyPr>
          <a:lstStyle/>
          <a:p>
            <a:r>
              <a:rPr lang="en-US" altLang="ko-KR" sz="1400" dirty="0">
                <a:solidFill>
                  <a:srgbClr val="FF0000"/>
                </a:solidFill>
              </a:rPr>
              <a:t>(0,10,10)</a:t>
            </a:r>
            <a:endParaRPr lang="ko-KR" altLang="en-US" sz="1400" dirty="0">
              <a:solidFill>
                <a:srgbClr val="FF0000"/>
              </a:solidFill>
            </a:endParaRPr>
          </a:p>
        </p:txBody>
      </p:sp>
      <p:sp>
        <p:nvSpPr>
          <p:cNvPr id="55" name="TextBox 54"/>
          <p:cNvSpPr txBox="1"/>
          <p:nvPr/>
        </p:nvSpPr>
        <p:spPr>
          <a:xfrm>
            <a:off x="6888841" y="2060440"/>
            <a:ext cx="970137" cy="307777"/>
          </a:xfrm>
          <a:prstGeom prst="rect">
            <a:avLst/>
          </a:prstGeom>
          <a:noFill/>
        </p:spPr>
        <p:txBody>
          <a:bodyPr wrap="none" rtlCol="0">
            <a:spAutoFit/>
          </a:bodyPr>
          <a:lstStyle/>
          <a:p>
            <a:r>
              <a:rPr lang="en-US" altLang="ko-KR" sz="1400" dirty="0">
                <a:solidFill>
                  <a:srgbClr val="FF0000"/>
                </a:solidFill>
              </a:rPr>
              <a:t>(10,10,10)</a:t>
            </a:r>
            <a:endParaRPr lang="ko-KR" altLang="en-US" sz="1400" dirty="0">
              <a:solidFill>
                <a:srgbClr val="FF0000"/>
              </a:solidFill>
            </a:endParaRPr>
          </a:p>
        </p:txBody>
      </p:sp>
    </p:spTree>
    <p:extLst>
      <p:ext uri="{BB962C8B-B14F-4D97-AF65-F5344CB8AC3E}">
        <p14:creationId xmlns:p14="http://schemas.microsoft.com/office/powerpoint/2010/main" val="17506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4"/>
                                        </p:tgtEl>
                                      </p:cBhvr>
                                    </p:animEffect>
                                    <p:set>
                                      <p:cBhvr>
                                        <p:cTn id="19" dur="1" fill="hold">
                                          <p:stCondLst>
                                            <p:cond delay="499"/>
                                          </p:stCondLst>
                                        </p:cTn>
                                        <p:tgtEl>
                                          <p:spTgt spid="4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6"/>
                                        </p:tgtEl>
                                      </p:cBhvr>
                                    </p:animEffect>
                                    <p:set>
                                      <p:cBhvr>
                                        <p:cTn id="25" dur="1" fill="hold">
                                          <p:stCondLst>
                                            <p:cond delay="499"/>
                                          </p:stCondLst>
                                        </p:cTn>
                                        <p:tgtEl>
                                          <p:spTgt spid="4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8"/>
                                        </p:tgtEl>
                                      </p:cBhvr>
                                    </p:animEffect>
                                    <p:set>
                                      <p:cBhvr>
                                        <p:cTn id="28" dur="1" fill="hold">
                                          <p:stCondLst>
                                            <p:cond delay="499"/>
                                          </p:stCondLst>
                                        </p:cTn>
                                        <p:tgtEl>
                                          <p:spTgt spid="48"/>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5"/>
                                        </p:tgtEl>
                                      </p:cBhvr>
                                    </p:animEffect>
                                    <p:set>
                                      <p:cBhvr>
                                        <p:cTn id="31" dur="1" fill="hold">
                                          <p:stCondLst>
                                            <p:cond delay="499"/>
                                          </p:stCondLst>
                                        </p:cTn>
                                        <p:tgtEl>
                                          <p:spTgt spid="5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52"/>
                                        </p:tgtEl>
                                      </p:cBhvr>
                                    </p:animEffect>
                                    <p:set>
                                      <p:cBhvr>
                                        <p:cTn id="49" dur="1" fill="hold">
                                          <p:stCondLst>
                                            <p:cond delay="499"/>
                                          </p:stCondLst>
                                        </p:cTn>
                                        <p:tgtEl>
                                          <p:spTgt spid="52"/>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par>
                          <p:cTn id="73" fill="hold">
                            <p:stCondLst>
                              <p:cond delay="3000"/>
                            </p:stCondLst>
                            <p:childTnLst>
                              <p:par>
                                <p:cTn id="74" presetID="10" presetClass="entr" presetSubtype="0"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par>
                          <p:cTn id="77" fill="hold">
                            <p:stCondLst>
                              <p:cond delay="3500"/>
                            </p:stCondLst>
                            <p:childTnLst>
                              <p:par>
                                <p:cTn id="78" presetID="10" presetClass="entr" presetSubtype="0" fill="hold"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par>
                          <p:cTn id="89" fill="hold">
                            <p:stCondLst>
                              <p:cond delay="5000"/>
                            </p:stCondLst>
                            <p:childTnLst>
                              <p:par>
                                <p:cTn id="90" presetID="10" presetClass="entr" presetSubtype="0"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par>
                          <p:cTn id="93" fill="hold">
                            <p:stCondLst>
                              <p:cond delay="5500"/>
                            </p:stCondLst>
                            <p:childTnLst>
                              <p:par>
                                <p:cTn id="94" presetID="10" presetClass="entr" presetSubtype="0"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par>
                          <p:cTn id="97" fill="hold">
                            <p:stCondLst>
                              <p:cond delay="6000"/>
                            </p:stCondLst>
                            <p:childTnLst>
                              <p:par>
                                <p:cTn id="98" presetID="10" presetClass="entr" presetSubtype="0" fill="hold"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par>
                          <p:cTn id="101" fill="hold">
                            <p:stCondLst>
                              <p:cond delay="6500"/>
                            </p:stCondLst>
                            <p:childTnLst>
                              <p:par>
                                <p:cTn id="102" presetID="10" presetClass="entr" presetSubtype="0"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500"/>
                                        <p:tgtEl>
                                          <p:spTgt spid="3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8" grpId="0" animBg="1"/>
      <p:bldP spid="39" grpId="0" animBg="1"/>
      <p:bldP spid="47" grpId="0" animBg="1"/>
      <p:bldP spid="5" grpId="0"/>
      <p:bldP spid="49" grpId="0"/>
      <p:bldP spid="50" grpId="0"/>
      <p:bldP spid="51" grpId="0"/>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시각화</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11</a:t>
            </a:fld>
            <a:endParaRPr lang="en-US" altLang="ko-KR"/>
          </a:p>
        </p:txBody>
      </p:sp>
      <p:sp>
        <p:nvSpPr>
          <p:cNvPr id="4" name="내용 개체 틀 3"/>
          <p:cNvSpPr>
            <a:spLocks noGrp="1"/>
          </p:cNvSpPr>
          <p:nvPr>
            <p:ph sz="quarter" idx="10"/>
          </p:nvPr>
        </p:nvSpPr>
        <p:spPr/>
        <p:txBody>
          <a:bodyPr/>
          <a:lstStyle/>
          <a:p>
            <a:r>
              <a:rPr lang="en-US" altLang="ko-KR" dirty="0"/>
              <a:t>Node Position </a:t>
            </a:r>
            <a:r>
              <a:rPr lang="ko-KR" altLang="en-US" dirty="0"/>
              <a:t>설정</a:t>
            </a:r>
          </a:p>
        </p:txBody>
      </p:sp>
      <p:sp>
        <p:nvSpPr>
          <p:cNvPr id="5" name="정육면체 4"/>
          <p:cNvSpPr/>
          <p:nvPr/>
        </p:nvSpPr>
        <p:spPr>
          <a:xfrm>
            <a:off x="4764993"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정육면체 5"/>
          <p:cNvSpPr/>
          <p:nvPr/>
        </p:nvSpPr>
        <p:spPr>
          <a:xfrm rot="10800000">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 name="타원 6"/>
          <p:cNvSpPr/>
          <p:nvPr/>
        </p:nvSpPr>
        <p:spPr>
          <a:xfrm>
            <a:off x="5951985" y="3356992"/>
            <a:ext cx="216024" cy="206048"/>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591944" y="4005064"/>
            <a:ext cx="216024" cy="206048"/>
          </a:xfrm>
          <a:prstGeom prst="ellipse">
            <a:avLst/>
          </a:prstGeom>
          <a:noFill/>
          <a:ln>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5918977" y="3085219"/>
            <a:ext cx="864096" cy="307777"/>
          </a:xfrm>
          <a:prstGeom prst="rect">
            <a:avLst/>
          </a:prstGeom>
          <a:noFill/>
        </p:spPr>
        <p:txBody>
          <a:bodyPr wrap="square" rtlCol="0">
            <a:spAutoFit/>
          </a:bodyPr>
          <a:lstStyle/>
          <a:p>
            <a:r>
              <a:rPr lang="en-US" altLang="ko-KR" sz="1400" dirty="0">
                <a:solidFill>
                  <a:srgbClr val="FF0000"/>
                </a:solidFill>
              </a:rPr>
              <a:t>AP(5,5,5)</a:t>
            </a:r>
            <a:endParaRPr lang="ko-KR" altLang="en-US" sz="1400" dirty="0">
              <a:solidFill>
                <a:srgbClr val="FF0000"/>
              </a:solidFill>
            </a:endParaRPr>
          </a:p>
        </p:txBody>
      </p:sp>
      <p:sp>
        <p:nvSpPr>
          <p:cNvPr id="12" name="TextBox 11"/>
          <p:cNvSpPr txBox="1"/>
          <p:nvPr/>
        </p:nvSpPr>
        <p:spPr>
          <a:xfrm>
            <a:off x="5516558" y="3700661"/>
            <a:ext cx="939482" cy="307777"/>
          </a:xfrm>
          <a:prstGeom prst="rect">
            <a:avLst/>
          </a:prstGeom>
          <a:noFill/>
        </p:spPr>
        <p:txBody>
          <a:bodyPr wrap="square" rtlCol="0">
            <a:spAutoFit/>
          </a:bodyPr>
          <a:lstStyle/>
          <a:p>
            <a:r>
              <a:rPr lang="en-US" altLang="ko-KR" sz="1400" dirty="0">
                <a:solidFill>
                  <a:srgbClr val="0000FF"/>
                </a:solidFill>
              </a:rPr>
              <a:t>STA(3,3,3)</a:t>
            </a:r>
            <a:endParaRPr lang="ko-KR" altLang="en-US" sz="1400" dirty="0">
              <a:solidFill>
                <a:srgbClr val="0000FF"/>
              </a:solidFill>
            </a:endParaRPr>
          </a:p>
        </p:txBody>
      </p:sp>
    </p:spTree>
    <p:extLst>
      <p:ext uri="{BB962C8B-B14F-4D97-AF65-F5344CB8AC3E}">
        <p14:creationId xmlns:p14="http://schemas.microsoft.com/office/powerpoint/2010/main" val="193312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정육면체 5"/>
          <p:cNvSpPr/>
          <p:nvPr/>
        </p:nvSpPr>
        <p:spPr>
          <a:xfrm rot="10800000">
            <a:off x="4764993"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타원 8"/>
          <p:cNvSpPr/>
          <p:nvPr/>
        </p:nvSpPr>
        <p:spPr>
          <a:xfrm>
            <a:off x="4918143" y="2318162"/>
            <a:ext cx="2283708" cy="2283708"/>
          </a:xfrm>
          <a:prstGeom prst="ellipse">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28575">
                <a:solidFill>
                  <a:srgbClr val="FFFFFF"/>
                </a:solidFill>
              </a:ln>
            </a:endParaRPr>
          </a:p>
        </p:txBody>
      </p:sp>
      <p:sp>
        <p:nvSpPr>
          <p:cNvPr id="5" name="정육면체 4"/>
          <p:cNvSpPr/>
          <p:nvPr/>
        </p:nvSpPr>
        <p:spPr>
          <a:xfrm>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설정</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12</a:t>
            </a:fld>
            <a:endParaRPr lang="en-US" altLang="ko-KR"/>
          </a:p>
        </p:txBody>
      </p:sp>
      <p:sp>
        <p:nvSpPr>
          <p:cNvPr id="4" name="내용 개체 틀 3"/>
          <p:cNvSpPr>
            <a:spLocks noGrp="1"/>
          </p:cNvSpPr>
          <p:nvPr>
            <p:ph sz="quarter" idx="10"/>
          </p:nvPr>
        </p:nvSpPr>
        <p:spPr/>
        <p:txBody>
          <a:bodyPr/>
          <a:lstStyle/>
          <a:p>
            <a:r>
              <a:rPr lang="ko-KR" altLang="en-US" dirty="0"/>
              <a:t>송신 안테나</a:t>
            </a:r>
            <a:r>
              <a:rPr lang="en-US" altLang="ko-KR" dirty="0"/>
              <a:t> </a:t>
            </a:r>
            <a:r>
              <a:rPr lang="ko-KR" altLang="en-US" dirty="0"/>
              <a:t>설정</a:t>
            </a:r>
            <a:endParaRPr lang="en-US" altLang="ko-KR" dirty="0"/>
          </a:p>
          <a:p>
            <a:pPr lvl="1"/>
            <a:r>
              <a:rPr lang="ko-KR" altLang="en-US" dirty="0"/>
              <a:t>위치</a:t>
            </a:r>
            <a:r>
              <a:rPr lang="en-US" altLang="ko-KR" dirty="0"/>
              <a:t> : (5,5,5)</a:t>
            </a:r>
          </a:p>
          <a:p>
            <a:pPr lvl="1"/>
            <a:r>
              <a:rPr lang="ko-KR" altLang="en-US" dirty="0"/>
              <a:t>파워 </a:t>
            </a:r>
            <a:r>
              <a:rPr lang="en-US" altLang="ko-KR" dirty="0"/>
              <a:t>: 10dBm</a:t>
            </a:r>
          </a:p>
          <a:p>
            <a:pPr lvl="1"/>
            <a:r>
              <a:rPr lang="ko-KR" altLang="en-US" dirty="0" err="1"/>
              <a:t>등방향성</a:t>
            </a:r>
            <a:r>
              <a:rPr lang="ko-KR" altLang="en-US" dirty="0"/>
              <a:t> </a:t>
            </a:r>
            <a:r>
              <a:rPr lang="en-US" altLang="ko-KR" dirty="0"/>
              <a:t>: True</a:t>
            </a:r>
          </a:p>
          <a:p>
            <a:pPr lvl="1"/>
            <a:r>
              <a:rPr lang="ko-KR" altLang="en-US" dirty="0"/>
              <a:t>주파수</a:t>
            </a:r>
            <a:endParaRPr lang="en-US" altLang="ko-KR" dirty="0"/>
          </a:p>
          <a:p>
            <a:pPr lvl="2"/>
            <a:r>
              <a:rPr lang="en-US" altLang="ko-KR" dirty="0"/>
              <a:t>2.4GHz : 2412 ~ 2472 (MHz)</a:t>
            </a:r>
          </a:p>
          <a:p>
            <a:pPr lvl="2"/>
            <a:r>
              <a:rPr lang="en-US" altLang="ko-KR" dirty="0"/>
              <a:t>5Ghz : 5180 ~ 5825 (MHz)</a:t>
            </a:r>
          </a:p>
          <a:p>
            <a:pPr lvl="2"/>
            <a:r>
              <a:rPr lang="en-US" altLang="ko-KR" dirty="0"/>
              <a:t>6Ghz : 5945 ~ 7105 (</a:t>
            </a:r>
            <a:r>
              <a:rPr lang="en-US" altLang="ko-KR" dirty="0" err="1"/>
              <a:t>Mhz</a:t>
            </a:r>
            <a:r>
              <a:rPr lang="en-US" altLang="ko-KR" dirty="0"/>
              <a:t>)</a:t>
            </a:r>
          </a:p>
        </p:txBody>
      </p:sp>
      <p:sp>
        <p:nvSpPr>
          <p:cNvPr id="7" name="타원 6"/>
          <p:cNvSpPr/>
          <p:nvPr/>
        </p:nvSpPr>
        <p:spPr>
          <a:xfrm>
            <a:off x="5951985" y="3356992"/>
            <a:ext cx="216024" cy="206048"/>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5591944" y="4005064"/>
            <a:ext cx="216024" cy="206048"/>
          </a:xfrm>
          <a:prstGeom prst="ellipse">
            <a:avLst/>
          </a:prstGeom>
          <a:noFill/>
          <a:ln>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434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정육면체 5"/>
          <p:cNvSpPr/>
          <p:nvPr/>
        </p:nvSpPr>
        <p:spPr>
          <a:xfrm rot="10800000">
            <a:off x="4764993"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정육면체 4"/>
          <p:cNvSpPr/>
          <p:nvPr/>
        </p:nvSpPr>
        <p:spPr>
          <a:xfrm>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설정</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13</a:t>
            </a:fld>
            <a:endParaRPr lang="en-US" altLang="ko-KR"/>
          </a:p>
        </p:txBody>
      </p:sp>
      <p:sp>
        <p:nvSpPr>
          <p:cNvPr id="4" name="내용 개체 틀 3"/>
          <p:cNvSpPr>
            <a:spLocks noGrp="1"/>
          </p:cNvSpPr>
          <p:nvPr>
            <p:ph sz="quarter" idx="10"/>
          </p:nvPr>
        </p:nvSpPr>
        <p:spPr/>
        <p:txBody>
          <a:bodyPr/>
          <a:lstStyle/>
          <a:p>
            <a:r>
              <a:rPr lang="ko-KR" altLang="en-US" dirty="0"/>
              <a:t>수신 안테나 설정</a:t>
            </a:r>
            <a:endParaRPr lang="en-US" altLang="ko-KR" dirty="0"/>
          </a:p>
          <a:p>
            <a:pPr lvl="1"/>
            <a:r>
              <a:rPr lang="ko-KR" altLang="en-US" dirty="0"/>
              <a:t>위치 </a:t>
            </a:r>
            <a:r>
              <a:rPr lang="en-US" altLang="ko-KR" dirty="0"/>
              <a:t>: (3,3,3)</a:t>
            </a:r>
          </a:p>
          <a:p>
            <a:pPr lvl="1"/>
            <a:r>
              <a:rPr lang="ko-KR" altLang="en-US" dirty="0"/>
              <a:t>수신감도 </a:t>
            </a:r>
            <a:r>
              <a:rPr lang="en-US" altLang="ko-KR" dirty="0"/>
              <a:t>: -100dBm</a:t>
            </a:r>
          </a:p>
          <a:p>
            <a:pPr lvl="1"/>
            <a:r>
              <a:rPr lang="ko-KR" altLang="en-US" dirty="0" err="1"/>
              <a:t>등방향성</a:t>
            </a:r>
            <a:r>
              <a:rPr lang="ko-KR" altLang="en-US" dirty="0"/>
              <a:t> </a:t>
            </a:r>
            <a:r>
              <a:rPr lang="en-US" altLang="ko-KR" dirty="0"/>
              <a:t>: True</a:t>
            </a:r>
            <a:endParaRPr lang="ko-KR" altLang="en-US" dirty="0"/>
          </a:p>
        </p:txBody>
      </p:sp>
      <p:sp>
        <p:nvSpPr>
          <p:cNvPr id="7" name="타원 6"/>
          <p:cNvSpPr/>
          <p:nvPr/>
        </p:nvSpPr>
        <p:spPr>
          <a:xfrm>
            <a:off x="5951985" y="3356992"/>
            <a:ext cx="216024" cy="206048"/>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5591944" y="4005064"/>
            <a:ext cx="216024" cy="206048"/>
          </a:xfrm>
          <a:prstGeom prst="ellipse">
            <a:avLst/>
          </a:prstGeom>
          <a:noFill/>
          <a:ln>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4558102" y="2966234"/>
            <a:ext cx="2283708" cy="2283708"/>
          </a:xfrm>
          <a:prstGeom prst="ellipse">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3805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정육면체 5"/>
          <p:cNvSpPr/>
          <p:nvPr/>
        </p:nvSpPr>
        <p:spPr>
          <a:xfrm rot="10800000">
            <a:off x="4764993"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정육면체 4"/>
          <p:cNvSpPr/>
          <p:nvPr/>
        </p:nvSpPr>
        <p:spPr>
          <a:xfrm>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설정</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14</a:t>
            </a:fld>
            <a:endParaRPr lang="en-US" altLang="ko-KR"/>
          </a:p>
        </p:txBody>
      </p:sp>
      <p:sp>
        <p:nvSpPr>
          <p:cNvPr id="4" name="내용 개체 틀 3"/>
          <p:cNvSpPr>
            <a:spLocks noGrp="1"/>
          </p:cNvSpPr>
          <p:nvPr>
            <p:ph sz="quarter" idx="10"/>
          </p:nvPr>
        </p:nvSpPr>
        <p:spPr/>
        <p:txBody>
          <a:bodyPr/>
          <a:lstStyle/>
          <a:p>
            <a:r>
              <a:rPr lang="en-US" altLang="ko-KR" dirty="0"/>
              <a:t>Node</a:t>
            </a:r>
            <a:r>
              <a:rPr lang="ko-KR" altLang="en-US" dirty="0"/>
              <a:t>와 </a:t>
            </a:r>
            <a:r>
              <a:rPr lang="en-US" altLang="ko-KR" dirty="0"/>
              <a:t>Traffic</a:t>
            </a:r>
            <a:r>
              <a:rPr lang="ko-KR" altLang="en-US" dirty="0"/>
              <a:t>에 대한 설정 부여</a:t>
            </a:r>
            <a:endParaRPr lang="en-US" altLang="ko-KR" dirty="0"/>
          </a:p>
          <a:p>
            <a:pPr lvl="1"/>
            <a:r>
              <a:rPr lang="en-US" altLang="ko-KR" dirty="0"/>
              <a:t>Node : MAC, PHY Configuration</a:t>
            </a:r>
            <a:r>
              <a:rPr lang="en-US" altLang="ko-KR" dirty="0">
                <a:solidFill>
                  <a:srgbClr val="FF0000"/>
                </a:solidFill>
              </a:rPr>
              <a:t>*</a:t>
            </a:r>
          </a:p>
          <a:p>
            <a:pPr lvl="1"/>
            <a:r>
              <a:rPr lang="en-US" altLang="ko-KR" dirty="0"/>
              <a:t>Traffic : Application Configuration</a:t>
            </a:r>
            <a:r>
              <a:rPr lang="en-US" altLang="ko-KR" dirty="0">
                <a:solidFill>
                  <a:srgbClr val="FF0000"/>
                </a:solidFill>
              </a:rPr>
              <a:t>*</a:t>
            </a:r>
            <a:endParaRPr lang="ko-KR" altLang="en-US" sz="1100" dirty="0">
              <a:solidFill>
                <a:srgbClr val="FF0000"/>
              </a:solidFill>
            </a:endParaRPr>
          </a:p>
        </p:txBody>
      </p:sp>
      <p:sp>
        <p:nvSpPr>
          <p:cNvPr id="7" name="타원 6"/>
          <p:cNvSpPr/>
          <p:nvPr/>
        </p:nvSpPr>
        <p:spPr>
          <a:xfrm>
            <a:off x="5951985" y="3356992"/>
            <a:ext cx="216024" cy="2060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5591944" y="4015040"/>
            <a:ext cx="216024" cy="206048"/>
          </a:xfrm>
          <a:prstGeom prst="ellipse">
            <a:avLst/>
          </a:prstGeom>
          <a:solidFill>
            <a:srgbClr val="0000FF"/>
          </a:solidFill>
          <a:ln>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0000FF"/>
                </a:solidFill>
                <a:prstDash val="solid"/>
              </a:ln>
              <a:solidFill>
                <a:srgbClr val="0000FF"/>
              </a:solidFill>
            </a:endParaRPr>
          </a:p>
        </p:txBody>
      </p:sp>
      <p:sp>
        <p:nvSpPr>
          <p:cNvPr id="8" name="TextBox 7"/>
          <p:cNvSpPr txBox="1"/>
          <p:nvPr/>
        </p:nvSpPr>
        <p:spPr>
          <a:xfrm>
            <a:off x="4367808" y="913500"/>
            <a:ext cx="1152128" cy="307777"/>
          </a:xfrm>
          <a:prstGeom prst="rect">
            <a:avLst/>
          </a:prstGeom>
          <a:noFill/>
        </p:spPr>
        <p:txBody>
          <a:bodyPr wrap="square" rtlCol="0">
            <a:spAutoFit/>
          </a:bodyPr>
          <a:lstStyle/>
          <a:p>
            <a:r>
              <a:rPr lang="en-US" altLang="ko-KR" sz="1400" dirty="0">
                <a:solidFill>
                  <a:srgbClr val="FF0000"/>
                </a:solidFill>
              </a:rPr>
              <a:t>* </a:t>
            </a:r>
            <a:r>
              <a:rPr lang="ko-KR" altLang="en-US" sz="1400" dirty="0">
                <a:solidFill>
                  <a:srgbClr val="FF0000"/>
                </a:solidFill>
              </a:rPr>
              <a:t>부록 참고</a:t>
            </a:r>
          </a:p>
        </p:txBody>
      </p:sp>
    </p:spTree>
    <p:extLst>
      <p:ext uri="{BB962C8B-B14F-4D97-AF65-F5344CB8AC3E}">
        <p14:creationId xmlns:p14="http://schemas.microsoft.com/office/powerpoint/2010/main" val="47258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정육면체 11"/>
          <p:cNvSpPr/>
          <p:nvPr/>
        </p:nvSpPr>
        <p:spPr>
          <a:xfrm rot="10800000">
            <a:off x="6017591"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6" name="정육면체 5"/>
          <p:cNvSpPr/>
          <p:nvPr/>
        </p:nvSpPr>
        <p:spPr>
          <a:xfrm rot="10800000">
            <a:off x="4764993"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타원 7"/>
          <p:cNvSpPr/>
          <p:nvPr/>
        </p:nvSpPr>
        <p:spPr>
          <a:xfrm>
            <a:off x="2878343" y="932949"/>
            <a:ext cx="4968552" cy="4968552"/>
          </a:xfrm>
          <a:prstGeom prst="ellipse">
            <a:avLst/>
          </a:prstGeom>
          <a:solidFill>
            <a:srgbClr val="FFFF99"/>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정육면체 4"/>
          <p:cNvSpPr/>
          <p:nvPr/>
        </p:nvSpPr>
        <p:spPr>
          <a:xfrm>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설정</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15</a:t>
            </a:fld>
            <a:endParaRPr lang="en-US" altLang="ko-KR"/>
          </a:p>
        </p:txBody>
      </p:sp>
      <p:sp>
        <p:nvSpPr>
          <p:cNvPr id="4" name="내용 개체 틀 3"/>
          <p:cNvSpPr>
            <a:spLocks noGrp="1"/>
          </p:cNvSpPr>
          <p:nvPr>
            <p:ph sz="quarter" idx="10"/>
          </p:nvPr>
        </p:nvSpPr>
        <p:spPr/>
        <p:txBody>
          <a:bodyPr/>
          <a:lstStyle/>
          <a:p>
            <a:r>
              <a:rPr lang="en-US" altLang="ko-KR" dirty="0"/>
              <a:t>Path Loss </a:t>
            </a:r>
            <a:r>
              <a:rPr lang="ko-KR" altLang="en-US" dirty="0"/>
              <a:t>계산 및 범위 설정</a:t>
            </a:r>
            <a:endParaRPr lang="en-US" altLang="ko-KR" dirty="0"/>
          </a:p>
          <a:p>
            <a:pPr lvl="1"/>
            <a:r>
              <a:rPr lang="ko-KR" altLang="en-US" dirty="0"/>
              <a:t>최대 </a:t>
            </a:r>
            <a:r>
              <a:rPr lang="en-US" altLang="ko-KR" dirty="0"/>
              <a:t>90m</a:t>
            </a:r>
          </a:p>
          <a:p>
            <a:pPr lvl="1"/>
            <a:r>
              <a:rPr lang="ko-KR" altLang="en-US" dirty="0" err="1"/>
              <a:t>격벽에</a:t>
            </a:r>
            <a:r>
              <a:rPr lang="ko-KR" altLang="en-US" dirty="0"/>
              <a:t> 대해 고려</a:t>
            </a:r>
          </a:p>
        </p:txBody>
      </p:sp>
      <p:sp>
        <p:nvSpPr>
          <p:cNvPr id="20" name="정육면체 19"/>
          <p:cNvSpPr/>
          <p:nvPr/>
        </p:nvSpPr>
        <p:spPr>
          <a:xfrm rot="10800000">
            <a:off x="4030472" y="2060848"/>
            <a:ext cx="2664296" cy="2664296"/>
          </a:xfrm>
          <a:prstGeom prst="cube">
            <a:avLst/>
          </a:prstGeom>
          <a:solidFill>
            <a:srgbClr val="00B05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정육면체 20"/>
          <p:cNvSpPr/>
          <p:nvPr/>
        </p:nvSpPr>
        <p:spPr>
          <a:xfrm>
            <a:off x="4030472"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 name="타원 6"/>
          <p:cNvSpPr/>
          <p:nvPr/>
        </p:nvSpPr>
        <p:spPr>
          <a:xfrm>
            <a:off x="5951985" y="3356992"/>
            <a:ext cx="216024" cy="2060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5591944" y="4015040"/>
            <a:ext cx="216024" cy="206048"/>
          </a:xfrm>
          <a:prstGeom prst="ellipse">
            <a:avLst/>
          </a:prstGeom>
          <a:solidFill>
            <a:srgbClr val="0000FF"/>
          </a:solidFill>
          <a:ln>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0000FF"/>
                </a:solidFill>
                <a:prstDash val="solid"/>
              </a:ln>
              <a:solidFill>
                <a:srgbClr val="0000FF"/>
              </a:solidFill>
            </a:endParaRPr>
          </a:p>
        </p:txBody>
      </p:sp>
      <p:sp>
        <p:nvSpPr>
          <p:cNvPr id="13" name="정육면체 12"/>
          <p:cNvSpPr/>
          <p:nvPr/>
        </p:nvSpPr>
        <p:spPr>
          <a:xfrm>
            <a:off x="602627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3821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08333E-7 4.07407E-6 L -0.05924 4.07407E-6 " pathEditMode="relative" rAng="0" ptsTypes="AA">
                                      <p:cBhvr>
                                        <p:cTn id="6" dur="2000" fill="hold"/>
                                        <p:tgtEl>
                                          <p:spTgt spid="6"/>
                                        </p:tgtEl>
                                        <p:attrNameLst>
                                          <p:attrName>ppt_x</p:attrName>
                                          <p:attrName>ppt_y</p:attrName>
                                        </p:attrNameLst>
                                      </p:cBhvr>
                                      <p:rCtr x="-2969" y="0"/>
                                    </p:animMotion>
                                  </p:childTnLst>
                                </p:cTn>
                              </p:par>
                              <p:par>
                                <p:cTn id="7" presetID="35" presetClass="path" presetSubtype="0" accel="50000" decel="50000" fill="hold" grpId="0" nodeType="withEffect">
                                  <p:stCondLst>
                                    <p:cond delay="0"/>
                                  </p:stCondLst>
                                  <p:childTnLst>
                                    <p:animMotion origin="layout" path="M -2.08333E-7 4.07407E-6 L -0.05924 4.07407E-6 " pathEditMode="relative" rAng="0" ptsTypes="AA">
                                      <p:cBhvr>
                                        <p:cTn id="8" dur="2000" fill="hold"/>
                                        <p:tgtEl>
                                          <p:spTgt spid="5"/>
                                        </p:tgtEl>
                                        <p:attrNameLst>
                                          <p:attrName>ppt_x</p:attrName>
                                          <p:attrName>ppt_y</p:attrName>
                                        </p:attrNameLst>
                                      </p:cBhvr>
                                      <p:rCtr x="-2969" y="0"/>
                                    </p:animMotion>
                                  </p:childTnLst>
                                </p:cTn>
                              </p:par>
                              <p:par>
                                <p:cTn id="9" presetID="35" presetClass="path" presetSubtype="0" accel="50000" decel="50000" fill="hold" grpId="0" nodeType="withEffect">
                                  <p:stCondLst>
                                    <p:cond delay="0"/>
                                  </p:stCondLst>
                                  <p:childTnLst>
                                    <p:animMotion origin="layout" path="M 4.79167E-6 1.85185E-6 L -0.05612 1.85185E-6 " pathEditMode="relative" rAng="0" ptsTypes="AA">
                                      <p:cBhvr>
                                        <p:cTn id="10" dur="2000" fill="hold"/>
                                        <p:tgtEl>
                                          <p:spTgt spid="7"/>
                                        </p:tgtEl>
                                        <p:attrNameLst>
                                          <p:attrName>ppt_x</p:attrName>
                                          <p:attrName>ppt_y</p:attrName>
                                        </p:attrNameLst>
                                      </p:cBhvr>
                                      <p:rCtr x="-2812" y="0"/>
                                    </p:animMotion>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8" grpId="0" animBg="1"/>
      <p:bldP spid="5" grpId="0" animBg="1"/>
      <p:bldP spid="20" grpId="0" animBg="1"/>
      <p:bldP spid="21" grpId="0" animBg="1"/>
      <p:bldP spid="7"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정육면체 5"/>
          <p:cNvSpPr/>
          <p:nvPr/>
        </p:nvSpPr>
        <p:spPr>
          <a:xfrm rot="10800000">
            <a:off x="4764993" y="2060848"/>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정육면체 4"/>
          <p:cNvSpPr/>
          <p:nvPr/>
        </p:nvSpPr>
        <p:spPr>
          <a:xfrm>
            <a:off x="4764993" y="2060848"/>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설정</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16</a:t>
            </a:fld>
            <a:endParaRPr lang="en-US" altLang="ko-KR"/>
          </a:p>
        </p:txBody>
      </p:sp>
      <p:sp>
        <p:nvSpPr>
          <p:cNvPr id="4" name="내용 개체 틀 3"/>
          <p:cNvSpPr>
            <a:spLocks noGrp="1"/>
          </p:cNvSpPr>
          <p:nvPr>
            <p:ph sz="quarter" idx="10"/>
          </p:nvPr>
        </p:nvSpPr>
        <p:spPr/>
        <p:txBody>
          <a:bodyPr/>
          <a:lstStyle/>
          <a:p>
            <a:r>
              <a:rPr lang="ko-KR" altLang="en-US" dirty="0"/>
              <a:t>각 계층</a:t>
            </a:r>
            <a:r>
              <a:rPr lang="en-US" altLang="ko-KR" dirty="0"/>
              <a:t> </a:t>
            </a:r>
            <a:r>
              <a:rPr lang="ko-KR" altLang="en-US" dirty="0"/>
              <a:t>생성</a:t>
            </a:r>
            <a:endParaRPr lang="en-US" altLang="ko-KR" dirty="0"/>
          </a:p>
        </p:txBody>
      </p:sp>
      <p:sp>
        <p:nvSpPr>
          <p:cNvPr id="7" name="타원 6"/>
          <p:cNvSpPr/>
          <p:nvPr/>
        </p:nvSpPr>
        <p:spPr>
          <a:xfrm>
            <a:off x="5951985" y="3356992"/>
            <a:ext cx="216024" cy="2060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8278583"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1" name="오른쪽 화살표 20"/>
          <p:cNvSpPr/>
          <p:nvPr/>
        </p:nvSpPr>
        <p:spPr>
          <a:xfrm>
            <a:off x="5663953" y="3207988"/>
            <a:ext cx="792088" cy="5040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8278583" y="3068960"/>
            <a:ext cx="2880320" cy="72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13" name="직사각형 12"/>
          <p:cNvSpPr/>
          <p:nvPr/>
        </p:nvSpPr>
        <p:spPr>
          <a:xfrm>
            <a:off x="8278583"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14" name="타원 13"/>
          <p:cNvSpPr/>
          <p:nvPr/>
        </p:nvSpPr>
        <p:spPr>
          <a:xfrm>
            <a:off x="5591944" y="4015040"/>
            <a:ext cx="216024" cy="206048"/>
          </a:xfrm>
          <a:prstGeom prst="ellipse">
            <a:avLst/>
          </a:prstGeom>
          <a:solidFill>
            <a:srgbClr val="0000FF"/>
          </a:solidFill>
          <a:ln>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0000FF"/>
                </a:solidFill>
                <a:prstDash val="solid"/>
              </a:ln>
              <a:solidFill>
                <a:srgbClr val="0000FF"/>
              </a:solidFill>
            </a:endParaRPr>
          </a:p>
        </p:txBody>
      </p:sp>
      <p:pic>
        <p:nvPicPr>
          <p:cNvPr id="15" name="그림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5640" y="3330910"/>
            <a:ext cx="288032" cy="288032"/>
          </a:xfrm>
          <a:prstGeom prst="rect">
            <a:avLst/>
          </a:prstGeom>
        </p:spPr>
      </p:pic>
    </p:spTree>
    <p:extLst>
      <p:ext uri="{BB962C8B-B14F-4D97-AF65-F5344CB8AC3E}">
        <p14:creationId xmlns:p14="http://schemas.microsoft.com/office/powerpoint/2010/main" val="204435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6"/>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7"/>
                                        </p:tgtEl>
                                        <p:attrNameLst>
                                          <p:attrName>ppt_x</p:attrName>
                                          <p:attrName>ppt_y</p:attrName>
                                        </p:attrNameLst>
                                      </p:cBhvr>
                                    </p:animMotion>
                                  </p:childTnLst>
                                </p:cTn>
                              </p:par>
                              <p:par>
                                <p:cTn id="11" presetID="35" presetClass="path" presetSubtype="0" accel="50000" decel="50000" fill="hold" grpId="0" nodeType="withEffect">
                                  <p:stCondLst>
                                    <p:cond delay="0"/>
                                  </p:stCondLst>
                                  <p:childTnLst>
                                    <p:animMotion origin="layout" path="M 2.08333E-6 -2.96296E-6 L -0.25091 -2.96296E-6 " pathEditMode="relative" rAng="0" ptsTypes="AA">
                                      <p:cBhvr>
                                        <p:cTn id="12" dur="2000" fill="hold"/>
                                        <p:tgtEl>
                                          <p:spTgt spid="14"/>
                                        </p:tgtEl>
                                        <p:attrNameLst>
                                          <p:attrName>ppt_x</p:attrName>
                                          <p:attrName>ppt_y</p:attrName>
                                        </p:attrNameLst>
                                      </p:cBhvr>
                                      <p:rCtr x="-12552" y="0"/>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2500"/>
                            </p:stCondLst>
                            <p:childTnLst>
                              <p:par>
                                <p:cTn id="18" presetID="47"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11" grpId="0" animBg="1"/>
      <p:bldP spid="2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실행</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17</a:t>
            </a:fld>
            <a:endParaRPr lang="en-US" altLang="ko-KR"/>
          </a:p>
        </p:txBody>
      </p:sp>
      <p:sp>
        <p:nvSpPr>
          <p:cNvPr id="4" name="내용 개체 틀 3"/>
          <p:cNvSpPr>
            <a:spLocks noGrp="1"/>
          </p:cNvSpPr>
          <p:nvPr>
            <p:ph sz="quarter" idx="10"/>
          </p:nvPr>
        </p:nvSpPr>
        <p:spPr/>
        <p:txBody>
          <a:bodyPr/>
          <a:lstStyle/>
          <a:p>
            <a:r>
              <a:rPr lang="en-US" altLang="ko-KR" dirty="0"/>
              <a:t>Application Layer</a:t>
            </a:r>
            <a:r>
              <a:rPr lang="ko-KR" altLang="en-US" dirty="0"/>
              <a:t>에서 </a:t>
            </a:r>
            <a:r>
              <a:rPr lang="en-US" altLang="ko-KR" dirty="0"/>
              <a:t>Packet </a:t>
            </a:r>
            <a:r>
              <a:rPr lang="ko-KR" altLang="en-US" dirty="0"/>
              <a:t>생성 후</a:t>
            </a:r>
            <a:r>
              <a:rPr lang="en-US" altLang="ko-KR" dirty="0"/>
              <a:t> MAC Layer</a:t>
            </a:r>
            <a:r>
              <a:rPr lang="ko-KR" altLang="en-US" dirty="0"/>
              <a:t>의 </a:t>
            </a:r>
            <a:r>
              <a:rPr lang="en-US" altLang="ko-KR" dirty="0"/>
              <a:t>Queue</a:t>
            </a:r>
            <a:r>
              <a:rPr lang="ko-KR" altLang="en-US" dirty="0"/>
              <a:t>로 전송</a:t>
            </a:r>
            <a:endParaRPr lang="en-US" altLang="ko-KR" dirty="0"/>
          </a:p>
          <a:p>
            <a:pPr lvl="1"/>
            <a:r>
              <a:rPr lang="en-US" altLang="ko-KR" dirty="0"/>
              <a:t>Next Invoke Times(Microsecond)</a:t>
            </a:r>
            <a:r>
              <a:rPr lang="ko-KR" altLang="en-US" dirty="0"/>
              <a:t>를 통해 다음 </a:t>
            </a:r>
            <a:r>
              <a:rPr lang="en-US" altLang="ko-KR" dirty="0"/>
              <a:t>Packet </a:t>
            </a:r>
            <a:r>
              <a:rPr lang="ko-KR" altLang="en-US" dirty="0"/>
              <a:t>생성 시간 설정</a:t>
            </a:r>
          </a:p>
          <a:p>
            <a:pPr lvl="1"/>
            <a:endParaRPr lang="ko-KR" altLang="en-US" dirty="0"/>
          </a:p>
        </p:txBody>
      </p:sp>
      <p:sp>
        <p:nvSpPr>
          <p:cNvPr id="14" name="직사각형 13"/>
          <p:cNvSpPr/>
          <p:nvPr/>
        </p:nvSpPr>
        <p:spPr>
          <a:xfrm>
            <a:off x="8278583"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0" name="직사각형 19"/>
          <p:cNvSpPr/>
          <p:nvPr/>
        </p:nvSpPr>
        <p:spPr>
          <a:xfrm>
            <a:off x="8278583" y="3068960"/>
            <a:ext cx="2880320" cy="72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21" name="직사각형 20"/>
          <p:cNvSpPr/>
          <p:nvPr/>
        </p:nvSpPr>
        <p:spPr>
          <a:xfrm>
            <a:off x="8278583"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22" name="직사각형 21"/>
          <p:cNvSpPr/>
          <p:nvPr/>
        </p:nvSpPr>
        <p:spPr>
          <a:xfrm>
            <a:off x="1055440"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3" name="직사각형 22"/>
          <p:cNvSpPr/>
          <p:nvPr/>
        </p:nvSpPr>
        <p:spPr>
          <a:xfrm>
            <a:off x="1055440" y="3068960"/>
            <a:ext cx="2880320" cy="72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24" name="직사각형 23"/>
          <p:cNvSpPr/>
          <p:nvPr/>
        </p:nvSpPr>
        <p:spPr>
          <a:xfrm>
            <a:off x="1055440"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6" name="TextBox 5"/>
          <p:cNvSpPr txBox="1"/>
          <p:nvPr/>
        </p:nvSpPr>
        <p:spPr>
          <a:xfrm>
            <a:off x="1777711" y="1979548"/>
            <a:ext cx="1435778" cy="369332"/>
          </a:xfrm>
          <a:prstGeom prst="rect">
            <a:avLst/>
          </a:prstGeom>
          <a:noFill/>
        </p:spPr>
        <p:txBody>
          <a:bodyPr wrap="none" rtlCol="0">
            <a:spAutoFit/>
          </a:bodyPr>
          <a:lstStyle/>
          <a:p>
            <a:r>
              <a:rPr lang="en-US" altLang="ko-KR" b="1" dirty="0"/>
              <a:t>Transmitter</a:t>
            </a:r>
            <a:endParaRPr lang="ko-KR" altLang="en-US" b="1" dirty="0"/>
          </a:p>
        </p:txBody>
      </p:sp>
      <p:sp>
        <p:nvSpPr>
          <p:cNvPr id="26" name="TextBox 25"/>
          <p:cNvSpPr txBox="1"/>
          <p:nvPr/>
        </p:nvSpPr>
        <p:spPr>
          <a:xfrm>
            <a:off x="9169939" y="1979548"/>
            <a:ext cx="1097608" cy="369332"/>
          </a:xfrm>
          <a:prstGeom prst="rect">
            <a:avLst/>
          </a:prstGeom>
          <a:noFill/>
        </p:spPr>
        <p:txBody>
          <a:bodyPr wrap="none" rtlCol="0">
            <a:spAutoFit/>
          </a:bodyPr>
          <a:lstStyle/>
          <a:p>
            <a:r>
              <a:rPr lang="en-US" altLang="ko-KR" b="1" dirty="0"/>
              <a:t>Receiver</a:t>
            </a:r>
            <a:endParaRPr lang="ko-KR" altLang="en-US" b="1" dirty="0"/>
          </a:p>
        </p:txBody>
      </p:sp>
      <p:sp>
        <p:nvSpPr>
          <p:cNvPr id="5" name="직사각형 4"/>
          <p:cNvSpPr/>
          <p:nvPr/>
        </p:nvSpPr>
        <p:spPr>
          <a:xfrm>
            <a:off x="1055440" y="2348880"/>
            <a:ext cx="288032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231904" y="2890386"/>
            <a:ext cx="360040" cy="36004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6622399" y="289038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5142590" y="2525700"/>
            <a:ext cx="548548" cy="369332"/>
          </a:xfrm>
          <a:prstGeom prst="rect">
            <a:avLst/>
          </a:prstGeom>
          <a:noFill/>
        </p:spPr>
        <p:txBody>
          <a:bodyPr wrap="none" rtlCol="0">
            <a:spAutoFit/>
          </a:bodyPr>
          <a:lstStyle/>
          <a:p>
            <a:r>
              <a:rPr lang="en-US" altLang="ko-KR" b="1" dirty="0"/>
              <a:t>ON</a:t>
            </a:r>
            <a:endParaRPr lang="ko-KR" altLang="en-US" b="1" dirty="0"/>
          </a:p>
        </p:txBody>
      </p:sp>
      <p:sp>
        <p:nvSpPr>
          <p:cNvPr id="19" name="TextBox 18"/>
          <p:cNvSpPr txBox="1"/>
          <p:nvPr/>
        </p:nvSpPr>
        <p:spPr>
          <a:xfrm>
            <a:off x="6498489" y="2525700"/>
            <a:ext cx="607859" cy="369332"/>
          </a:xfrm>
          <a:prstGeom prst="rect">
            <a:avLst/>
          </a:prstGeom>
          <a:noFill/>
        </p:spPr>
        <p:txBody>
          <a:bodyPr wrap="none" rtlCol="0">
            <a:spAutoFit/>
          </a:bodyPr>
          <a:lstStyle/>
          <a:p>
            <a:r>
              <a:rPr lang="en-US" altLang="ko-KR" b="1" dirty="0"/>
              <a:t>OFF</a:t>
            </a:r>
            <a:endParaRPr lang="ko-KR" altLang="en-US" b="1" dirty="0"/>
          </a:p>
        </p:txBody>
      </p:sp>
      <p:sp>
        <p:nvSpPr>
          <p:cNvPr id="11" name="TextBox 10"/>
          <p:cNvSpPr txBox="1"/>
          <p:nvPr/>
        </p:nvSpPr>
        <p:spPr>
          <a:xfrm>
            <a:off x="5000088" y="3465004"/>
            <a:ext cx="2248949" cy="369332"/>
          </a:xfrm>
          <a:prstGeom prst="rect">
            <a:avLst/>
          </a:prstGeom>
          <a:noFill/>
        </p:spPr>
        <p:txBody>
          <a:bodyPr wrap="none" rtlCol="0">
            <a:spAutoFit/>
          </a:bodyPr>
          <a:lstStyle/>
          <a:p>
            <a:r>
              <a:rPr lang="en-US" altLang="ko-KR" b="1" dirty="0"/>
              <a:t>Next </a:t>
            </a:r>
            <a:r>
              <a:rPr lang="en-US" altLang="ko-KR" b="1" dirty="0" err="1"/>
              <a:t>Inovke</a:t>
            </a:r>
            <a:r>
              <a:rPr lang="en-US" altLang="ko-KR" b="1" dirty="0"/>
              <a:t> Times</a:t>
            </a:r>
            <a:endParaRPr lang="ko-KR" altLang="en-US" b="1" dirty="0"/>
          </a:p>
        </p:txBody>
      </p:sp>
      <p:sp>
        <p:nvSpPr>
          <p:cNvPr id="12" name="직사각형 11"/>
          <p:cNvSpPr/>
          <p:nvPr/>
        </p:nvSpPr>
        <p:spPr>
          <a:xfrm>
            <a:off x="5095473" y="3834336"/>
            <a:ext cx="2070668"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Packet </a:t>
            </a:r>
            <a:r>
              <a:rPr lang="ko-KR" altLang="en-US" sz="1400" dirty="0"/>
              <a:t>생성</a:t>
            </a:r>
          </a:p>
        </p:txBody>
      </p:sp>
      <p:sp>
        <p:nvSpPr>
          <p:cNvPr id="25" name="타원 24"/>
          <p:cNvSpPr/>
          <p:nvPr/>
        </p:nvSpPr>
        <p:spPr>
          <a:xfrm>
            <a:off x="5231904" y="2888940"/>
            <a:ext cx="360040" cy="3600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5095473" y="3834336"/>
            <a:ext cx="2070668" cy="2160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6621490" y="2888940"/>
            <a:ext cx="360040"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690322" y="4732629"/>
            <a:ext cx="576064"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5443275" y="4732629"/>
            <a:ext cx="576064"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6168280" y="4732629"/>
            <a:ext cx="576064"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6921233" y="4732629"/>
            <a:ext cx="576064"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5356041" y="4293096"/>
            <a:ext cx="1509837" cy="369332"/>
          </a:xfrm>
          <a:prstGeom prst="rect">
            <a:avLst/>
          </a:prstGeom>
          <a:noFill/>
        </p:spPr>
        <p:txBody>
          <a:bodyPr wrap="none" rtlCol="0">
            <a:spAutoFit/>
          </a:bodyPr>
          <a:lstStyle/>
          <a:p>
            <a:r>
              <a:rPr lang="en-US" altLang="ko-KR" b="1" dirty="0"/>
              <a:t>MAC Queue</a:t>
            </a:r>
            <a:endParaRPr lang="ko-KR" altLang="en-US" b="1" dirty="0"/>
          </a:p>
        </p:txBody>
      </p:sp>
      <p:sp>
        <p:nvSpPr>
          <p:cNvPr id="43" name="직사각형 42"/>
          <p:cNvSpPr/>
          <p:nvPr/>
        </p:nvSpPr>
        <p:spPr>
          <a:xfrm>
            <a:off x="4694496" y="4732629"/>
            <a:ext cx="576064" cy="100811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44" name="직사각형 43"/>
          <p:cNvSpPr/>
          <p:nvPr/>
        </p:nvSpPr>
        <p:spPr>
          <a:xfrm>
            <a:off x="5443275" y="4732629"/>
            <a:ext cx="576064" cy="100811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45" name="직사각형 44"/>
          <p:cNvSpPr/>
          <p:nvPr/>
        </p:nvSpPr>
        <p:spPr>
          <a:xfrm>
            <a:off x="6168280" y="4732629"/>
            <a:ext cx="576064" cy="100811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46" name="직사각형 45"/>
          <p:cNvSpPr/>
          <p:nvPr/>
        </p:nvSpPr>
        <p:spPr>
          <a:xfrm>
            <a:off x="6921233" y="4732629"/>
            <a:ext cx="576064" cy="100811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Tree>
    <p:extLst>
      <p:ext uri="{BB962C8B-B14F-4D97-AF65-F5344CB8AC3E}">
        <p14:creationId xmlns:p14="http://schemas.microsoft.com/office/powerpoint/2010/main" val="182720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2500"/>
                            </p:stCondLst>
                            <p:childTnLst>
                              <p:par>
                                <p:cTn id="63" presetID="10" presetClass="entr" presetSubtype="0" fill="hold" grpId="0"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xit" presetSubtype="0" fill="hold" grpId="2" nodeType="withEffect">
                                  <p:stCondLst>
                                    <p:cond delay="0"/>
                                  </p:stCondLst>
                                  <p:childTnLst>
                                    <p:animEffect transition="out" filter="fad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par>
                                <p:cTn id="74" presetID="22" presetClass="entr" presetSubtype="8" repeatCount="indefinite" fill="hold" grpId="0" nodeType="withEffect">
                                  <p:stCondLst>
                                    <p:cond delay="0"/>
                                  </p:stCondLst>
                                  <p:endCondLst>
                                    <p:cond evt="onNext" delay="0">
                                      <p:tgtEl>
                                        <p:sldTgt/>
                                      </p:tgtEl>
                                    </p:cond>
                                  </p:endCondLst>
                                  <p:childTnLst>
                                    <p:set>
                                      <p:cBhvr>
                                        <p:cTn id="75" dur="1" fill="hold">
                                          <p:stCondLst>
                                            <p:cond delay="0"/>
                                          </p:stCondLst>
                                        </p:cTn>
                                        <p:tgtEl>
                                          <p:spTgt spid="12"/>
                                        </p:tgtEl>
                                        <p:attrNameLst>
                                          <p:attrName>style.visibility</p:attrName>
                                        </p:attrNameLst>
                                      </p:cBhvr>
                                      <p:to>
                                        <p:strVal val="visible"/>
                                      </p:to>
                                    </p:set>
                                    <p:animEffect transition="in" filter="wipe(left)">
                                      <p:cBhvr>
                                        <p:cTn id="76" dur="500"/>
                                        <p:tgtEl>
                                          <p:spTgt spid="12"/>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up)">
                                      <p:cBhvr>
                                        <p:cTn id="80" dur="500"/>
                                        <p:tgtEl>
                                          <p:spTgt spid="43"/>
                                        </p:tgtEl>
                                      </p:cBhvr>
                                    </p:animEffect>
                                  </p:childTnLst>
                                </p:cTn>
                              </p:par>
                            </p:childTnLst>
                          </p:cTn>
                        </p:par>
                        <p:par>
                          <p:cTn id="81" fill="hold">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up)">
                                      <p:cBhvr>
                                        <p:cTn id="84" dur="500"/>
                                        <p:tgtEl>
                                          <p:spTgt spid="44"/>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up)">
                                      <p:cBhvr>
                                        <p:cTn id="88" dur="500"/>
                                        <p:tgtEl>
                                          <p:spTgt spid="45"/>
                                        </p:tgtEl>
                                      </p:cBhvr>
                                    </p:animEffect>
                                  </p:childTnLst>
                                </p:cTn>
                              </p:par>
                            </p:childTnLst>
                          </p:cTn>
                        </p:par>
                        <p:par>
                          <p:cTn id="89" fill="hold">
                            <p:stCondLst>
                              <p:cond delay="2000"/>
                            </p:stCondLst>
                            <p:childTnLst>
                              <p:par>
                                <p:cTn id="90" presetID="22" presetClass="entr" presetSubtype="1" fill="hold" grpId="0" nodeType="after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up)">
                                      <p:cBhvr>
                                        <p:cTn id="92" dur="500"/>
                                        <p:tgtEl>
                                          <p:spTgt spid="46"/>
                                        </p:tgtEl>
                                      </p:cBhvr>
                                    </p:animEffect>
                                  </p:childTnLst>
                                </p:cTn>
                              </p:par>
                              <p:par>
                                <p:cTn id="93" presetID="42" presetClass="path" presetSubtype="0" accel="50000" decel="50000" fill="hold" grpId="1" nodeType="withEffect">
                                  <p:stCondLst>
                                    <p:cond delay="0"/>
                                  </p:stCondLst>
                                  <p:childTnLst>
                                    <p:animMotion origin="layout" path="M 2.5E-6 2.59259E-6 L 2.5E-6 0.10509 " pathEditMode="relative" rAng="0" ptsTypes="AA">
                                      <p:cBhvr>
                                        <p:cTn id="94" dur="2000" fill="hold"/>
                                        <p:tgtEl>
                                          <p:spTgt spid="5"/>
                                        </p:tgtEl>
                                        <p:attrNameLst>
                                          <p:attrName>ppt_x</p:attrName>
                                          <p:attrName>ppt_y</p:attrName>
                                        </p:attrNameLst>
                                      </p:cBhvr>
                                      <p:rCtr x="0" y="5255"/>
                                    </p:animMotion>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25"/>
                                        </p:tgtEl>
                                      </p:cBhvr>
                                    </p:animEffect>
                                    <p:set>
                                      <p:cBhvr>
                                        <p:cTn id="99" dur="1" fill="hold">
                                          <p:stCondLst>
                                            <p:cond delay="499"/>
                                          </p:stCondLst>
                                        </p:cTn>
                                        <p:tgtEl>
                                          <p:spTgt spid="25"/>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6" grpId="0"/>
      <p:bldP spid="26" grpId="0"/>
      <p:bldP spid="5" grpId="0" animBg="1"/>
      <p:bldP spid="5" grpId="1" animBg="1"/>
      <p:bldP spid="9" grpId="0" animBg="1"/>
      <p:bldP spid="17" grpId="0" animBg="1"/>
      <p:bldP spid="10" grpId="0"/>
      <p:bldP spid="19" grpId="0"/>
      <p:bldP spid="11" grpId="0"/>
      <p:bldP spid="12" grpId="0" animBg="1"/>
      <p:bldP spid="25" grpId="0" animBg="1"/>
      <p:bldP spid="25" grpId="1" animBg="1"/>
      <p:bldP spid="27" grpId="0" animBg="1"/>
      <p:bldP spid="28" grpId="0" animBg="1"/>
      <p:bldP spid="28" grpId="1" animBg="1"/>
      <p:bldP spid="28" grpId="2" animBg="1"/>
      <p:bldP spid="38" grpId="0" animBg="1"/>
      <p:bldP spid="39" grpId="0" animBg="1"/>
      <p:bldP spid="40" grpId="0" animBg="1"/>
      <p:bldP spid="41" grpId="0" animBg="1"/>
      <p:bldP spid="42" grpId="0"/>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실행</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18</a:t>
            </a:fld>
            <a:endParaRPr lang="en-US" altLang="ko-KR"/>
          </a:p>
        </p:txBody>
      </p:sp>
      <p:sp>
        <p:nvSpPr>
          <p:cNvPr id="4" name="내용 개체 틀 3"/>
          <p:cNvSpPr>
            <a:spLocks noGrp="1"/>
          </p:cNvSpPr>
          <p:nvPr>
            <p:ph sz="quarter" idx="10"/>
          </p:nvPr>
        </p:nvSpPr>
        <p:spPr/>
        <p:txBody>
          <a:bodyPr/>
          <a:lstStyle/>
          <a:p>
            <a:r>
              <a:rPr lang="en-US" altLang="ko-KR" dirty="0"/>
              <a:t>MAC Layer (Channel Manager)</a:t>
            </a:r>
          </a:p>
          <a:p>
            <a:pPr lvl="1"/>
            <a:r>
              <a:rPr lang="en-US" altLang="ko-KR" dirty="0"/>
              <a:t>AP</a:t>
            </a:r>
            <a:r>
              <a:rPr lang="ko-KR" altLang="en-US" dirty="0"/>
              <a:t>와 </a:t>
            </a:r>
            <a:r>
              <a:rPr lang="en-US" altLang="ko-KR" dirty="0"/>
              <a:t>STA </a:t>
            </a:r>
            <a:r>
              <a:rPr lang="ko-KR" altLang="en-US" dirty="0"/>
              <a:t>개수에 대해 차트 생성 </a:t>
            </a:r>
            <a:r>
              <a:rPr lang="en-US" altLang="ko-KR" dirty="0"/>
              <a:t>(</a:t>
            </a:r>
            <a:r>
              <a:rPr lang="ko-KR" altLang="en-US" dirty="0"/>
              <a:t>현재 </a:t>
            </a:r>
            <a:r>
              <a:rPr lang="en-US" altLang="ko-KR" dirty="0"/>
              <a:t>Single User)</a:t>
            </a:r>
          </a:p>
        </p:txBody>
      </p:sp>
      <p:sp>
        <p:nvSpPr>
          <p:cNvPr id="14" name="직사각형 13"/>
          <p:cNvSpPr/>
          <p:nvPr/>
        </p:nvSpPr>
        <p:spPr>
          <a:xfrm>
            <a:off x="8278583"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0" name="직사각형 19"/>
          <p:cNvSpPr/>
          <p:nvPr/>
        </p:nvSpPr>
        <p:spPr>
          <a:xfrm>
            <a:off x="8278583" y="3068960"/>
            <a:ext cx="2880320" cy="72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21" name="직사각형 20"/>
          <p:cNvSpPr/>
          <p:nvPr/>
        </p:nvSpPr>
        <p:spPr>
          <a:xfrm>
            <a:off x="8278583"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22" name="직사각형 21"/>
          <p:cNvSpPr/>
          <p:nvPr/>
        </p:nvSpPr>
        <p:spPr>
          <a:xfrm>
            <a:off x="1055440"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4" name="직사각형 23"/>
          <p:cNvSpPr/>
          <p:nvPr/>
        </p:nvSpPr>
        <p:spPr>
          <a:xfrm>
            <a:off x="1065006" y="378441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6" name="TextBox 5"/>
          <p:cNvSpPr txBox="1"/>
          <p:nvPr/>
        </p:nvSpPr>
        <p:spPr>
          <a:xfrm>
            <a:off x="1777711" y="1979548"/>
            <a:ext cx="1435778" cy="369332"/>
          </a:xfrm>
          <a:prstGeom prst="rect">
            <a:avLst/>
          </a:prstGeom>
          <a:noFill/>
        </p:spPr>
        <p:txBody>
          <a:bodyPr wrap="none" rtlCol="0">
            <a:spAutoFit/>
          </a:bodyPr>
          <a:lstStyle/>
          <a:p>
            <a:r>
              <a:rPr lang="en-US" altLang="ko-KR" b="1" dirty="0"/>
              <a:t>Transmitter</a:t>
            </a:r>
            <a:endParaRPr lang="ko-KR" altLang="en-US" b="1" dirty="0"/>
          </a:p>
        </p:txBody>
      </p:sp>
      <p:sp>
        <p:nvSpPr>
          <p:cNvPr id="26" name="TextBox 25"/>
          <p:cNvSpPr txBox="1"/>
          <p:nvPr/>
        </p:nvSpPr>
        <p:spPr>
          <a:xfrm>
            <a:off x="9169939" y="1979548"/>
            <a:ext cx="1097608" cy="369332"/>
          </a:xfrm>
          <a:prstGeom prst="rect">
            <a:avLst/>
          </a:prstGeom>
          <a:noFill/>
        </p:spPr>
        <p:txBody>
          <a:bodyPr wrap="none" rtlCol="0">
            <a:spAutoFit/>
          </a:bodyPr>
          <a:lstStyle/>
          <a:p>
            <a:r>
              <a:rPr lang="en-US" altLang="ko-KR" b="1" dirty="0"/>
              <a:t>Receiver</a:t>
            </a:r>
            <a:endParaRPr lang="ko-KR" altLang="en-US" b="1" dirty="0"/>
          </a:p>
        </p:txBody>
      </p:sp>
      <p:sp>
        <p:nvSpPr>
          <p:cNvPr id="29" name="직사각형 28"/>
          <p:cNvSpPr/>
          <p:nvPr/>
        </p:nvSpPr>
        <p:spPr>
          <a:xfrm>
            <a:off x="1055440" y="3067336"/>
            <a:ext cx="2880320" cy="7217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p>
          <a:p>
            <a:pPr algn="ctr"/>
            <a:r>
              <a:rPr lang="en-US" altLang="ko-KR" b="1" dirty="0">
                <a:solidFill>
                  <a:sysClr val="windowText" lastClr="000000"/>
                </a:solidFill>
              </a:rPr>
              <a:t>(Channel Manager)</a:t>
            </a:r>
            <a:endParaRPr lang="ko-KR" altLang="en-US" b="1" dirty="0">
              <a:solidFill>
                <a:sysClr val="windowText" lastClr="000000"/>
              </a:solidFill>
            </a:endParaRPr>
          </a:p>
        </p:txBody>
      </p:sp>
      <p:sp>
        <p:nvSpPr>
          <p:cNvPr id="31" name="직사각형 30"/>
          <p:cNvSpPr/>
          <p:nvPr/>
        </p:nvSpPr>
        <p:spPr>
          <a:xfrm>
            <a:off x="1060223" y="3068148"/>
            <a:ext cx="288032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평행 사변형 24"/>
          <p:cNvSpPr/>
          <p:nvPr/>
        </p:nvSpPr>
        <p:spPr>
          <a:xfrm>
            <a:off x="2242978" y="5618099"/>
            <a:ext cx="1375728" cy="330690"/>
          </a:xfrm>
          <a:prstGeom prst="parallelogram">
            <a:avLst>
              <a:gd name="adj" fmla="val 511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Backoff</a:t>
            </a:r>
            <a:endParaRPr lang="ko-KR" altLang="en-US" sz="1000" dirty="0">
              <a:solidFill>
                <a:schemeClr val="tx1"/>
              </a:solidFill>
            </a:endParaRPr>
          </a:p>
        </p:txBody>
      </p:sp>
      <p:cxnSp>
        <p:nvCxnSpPr>
          <p:cNvPr id="30" name="직선 화살표 연결선 29"/>
          <p:cNvCxnSpPr/>
          <p:nvPr/>
        </p:nvCxnSpPr>
        <p:spPr>
          <a:xfrm>
            <a:off x="1055440" y="5949280"/>
            <a:ext cx="101034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69405" y="5930600"/>
            <a:ext cx="1255472" cy="369332"/>
          </a:xfrm>
          <a:prstGeom prst="rect">
            <a:avLst/>
          </a:prstGeom>
          <a:noFill/>
        </p:spPr>
        <p:txBody>
          <a:bodyPr wrap="none" rtlCol="0">
            <a:spAutoFit/>
          </a:bodyPr>
          <a:lstStyle/>
          <a:p>
            <a:r>
              <a:rPr lang="en-US" altLang="ko-KR" b="1" dirty="0"/>
              <a:t>Time Line</a:t>
            </a:r>
            <a:endParaRPr lang="ko-KR" altLang="en-US" b="1" dirty="0"/>
          </a:p>
        </p:txBody>
      </p:sp>
      <p:sp>
        <p:nvSpPr>
          <p:cNvPr id="34" name="직사각형 33"/>
          <p:cNvSpPr/>
          <p:nvPr/>
        </p:nvSpPr>
        <p:spPr>
          <a:xfrm>
            <a:off x="1314450" y="5622398"/>
            <a:ext cx="928528"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AIFS</a:t>
            </a:r>
            <a:endParaRPr lang="ko-KR" altLang="en-US" sz="1000" dirty="0">
              <a:solidFill>
                <a:schemeClr val="tx1"/>
              </a:solidFill>
            </a:endParaRPr>
          </a:p>
        </p:txBody>
      </p:sp>
      <p:sp>
        <p:nvSpPr>
          <p:cNvPr id="40" name="직사각형 39"/>
          <p:cNvSpPr/>
          <p:nvPr/>
        </p:nvSpPr>
        <p:spPr>
          <a:xfrm>
            <a:off x="3438686" y="5517232"/>
            <a:ext cx="360040" cy="424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p:cNvCxnSpPr/>
          <p:nvPr/>
        </p:nvCxnSpPr>
        <p:spPr>
          <a:xfrm>
            <a:off x="3438686" y="5622398"/>
            <a:ext cx="0" cy="326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p:nvPr/>
        </p:nvCxnSpPr>
        <p:spPr>
          <a:xfrm>
            <a:off x="3431704" y="5229200"/>
            <a:ext cx="0" cy="3600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600056" y="3861048"/>
            <a:ext cx="792088" cy="276999"/>
          </a:xfrm>
          <a:prstGeom prst="rect">
            <a:avLst/>
          </a:prstGeom>
          <a:noFill/>
        </p:spPr>
        <p:txBody>
          <a:bodyPr wrap="square" rtlCol="0">
            <a:spAutoFit/>
          </a:bodyPr>
          <a:lstStyle/>
          <a:p>
            <a:r>
              <a:rPr lang="en-US" altLang="ko-KR" sz="1200" b="1" dirty="0"/>
              <a:t>T x R</a:t>
            </a:r>
            <a:endParaRPr lang="ko-KR" altLang="en-US" sz="1200" b="1" dirty="0"/>
          </a:p>
        </p:txBody>
      </p:sp>
      <p:sp>
        <p:nvSpPr>
          <p:cNvPr id="7" name="직사각형 6"/>
          <p:cNvSpPr/>
          <p:nvPr/>
        </p:nvSpPr>
        <p:spPr>
          <a:xfrm>
            <a:off x="5231904" y="2996952"/>
            <a:ext cx="187220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4079776" y="2636912"/>
            <a:ext cx="4176464" cy="1754326"/>
          </a:xfrm>
          <a:prstGeom prst="rect">
            <a:avLst/>
          </a:prstGeom>
          <a:noFill/>
        </p:spPr>
        <p:txBody>
          <a:bodyPr wrap="square" rtlCol="0">
            <a:spAutoFit/>
          </a:bodyPr>
          <a:lstStyle/>
          <a:p>
            <a:r>
              <a:rPr lang="en-US" altLang="ko-KR" b="1" dirty="0"/>
              <a:t>AIFS (Arbitration Inter Frame Space)</a:t>
            </a:r>
            <a:endParaRPr lang="en-US" altLang="ko-KR" dirty="0"/>
          </a:p>
          <a:p>
            <a:r>
              <a:rPr lang="en-US" altLang="ko-KR" dirty="0"/>
              <a:t>: </a:t>
            </a:r>
            <a:r>
              <a:rPr lang="ko-KR" altLang="en-US" dirty="0"/>
              <a:t>데이터의 속성에 따른 대기시간</a:t>
            </a:r>
            <a:endParaRPr lang="en-US" altLang="ko-KR" dirty="0"/>
          </a:p>
          <a:p>
            <a:endParaRPr lang="en-US" altLang="ko-KR" b="1" dirty="0"/>
          </a:p>
          <a:p>
            <a:endParaRPr lang="en-US" altLang="ko-KR" b="1" dirty="0"/>
          </a:p>
          <a:p>
            <a:r>
              <a:rPr lang="en-US" altLang="ko-KR" b="1" dirty="0"/>
              <a:t>Back Off</a:t>
            </a:r>
          </a:p>
          <a:p>
            <a:r>
              <a:rPr lang="en-US" altLang="ko-KR" dirty="0"/>
              <a:t>: Slot Time </a:t>
            </a:r>
            <a:r>
              <a:rPr lang="ko-KR" altLang="en-US" dirty="0"/>
              <a:t>만큼의 추가 대기시간</a:t>
            </a:r>
            <a:endParaRPr lang="ko-KR" altLang="en-US" b="1" dirty="0"/>
          </a:p>
        </p:txBody>
      </p:sp>
      <p:sp>
        <p:nvSpPr>
          <p:cNvPr id="28" name="직사각형 27"/>
          <p:cNvSpPr/>
          <p:nvPr/>
        </p:nvSpPr>
        <p:spPr>
          <a:xfrm>
            <a:off x="5663952" y="2348880"/>
            <a:ext cx="928528"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AIFS</a:t>
            </a:r>
            <a:endParaRPr lang="ko-KR" altLang="en-US" sz="1000" dirty="0">
              <a:solidFill>
                <a:schemeClr val="tx1"/>
              </a:solidFill>
            </a:endParaRPr>
          </a:p>
        </p:txBody>
      </p:sp>
      <p:sp>
        <p:nvSpPr>
          <p:cNvPr id="36" name="평행 사변형 35"/>
          <p:cNvSpPr/>
          <p:nvPr/>
        </p:nvSpPr>
        <p:spPr>
          <a:xfrm>
            <a:off x="5447928" y="3429000"/>
            <a:ext cx="1375728" cy="330690"/>
          </a:xfrm>
          <a:prstGeom prst="parallelogram">
            <a:avLst>
              <a:gd name="adj" fmla="val 511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Backoff</a:t>
            </a:r>
            <a:endParaRPr lang="ko-KR" altLang="en-US" sz="1000" dirty="0">
              <a:solidFill>
                <a:schemeClr val="tx1"/>
              </a:solidFill>
            </a:endParaRPr>
          </a:p>
        </p:txBody>
      </p:sp>
      <p:sp>
        <p:nvSpPr>
          <p:cNvPr id="37" name="직사각형 36"/>
          <p:cNvSpPr/>
          <p:nvPr/>
        </p:nvSpPr>
        <p:spPr>
          <a:xfrm>
            <a:off x="6643636" y="3328133"/>
            <a:ext cx="360040" cy="424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p:cNvCxnSpPr/>
          <p:nvPr/>
        </p:nvCxnSpPr>
        <p:spPr>
          <a:xfrm>
            <a:off x="6643636" y="3433299"/>
            <a:ext cx="0" cy="326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087888" y="2636912"/>
                <a:ext cx="2128275" cy="1264962"/>
              </a:xfrm>
              <a:prstGeom prst="rect">
                <a:avLst/>
              </a:prstGeom>
              <a:noFill/>
            </p:spPr>
            <p:txBody>
              <a:bodyPr wrap="none" rtlCol="0">
                <a:spAutoFit/>
              </a:bodyPr>
              <a:lstStyle/>
              <a:p>
                <a:r>
                  <a:rPr lang="en-US" altLang="ko-KR" b="1" dirty="0"/>
                  <a:t>Channel Matrix H</a:t>
                </a:r>
              </a:p>
              <a:p>
                <a:endParaRPr lang="en-US" altLang="ko-KR" sz="400" b="1" dirty="0"/>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ko-KR" b="1" i="1" smtClean="0">
                              <a:latin typeface="Cambria Math" panose="02040503050406030204" pitchFamily="18" charset="0"/>
                            </a:rPr>
                          </m:ctrlPr>
                        </m:mPr>
                        <m:mr>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𝟏𝟏</m:t>
                                </m:r>
                              </m:sub>
                            </m:sSub>
                          </m:e>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𝟏𝟐</m:t>
                                </m:r>
                              </m:sub>
                            </m:sSub>
                          </m:e>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𝟏𝟑</m:t>
                                </m:r>
                              </m:sub>
                            </m:sSub>
                          </m:e>
                        </m:mr>
                        <m:mr>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𝟐𝟏</m:t>
                                </m:r>
                              </m:sub>
                            </m:sSub>
                          </m:e>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𝟐𝟐</m:t>
                                </m:r>
                              </m:sub>
                            </m:sSub>
                          </m:e>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𝟐𝟑</m:t>
                                </m:r>
                              </m:sub>
                            </m:sSub>
                          </m:e>
                        </m:mr>
                        <m:mr>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𝟑𝟏</m:t>
                                </m:r>
                              </m:sub>
                            </m:sSub>
                          </m:e>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𝟑𝟐</m:t>
                                </m:r>
                              </m:sub>
                            </m:sSub>
                          </m:e>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𝑯</m:t>
                                </m:r>
                              </m:e>
                              <m:sub>
                                <m:r>
                                  <a:rPr lang="en-US" altLang="ko-KR" b="1" i="1" smtClean="0">
                                    <a:latin typeface="Cambria Math" panose="02040503050406030204" pitchFamily="18" charset="0"/>
                                  </a:rPr>
                                  <m:t>𝟑𝟑</m:t>
                                </m:r>
                              </m:sub>
                            </m:sSub>
                          </m:e>
                        </m:mr>
                      </m:m>
                    </m:oMath>
                  </m:oMathPara>
                </a14:m>
                <a:endParaRPr lang="ko-KR" alt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5087888" y="2636912"/>
                <a:ext cx="2128275" cy="1264962"/>
              </a:xfrm>
              <a:prstGeom prst="rect">
                <a:avLst/>
              </a:prstGeom>
              <a:blipFill rotWithShape="0">
                <a:blip r:embed="rId2"/>
                <a:stretch>
                  <a:fillRect l="-2579" t="-2899" r="-14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481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27" grpId="0"/>
      <p:bldP spid="27" grpId="1"/>
      <p:bldP spid="28" grpId="0" animBg="1"/>
      <p:bldP spid="28" grpId="1" animBg="1"/>
      <p:bldP spid="36" grpId="0" animBg="1"/>
      <p:bldP spid="36" grpId="1" animBg="1"/>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직사각형 43"/>
          <p:cNvSpPr/>
          <p:nvPr/>
        </p:nvSpPr>
        <p:spPr>
          <a:xfrm>
            <a:off x="4511824" y="2348880"/>
            <a:ext cx="1441301" cy="432048"/>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Frame</a:t>
            </a:r>
            <a:endParaRPr lang="ko-KR" altLang="en-US" dirty="0"/>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실행</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19</a:t>
            </a:fld>
            <a:endParaRPr lang="en-US" altLang="ko-KR"/>
          </a:p>
        </p:txBody>
      </p:sp>
      <p:sp>
        <p:nvSpPr>
          <p:cNvPr id="4" name="내용 개체 틀 3"/>
          <p:cNvSpPr>
            <a:spLocks noGrp="1"/>
          </p:cNvSpPr>
          <p:nvPr>
            <p:ph sz="quarter" idx="10"/>
          </p:nvPr>
        </p:nvSpPr>
        <p:spPr/>
        <p:txBody>
          <a:bodyPr/>
          <a:lstStyle/>
          <a:p>
            <a:r>
              <a:rPr lang="ko-KR" altLang="en-US" dirty="0"/>
              <a:t>전송을 위한 </a:t>
            </a:r>
            <a:r>
              <a:rPr lang="en-US" altLang="ko-KR" dirty="0"/>
              <a:t>PHY Layer </a:t>
            </a:r>
            <a:r>
              <a:rPr lang="ko-KR" altLang="en-US" dirty="0"/>
              <a:t>추상화</a:t>
            </a:r>
            <a:endParaRPr lang="en-US" altLang="ko-KR" dirty="0"/>
          </a:p>
          <a:p>
            <a:pPr lvl="1"/>
            <a:r>
              <a:rPr lang="en-US" altLang="ko-KR" dirty="0"/>
              <a:t>Waveform </a:t>
            </a:r>
            <a:r>
              <a:rPr lang="ko-KR" altLang="en-US" dirty="0"/>
              <a:t>전환 및 전송 시간 제공</a:t>
            </a:r>
            <a:endParaRPr lang="en-US" altLang="ko-KR" dirty="0"/>
          </a:p>
        </p:txBody>
      </p:sp>
      <p:sp>
        <p:nvSpPr>
          <p:cNvPr id="14" name="직사각형 13"/>
          <p:cNvSpPr/>
          <p:nvPr/>
        </p:nvSpPr>
        <p:spPr>
          <a:xfrm>
            <a:off x="8278583"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0" name="직사각형 19"/>
          <p:cNvSpPr/>
          <p:nvPr/>
        </p:nvSpPr>
        <p:spPr>
          <a:xfrm>
            <a:off x="8278583" y="3068960"/>
            <a:ext cx="2880320" cy="72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21" name="직사각형 20"/>
          <p:cNvSpPr/>
          <p:nvPr/>
        </p:nvSpPr>
        <p:spPr>
          <a:xfrm>
            <a:off x="8278583"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22" name="직사각형 21"/>
          <p:cNvSpPr/>
          <p:nvPr/>
        </p:nvSpPr>
        <p:spPr>
          <a:xfrm>
            <a:off x="1055440"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4" name="직사각형 23"/>
          <p:cNvSpPr/>
          <p:nvPr/>
        </p:nvSpPr>
        <p:spPr>
          <a:xfrm>
            <a:off x="1055440"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6" name="TextBox 5"/>
          <p:cNvSpPr txBox="1"/>
          <p:nvPr/>
        </p:nvSpPr>
        <p:spPr>
          <a:xfrm>
            <a:off x="1777711" y="1979548"/>
            <a:ext cx="1435778" cy="369332"/>
          </a:xfrm>
          <a:prstGeom prst="rect">
            <a:avLst/>
          </a:prstGeom>
          <a:noFill/>
        </p:spPr>
        <p:txBody>
          <a:bodyPr wrap="none" rtlCol="0">
            <a:spAutoFit/>
          </a:bodyPr>
          <a:lstStyle/>
          <a:p>
            <a:r>
              <a:rPr lang="en-US" altLang="ko-KR" b="1" dirty="0"/>
              <a:t>Transmitter</a:t>
            </a:r>
            <a:endParaRPr lang="ko-KR" altLang="en-US" b="1" dirty="0"/>
          </a:p>
        </p:txBody>
      </p:sp>
      <p:sp>
        <p:nvSpPr>
          <p:cNvPr id="26" name="TextBox 25"/>
          <p:cNvSpPr txBox="1"/>
          <p:nvPr/>
        </p:nvSpPr>
        <p:spPr>
          <a:xfrm>
            <a:off x="9169939" y="1979548"/>
            <a:ext cx="1097608" cy="369332"/>
          </a:xfrm>
          <a:prstGeom prst="rect">
            <a:avLst/>
          </a:prstGeom>
          <a:noFill/>
        </p:spPr>
        <p:txBody>
          <a:bodyPr wrap="none" rtlCol="0">
            <a:spAutoFit/>
          </a:bodyPr>
          <a:lstStyle/>
          <a:p>
            <a:r>
              <a:rPr lang="en-US" altLang="ko-KR" b="1" dirty="0"/>
              <a:t>Receiver</a:t>
            </a:r>
            <a:endParaRPr lang="ko-KR" altLang="en-US" b="1" dirty="0"/>
          </a:p>
        </p:txBody>
      </p:sp>
      <p:sp>
        <p:nvSpPr>
          <p:cNvPr id="29" name="직사각형 28"/>
          <p:cNvSpPr/>
          <p:nvPr/>
        </p:nvSpPr>
        <p:spPr>
          <a:xfrm>
            <a:off x="1055440" y="3067336"/>
            <a:ext cx="2880320" cy="7217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31" name="직사각형 30"/>
          <p:cNvSpPr/>
          <p:nvPr/>
        </p:nvSpPr>
        <p:spPr>
          <a:xfrm>
            <a:off x="1055440" y="3068960"/>
            <a:ext cx="288032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655840" y="1988840"/>
            <a:ext cx="1106137" cy="369332"/>
          </a:xfrm>
          <a:prstGeom prst="rect">
            <a:avLst/>
          </a:prstGeom>
          <a:noFill/>
        </p:spPr>
        <p:txBody>
          <a:bodyPr wrap="none" rtlCol="0">
            <a:spAutoFit/>
          </a:bodyPr>
          <a:lstStyle/>
          <a:p>
            <a:r>
              <a:rPr lang="en-US" altLang="ko-KR" b="1" dirty="0" err="1"/>
              <a:t>TxBuffer</a:t>
            </a:r>
            <a:endParaRPr lang="ko-KR" altLang="en-US" b="1" dirty="0"/>
          </a:p>
        </p:txBody>
      </p:sp>
      <p:sp>
        <p:nvSpPr>
          <p:cNvPr id="19" name="TextBox 18"/>
          <p:cNvSpPr txBox="1"/>
          <p:nvPr/>
        </p:nvSpPr>
        <p:spPr>
          <a:xfrm>
            <a:off x="6456040" y="1988840"/>
            <a:ext cx="1140056" cy="369332"/>
          </a:xfrm>
          <a:prstGeom prst="rect">
            <a:avLst/>
          </a:prstGeom>
          <a:noFill/>
        </p:spPr>
        <p:txBody>
          <a:bodyPr wrap="none" rtlCol="0">
            <a:spAutoFit/>
          </a:bodyPr>
          <a:lstStyle/>
          <a:p>
            <a:r>
              <a:rPr lang="en-US" altLang="ko-KR" b="1" dirty="0" err="1"/>
              <a:t>RxBuffer</a:t>
            </a:r>
            <a:endParaRPr lang="ko-KR" altLang="en-US" b="1" dirty="0"/>
          </a:p>
        </p:txBody>
      </p:sp>
      <p:sp>
        <p:nvSpPr>
          <p:cNvPr id="5" name="직사각형 4"/>
          <p:cNvSpPr/>
          <p:nvPr/>
        </p:nvSpPr>
        <p:spPr>
          <a:xfrm>
            <a:off x="4511824" y="2348880"/>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6312024" y="2348880"/>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4511824" y="3356992"/>
            <a:ext cx="1441301" cy="431236"/>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Waveform</a:t>
            </a:r>
            <a:endParaRPr lang="ko-KR" altLang="en-US" dirty="0"/>
          </a:p>
        </p:txBody>
      </p:sp>
      <p:sp>
        <p:nvSpPr>
          <p:cNvPr id="27" name="평행 사변형 26"/>
          <p:cNvSpPr/>
          <p:nvPr/>
        </p:nvSpPr>
        <p:spPr>
          <a:xfrm>
            <a:off x="2242978" y="5618099"/>
            <a:ext cx="1375728" cy="330690"/>
          </a:xfrm>
          <a:prstGeom prst="parallelogram">
            <a:avLst>
              <a:gd name="adj" fmla="val 511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Backoff</a:t>
            </a:r>
            <a:endParaRPr lang="ko-KR" altLang="en-US" sz="1000" dirty="0">
              <a:solidFill>
                <a:schemeClr val="tx1"/>
              </a:solidFill>
            </a:endParaRPr>
          </a:p>
        </p:txBody>
      </p:sp>
      <p:cxnSp>
        <p:nvCxnSpPr>
          <p:cNvPr id="32" name="직선 화살표 연결선 31"/>
          <p:cNvCxnSpPr/>
          <p:nvPr/>
        </p:nvCxnSpPr>
        <p:spPr>
          <a:xfrm>
            <a:off x="1055440" y="5949280"/>
            <a:ext cx="101034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69405" y="5930600"/>
            <a:ext cx="1255472" cy="369332"/>
          </a:xfrm>
          <a:prstGeom prst="rect">
            <a:avLst/>
          </a:prstGeom>
          <a:noFill/>
        </p:spPr>
        <p:txBody>
          <a:bodyPr wrap="none" rtlCol="0">
            <a:spAutoFit/>
          </a:bodyPr>
          <a:lstStyle/>
          <a:p>
            <a:r>
              <a:rPr lang="en-US" altLang="ko-KR" b="1" dirty="0"/>
              <a:t>Time Line</a:t>
            </a:r>
            <a:endParaRPr lang="ko-KR" altLang="en-US" b="1" dirty="0"/>
          </a:p>
        </p:txBody>
      </p:sp>
      <p:sp>
        <p:nvSpPr>
          <p:cNvPr id="34" name="직사각형 33"/>
          <p:cNvSpPr/>
          <p:nvPr/>
        </p:nvSpPr>
        <p:spPr>
          <a:xfrm>
            <a:off x="1314450" y="5622398"/>
            <a:ext cx="928528"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AIFS</a:t>
            </a:r>
            <a:endParaRPr lang="ko-KR" altLang="en-US" sz="1000" dirty="0">
              <a:solidFill>
                <a:schemeClr val="tx1"/>
              </a:solidFill>
            </a:endParaRPr>
          </a:p>
        </p:txBody>
      </p:sp>
      <p:sp>
        <p:nvSpPr>
          <p:cNvPr id="40" name="직사각형 39"/>
          <p:cNvSpPr/>
          <p:nvPr/>
        </p:nvSpPr>
        <p:spPr>
          <a:xfrm>
            <a:off x="3438686" y="5612622"/>
            <a:ext cx="360040" cy="328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p:cNvCxnSpPr/>
          <p:nvPr/>
        </p:nvCxnSpPr>
        <p:spPr>
          <a:xfrm>
            <a:off x="3438686" y="5622398"/>
            <a:ext cx="0" cy="326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3436840" y="5619383"/>
            <a:ext cx="2918170" cy="3291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Data</a:t>
            </a:r>
            <a:endParaRPr lang="ko-KR" altLang="en-US" sz="1000" dirty="0">
              <a:solidFill>
                <a:schemeClr val="tx1"/>
              </a:solidFill>
            </a:endParaRPr>
          </a:p>
        </p:txBody>
      </p:sp>
      <p:sp>
        <p:nvSpPr>
          <p:cNvPr id="35" name="TextBox 34"/>
          <p:cNvSpPr txBox="1"/>
          <p:nvPr/>
        </p:nvSpPr>
        <p:spPr>
          <a:xfrm>
            <a:off x="6312024" y="2996952"/>
            <a:ext cx="1378904" cy="369332"/>
          </a:xfrm>
          <a:prstGeom prst="rect">
            <a:avLst/>
          </a:prstGeom>
          <a:noFill/>
        </p:spPr>
        <p:txBody>
          <a:bodyPr wrap="none" rtlCol="0">
            <a:spAutoFit/>
          </a:bodyPr>
          <a:lstStyle/>
          <a:p>
            <a:r>
              <a:rPr lang="en-US" altLang="ko-KR" b="1" dirty="0" err="1"/>
              <a:t>RxAbstract</a:t>
            </a:r>
            <a:endParaRPr lang="ko-KR" altLang="en-US" b="1" dirty="0"/>
          </a:p>
        </p:txBody>
      </p:sp>
      <p:sp>
        <p:nvSpPr>
          <p:cNvPr id="36" name="직사각형 35"/>
          <p:cNvSpPr/>
          <p:nvPr/>
        </p:nvSpPr>
        <p:spPr>
          <a:xfrm>
            <a:off x="6312024" y="3356992"/>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4511824" y="2996952"/>
            <a:ext cx="1344984" cy="369332"/>
          </a:xfrm>
          <a:prstGeom prst="rect">
            <a:avLst/>
          </a:prstGeom>
          <a:noFill/>
        </p:spPr>
        <p:txBody>
          <a:bodyPr wrap="none" rtlCol="0">
            <a:spAutoFit/>
          </a:bodyPr>
          <a:lstStyle/>
          <a:p>
            <a:r>
              <a:rPr lang="en-US" altLang="ko-KR" b="1" dirty="0" err="1"/>
              <a:t>TxAbstract</a:t>
            </a:r>
            <a:endParaRPr lang="ko-KR" altLang="en-US" b="1" dirty="0"/>
          </a:p>
        </p:txBody>
      </p:sp>
      <p:sp>
        <p:nvSpPr>
          <p:cNvPr id="38" name="직사각형 37"/>
          <p:cNvSpPr/>
          <p:nvPr/>
        </p:nvSpPr>
        <p:spPr>
          <a:xfrm>
            <a:off x="4511824" y="3356992"/>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151784" y="5013176"/>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Time</a:t>
            </a:r>
            <a:endParaRPr lang="ko-KR" altLang="en-US" dirty="0">
              <a:solidFill>
                <a:sysClr val="windowText" lastClr="000000"/>
              </a:solidFill>
            </a:endParaRPr>
          </a:p>
        </p:txBody>
      </p:sp>
      <p:sp>
        <p:nvSpPr>
          <p:cNvPr id="43" name="직사각형 42"/>
          <p:cNvSpPr/>
          <p:nvPr/>
        </p:nvSpPr>
        <p:spPr>
          <a:xfrm>
            <a:off x="1055440" y="3068960"/>
            <a:ext cx="288032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cxnSp>
        <p:nvCxnSpPr>
          <p:cNvPr id="12" name="직선 화살표 연결선 11"/>
          <p:cNvCxnSpPr/>
          <p:nvPr/>
        </p:nvCxnSpPr>
        <p:spPr>
          <a:xfrm>
            <a:off x="3431704" y="5517232"/>
            <a:ext cx="2952328"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27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1100"/>
                                  </p:stCondLst>
                                  <p:childTnLst>
                                    <p:animMotion origin="layout" path="M 2.5E-6 0 L 2.5E-6 0.10509 " pathEditMode="relative" rAng="0" ptsTypes="AA">
                                      <p:cBhvr>
                                        <p:cTn id="6" dur="2000" fill="hold"/>
                                        <p:tgtEl>
                                          <p:spTgt spid="31"/>
                                        </p:tgtEl>
                                        <p:attrNameLst>
                                          <p:attrName>ppt_x</p:attrName>
                                          <p:attrName>ppt_y</p:attrName>
                                        </p:attrNameLst>
                                      </p:cBhvr>
                                      <p:rCtr x="0" y="5255"/>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33333E-6 -4.07407E-6 L 3.33333E-6 0.14699 " pathEditMode="relative" rAng="0" ptsTypes="AA">
                                      <p:cBhvr>
                                        <p:cTn id="42" dur="2000" fill="hold"/>
                                        <p:tgtEl>
                                          <p:spTgt spid="44"/>
                                        </p:tgtEl>
                                        <p:attrNameLst>
                                          <p:attrName>ppt_x</p:attrName>
                                          <p:attrName>ppt_y</p:attrName>
                                        </p:attrNameLst>
                                      </p:cBhvr>
                                      <p:rCtr x="0" y="7338"/>
                                    </p:animMotion>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2500"/>
                            </p:stCondLst>
                            <p:childTnLst>
                              <p:par>
                                <p:cTn id="48" presetID="63" presetClass="path" presetSubtype="0" accel="50000" decel="50000" fill="hold" grpId="1" nodeType="afterEffect">
                                  <p:stCondLst>
                                    <p:cond delay="0"/>
                                  </p:stCondLst>
                                  <p:childTnLst>
                                    <p:animMotion origin="layout" path="M 3.33333E-6 -3.33333E-6 L 0.14765 0.00023 " pathEditMode="relative" rAng="0" ptsTypes="AA">
                                      <p:cBhvr>
                                        <p:cTn id="49" dur="2000" fill="hold"/>
                                        <p:tgtEl>
                                          <p:spTgt spid="25"/>
                                        </p:tgtEl>
                                        <p:attrNameLst>
                                          <p:attrName>ppt_x</p:attrName>
                                          <p:attrName>ppt_y</p:attrName>
                                        </p:attrNameLst>
                                      </p:cBhvr>
                                      <p:rCtr x="7383" y="0"/>
                                    </p:animMotion>
                                  </p:childTnLst>
                                </p:cTn>
                              </p:par>
                              <p:par>
                                <p:cTn id="50" presetID="63" presetClass="path" presetSubtype="0" accel="50000" decel="50000" fill="hold" grpId="2" nodeType="withEffect">
                                  <p:stCondLst>
                                    <p:cond delay="0"/>
                                  </p:stCondLst>
                                  <p:childTnLst>
                                    <p:animMotion origin="layout" path="M 3.33333E-6 0.14699 L 0.14765 0.14723 " pathEditMode="relative" rAng="0" ptsTypes="AA">
                                      <p:cBhvr>
                                        <p:cTn id="51" dur="2000" fill="hold"/>
                                        <p:tgtEl>
                                          <p:spTgt spid="44"/>
                                        </p:tgtEl>
                                        <p:attrNameLst>
                                          <p:attrName>ppt_x</p:attrName>
                                          <p:attrName>ppt_y</p:attrName>
                                        </p:attrNameLst>
                                      </p:cBhvr>
                                      <p:rCtr x="7383" y="0"/>
                                    </p:animMotion>
                                  </p:childTnLst>
                                </p:cTn>
                              </p:par>
                            </p:childTnLst>
                          </p:cTn>
                        </p:par>
                        <p:par>
                          <p:cTn id="52" fill="hold">
                            <p:stCondLst>
                              <p:cond delay="4500"/>
                            </p:stCondLst>
                            <p:childTnLst>
                              <p:par>
                                <p:cTn id="53" presetID="64" presetClass="path" presetSubtype="0" accel="50000" decel="50000" fill="hold" grpId="3" nodeType="afterEffect">
                                  <p:stCondLst>
                                    <p:cond delay="0"/>
                                  </p:stCondLst>
                                  <p:childTnLst>
                                    <p:animMotion origin="layout" path="M 0.14765 0.14723 L 0.14765 0.00024 " pathEditMode="relative" rAng="0" ptsTypes="AA">
                                      <p:cBhvr>
                                        <p:cTn id="54" dur="2000" fill="hold"/>
                                        <p:tgtEl>
                                          <p:spTgt spid="44"/>
                                        </p:tgtEl>
                                        <p:attrNameLst>
                                          <p:attrName>ppt_x</p:attrName>
                                          <p:attrName>ppt_y</p:attrName>
                                        </p:attrNameLst>
                                      </p:cBhvr>
                                      <p:rCtr x="0" y="-7361"/>
                                    </p:animMotion>
                                  </p:childTnLst>
                                </p:cTn>
                              </p:par>
                              <p:par>
                                <p:cTn id="55" presetID="64" presetClass="path" presetSubtype="0" accel="50000" decel="50000" fill="hold" grpId="3" nodeType="withEffect">
                                  <p:stCondLst>
                                    <p:cond delay="0"/>
                                  </p:stCondLst>
                                  <p:childTnLst>
                                    <p:animMotion origin="layout" path="M 0.14765 0.00023 L 0.14765 -0.14676 " pathEditMode="relative" rAng="0" ptsTypes="AA">
                                      <p:cBhvr>
                                        <p:cTn id="56" dur="2000" fill="hold"/>
                                        <p:tgtEl>
                                          <p:spTgt spid="25"/>
                                        </p:tgtEl>
                                        <p:attrNameLst>
                                          <p:attrName>ppt_x</p:attrName>
                                          <p:attrName>ppt_y</p:attrName>
                                        </p:attrNameLst>
                                      </p:cBhvr>
                                      <p:rCtr x="0" y="-7361"/>
                                    </p:animMotion>
                                  </p:childTnLst>
                                </p:cTn>
                              </p:par>
                            </p:childTnLst>
                          </p:cTn>
                        </p:par>
                        <p:par>
                          <p:cTn id="57" fill="hold">
                            <p:stCondLst>
                              <p:cond delay="6500"/>
                            </p:stCondLst>
                            <p:childTnLst>
                              <p:par>
                                <p:cTn id="58" presetID="10" presetClass="exit" presetSubtype="0" fill="hold" grpId="2" nodeType="after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6" presetClass="entr" presetSubtype="32"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circle(out)">
                                      <p:cBhvr>
                                        <p:cTn id="66" dur="20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xit" presetSubtype="0" fill="hold" grpId="1" nodeType="withEffect">
                                  <p:stCondLst>
                                    <p:cond delay="0"/>
                                  </p:stCondLst>
                                  <p:childTnLst>
                                    <p:animEffect transition="out" filter="fade">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31" grpId="0" animBg="1"/>
      <p:bldP spid="31" grpId="1" animBg="1"/>
      <p:bldP spid="18" grpId="0"/>
      <p:bldP spid="19" grpId="0"/>
      <p:bldP spid="5" grpId="0" animBg="1"/>
      <p:bldP spid="23" grpId="0" animBg="1"/>
      <p:bldP spid="25" grpId="0" animBg="1"/>
      <p:bldP spid="25" grpId="1" animBg="1"/>
      <p:bldP spid="25" grpId="2" animBg="1"/>
      <p:bldP spid="25" grpId="3" animBg="1"/>
      <p:bldP spid="30" grpId="0" animBg="1"/>
      <p:bldP spid="35" grpId="0"/>
      <p:bldP spid="36" grpId="0" animBg="1"/>
      <p:bldP spid="37" grpId="0"/>
      <p:bldP spid="38" grpId="0" animBg="1"/>
      <p:bldP spid="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ko-KR" altLang="en-US" dirty="0"/>
              <a:t>목차</a:t>
            </a:r>
          </a:p>
        </p:txBody>
      </p:sp>
      <p:sp>
        <p:nvSpPr>
          <p:cNvPr id="2" name="슬라이드 번호 개체 틀 1"/>
          <p:cNvSpPr>
            <a:spLocks noGrp="1"/>
          </p:cNvSpPr>
          <p:nvPr>
            <p:ph type="sldNum" sz="quarter" idx="4"/>
          </p:nvPr>
        </p:nvSpPr>
        <p:spPr/>
        <p:txBody>
          <a:bodyPr/>
          <a:lstStyle/>
          <a:p>
            <a:fld id="{89DC6DC1-8099-4A91-8E03-E24504AF3534}" type="slidenum">
              <a:rPr lang="ko-KR" altLang="en-US" smtClean="0"/>
              <a:pPr/>
              <a:t>2</a:t>
            </a:fld>
            <a:endParaRPr lang="en-US" altLang="ko-KR"/>
          </a:p>
        </p:txBody>
      </p:sp>
      <p:sp>
        <p:nvSpPr>
          <p:cNvPr id="219139" name="Rectangle 3"/>
          <p:cNvSpPr>
            <a:spLocks noGrp="1" noChangeArrowheads="1"/>
          </p:cNvSpPr>
          <p:nvPr>
            <p:ph sz="quarter" idx="10"/>
          </p:nvPr>
        </p:nvSpPr>
        <p:spPr/>
        <p:txBody>
          <a:bodyPr/>
          <a:lstStyle/>
          <a:p>
            <a:pPr>
              <a:lnSpc>
                <a:spcPct val="100000"/>
              </a:lnSpc>
            </a:pPr>
            <a:r>
              <a:rPr lang="ko-KR" altLang="en-US" dirty="0"/>
              <a:t>기존 연구 분석</a:t>
            </a:r>
            <a:endParaRPr lang="en-US" altLang="ko-KR" dirty="0"/>
          </a:p>
          <a:p>
            <a:pPr>
              <a:lnSpc>
                <a:spcPct val="100000"/>
              </a:lnSpc>
            </a:pPr>
            <a:r>
              <a:rPr lang="ko-KR" altLang="en-US" dirty="0"/>
              <a:t>연구 목적</a:t>
            </a:r>
            <a:endParaRPr lang="en-US" altLang="ko-KR" dirty="0"/>
          </a:p>
          <a:p>
            <a:pPr>
              <a:lnSpc>
                <a:spcPct val="100000"/>
              </a:lnSpc>
            </a:pPr>
            <a:r>
              <a:rPr lang="ko-KR" altLang="en-US" dirty="0"/>
              <a:t>과제 진행 상황</a:t>
            </a:r>
            <a:endParaRPr lang="en-US" altLang="ko-KR" dirty="0"/>
          </a:p>
          <a:p>
            <a:pPr lvl="1">
              <a:lnSpc>
                <a:spcPct val="100000"/>
              </a:lnSpc>
            </a:pPr>
            <a:r>
              <a:rPr lang="ko-KR" altLang="en-US" dirty="0"/>
              <a:t>데이터 수집 및 정리</a:t>
            </a:r>
            <a:endParaRPr lang="en-US" altLang="ko-KR" dirty="0"/>
          </a:p>
          <a:p>
            <a:pPr lvl="1">
              <a:lnSpc>
                <a:spcPct val="100000"/>
              </a:lnSpc>
            </a:pPr>
            <a:r>
              <a:rPr lang="ko-KR" altLang="en-US" dirty="0"/>
              <a:t>시뮬레이션</a:t>
            </a:r>
            <a:endParaRPr lang="en-US" altLang="ko-KR" dirty="0"/>
          </a:p>
          <a:p>
            <a:pPr lvl="2"/>
            <a:r>
              <a:rPr lang="ko-KR" altLang="en-US" dirty="0"/>
              <a:t>시각화</a:t>
            </a:r>
            <a:endParaRPr lang="en-US" altLang="ko-KR" dirty="0"/>
          </a:p>
          <a:p>
            <a:pPr lvl="2"/>
            <a:r>
              <a:rPr lang="ko-KR" altLang="en-US" dirty="0"/>
              <a:t>설정</a:t>
            </a:r>
            <a:endParaRPr lang="en-US" altLang="ko-KR" dirty="0"/>
          </a:p>
          <a:p>
            <a:pPr lvl="2"/>
            <a:r>
              <a:rPr lang="ko-KR" altLang="en-US" dirty="0"/>
              <a:t>실행</a:t>
            </a:r>
            <a:endParaRPr lang="en-US" altLang="ko-KR" dirty="0"/>
          </a:p>
          <a:p>
            <a:pPr lvl="1">
              <a:lnSpc>
                <a:spcPct val="100000"/>
              </a:lnSpc>
            </a:pPr>
            <a:r>
              <a:rPr lang="en-US" altLang="ko-KR" dirty="0"/>
              <a:t>UML</a:t>
            </a:r>
          </a:p>
          <a:p>
            <a:pPr lvl="2"/>
            <a:r>
              <a:rPr lang="ko-KR" altLang="en-US" dirty="0"/>
              <a:t>시각화</a:t>
            </a:r>
            <a:endParaRPr lang="en-US" altLang="ko-KR" dirty="0"/>
          </a:p>
          <a:p>
            <a:pPr lvl="2"/>
            <a:r>
              <a:rPr lang="ko-KR" altLang="en-US" dirty="0"/>
              <a:t>설정 및 실행</a:t>
            </a:r>
            <a:endParaRPr lang="en-US" altLang="ko-KR" dirty="0"/>
          </a:p>
          <a:p>
            <a:pPr lvl="1">
              <a:lnSpc>
                <a:spcPct val="100000"/>
              </a:lnSpc>
            </a:pPr>
            <a:r>
              <a:rPr lang="ko-KR" altLang="en-US" dirty="0"/>
              <a:t>시뮬레이션 수정 후 결과</a:t>
            </a:r>
            <a:endParaRPr lang="en-US" altLang="ko-KR" dirty="0"/>
          </a:p>
          <a:p>
            <a:pPr lvl="1">
              <a:lnSpc>
                <a:spcPct val="100000"/>
              </a:lnSpc>
            </a:pPr>
            <a:r>
              <a:rPr lang="ko-KR" altLang="en-US" dirty="0"/>
              <a:t>차후 계획</a:t>
            </a:r>
            <a:endParaRPr lang="en-US" altLang="ko-KR" dirty="0"/>
          </a:p>
          <a:p>
            <a:pPr>
              <a:lnSpc>
                <a:spcPct val="100000"/>
              </a:lnSpc>
            </a:pPr>
            <a:r>
              <a:rPr lang="ko-KR" altLang="en-US" dirty="0"/>
              <a:t>구성원 역할 분담 및 진척도</a:t>
            </a:r>
            <a:endParaRPr lang="en-US" altLang="ko-KR" dirty="0"/>
          </a:p>
          <a:p>
            <a:pPr>
              <a:lnSpc>
                <a:spcPct val="100000"/>
              </a:lnSpc>
            </a:pPr>
            <a:r>
              <a:rPr lang="ko-KR" altLang="en-US" dirty="0"/>
              <a:t>부록</a:t>
            </a:r>
            <a:endParaRPr lang="en-US" altLang="ko-KR" dirty="0"/>
          </a:p>
          <a:p>
            <a:pPr>
              <a:lnSpc>
                <a:spcPct val="100000"/>
              </a:lnSpc>
              <a:tabLst>
                <a:tab pos="1789113" algn="l"/>
              </a:tabLst>
            </a:pPr>
            <a:endParaRPr lang="en-US" altLang="ko-KR" dirty="0"/>
          </a:p>
          <a:p>
            <a:pPr>
              <a:lnSpc>
                <a:spcPct val="100000"/>
              </a:lnSpc>
            </a:pPr>
            <a:endParaRPr lang="en-US" altLang="ko-K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실행</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20</a:t>
            </a:fld>
            <a:endParaRPr lang="en-US" altLang="ko-KR"/>
          </a:p>
        </p:txBody>
      </p:sp>
      <p:sp>
        <p:nvSpPr>
          <p:cNvPr id="4" name="내용 개체 틀 3"/>
          <p:cNvSpPr>
            <a:spLocks noGrp="1"/>
          </p:cNvSpPr>
          <p:nvPr>
            <p:ph sz="quarter" idx="10"/>
          </p:nvPr>
        </p:nvSpPr>
        <p:spPr/>
        <p:txBody>
          <a:bodyPr/>
          <a:lstStyle/>
          <a:p>
            <a:r>
              <a:rPr lang="en-US" altLang="ko-KR" dirty="0"/>
              <a:t>Buffer</a:t>
            </a:r>
            <a:r>
              <a:rPr lang="ko-KR" altLang="en-US" dirty="0"/>
              <a:t>에 따라 수신 여부 판단</a:t>
            </a:r>
            <a:endParaRPr lang="en-US" altLang="ko-KR" dirty="0"/>
          </a:p>
        </p:txBody>
      </p:sp>
      <p:sp>
        <p:nvSpPr>
          <p:cNvPr id="14" name="직사각형 13"/>
          <p:cNvSpPr/>
          <p:nvPr/>
        </p:nvSpPr>
        <p:spPr>
          <a:xfrm>
            <a:off x="8278583"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0" name="직사각형 19"/>
          <p:cNvSpPr/>
          <p:nvPr/>
        </p:nvSpPr>
        <p:spPr>
          <a:xfrm>
            <a:off x="8278583" y="3068960"/>
            <a:ext cx="2880320" cy="72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21" name="직사각형 20"/>
          <p:cNvSpPr/>
          <p:nvPr/>
        </p:nvSpPr>
        <p:spPr>
          <a:xfrm>
            <a:off x="8278583"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22" name="직사각형 21"/>
          <p:cNvSpPr/>
          <p:nvPr/>
        </p:nvSpPr>
        <p:spPr>
          <a:xfrm>
            <a:off x="1055440" y="2348880"/>
            <a:ext cx="2880320" cy="7200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Application Layer</a:t>
            </a:r>
            <a:endParaRPr lang="ko-KR" altLang="en-US" dirty="0">
              <a:solidFill>
                <a:sysClr val="windowText" lastClr="000000"/>
              </a:solidFill>
            </a:endParaRPr>
          </a:p>
        </p:txBody>
      </p:sp>
      <p:sp>
        <p:nvSpPr>
          <p:cNvPr id="24" name="직사각형 23"/>
          <p:cNvSpPr/>
          <p:nvPr/>
        </p:nvSpPr>
        <p:spPr>
          <a:xfrm>
            <a:off x="1055440" y="3789040"/>
            <a:ext cx="2880320" cy="720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PHY Layer</a:t>
            </a:r>
            <a:endParaRPr lang="ko-KR" altLang="en-US" dirty="0">
              <a:solidFill>
                <a:sysClr val="windowText" lastClr="000000"/>
              </a:solidFill>
            </a:endParaRPr>
          </a:p>
        </p:txBody>
      </p:sp>
      <p:sp>
        <p:nvSpPr>
          <p:cNvPr id="6" name="TextBox 5"/>
          <p:cNvSpPr txBox="1"/>
          <p:nvPr/>
        </p:nvSpPr>
        <p:spPr>
          <a:xfrm>
            <a:off x="1777711" y="1979548"/>
            <a:ext cx="1435778" cy="369332"/>
          </a:xfrm>
          <a:prstGeom prst="rect">
            <a:avLst/>
          </a:prstGeom>
          <a:noFill/>
        </p:spPr>
        <p:txBody>
          <a:bodyPr wrap="none" rtlCol="0">
            <a:spAutoFit/>
          </a:bodyPr>
          <a:lstStyle/>
          <a:p>
            <a:r>
              <a:rPr lang="en-US" altLang="ko-KR" b="1" dirty="0"/>
              <a:t>Transmitter</a:t>
            </a:r>
            <a:endParaRPr lang="ko-KR" altLang="en-US" b="1" dirty="0"/>
          </a:p>
        </p:txBody>
      </p:sp>
      <p:sp>
        <p:nvSpPr>
          <p:cNvPr id="26" name="TextBox 25"/>
          <p:cNvSpPr txBox="1"/>
          <p:nvPr/>
        </p:nvSpPr>
        <p:spPr>
          <a:xfrm>
            <a:off x="9169939" y="1979548"/>
            <a:ext cx="1097608" cy="369332"/>
          </a:xfrm>
          <a:prstGeom prst="rect">
            <a:avLst/>
          </a:prstGeom>
          <a:noFill/>
        </p:spPr>
        <p:txBody>
          <a:bodyPr wrap="none" rtlCol="0">
            <a:spAutoFit/>
          </a:bodyPr>
          <a:lstStyle/>
          <a:p>
            <a:r>
              <a:rPr lang="en-US" altLang="ko-KR" b="1" dirty="0"/>
              <a:t>Receiver</a:t>
            </a:r>
            <a:endParaRPr lang="ko-KR" altLang="en-US" b="1" dirty="0"/>
          </a:p>
        </p:txBody>
      </p:sp>
      <p:sp>
        <p:nvSpPr>
          <p:cNvPr id="29" name="직사각형 28"/>
          <p:cNvSpPr/>
          <p:nvPr/>
        </p:nvSpPr>
        <p:spPr>
          <a:xfrm>
            <a:off x="1055440" y="3067336"/>
            <a:ext cx="2880320" cy="7217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19" name="직사각형 18"/>
          <p:cNvSpPr/>
          <p:nvPr/>
        </p:nvSpPr>
        <p:spPr>
          <a:xfrm>
            <a:off x="8278583" y="3067793"/>
            <a:ext cx="2880320" cy="72170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MAC Layer</a:t>
            </a:r>
            <a:endParaRPr lang="ko-KR" altLang="en-US" dirty="0">
              <a:solidFill>
                <a:sysClr val="windowText" lastClr="000000"/>
              </a:solidFill>
            </a:endParaRPr>
          </a:p>
        </p:txBody>
      </p:sp>
      <p:sp>
        <p:nvSpPr>
          <p:cNvPr id="31" name="직사각형 30"/>
          <p:cNvSpPr/>
          <p:nvPr/>
        </p:nvSpPr>
        <p:spPr>
          <a:xfrm>
            <a:off x="1055440" y="3789040"/>
            <a:ext cx="288032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4655840" y="1988840"/>
            <a:ext cx="1106137" cy="369332"/>
          </a:xfrm>
          <a:prstGeom prst="rect">
            <a:avLst/>
          </a:prstGeom>
          <a:noFill/>
        </p:spPr>
        <p:txBody>
          <a:bodyPr wrap="none" rtlCol="0">
            <a:spAutoFit/>
          </a:bodyPr>
          <a:lstStyle/>
          <a:p>
            <a:r>
              <a:rPr lang="en-US" altLang="ko-KR" b="1" dirty="0" err="1"/>
              <a:t>TxBuffer</a:t>
            </a:r>
            <a:endParaRPr lang="ko-KR" altLang="en-US" b="1" dirty="0"/>
          </a:p>
        </p:txBody>
      </p:sp>
      <p:sp>
        <p:nvSpPr>
          <p:cNvPr id="27" name="TextBox 26"/>
          <p:cNvSpPr txBox="1"/>
          <p:nvPr/>
        </p:nvSpPr>
        <p:spPr>
          <a:xfrm>
            <a:off x="6455296" y="1988840"/>
            <a:ext cx="1140056" cy="369332"/>
          </a:xfrm>
          <a:prstGeom prst="rect">
            <a:avLst/>
          </a:prstGeom>
          <a:noFill/>
        </p:spPr>
        <p:txBody>
          <a:bodyPr wrap="none" rtlCol="0">
            <a:spAutoFit/>
          </a:bodyPr>
          <a:lstStyle/>
          <a:p>
            <a:r>
              <a:rPr lang="en-US" altLang="ko-KR" b="1" dirty="0" err="1"/>
              <a:t>RxBuffer</a:t>
            </a:r>
            <a:endParaRPr lang="ko-KR" altLang="en-US" b="1" dirty="0"/>
          </a:p>
        </p:txBody>
      </p:sp>
      <p:sp>
        <p:nvSpPr>
          <p:cNvPr id="30" name="직사각형 29"/>
          <p:cNvSpPr/>
          <p:nvPr/>
        </p:nvSpPr>
        <p:spPr>
          <a:xfrm>
            <a:off x="4511824" y="2348880"/>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6312025" y="2348880"/>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6312024" y="2348880"/>
            <a:ext cx="1441301" cy="431236"/>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Frame</a:t>
            </a:r>
            <a:endParaRPr lang="ko-KR" altLang="en-US" dirty="0"/>
          </a:p>
        </p:txBody>
      </p:sp>
      <p:sp>
        <p:nvSpPr>
          <p:cNvPr id="34" name="평행 사변형 33"/>
          <p:cNvSpPr/>
          <p:nvPr/>
        </p:nvSpPr>
        <p:spPr>
          <a:xfrm>
            <a:off x="2242978" y="5618099"/>
            <a:ext cx="1375728" cy="330690"/>
          </a:xfrm>
          <a:prstGeom prst="parallelogram">
            <a:avLst>
              <a:gd name="adj" fmla="val 511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Backoff</a:t>
            </a:r>
            <a:endParaRPr lang="ko-KR" altLang="en-US" sz="1000" dirty="0">
              <a:solidFill>
                <a:schemeClr val="tx1"/>
              </a:solidFill>
            </a:endParaRPr>
          </a:p>
        </p:txBody>
      </p:sp>
      <p:sp>
        <p:nvSpPr>
          <p:cNvPr id="35" name="직사각형 34"/>
          <p:cNvSpPr/>
          <p:nvPr/>
        </p:nvSpPr>
        <p:spPr>
          <a:xfrm>
            <a:off x="3436840" y="5619383"/>
            <a:ext cx="2918170" cy="3291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Data</a:t>
            </a:r>
            <a:endParaRPr lang="ko-KR" altLang="en-US" sz="1000" dirty="0">
              <a:solidFill>
                <a:schemeClr val="tx1"/>
              </a:solidFill>
            </a:endParaRPr>
          </a:p>
        </p:txBody>
      </p:sp>
      <p:cxnSp>
        <p:nvCxnSpPr>
          <p:cNvPr id="36" name="직선 화살표 연결선 35"/>
          <p:cNvCxnSpPr/>
          <p:nvPr/>
        </p:nvCxnSpPr>
        <p:spPr>
          <a:xfrm>
            <a:off x="1055440" y="5949280"/>
            <a:ext cx="101034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69405" y="5930600"/>
            <a:ext cx="1255472" cy="369332"/>
          </a:xfrm>
          <a:prstGeom prst="rect">
            <a:avLst/>
          </a:prstGeom>
          <a:noFill/>
        </p:spPr>
        <p:txBody>
          <a:bodyPr wrap="none" rtlCol="0">
            <a:spAutoFit/>
          </a:bodyPr>
          <a:lstStyle/>
          <a:p>
            <a:r>
              <a:rPr lang="en-US" altLang="ko-KR" b="1" dirty="0"/>
              <a:t>Time Line</a:t>
            </a:r>
            <a:endParaRPr lang="ko-KR" altLang="en-US" b="1" dirty="0"/>
          </a:p>
        </p:txBody>
      </p:sp>
      <p:sp>
        <p:nvSpPr>
          <p:cNvPr id="38" name="직사각형 37"/>
          <p:cNvSpPr/>
          <p:nvPr/>
        </p:nvSpPr>
        <p:spPr>
          <a:xfrm>
            <a:off x="1314450" y="5622398"/>
            <a:ext cx="928528"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AIFS</a:t>
            </a:r>
            <a:endParaRPr lang="ko-KR" altLang="en-US" sz="1000" dirty="0">
              <a:solidFill>
                <a:schemeClr val="tx1"/>
              </a:solidFill>
            </a:endParaRPr>
          </a:p>
        </p:txBody>
      </p:sp>
      <p:sp>
        <p:nvSpPr>
          <p:cNvPr id="39" name="TextBox 38"/>
          <p:cNvSpPr txBox="1"/>
          <p:nvPr/>
        </p:nvSpPr>
        <p:spPr>
          <a:xfrm>
            <a:off x="6312024" y="2996952"/>
            <a:ext cx="1378904" cy="369332"/>
          </a:xfrm>
          <a:prstGeom prst="rect">
            <a:avLst/>
          </a:prstGeom>
          <a:noFill/>
        </p:spPr>
        <p:txBody>
          <a:bodyPr wrap="none" rtlCol="0">
            <a:spAutoFit/>
          </a:bodyPr>
          <a:lstStyle/>
          <a:p>
            <a:r>
              <a:rPr lang="en-US" altLang="ko-KR" b="1" dirty="0" err="1"/>
              <a:t>RxAbstract</a:t>
            </a:r>
            <a:endParaRPr lang="ko-KR" altLang="en-US" b="1" dirty="0"/>
          </a:p>
        </p:txBody>
      </p:sp>
      <p:sp>
        <p:nvSpPr>
          <p:cNvPr id="40" name="직사각형 39"/>
          <p:cNvSpPr/>
          <p:nvPr/>
        </p:nvSpPr>
        <p:spPr>
          <a:xfrm>
            <a:off x="6312024" y="3356992"/>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4511824" y="2996952"/>
            <a:ext cx="1344984" cy="369332"/>
          </a:xfrm>
          <a:prstGeom prst="rect">
            <a:avLst/>
          </a:prstGeom>
          <a:noFill/>
        </p:spPr>
        <p:txBody>
          <a:bodyPr wrap="none" rtlCol="0">
            <a:spAutoFit/>
          </a:bodyPr>
          <a:lstStyle/>
          <a:p>
            <a:r>
              <a:rPr lang="en-US" altLang="ko-KR" b="1" dirty="0" err="1"/>
              <a:t>TxAbstract</a:t>
            </a:r>
            <a:endParaRPr lang="ko-KR" altLang="en-US" b="1" dirty="0"/>
          </a:p>
        </p:txBody>
      </p:sp>
      <p:sp>
        <p:nvSpPr>
          <p:cNvPr id="42" name="직사각형 41"/>
          <p:cNvSpPr/>
          <p:nvPr/>
        </p:nvSpPr>
        <p:spPr>
          <a:xfrm>
            <a:off x="4511824" y="3356992"/>
            <a:ext cx="1441301" cy="43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6550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1.11111E-6 L 0.59062 -1.11111E-6 " pathEditMode="relative" rAng="0" ptsTypes="AA">
                                      <p:cBhvr>
                                        <p:cTn id="6" dur="2000" fill="hold"/>
                                        <p:tgtEl>
                                          <p:spTgt spid="31"/>
                                        </p:tgtEl>
                                        <p:attrNameLst>
                                          <p:attrName>ppt_x</p:attrName>
                                          <p:attrName>ppt_y</p:attrName>
                                        </p:attrNameLst>
                                      </p:cBhvr>
                                      <p:rCtr x="295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정육면체 20"/>
          <p:cNvSpPr/>
          <p:nvPr/>
        </p:nvSpPr>
        <p:spPr>
          <a:xfrm rot="10800000">
            <a:off x="4691023" y="2098387"/>
            <a:ext cx="2664296" cy="2664296"/>
          </a:xfrm>
          <a:prstGeom prst="cube">
            <a:avLst/>
          </a:prstGeom>
          <a:solidFill>
            <a:schemeClr val="bg1">
              <a:lumMod val="75000"/>
            </a:schemeClr>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ko-KR" altLang="en-US" dirty="0"/>
              <a:t>시뮬레이션 </a:t>
            </a:r>
            <a:r>
              <a:rPr lang="en-US" altLang="ko-KR" dirty="0"/>
              <a:t>(</a:t>
            </a:r>
            <a:r>
              <a:rPr lang="ko-KR" altLang="en-US" dirty="0"/>
              <a:t>실행</a:t>
            </a:r>
            <a:r>
              <a:rPr lang="en-US" altLang="ko-KR" dirty="0"/>
              <a:t>)</a:t>
            </a:r>
            <a:endParaRPr lang="ko-KR" altLang="en-US" dirty="0"/>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21</a:t>
            </a:fld>
            <a:endParaRPr lang="en-US" altLang="ko-KR"/>
          </a:p>
        </p:txBody>
      </p:sp>
      <p:sp>
        <p:nvSpPr>
          <p:cNvPr id="4" name="내용 개체 틀 3"/>
          <p:cNvSpPr>
            <a:spLocks noGrp="1"/>
          </p:cNvSpPr>
          <p:nvPr>
            <p:ph sz="quarter" idx="10"/>
          </p:nvPr>
        </p:nvSpPr>
        <p:spPr/>
        <p:txBody>
          <a:bodyPr/>
          <a:lstStyle/>
          <a:p>
            <a:r>
              <a:rPr lang="ko-KR" altLang="en-US" dirty="0"/>
              <a:t>각 </a:t>
            </a:r>
            <a:r>
              <a:rPr lang="en-US" altLang="ko-KR" dirty="0"/>
              <a:t>Node </a:t>
            </a:r>
            <a:r>
              <a:rPr lang="ko-KR" altLang="en-US" dirty="0"/>
              <a:t>마다 </a:t>
            </a:r>
            <a:r>
              <a:rPr lang="en-US" altLang="ko-KR" dirty="0"/>
              <a:t>Simulation </a:t>
            </a:r>
            <a:r>
              <a:rPr lang="ko-KR" altLang="en-US" dirty="0"/>
              <a:t>진행</a:t>
            </a:r>
          </a:p>
        </p:txBody>
      </p:sp>
      <p:sp>
        <p:nvSpPr>
          <p:cNvPr id="15" name="타원 14"/>
          <p:cNvSpPr/>
          <p:nvPr/>
        </p:nvSpPr>
        <p:spPr>
          <a:xfrm>
            <a:off x="5969620" y="3347226"/>
            <a:ext cx="216024" cy="2060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p:cNvCxnSpPr>
            <a:stCxn id="19" idx="2"/>
            <a:endCxn id="17" idx="3"/>
          </p:cNvCxnSpPr>
          <p:nvPr/>
        </p:nvCxnSpPr>
        <p:spPr>
          <a:xfrm flipH="1">
            <a:off x="6215472" y="3421528"/>
            <a:ext cx="479284" cy="28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flipV="1">
            <a:off x="5699956" y="3568147"/>
            <a:ext cx="317243" cy="513742"/>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그림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4734" y="3314881"/>
            <a:ext cx="270738" cy="270738"/>
          </a:xfrm>
          <a:prstGeom prst="rect">
            <a:avLst/>
          </a:prstGeom>
        </p:spPr>
      </p:pic>
      <p:sp>
        <p:nvSpPr>
          <p:cNvPr id="18" name="타원 17"/>
          <p:cNvSpPr/>
          <p:nvPr/>
        </p:nvSpPr>
        <p:spPr>
          <a:xfrm>
            <a:off x="5591944" y="4005064"/>
            <a:ext cx="216024" cy="206048"/>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6694756" y="3318504"/>
            <a:ext cx="216024" cy="206048"/>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5370582" y="2551650"/>
            <a:ext cx="604818" cy="795576"/>
          </a:xfrm>
          <a:prstGeom prst="line">
            <a:avLst/>
          </a:prstGeom>
        </p:spPr>
        <p:style>
          <a:lnRef idx="1">
            <a:schemeClr val="accent1"/>
          </a:lnRef>
          <a:fillRef idx="0">
            <a:schemeClr val="accent1"/>
          </a:fillRef>
          <a:effectRef idx="0">
            <a:schemeClr val="accent1"/>
          </a:effectRef>
          <a:fontRef idx="minor">
            <a:schemeClr val="tx1"/>
          </a:fontRef>
        </p:style>
      </p:cxnSp>
      <p:sp>
        <p:nvSpPr>
          <p:cNvPr id="23" name="타원 22"/>
          <p:cNvSpPr/>
          <p:nvPr/>
        </p:nvSpPr>
        <p:spPr>
          <a:xfrm>
            <a:off x="5262570" y="2448626"/>
            <a:ext cx="216024" cy="206048"/>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433643" y="2401136"/>
            <a:ext cx="582082" cy="307777"/>
          </a:xfrm>
          <a:prstGeom prst="rect">
            <a:avLst/>
          </a:prstGeom>
          <a:noFill/>
        </p:spPr>
        <p:txBody>
          <a:bodyPr wrap="none" rtlCol="0">
            <a:spAutoFit/>
          </a:bodyPr>
          <a:lstStyle/>
          <a:p>
            <a:r>
              <a:rPr lang="en-US" altLang="ko-KR" sz="1400" dirty="0">
                <a:solidFill>
                  <a:srgbClr val="0000FF"/>
                </a:solidFill>
              </a:rPr>
              <a:t>STA1</a:t>
            </a:r>
            <a:endParaRPr lang="ko-KR" altLang="en-US" sz="1400" dirty="0">
              <a:solidFill>
                <a:srgbClr val="0000FF"/>
              </a:solidFill>
            </a:endParaRPr>
          </a:p>
        </p:txBody>
      </p:sp>
      <p:sp>
        <p:nvSpPr>
          <p:cNvPr id="16" name="TextBox 15"/>
          <p:cNvSpPr txBox="1"/>
          <p:nvPr/>
        </p:nvSpPr>
        <p:spPr>
          <a:xfrm>
            <a:off x="6584377" y="3488519"/>
            <a:ext cx="582082" cy="307777"/>
          </a:xfrm>
          <a:prstGeom prst="rect">
            <a:avLst/>
          </a:prstGeom>
          <a:noFill/>
        </p:spPr>
        <p:txBody>
          <a:bodyPr wrap="none" rtlCol="0">
            <a:spAutoFit/>
          </a:bodyPr>
          <a:lstStyle/>
          <a:p>
            <a:r>
              <a:rPr lang="en-US" altLang="ko-KR" sz="1400" dirty="0">
                <a:solidFill>
                  <a:srgbClr val="0000FF"/>
                </a:solidFill>
              </a:rPr>
              <a:t>STA2</a:t>
            </a:r>
            <a:endParaRPr lang="ko-KR" altLang="en-US" sz="1400" dirty="0">
              <a:solidFill>
                <a:srgbClr val="0000FF"/>
              </a:solidFill>
            </a:endParaRPr>
          </a:p>
        </p:txBody>
      </p:sp>
      <p:sp>
        <p:nvSpPr>
          <p:cNvPr id="20" name="TextBox 19"/>
          <p:cNvSpPr txBox="1"/>
          <p:nvPr/>
        </p:nvSpPr>
        <p:spPr>
          <a:xfrm>
            <a:off x="5408915" y="4243457"/>
            <a:ext cx="582082" cy="307777"/>
          </a:xfrm>
          <a:prstGeom prst="rect">
            <a:avLst/>
          </a:prstGeom>
          <a:noFill/>
        </p:spPr>
        <p:txBody>
          <a:bodyPr wrap="none" rtlCol="0">
            <a:spAutoFit/>
          </a:bodyPr>
          <a:lstStyle/>
          <a:p>
            <a:r>
              <a:rPr lang="en-US" altLang="ko-KR" sz="1400" dirty="0">
                <a:solidFill>
                  <a:srgbClr val="0000FF"/>
                </a:solidFill>
              </a:rPr>
              <a:t>STA3</a:t>
            </a:r>
            <a:endParaRPr lang="ko-KR" altLang="en-US" sz="1400" dirty="0">
              <a:solidFill>
                <a:srgbClr val="0000FF"/>
              </a:solidFill>
            </a:endParaRPr>
          </a:p>
        </p:txBody>
      </p:sp>
      <p:sp>
        <p:nvSpPr>
          <p:cNvPr id="22" name="정육면체 21"/>
          <p:cNvSpPr/>
          <p:nvPr/>
        </p:nvSpPr>
        <p:spPr>
          <a:xfrm>
            <a:off x="4691022" y="2098387"/>
            <a:ext cx="2664296" cy="2664296"/>
          </a:xfrm>
          <a:prstGeom prst="cub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6" name="평행 사변형 25"/>
          <p:cNvSpPr/>
          <p:nvPr/>
        </p:nvSpPr>
        <p:spPr>
          <a:xfrm>
            <a:off x="2242978" y="5618099"/>
            <a:ext cx="1375728" cy="330690"/>
          </a:xfrm>
          <a:prstGeom prst="parallelogram">
            <a:avLst>
              <a:gd name="adj" fmla="val 511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Backoff</a:t>
            </a:r>
            <a:endParaRPr lang="ko-KR" altLang="en-US" sz="1000" dirty="0">
              <a:solidFill>
                <a:schemeClr val="tx1"/>
              </a:solidFill>
            </a:endParaRPr>
          </a:p>
        </p:txBody>
      </p:sp>
      <p:sp>
        <p:nvSpPr>
          <p:cNvPr id="27" name="직사각형 26"/>
          <p:cNvSpPr/>
          <p:nvPr/>
        </p:nvSpPr>
        <p:spPr>
          <a:xfrm>
            <a:off x="3436840" y="5619383"/>
            <a:ext cx="2918170" cy="3291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Data</a:t>
            </a:r>
            <a:endParaRPr lang="ko-KR" altLang="en-US" sz="1000" dirty="0">
              <a:solidFill>
                <a:schemeClr val="tx1"/>
              </a:solidFill>
            </a:endParaRPr>
          </a:p>
        </p:txBody>
      </p:sp>
      <p:cxnSp>
        <p:nvCxnSpPr>
          <p:cNvPr id="28" name="직선 화살표 연결선 27"/>
          <p:cNvCxnSpPr/>
          <p:nvPr/>
        </p:nvCxnSpPr>
        <p:spPr>
          <a:xfrm>
            <a:off x="1055440" y="5949280"/>
            <a:ext cx="101034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69405" y="5930600"/>
            <a:ext cx="1255472" cy="369332"/>
          </a:xfrm>
          <a:prstGeom prst="rect">
            <a:avLst/>
          </a:prstGeom>
          <a:noFill/>
        </p:spPr>
        <p:txBody>
          <a:bodyPr wrap="none" rtlCol="0">
            <a:spAutoFit/>
          </a:bodyPr>
          <a:lstStyle/>
          <a:p>
            <a:r>
              <a:rPr lang="en-US" altLang="ko-KR" b="1" dirty="0"/>
              <a:t>Time Line</a:t>
            </a:r>
            <a:endParaRPr lang="ko-KR" altLang="en-US" b="1" dirty="0"/>
          </a:p>
        </p:txBody>
      </p:sp>
      <p:sp>
        <p:nvSpPr>
          <p:cNvPr id="30" name="직사각형 29"/>
          <p:cNvSpPr/>
          <p:nvPr/>
        </p:nvSpPr>
        <p:spPr>
          <a:xfrm>
            <a:off x="1314450" y="5622398"/>
            <a:ext cx="928528"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AIFS</a:t>
            </a:r>
            <a:endParaRPr lang="ko-KR" altLang="en-US" sz="1000" dirty="0">
              <a:solidFill>
                <a:schemeClr val="tx1"/>
              </a:solidFill>
            </a:endParaRPr>
          </a:p>
        </p:txBody>
      </p:sp>
      <p:sp>
        <p:nvSpPr>
          <p:cNvPr id="31" name="직사각형 30"/>
          <p:cNvSpPr/>
          <p:nvPr/>
        </p:nvSpPr>
        <p:spPr>
          <a:xfrm>
            <a:off x="6355940" y="5615949"/>
            <a:ext cx="464263"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SIFS</a:t>
            </a:r>
            <a:endParaRPr lang="ko-KR" altLang="en-US" sz="1000" dirty="0">
              <a:solidFill>
                <a:schemeClr val="tx1"/>
              </a:solidFill>
            </a:endParaRPr>
          </a:p>
        </p:txBody>
      </p:sp>
      <p:sp>
        <p:nvSpPr>
          <p:cNvPr id="32" name="직사각형 31"/>
          <p:cNvSpPr/>
          <p:nvPr/>
        </p:nvSpPr>
        <p:spPr>
          <a:xfrm>
            <a:off x="6803140" y="5615949"/>
            <a:ext cx="928528" cy="3291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ACK</a:t>
            </a:r>
            <a:endParaRPr lang="ko-KR" altLang="en-US" sz="1000" dirty="0">
              <a:solidFill>
                <a:schemeClr val="tx1"/>
              </a:solidFill>
            </a:endParaRPr>
          </a:p>
        </p:txBody>
      </p:sp>
      <p:sp>
        <p:nvSpPr>
          <p:cNvPr id="33" name="직사각형 32"/>
          <p:cNvSpPr/>
          <p:nvPr/>
        </p:nvSpPr>
        <p:spPr>
          <a:xfrm>
            <a:off x="7734283" y="5615369"/>
            <a:ext cx="928528" cy="3291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AIFS</a:t>
            </a:r>
            <a:endParaRPr lang="ko-KR" altLang="en-US" sz="1000" dirty="0">
              <a:solidFill>
                <a:schemeClr val="tx1"/>
              </a:solidFill>
            </a:endParaRPr>
          </a:p>
        </p:txBody>
      </p:sp>
      <p:sp>
        <p:nvSpPr>
          <p:cNvPr id="34" name="평행 사변형 33"/>
          <p:cNvSpPr/>
          <p:nvPr/>
        </p:nvSpPr>
        <p:spPr>
          <a:xfrm>
            <a:off x="8660196" y="5615369"/>
            <a:ext cx="1770250" cy="335977"/>
          </a:xfrm>
          <a:prstGeom prst="parallelogram">
            <a:avLst>
              <a:gd name="adj" fmla="val 511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Backoff</a:t>
            </a:r>
            <a:endParaRPr lang="ko-KR" altLang="en-US" sz="1000" dirty="0">
              <a:solidFill>
                <a:schemeClr val="tx1"/>
              </a:solidFill>
            </a:endParaRPr>
          </a:p>
        </p:txBody>
      </p:sp>
      <p:sp>
        <p:nvSpPr>
          <p:cNvPr id="36" name="직사각형 35"/>
          <p:cNvSpPr/>
          <p:nvPr/>
        </p:nvSpPr>
        <p:spPr>
          <a:xfrm>
            <a:off x="9984432" y="5517232"/>
            <a:ext cx="100811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0009585" y="5622322"/>
            <a:ext cx="841722" cy="3291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Data</a:t>
            </a:r>
            <a:endParaRPr lang="ko-KR" altLang="en-US" sz="1000" dirty="0">
              <a:solidFill>
                <a:schemeClr val="tx1"/>
              </a:solidFill>
            </a:endParaRPr>
          </a:p>
        </p:txBody>
      </p:sp>
    </p:spTree>
    <p:extLst>
      <p:ext uri="{BB962C8B-B14F-4D97-AF65-F5344CB8AC3E}">
        <p14:creationId xmlns:p14="http://schemas.microsoft.com/office/powerpoint/2010/main" val="356842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par>
                                <p:cTn id="8" presetID="13"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plus(in)">
                                      <p:cBhvr>
                                        <p:cTn id="10" dur="2000"/>
                                        <p:tgtEl>
                                          <p:spTgt spid="24"/>
                                        </p:tgtEl>
                                      </p:cBhvr>
                                    </p:animEffect>
                                  </p:childTnLst>
                                </p:cTn>
                              </p:par>
                              <p:par>
                                <p:cTn id="11" presetID="13"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plus(in)">
                                      <p:cBhvr>
                                        <p:cTn id="13" dur="2000"/>
                                        <p:tgtEl>
                                          <p:spTgt spid="25"/>
                                        </p:tgtEl>
                                      </p:cBhvr>
                                    </p:animEffect>
                                  </p:childTnLst>
                                </p:cTn>
                              </p:par>
                            </p:childTnLst>
                          </p:cTn>
                        </p:par>
                        <p:par>
                          <p:cTn id="14" fill="hold">
                            <p:stCondLst>
                              <p:cond delay="2000"/>
                            </p:stCondLst>
                            <p:childTnLst>
                              <p:par>
                                <p:cTn id="15" presetID="10" presetClass="exit" presetSubtype="0" fill="hold" grpId="0" nodeType="afterEffect">
                                  <p:stCondLst>
                                    <p:cond delay="0"/>
                                  </p:stCondLst>
                                  <p:childTnLst>
                                    <p:animEffect transition="out" filter="fade">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31">
                                            <p:bg/>
                                          </p:spTgt>
                                        </p:tgtEl>
                                        <p:attrNameLst>
                                          <p:attrName>style.visibility</p:attrName>
                                        </p:attrNameLst>
                                      </p:cBhvr>
                                      <p:to>
                                        <p:strVal val="visible"/>
                                      </p:to>
                                    </p:set>
                                    <p:animEffect transition="in" filter="fade">
                                      <p:cBhvr>
                                        <p:cTn id="24" dur="500"/>
                                        <p:tgtEl>
                                          <p:spTgt spid="31">
                                            <p:bg/>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1">
                                            <p:txEl>
                                              <p:pRg st="0" end="0"/>
                                            </p:txEl>
                                          </p:spTgt>
                                        </p:tgtEl>
                                        <p:attrNameLst>
                                          <p:attrName>style.visibility</p:attrName>
                                        </p:attrNameLst>
                                      </p:cBhvr>
                                      <p:to>
                                        <p:strVal val="visible"/>
                                      </p:to>
                                    </p:set>
                                    <p:animEffect transition="in" filter="fade">
                                      <p:cBhvr>
                                        <p:cTn id="28" dur="500"/>
                                        <p:tgtEl>
                                          <p:spTgt spid="31">
                                            <p:txEl>
                                              <p:pRg st="0" end="0"/>
                                            </p:txEl>
                                          </p:spTgt>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32">
                                            <p:bg/>
                                          </p:spTgt>
                                        </p:tgtEl>
                                        <p:attrNameLst>
                                          <p:attrName>style.visibility</p:attrName>
                                        </p:attrNameLst>
                                      </p:cBhvr>
                                      <p:to>
                                        <p:strVal val="visible"/>
                                      </p:to>
                                    </p:set>
                                    <p:animEffect transition="in" filter="fade">
                                      <p:cBhvr>
                                        <p:cTn id="32" dur="500"/>
                                        <p:tgtEl>
                                          <p:spTgt spid="32">
                                            <p:bg/>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32">
                                            <p:txEl>
                                              <p:pRg st="0" end="0"/>
                                            </p:txEl>
                                          </p:spTgt>
                                        </p:tgtEl>
                                        <p:attrNameLst>
                                          <p:attrName>style.visibility</p:attrName>
                                        </p:attrNameLst>
                                      </p:cBhvr>
                                      <p:to>
                                        <p:strVal val="visible"/>
                                      </p:to>
                                    </p:set>
                                    <p:animEffect transition="in" filter="fade">
                                      <p:cBhvr>
                                        <p:cTn id="36" dur="500"/>
                                        <p:tgtEl>
                                          <p:spTgt spid="32">
                                            <p:txEl>
                                              <p:pRg st="0" end="0"/>
                                            </p:txEl>
                                          </p:spTgt>
                                        </p:tgtEl>
                                      </p:cBhvr>
                                    </p:animEffect>
                                  </p:childTnLst>
                                </p:cTn>
                              </p:par>
                            </p:childTnLst>
                          </p:cTn>
                        </p:par>
                        <p:par>
                          <p:cTn id="37" fill="hold">
                            <p:stCondLst>
                              <p:cond delay="4500"/>
                            </p:stCondLst>
                            <p:childTnLst>
                              <p:par>
                                <p:cTn id="38" presetID="10" presetClass="entr" presetSubtype="0" fill="hold" grpId="0" nodeType="afterEffect">
                                  <p:stCondLst>
                                    <p:cond delay="0"/>
                                  </p:stCondLst>
                                  <p:childTnLst>
                                    <p:set>
                                      <p:cBhvr>
                                        <p:cTn id="39" dur="1" fill="hold">
                                          <p:stCondLst>
                                            <p:cond delay="0"/>
                                          </p:stCondLst>
                                        </p:cTn>
                                        <p:tgtEl>
                                          <p:spTgt spid="33">
                                            <p:bg/>
                                          </p:spTgt>
                                        </p:tgtEl>
                                        <p:attrNameLst>
                                          <p:attrName>style.visibility</p:attrName>
                                        </p:attrNameLst>
                                      </p:cBhvr>
                                      <p:to>
                                        <p:strVal val="visible"/>
                                      </p:to>
                                    </p:set>
                                    <p:animEffect transition="in" filter="fade">
                                      <p:cBhvr>
                                        <p:cTn id="40" dur="500"/>
                                        <p:tgtEl>
                                          <p:spTgt spid="33">
                                            <p:bg/>
                                          </p:spTgt>
                                        </p:tgtEl>
                                      </p:cBhvr>
                                    </p:animEffect>
                                  </p:childTnLst>
                                </p:cTn>
                              </p:par>
                            </p:childTnLst>
                          </p:cTn>
                        </p:par>
                        <p:par>
                          <p:cTn id="41" fill="hold">
                            <p:stCondLst>
                              <p:cond delay="5000"/>
                            </p:stCondLst>
                            <p:childTnLst>
                              <p:par>
                                <p:cTn id="42" presetID="10" presetClass="entr" presetSubtype="0" fill="hold" grpId="0" nodeType="afterEffect">
                                  <p:stCondLst>
                                    <p:cond delay="0"/>
                                  </p:stCondLst>
                                  <p:childTnLst>
                                    <p:set>
                                      <p:cBhvr>
                                        <p:cTn id="43" dur="1" fill="hold">
                                          <p:stCondLst>
                                            <p:cond delay="0"/>
                                          </p:stCondLst>
                                        </p:cTn>
                                        <p:tgtEl>
                                          <p:spTgt spid="33">
                                            <p:txEl>
                                              <p:pRg st="0" end="0"/>
                                            </p:txEl>
                                          </p:spTgt>
                                        </p:tgtEl>
                                        <p:attrNameLst>
                                          <p:attrName>style.visibility</p:attrName>
                                        </p:attrNameLst>
                                      </p:cBhvr>
                                      <p:to>
                                        <p:strVal val="visible"/>
                                      </p:to>
                                    </p:set>
                                    <p:animEffect transition="in" filter="fade">
                                      <p:cBhvr>
                                        <p:cTn id="44" dur="500"/>
                                        <p:tgtEl>
                                          <p:spTgt spid="33">
                                            <p:txEl>
                                              <p:pRg st="0" end="0"/>
                                            </p:txEl>
                                          </p:spTgt>
                                        </p:tgtEl>
                                      </p:cBhvr>
                                    </p:animEffect>
                                  </p:childTnLst>
                                </p:cTn>
                              </p:par>
                            </p:childTnLst>
                          </p:cTn>
                        </p:par>
                        <p:par>
                          <p:cTn id="45" fill="hold">
                            <p:stCondLst>
                              <p:cond delay="5500"/>
                            </p:stCondLst>
                            <p:childTnLst>
                              <p:par>
                                <p:cTn id="46" presetID="10" presetClass="entr" presetSubtype="0" fill="hold" grpId="0" nodeType="afterEffect">
                                  <p:stCondLst>
                                    <p:cond delay="0"/>
                                  </p:stCondLst>
                                  <p:childTnLst>
                                    <p:set>
                                      <p:cBhvr>
                                        <p:cTn id="47" dur="1" fill="hold">
                                          <p:stCondLst>
                                            <p:cond delay="0"/>
                                          </p:stCondLst>
                                        </p:cTn>
                                        <p:tgtEl>
                                          <p:spTgt spid="34">
                                            <p:bg/>
                                          </p:spTgt>
                                        </p:tgtEl>
                                        <p:attrNameLst>
                                          <p:attrName>style.visibility</p:attrName>
                                        </p:attrNameLst>
                                      </p:cBhvr>
                                      <p:to>
                                        <p:strVal val="visible"/>
                                      </p:to>
                                    </p:set>
                                    <p:animEffect transition="in" filter="fade">
                                      <p:cBhvr>
                                        <p:cTn id="48" dur="500"/>
                                        <p:tgtEl>
                                          <p:spTgt spid="34">
                                            <p:bg/>
                                          </p:spTgt>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35">
                                            <p:bg/>
                                          </p:spTgt>
                                        </p:tgtEl>
                                        <p:attrNameLst>
                                          <p:attrName>style.visibility</p:attrName>
                                        </p:attrNameLst>
                                      </p:cBhvr>
                                      <p:to>
                                        <p:strVal val="visible"/>
                                      </p:to>
                                    </p:set>
                                    <p:animEffect transition="in" filter="fade">
                                      <p:cBhvr>
                                        <p:cTn id="56" dur="500"/>
                                        <p:tgtEl>
                                          <p:spTgt spid="35">
                                            <p:bg/>
                                          </p:spTgt>
                                        </p:tgtEl>
                                      </p:cBhvr>
                                    </p:animEffect>
                                  </p:childTnLst>
                                </p:cTn>
                              </p:par>
                            </p:childTnLst>
                          </p:cTn>
                        </p:par>
                        <p:par>
                          <p:cTn id="57" fill="hold">
                            <p:stCondLst>
                              <p:cond delay="7000"/>
                            </p:stCondLst>
                            <p:childTnLst>
                              <p:par>
                                <p:cTn id="58" presetID="10" presetClass="entr" presetSubtype="0"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fade">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1" grpId="0" build="p" animBg="1"/>
      <p:bldP spid="32" grpId="0" build="p" animBg="1"/>
      <p:bldP spid="33" grpId="0" build="p" animBg="1"/>
      <p:bldP spid="34" grpId="0" build="p" animBg="1"/>
      <p:bldP spid="35"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UML (</a:t>
            </a:r>
            <a:r>
              <a:rPr lang="ko-KR" altLang="en-US" dirty="0"/>
              <a:t>시각화</a:t>
            </a:r>
            <a:r>
              <a:rPr lang="en-US" altLang="ko-KR" dirty="0"/>
              <a:t>)</a:t>
            </a:r>
            <a:endParaRPr lang="ko-KR" altLang="en-US" dirty="0"/>
          </a:p>
        </p:txBody>
      </p:sp>
      <p:sp>
        <p:nvSpPr>
          <p:cNvPr id="3" name="슬라이드 번호 개체 틀 2"/>
          <p:cNvSpPr>
            <a:spLocks noGrp="1"/>
          </p:cNvSpPr>
          <p:nvPr>
            <p:ph type="sldNum" sz="quarter" idx="4"/>
          </p:nvPr>
        </p:nvSpPr>
        <p:spPr>
          <a:xfrm>
            <a:off x="11760629" y="6597352"/>
            <a:ext cx="431371" cy="194616"/>
          </a:xfrm>
        </p:spPr>
        <p:txBody>
          <a:bodyPr/>
          <a:lstStyle/>
          <a:p>
            <a:fld id="{89DC6DC1-8099-4A91-8E03-E24504AF3534}" type="slidenum">
              <a:rPr lang="ko-KR" altLang="en-US" smtClean="0"/>
              <a:pPr/>
              <a:t>22</a:t>
            </a:fld>
            <a:endParaRPr lang="en-US" altLang="ko-KR"/>
          </a:p>
        </p:txBody>
      </p:sp>
      <p:graphicFrame>
        <p:nvGraphicFramePr>
          <p:cNvPr id="53" name="표 52"/>
          <p:cNvGraphicFramePr>
            <a:graphicFrameLocks noGrp="1"/>
          </p:cNvGraphicFramePr>
          <p:nvPr/>
        </p:nvGraphicFramePr>
        <p:xfrm>
          <a:off x="405829" y="1770864"/>
          <a:ext cx="1046217" cy="1029169"/>
        </p:xfrm>
        <a:graphic>
          <a:graphicData uri="http://schemas.openxmlformats.org/drawingml/2006/table">
            <a:tbl>
              <a:tblPr/>
              <a:tblGrid>
                <a:gridCol w="1046217">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ScenarioParameters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23632">
                <a:tc>
                  <a:txBody>
                    <a:bodyPr/>
                    <a:lstStyle/>
                    <a:p>
                      <a:pPr marL="0" marR="0" indent="0" algn="just" fontAlgn="base" latinLnBrk="1">
                        <a:lnSpc>
                          <a:spcPct val="160000"/>
                        </a:lnSpc>
                        <a:spcBef>
                          <a:spcPts val="0"/>
                        </a:spcBef>
                        <a:spcAft>
                          <a:spcPts val="0"/>
                        </a:spcAft>
                      </a:pPr>
                      <a:endParaRPr lang="ko-KR" altLang="en-US" sz="700" kern="0" spc="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1905">
                <a:tc>
                  <a:txBody>
                    <a:bodyPr/>
                    <a:lstStyle/>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BuildingLayout</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RoomSize</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NumRxPerRoom</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4" name="표 53"/>
          <p:cNvGraphicFramePr>
            <a:graphicFrameLocks noGrp="1"/>
          </p:cNvGraphicFramePr>
          <p:nvPr/>
        </p:nvGraphicFramePr>
        <p:xfrm>
          <a:off x="2495600" y="1669526"/>
          <a:ext cx="1536820" cy="670222"/>
        </p:xfrm>
        <a:graphic>
          <a:graphicData uri="http://schemas.openxmlformats.org/drawingml/2006/table">
            <a:tbl>
              <a:tblPr/>
              <a:tblGrid>
                <a:gridCol w="1536820">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hTGaxResidentialTriangulation</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223632">
                <a:tc>
                  <a:txBody>
                    <a:bodyPr/>
                    <a:lstStyle/>
                    <a:p>
                      <a:pPr marL="0" marR="0" indent="0" algn="just" fontAlgn="base" latinLnBrk="1">
                        <a:lnSpc>
                          <a:spcPct val="160000"/>
                        </a:lnSpc>
                        <a:spcBef>
                          <a:spcPts val="0"/>
                        </a:spcBef>
                        <a:spcAft>
                          <a:spcPts val="0"/>
                        </a:spcAft>
                      </a:pPr>
                      <a:r>
                        <a:rPr lang="en-US" sz="700" kern="0" spc="0">
                          <a:solidFill>
                            <a:srgbClr val="000000"/>
                          </a:solidFill>
                          <a:effectLst/>
                          <a:latin typeface="한컴바탕"/>
                          <a:ea typeface="한컴바탕"/>
                        </a:rPr>
                        <a:t>ScenarioParameters</a:t>
                      </a:r>
                      <a:endParaRPr lang="en-US" sz="700" kern="0" spc="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958">
                <a:tc>
                  <a:txBody>
                    <a:bodyPr/>
                    <a:lstStyle/>
                    <a:p>
                      <a:pPr marL="0" marR="0" indent="0" algn="just" fontAlgn="base" latinLnBrk="1">
                        <a:lnSpc>
                          <a:spcPct val="160000"/>
                        </a:lnSpc>
                        <a:spcBef>
                          <a:spcPts val="0"/>
                        </a:spcBef>
                        <a:spcAft>
                          <a:spcPts val="0"/>
                        </a:spcAft>
                      </a:pPr>
                      <a:r>
                        <a:rPr lang="en-US" sz="700" kern="0" spc="0" dirty="0">
                          <a:solidFill>
                            <a:srgbClr val="000000"/>
                          </a:solidFill>
                          <a:effectLst/>
                          <a:latin typeface="한컴바탕"/>
                          <a:ea typeface="한컴바탕"/>
                        </a:rPr>
                        <a:t>tri</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5" name="표 54"/>
          <p:cNvGraphicFramePr>
            <a:graphicFrameLocks noGrp="1"/>
          </p:cNvGraphicFramePr>
          <p:nvPr/>
        </p:nvGraphicFramePr>
        <p:xfrm>
          <a:off x="2510559" y="2938537"/>
          <a:ext cx="1046217" cy="844255"/>
        </p:xfrm>
        <a:graphic>
          <a:graphicData uri="http://schemas.openxmlformats.org/drawingml/2006/table">
            <a:tbl>
              <a:tblPr/>
              <a:tblGrid>
                <a:gridCol w="1046217">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hDropNodes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223632">
                <a:tc>
                  <a:txBody>
                    <a:bodyPr/>
                    <a:lstStyle/>
                    <a:p>
                      <a:pPr marL="0" marR="0" indent="0" algn="just" fontAlgn="base" latinLnBrk="1">
                        <a:lnSpc>
                          <a:spcPct val="160000"/>
                        </a:lnSpc>
                        <a:spcBef>
                          <a:spcPts val="0"/>
                        </a:spcBef>
                        <a:spcAft>
                          <a:spcPts val="0"/>
                        </a:spcAft>
                      </a:pPr>
                      <a:r>
                        <a:rPr lang="en-US" sz="700" kern="0" spc="0">
                          <a:solidFill>
                            <a:srgbClr val="000000"/>
                          </a:solidFill>
                          <a:effectLst/>
                          <a:latin typeface="한컴바탕"/>
                          <a:ea typeface="한컴바탕"/>
                        </a:rPr>
                        <a:t>ScenarioParameters</a:t>
                      </a:r>
                      <a:endParaRPr lang="en-US" sz="700" kern="0" spc="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991">
                <a:tc>
                  <a:txBody>
                    <a:bodyPr/>
                    <a:lstStyle/>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apPositions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staPositions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6" name="표 55"/>
          <p:cNvGraphicFramePr>
            <a:graphicFrameLocks noGrp="1"/>
          </p:cNvGraphicFramePr>
          <p:nvPr/>
        </p:nvGraphicFramePr>
        <p:xfrm>
          <a:off x="398351" y="3455579"/>
          <a:ext cx="1046217" cy="1202528"/>
        </p:xfrm>
        <a:graphic>
          <a:graphicData uri="http://schemas.openxmlformats.org/drawingml/2006/table">
            <a:tbl>
              <a:tblPr/>
              <a:tblGrid>
                <a:gridCol w="1046217">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hLoadConfiguration</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81905">
                <a:tc>
                  <a:txBody>
                    <a:bodyPr/>
                    <a:lstStyle/>
                    <a:p>
                      <a:pPr marL="0" marR="0" indent="0" algn="just" fontAlgn="base" latinLnBrk="1">
                        <a:lnSpc>
                          <a:spcPct val="160000"/>
                        </a:lnSpc>
                        <a:spcBef>
                          <a:spcPts val="0"/>
                        </a:spcBef>
                        <a:spcAft>
                          <a:spcPts val="0"/>
                        </a:spcAft>
                      </a:pPr>
                      <a:r>
                        <a:rPr lang="en-US" sz="700" kern="0" spc="0">
                          <a:solidFill>
                            <a:srgbClr val="000000"/>
                          </a:solidFill>
                          <a:effectLst/>
                          <a:latin typeface="한컴바탕"/>
                          <a:ea typeface="한컴바탕"/>
                        </a:rPr>
                        <a:t>ScenarioParameters</a:t>
                      </a:r>
                      <a:endParaRPr lang="en-US" sz="700" kern="0" spc="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a:solidFill>
                            <a:srgbClr val="000000"/>
                          </a:solidFill>
                          <a:effectLst/>
                          <a:latin typeface="한컴바탕"/>
                          <a:ea typeface="한컴바탕"/>
                        </a:rPr>
                        <a:t>apPositions</a:t>
                      </a:r>
                      <a:endParaRPr lang="en-US" sz="700" kern="0" spc="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a:solidFill>
                            <a:srgbClr val="000000"/>
                          </a:solidFill>
                          <a:effectLst/>
                          <a:latin typeface="한컴바탕"/>
                          <a:ea typeface="한컴바탕"/>
                        </a:rPr>
                        <a:t>staPositions</a:t>
                      </a:r>
                      <a:endParaRPr lang="en-US" sz="700" kern="0" spc="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991">
                <a:tc>
                  <a:txBody>
                    <a:bodyPr/>
                    <a:lstStyle/>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nodeConfigs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trafficConfigs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7" name="표 56"/>
          <p:cNvGraphicFramePr>
            <a:graphicFrameLocks noGrp="1"/>
          </p:cNvGraphicFramePr>
          <p:nvPr/>
        </p:nvGraphicFramePr>
        <p:xfrm>
          <a:off x="2532380" y="4267127"/>
          <a:ext cx="1237007" cy="844255"/>
        </p:xfrm>
        <a:graphic>
          <a:graphicData uri="http://schemas.openxmlformats.org/drawingml/2006/table">
            <a:tbl>
              <a:tblPr/>
              <a:tblGrid>
                <a:gridCol w="1237007">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hCreateSitesFromNodes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23632">
                <a:tc>
                  <a:txBody>
                    <a:bodyPr/>
                    <a:lstStyle/>
                    <a:p>
                      <a:pPr marL="0" marR="0" indent="0" algn="just" fontAlgn="base" latinLnBrk="1">
                        <a:lnSpc>
                          <a:spcPct val="160000"/>
                        </a:lnSpc>
                        <a:spcBef>
                          <a:spcPts val="0"/>
                        </a:spcBef>
                        <a:spcAft>
                          <a:spcPts val="0"/>
                        </a:spcAft>
                      </a:pPr>
                      <a:r>
                        <a:rPr lang="en-US" sz="700" kern="0" spc="0">
                          <a:solidFill>
                            <a:srgbClr val="000000"/>
                          </a:solidFill>
                          <a:effectLst/>
                          <a:latin typeface="한컴바탕"/>
                          <a:ea typeface="한컴바탕"/>
                        </a:rPr>
                        <a:t>nodeConfigs</a:t>
                      </a:r>
                      <a:endParaRPr lang="en-US" sz="700" kern="0" spc="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991">
                <a:tc>
                  <a:txBody>
                    <a:bodyPr/>
                    <a:lstStyle/>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txs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rxs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8" name="표 57"/>
          <p:cNvGraphicFramePr>
            <a:graphicFrameLocks noGrp="1"/>
          </p:cNvGraphicFramePr>
          <p:nvPr/>
        </p:nvGraphicFramePr>
        <p:xfrm>
          <a:off x="5093184" y="1400900"/>
          <a:ext cx="991705" cy="1168450"/>
        </p:xfrm>
        <a:graphic>
          <a:graphicData uri="http://schemas.openxmlformats.org/drawingml/2006/table">
            <a:tbl>
              <a:tblPr/>
              <a:tblGrid>
                <a:gridCol w="991705">
                  <a:extLst>
                    <a:ext uri="{9D8B030D-6E8A-4147-A177-3AD203B41FA5}">
                      <a16:colId xmlns:a16="http://schemas.microsoft.com/office/drawing/2014/main" val="20000"/>
                    </a:ext>
                  </a:extLst>
                </a:gridCol>
              </a:tblGrid>
              <a:tr h="143806">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hVisualizeScenario</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766821">
                <a:tc>
                  <a:txBody>
                    <a:bodyPr/>
                    <a:lstStyle/>
                    <a:p>
                      <a:pPr marL="0" marR="0" indent="0" algn="just" fontAlgn="base" latinLnBrk="1">
                        <a:lnSpc>
                          <a:spcPct val="160000"/>
                        </a:lnSpc>
                        <a:spcBef>
                          <a:spcPts val="0"/>
                        </a:spcBef>
                        <a:spcAft>
                          <a:spcPts val="0"/>
                        </a:spcAft>
                      </a:pPr>
                      <a:r>
                        <a:rPr lang="en-US" sz="700" kern="0" spc="0" dirty="0">
                          <a:solidFill>
                            <a:srgbClr val="000000"/>
                          </a:solidFill>
                          <a:effectLst/>
                          <a:latin typeface="한컴바탕"/>
                          <a:ea typeface="한컴바탕"/>
                        </a:rPr>
                        <a:t>tri</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trx</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rxs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apPositions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958">
                <a:tc>
                  <a:txBody>
                    <a:bodyPr/>
                    <a:lstStyle/>
                    <a:p>
                      <a:pPr marL="0" marR="0" indent="0" algn="just" fontAlgn="base" latinLnBrk="1">
                        <a:lnSpc>
                          <a:spcPct val="160000"/>
                        </a:lnSpc>
                        <a:spcBef>
                          <a:spcPts val="0"/>
                        </a:spcBef>
                        <a:spcAft>
                          <a:spcPts val="0"/>
                        </a:spcAft>
                      </a:pPr>
                      <a:r>
                        <a:rPr lang="ko-KR" altLang="en-US" sz="700" kern="0" spc="0" dirty="0">
                          <a:solidFill>
                            <a:srgbClr val="000000"/>
                          </a:solidFill>
                          <a:effectLst/>
                          <a:latin typeface="한컴바탕"/>
                          <a:ea typeface="한컴바탕"/>
                        </a:rPr>
                        <a:t>시뮬레이션 시각화</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59" name="직선 화살표 연결선 58"/>
          <p:cNvCxnSpPr>
            <a:stCxn id="53" idx="2"/>
            <a:endCxn id="56" idx="0"/>
          </p:cNvCxnSpPr>
          <p:nvPr/>
        </p:nvCxnSpPr>
        <p:spPr>
          <a:xfrm flipH="1">
            <a:off x="921459" y="2800033"/>
            <a:ext cx="7478" cy="655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a:stCxn id="55" idx="1"/>
            <a:endCxn id="56" idx="3"/>
          </p:cNvCxnSpPr>
          <p:nvPr/>
        </p:nvCxnSpPr>
        <p:spPr>
          <a:xfrm flipH="1">
            <a:off x="1444568" y="3360664"/>
            <a:ext cx="1065991" cy="69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a:stCxn id="54" idx="3"/>
            <a:endCxn id="58" idx="1"/>
          </p:cNvCxnSpPr>
          <p:nvPr/>
        </p:nvCxnSpPr>
        <p:spPr>
          <a:xfrm flipV="1">
            <a:off x="4032420" y="1985125"/>
            <a:ext cx="1060764" cy="19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5" idx="3"/>
            <a:endCxn id="58" idx="1"/>
          </p:cNvCxnSpPr>
          <p:nvPr/>
        </p:nvCxnSpPr>
        <p:spPr>
          <a:xfrm flipV="1">
            <a:off x="3556776" y="1985125"/>
            <a:ext cx="1536408" cy="1375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a:stCxn id="57" idx="3"/>
            <a:endCxn id="58" idx="1"/>
          </p:cNvCxnSpPr>
          <p:nvPr/>
        </p:nvCxnSpPr>
        <p:spPr>
          <a:xfrm flipV="1">
            <a:off x="3769387" y="1985125"/>
            <a:ext cx="1323797" cy="2704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그림 63"/>
          <p:cNvPicPr>
            <a:picLocks noChangeAspect="1"/>
          </p:cNvPicPr>
          <p:nvPr/>
        </p:nvPicPr>
        <p:blipFill rotWithShape="1">
          <a:blip r:embed="rId2"/>
          <a:srcRect l="29917" t="26356" r="30333" b="33022"/>
          <a:stretch/>
        </p:blipFill>
        <p:spPr>
          <a:xfrm>
            <a:off x="7448065" y="1198984"/>
            <a:ext cx="4438954" cy="2551701"/>
          </a:xfrm>
          <a:prstGeom prst="rect">
            <a:avLst/>
          </a:prstGeom>
        </p:spPr>
      </p:pic>
      <p:cxnSp>
        <p:nvCxnSpPr>
          <p:cNvPr id="65" name="직선 화살표 연결선 64"/>
          <p:cNvCxnSpPr>
            <a:stCxn id="58" idx="3"/>
            <a:endCxn id="64" idx="1"/>
          </p:cNvCxnSpPr>
          <p:nvPr/>
        </p:nvCxnSpPr>
        <p:spPr>
          <a:xfrm>
            <a:off x="6084889" y="1985125"/>
            <a:ext cx="1363176" cy="489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표 65"/>
          <p:cNvGraphicFramePr>
            <a:graphicFrameLocks noGrp="1"/>
          </p:cNvGraphicFramePr>
          <p:nvPr/>
        </p:nvGraphicFramePr>
        <p:xfrm>
          <a:off x="5000180" y="2788924"/>
          <a:ext cx="1330011" cy="1028495"/>
        </p:xfrm>
        <a:graphic>
          <a:graphicData uri="http://schemas.openxmlformats.org/drawingml/2006/table">
            <a:tbl>
              <a:tblPr/>
              <a:tblGrid>
                <a:gridCol w="1330011">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altLang="ko-KR" sz="700" b="1" kern="0" spc="0" dirty="0" err="1">
                          <a:solidFill>
                            <a:srgbClr val="000000"/>
                          </a:solidFill>
                          <a:effectLst/>
                          <a:latin typeface="한컴바탕"/>
                        </a:rPr>
                        <a:t>hT</a:t>
                      </a:r>
                      <a:r>
                        <a:rPr lang="en-US" altLang="ko-KR" sz="700" b="1" kern="0" spc="0" baseline="0" dirty="0" err="1">
                          <a:solidFill>
                            <a:srgbClr val="000000"/>
                          </a:solidFill>
                          <a:effectLst/>
                          <a:latin typeface="한컴바탕"/>
                        </a:rPr>
                        <a:t>GaxResidentialPathLoss</a:t>
                      </a:r>
                      <a:endParaRPr lang="ko-KR" altLang="en-US" sz="700" b="1"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81905">
                <a:tc>
                  <a:txBody>
                    <a:bodyPr/>
                    <a:lstStyle/>
                    <a:p>
                      <a:pPr marL="0" marR="0" indent="0" algn="just" fontAlgn="base" latinLnBrk="1">
                        <a:lnSpc>
                          <a:spcPct val="160000"/>
                        </a:lnSpc>
                        <a:spcBef>
                          <a:spcPts val="0"/>
                        </a:spcBef>
                        <a:spcAft>
                          <a:spcPts val="0"/>
                        </a:spcAft>
                      </a:pPr>
                      <a:r>
                        <a:rPr lang="en-US" altLang="ko-KR" sz="700" kern="0" spc="0" dirty="0">
                          <a:solidFill>
                            <a:srgbClr val="000000"/>
                          </a:solidFill>
                          <a:effectLst/>
                          <a:latin typeface="한컴바탕"/>
                        </a:rPr>
                        <a:t>‘Triangulation’</a:t>
                      </a:r>
                      <a:r>
                        <a:rPr lang="en-US" altLang="ko-KR" sz="700" kern="0" spc="0" baseline="0" dirty="0">
                          <a:solidFill>
                            <a:srgbClr val="000000"/>
                          </a:solidFill>
                          <a:effectLst/>
                          <a:latin typeface="한컴바탕"/>
                        </a:rPr>
                        <a:t> = </a:t>
                      </a:r>
                      <a:r>
                        <a:rPr lang="en-US" altLang="ko-KR" sz="700" kern="0" spc="0" dirty="0">
                          <a:solidFill>
                            <a:srgbClr val="000000"/>
                          </a:solidFill>
                          <a:effectLst/>
                          <a:latin typeface="한컴바탕"/>
                        </a:rPr>
                        <a:t>tri</a:t>
                      </a:r>
                    </a:p>
                    <a:p>
                      <a:pPr marL="0" marR="0" indent="0" algn="just" fontAlgn="base" latinLnBrk="1">
                        <a:lnSpc>
                          <a:spcPct val="160000"/>
                        </a:lnSpc>
                        <a:spcBef>
                          <a:spcPts val="0"/>
                        </a:spcBef>
                        <a:spcAft>
                          <a:spcPts val="0"/>
                        </a:spcAft>
                      </a:pPr>
                      <a:r>
                        <a:rPr lang="en-US" altLang="ko-KR" sz="700" kern="0" spc="0" dirty="0">
                          <a:solidFill>
                            <a:srgbClr val="000000"/>
                          </a:solidFill>
                          <a:effectLst/>
                          <a:latin typeface="한컴바탕"/>
                        </a:rPr>
                        <a:t>‘</a:t>
                      </a:r>
                      <a:r>
                        <a:rPr lang="en-US" altLang="ko-KR" sz="700" kern="0" spc="0" dirty="0" err="1">
                          <a:solidFill>
                            <a:srgbClr val="000000"/>
                          </a:solidFill>
                          <a:effectLst/>
                          <a:latin typeface="한컴바탕"/>
                        </a:rPr>
                        <a:t>ShadowSigma</a:t>
                      </a:r>
                      <a:r>
                        <a:rPr lang="en-US" altLang="ko-KR" sz="700" kern="0" spc="0" dirty="0">
                          <a:solidFill>
                            <a:srgbClr val="000000"/>
                          </a:solidFill>
                          <a:effectLst/>
                          <a:latin typeface="한컴바탕"/>
                        </a:rPr>
                        <a:t>’</a:t>
                      </a:r>
                      <a:r>
                        <a:rPr lang="en-US" altLang="ko-KR" sz="700" kern="0" spc="0" baseline="0" dirty="0">
                          <a:solidFill>
                            <a:srgbClr val="000000"/>
                          </a:solidFill>
                          <a:effectLst/>
                          <a:latin typeface="한컴바탕"/>
                        </a:rPr>
                        <a:t> = </a:t>
                      </a:r>
                      <a:r>
                        <a:rPr lang="en-US" altLang="ko-KR" sz="700" kern="0" spc="0" dirty="0">
                          <a:solidFill>
                            <a:srgbClr val="000000"/>
                          </a:solidFill>
                          <a:effectLst/>
                          <a:latin typeface="한컴바탕"/>
                        </a:rPr>
                        <a:t>0</a:t>
                      </a:r>
                    </a:p>
                    <a:p>
                      <a:pPr marL="0" marR="0" indent="0" algn="just" fontAlgn="base" latinLnBrk="1">
                        <a:lnSpc>
                          <a:spcPct val="160000"/>
                        </a:lnSpc>
                        <a:spcBef>
                          <a:spcPts val="0"/>
                        </a:spcBef>
                        <a:spcAft>
                          <a:spcPts val="0"/>
                        </a:spcAft>
                      </a:pPr>
                      <a:r>
                        <a:rPr lang="en-US" altLang="ko-KR" sz="700" kern="0" spc="0" dirty="0">
                          <a:solidFill>
                            <a:srgbClr val="000000"/>
                          </a:solidFill>
                          <a:effectLst/>
                          <a:latin typeface="한컴바탕"/>
                        </a:rPr>
                        <a:t>‘</a:t>
                      </a:r>
                      <a:r>
                        <a:rPr lang="en-US" altLang="ko-KR" sz="700" kern="0" spc="0" dirty="0" err="1">
                          <a:solidFill>
                            <a:srgbClr val="000000"/>
                          </a:solidFill>
                          <a:effectLst/>
                          <a:latin typeface="한컴바탕"/>
                        </a:rPr>
                        <a:t>FacesPerWall</a:t>
                      </a:r>
                      <a:r>
                        <a:rPr lang="en-US" altLang="ko-KR" sz="700" kern="0" spc="0" dirty="0">
                          <a:solidFill>
                            <a:srgbClr val="000000"/>
                          </a:solidFill>
                          <a:effectLst/>
                          <a:latin typeface="한컴바탕"/>
                        </a:rPr>
                        <a:t>’</a:t>
                      </a:r>
                      <a:r>
                        <a:rPr lang="en-US" altLang="ko-KR" sz="700" kern="0" spc="0" baseline="0" dirty="0">
                          <a:solidFill>
                            <a:srgbClr val="000000"/>
                          </a:solidFill>
                          <a:effectLst/>
                          <a:latin typeface="한컴바탕"/>
                        </a:rPr>
                        <a:t> = 1</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958">
                <a:tc>
                  <a:txBody>
                    <a:bodyPr/>
                    <a:lstStyle/>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propModel</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67" name="직선 화살표 연결선 66"/>
          <p:cNvCxnSpPr>
            <a:stCxn id="54" idx="2"/>
            <a:endCxn id="66" idx="1"/>
          </p:cNvCxnSpPr>
          <p:nvPr/>
        </p:nvCxnSpPr>
        <p:spPr>
          <a:xfrm>
            <a:off x="3264010" y="2339748"/>
            <a:ext cx="1736170" cy="963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표 67"/>
          <p:cNvGraphicFramePr>
            <a:graphicFrameLocks noGrp="1"/>
          </p:cNvGraphicFramePr>
          <p:nvPr/>
        </p:nvGraphicFramePr>
        <p:xfrm>
          <a:off x="5093184" y="4112849"/>
          <a:ext cx="1125750" cy="1202528"/>
        </p:xfrm>
        <a:graphic>
          <a:graphicData uri="http://schemas.openxmlformats.org/drawingml/2006/table">
            <a:tbl>
              <a:tblPr/>
              <a:tblGrid>
                <a:gridCol w="1125750">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altLang="ko-KR" sz="700" b="1" kern="0" spc="0" dirty="0" err="1">
                          <a:solidFill>
                            <a:srgbClr val="000000"/>
                          </a:solidFill>
                          <a:effectLst/>
                          <a:latin typeface="한컴바탕"/>
                        </a:rPr>
                        <a:t>hCreatePathlossTable</a:t>
                      </a:r>
                      <a:endParaRPr lang="ko-KR" altLang="en-US" sz="700" b="1"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81905">
                <a:tc>
                  <a:txBody>
                    <a:bodyPr/>
                    <a:lstStyle/>
                    <a:p>
                      <a:pPr marL="0" marR="0" indent="0" algn="just" fontAlgn="base" latinLnBrk="1">
                        <a:lnSpc>
                          <a:spcPct val="160000"/>
                        </a:lnSpc>
                        <a:spcBef>
                          <a:spcPts val="0"/>
                        </a:spcBef>
                        <a:spcAft>
                          <a:spcPts val="0"/>
                        </a:spcAft>
                      </a:pPr>
                      <a:r>
                        <a:rPr lang="en-US" altLang="ko-KR" sz="700" kern="0" spc="0">
                          <a:solidFill>
                            <a:srgbClr val="000000"/>
                          </a:solidFill>
                          <a:effectLst/>
                          <a:latin typeface="한컴바탕"/>
                        </a:rPr>
                        <a:t>txs</a:t>
                      </a:r>
                    </a:p>
                    <a:p>
                      <a:pPr marL="0" marR="0" indent="0" algn="just" fontAlgn="base" latinLnBrk="1">
                        <a:lnSpc>
                          <a:spcPct val="160000"/>
                        </a:lnSpc>
                        <a:spcBef>
                          <a:spcPts val="0"/>
                        </a:spcBef>
                        <a:spcAft>
                          <a:spcPts val="0"/>
                        </a:spcAft>
                      </a:pPr>
                      <a:r>
                        <a:rPr lang="en-US" altLang="ko-KR" sz="700" kern="0" spc="0">
                          <a:solidFill>
                            <a:srgbClr val="000000"/>
                          </a:solidFill>
                          <a:effectLst/>
                          <a:latin typeface="한컴바탕"/>
                        </a:rPr>
                        <a:t>rxs</a:t>
                      </a:r>
                    </a:p>
                    <a:p>
                      <a:pPr marL="0" marR="0" indent="0" algn="just" fontAlgn="base" latinLnBrk="1">
                        <a:lnSpc>
                          <a:spcPct val="160000"/>
                        </a:lnSpc>
                        <a:spcBef>
                          <a:spcPts val="0"/>
                        </a:spcBef>
                        <a:spcAft>
                          <a:spcPts val="0"/>
                        </a:spcAft>
                      </a:pPr>
                      <a:r>
                        <a:rPr lang="en-US" altLang="ko-KR" sz="700" kern="0" spc="0">
                          <a:solidFill>
                            <a:srgbClr val="000000"/>
                          </a:solidFill>
                          <a:effectLst/>
                          <a:latin typeface="한컴바탕"/>
                        </a:rPr>
                        <a:t>propModel</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991">
                <a:tc>
                  <a:txBody>
                    <a:bodyPr/>
                    <a:lstStyle/>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pl</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tgaxIndoorPLFn</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69" name="직선 화살표 연결선 68"/>
          <p:cNvCxnSpPr>
            <a:stCxn id="66" idx="2"/>
            <a:endCxn id="68" idx="0"/>
          </p:cNvCxnSpPr>
          <p:nvPr/>
        </p:nvCxnSpPr>
        <p:spPr>
          <a:xfrm flipH="1">
            <a:off x="5656059" y="3817419"/>
            <a:ext cx="9126" cy="295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a:stCxn id="57" idx="3"/>
            <a:endCxn id="68" idx="1"/>
          </p:cNvCxnSpPr>
          <p:nvPr/>
        </p:nvCxnSpPr>
        <p:spPr>
          <a:xfrm>
            <a:off x="3769387" y="4689254"/>
            <a:ext cx="1323797" cy="24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p:cNvCxnSpPr>
            <a:stCxn id="56" idx="3"/>
            <a:endCxn id="57" idx="1"/>
          </p:cNvCxnSpPr>
          <p:nvPr/>
        </p:nvCxnSpPr>
        <p:spPr>
          <a:xfrm>
            <a:off x="1444568" y="4056843"/>
            <a:ext cx="1087812" cy="63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53" idx="3"/>
            <a:endCxn id="54" idx="1"/>
          </p:cNvCxnSpPr>
          <p:nvPr/>
        </p:nvCxnSpPr>
        <p:spPr>
          <a:xfrm flipV="1">
            <a:off x="1452046" y="2004637"/>
            <a:ext cx="1043554" cy="280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a:stCxn id="53" idx="3"/>
            <a:endCxn id="55" idx="1"/>
          </p:cNvCxnSpPr>
          <p:nvPr/>
        </p:nvCxnSpPr>
        <p:spPr>
          <a:xfrm>
            <a:off x="1452046" y="2285448"/>
            <a:ext cx="1058513" cy="1075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0488851" y="3641968"/>
            <a:ext cx="1398168" cy="646331"/>
          </a:xfrm>
          <a:prstGeom prst="rect">
            <a:avLst/>
          </a:prstGeom>
          <a:noFill/>
        </p:spPr>
        <p:txBody>
          <a:bodyPr wrap="square" rtlCol="0">
            <a:spAutoFit/>
          </a:bodyPr>
          <a:lstStyle/>
          <a:p>
            <a:r>
              <a:rPr lang="ko-KR" altLang="en-US" dirty="0">
                <a:solidFill>
                  <a:srgbClr val="FF0000"/>
                </a:solidFill>
              </a:rPr>
              <a:t>■ </a:t>
            </a:r>
            <a:r>
              <a:rPr lang="en-US" altLang="ko-KR" dirty="0"/>
              <a:t>: AP</a:t>
            </a:r>
          </a:p>
          <a:p>
            <a:r>
              <a:rPr lang="ko-KR" altLang="en-US" dirty="0">
                <a:solidFill>
                  <a:srgbClr val="0000FF"/>
                </a:solidFill>
              </a:rPr>
              <a:t>■ </a:t>
            </a:r>
            <a:r>
              <a:rPr lang="en-US" altLang="ko-KR" dirty="0"/>
              <a:t>: Station</a:t>
            </a:r>
            <a:endParaRPr lang="ko-KR" altLang="en-US" dirty="0"/>
          </a:p>
        </p:txBody>
      </p:sp>
      <p:graphicFrame>
        <p:nvGraphicFramePr>
          <p:cNvPr id="121" name="표 120"/>
          <p:cNvGraphicFramePr>
            <a:graphicFrameLocks noGrp="1"/>
          </p:cNvGraphicFramePr>
          <p:nvPr/>
        </p:nvGraphicFramePr>
        <p:xfrm>
          <a:off x="8498390" y="4112849"/>
          <a:ext cx="1173738" cy="1213411"/>
        </p:xfrm>
        <a:graphic>
          <a:graphicData uri="http://schemas.openxmlformats.org/drawingml/2006/table">
            <a:tbl>
              <a:tblPr/>
              <a:tblGrid>
                <a:gridCol w="1173738">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altLang="ko-KR" sz="700" b="1" kern="0" spc="0" dirty="0" err="1">
                          <a:solidFill>
                            <a:srgbClr val="000000"/>
                          </a:solidFill>
                          <a:effectLst/>
                          <a:latin typeface="한컴바탕"/>
                        </a:rPr>
                        <a:t>hCreateWLANNodes</a:t>
                      </a:r>
                      <a:endParaRPr lang="ko-KR" altLang="en-US" sz="700" b="1"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766821">
                <a:tc>
                  <a:txBody>
                    <a:bodyPr/>
                    <a:lstStyle/>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nodeConfigs</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trafiicConfigs</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simulationTime</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tgaxIndoorPLFn</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958">
                <a:tc>
                  <a:txBody>
                    <a:bodyPr/>
                    <a:lstStyle/>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wlanNodes</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22" name="직선 화살표 연결선 121"/>
          <p:cNvCxnSpPr>
            <a:stCxn id="68" idx="3"/>
            <a:endCxn id="121" idx="1"/>
          </p:cNvCxnSpPr>
          <p:nvPr/>
        </p:nvCxnSpPr>
        <p:spPr>
          <a:xfrm>
            <a:off x="6218934" y="4714113"/>
            <a:ext cx="2279456" cy="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520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UML (</a:t>
            </a:r>
            <a:r>
              <a:rPr lang="ko-KR" altLang="en-US" dirty="0"/>
              <a:t>설정 및 실행</a:t>
            </a:r>
            <a:r>
              <a:rPr lang="en-US" altLang="ko-KR" dirty="0"/>
              <a:t>)</a:t>
            </a:r>
            <a:endParaRPr lang="ko-KR" altLang="en-US" dirty="0"/>
          </a:p>
        </p:txBody>
      </p:sp>
      <p:sp>
        <p:nvSpPr>
          <p:cNvPr id="3" name="슬라이드 번호 개체 틀 2"/>
          <p:cNvSpPr>
            <a:spLocks noGrp="1"/>
          </p:cNvSpPr>
          <p:nvPr>
            <p:ph type="sldNum" sz="quarter" idx="4"/>
          </p:nvPr>
        </p:nvSpPr>
        <p:spPr>
          <a:xfrm>
            <a:off x="11760629" y="6597352"/>
            <a:ext cx="431371" cy="194616"/>
          </a:xfrm>
        </p:spPr>
        <p:txBody>
          <a:bodyPr/>
          <a:lstStyle/>
          <a:p>
            <a:fld id="{89DC6DC1-8099-4A91-8E03-E24504AF3534}" type="slidenum">
              <a:rPr lang="ko-KR" altLang="en-US" smtClean="0"/>
              <a:pPr/>
              <a:t>23</a:t>
            </a:fld>
            <a:endParaRPr lang="en-US" altLang="ko-KR"/>
          </a:p>
        </p:txBody>
      </p:sp>
      <p:graphicFrame>
        <p:nvGraphicFramePr>
          <p:cNvPr id="56" name="표 55"/>
          <p:cNvGraphicFramePr>
            <a:graphicFrameLocks noGrp="1"/>
          </p:cNvGraphicFramePr>
          <p:nvPr/>
        </p:nvGraphicFramePr>
        <p:xfrm>
          <a:off x="664348" y="2470733"/>
          <a:ext cx="1046217" cy="1200575"/>
        </p:xfrm>
        <a:graphic>
          <a:graphicData uri="http://schemas.openxmlformats.org/drawingml/2006/table">
            <a:tbl>
              <a:tblPr/>
              <a:tblGrid>
                <a:gridCol w="1046217">
                  <a:extLst>
                    <a:ext uri="{9D8B030D-6E8A-4147-A177-3AD203B41FA5}">
                      <a16:colId xmlns:a16="http://schemas.microsoft.com/office/drawing/2014/main" val="20000"/>
                    </a:ext>
                  </a:extLst>
                </a:gridCol>
              </a:tblGrid>
              <a:tr h="221679">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ea typeface="한컴바탕"/>
                        </a:rPr>
                        <a:t>hLoadConfiguration</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581905">
                <a:tc>
                  <a:txBody>
                    <a:bodyPr/>
                    <a:lstStyle/>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ScenarioParameters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apPositions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staPositions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991">
                <a:tc>
                  <a:txBody>
                    <a:bodyPr/>
                    <a:lstStyle/>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nodeConfigs</a:t>
                      </a:r>
                      <a:endParaRPr lang="en-US"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700" kern="0" spc="0" dirty="0" err="1">
                          <a:solidFill>
                            <a:srgbClr val="000000"/>
                          </a:solidFill>
                          <a:effectLst/>
                          <a:latin typeface="한컴바탕"/>
                          <a:ea typeface="한컴바탕"/>
                        </a:rPr>
                        <a:t>trafficConfigs</a:t>
                      </a:r>
                      <a:endParaRPr 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1" name="표 70"/>
          <p:cNvGraphicFramePr>
            <a:graphicFrameLocks noGrp="1"/>
          </p:cNvGraphicFramePr>
          <p:nvPr/>
        </p:nvGraphicFramePr>
        <p:xfrm>
          <a:off x="2529151" y="4002507"/>
          <a:ext cx="1173738" cy="1213411"/>
        </p:xfrm>
        <a:graphic>
          <a:graphicData uri="http://schemas.openxmlformats.org/drawingml/2006/table">
            <a:tbl>
              <a:tblPr/>
              <a:tblGrid>
                <a:gridCol w="1173738">
                  <a:extLst>
                    <a:ext uri="{9D8B030D-6E8A-4147-A177-3AD203B41FA5}">
                      <a16:colId xmlns:a16="http://schemas.microsoft.com/office/drawing/2014/main" val="20000"/>
                    </a:ext>
                  </a:extLst>
                </a:gridCol>
              </a:tblGrid>
              <a:tr h="223632">
                <a:tc>
                  <a:txBody>
                    <a:bodyPr/>
                    <a:lstStyle/>
                    <a:p>
                      <a:pPr marL="0" marR="0" indent="0" algn="ctr" fontAlgn="base" latinLnBrk="0">
                        <a:lnSpc>
                          <a:spcPct val="160000"/>
                        </a:lnSpc>
                        <a:spcBef>
                          <a:spcPts val="0"/>
                        </a:spcBef>
                        <a:spcAft>
                          <a:spcPts val="0"/>
                        </a:spcAft>
                      </a:pPr>
                      <a:r>
                        <a:rPr lang="en-US" altLang="ko-KR" sz="700" b="1" kern="0" spc="0" dirty="0" err="1">
                          <a:solidFill>
                            <a:srgbClr val="000000"/>
                          </a:solidFill>
                          <a:effectLst/>
                          <a:latin typeface="한컴바탕"/>
                        </a:rPr>
                        <a:t>hCreateWLANNodes</a:t>
                      </a:r>
                      <a:endParaRPr lang="ko-KR" altLang="en-US" sz="700" b="1"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766821">
                <a:tc>
                  <a:txBody>
                    <a:bodyPr/>
                    <a:lstStyle/>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nodeConfigs</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trafiicConfigs</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simulationTime</a:t>
                      </a:r>
                      <a:endParaRPr lang="en-US" altLang="ko-KR" sz="7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tgaxIndoorPLFn</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958">
                <a:tc>
                  <a:txBody>
                    <a:bodyPr/>
                    <a:lstStyle/>
                    <a:p>
                      <a:pPr marL="0" marR="0" indent="0" algn="just" fontAlgn="base" latinLnBrk="1">
                        <a:lnSpc>
                          <a:spcPct val="160000"/>
                        </a:lnSpc>
                        <a:spcBef>
                          <a:spcPts val="0"/>
                        </a:spcBef>
                        <a:spcAft>
                          <a:spcPts val="0"/>
                        </a:spcAft>
                      </a:pPr>
                      <a:r>
                        <a:rPr lang="en-US" altLang="ko-KR" sz="700" kern="0" spc="0" dirty="0" err="1">
                          <a:solidFill>
                            <a:srgbClr val="000000"/>
                          </a:solidFill>
                          <a:effectLst/>
                          <a:latin typeface="한컴바탕"/>
                        </a:rPr>
                        <a:t>wlanNodes</a:t>
                      </a:r>
                      <a:endParaRPr lang="ko-KR" altLang="en-US" sz="700" kern="0" spc="0" dirty="0">
                        <a:solidFill>
                          <a:srgbClr val="000000"/>
                        </a:solidFill>
                        <a:effectLst/>
                        <a:latin typeface="한컴바탕"/>
                      </a:endParaRPr>
                    </a:p>
                  </a:txBody>
                  <a:tcPr marL="49118" marR="49118" marT="13580" marB="1358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72" name="직선 화살표 연결선 71"/>
          <p:cNvCxnSpPr>
            <a:stCxn id="56" idx="2"/>
            <a:endCxn id="71" idx="0"/>
          </p:cNvCxnSpPr>
          <p:nvPr/>
        </p:nvCxnSpPr>
        <p:spPr>
          <a:xfrm>
            <a:off x="1187456" y="3671308"/>
            <a:ext cx="1928564" cy="33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표 76"/>
          <p:cNvGraphicFramePr>
            <a:graphicFrameLocks noGrp="1"/>
          </p:cNvGraphicFramePr>
          <p:nvPr/>
        </p:nvGraphicFramePr>
        <p:xfrm>
          <a:off x="1816164" y="2495614"/>
          <a:ext cx="1055793" cy="842449"/>
        </p:xfrm>
        <a:graphic>
          <a:graphicData uri="http://schemas.openxmlformats.org/drawingml/2006/table">
            <a:tbl>
              <a:tblPr/>
              <a:tblGrid>
                <a:gridCol w="1055793">
                  <a:extLst>
                    <a:ext uri="{9D8B030D-6E8A-4147-A177-3AD203B41FA5}">
                      <a16:colId xmlns:a16="http://schemas.microsoft.com/office/drawing/2014/main" val="20000"/>
                    </a:ext>
                  </a:extLst>
                </a:gridCol>
              </a:tblGrid>
              <a:tr h="217476">
                <a:tc>
                  <a:txBody>
                    <a:bodyPr/>
                    <a:lstStyle/>
                    <a:p>
                      <a:pPr marL="0" marR="0" indent="0" algn="ctr" fontAlgn="base" latinLnBrk="0">
                        <a:lnSpc>
                          <a:spcPct val="160000"/>
                        </a:lnSpc>
                        <a:spcBef>
                          <a:spcPts val="0"/>
                        </a:spcBef>
                        <a:spcAft>
                          <a:spcPts val="0"/>
                        </a:spcAft>
                      </a:pPr>
                      <a:r>
                        <a:rPr lang="en-US" sz="800" b="1" kern="0" spc="0" dirty="0" err="1">
                          <a:solidFill>
                            <a:srgbClr val="000000"/>
                          </a:solidFill>
                          <a:effectLst/>
                          <a:latin typeface="한컴바탕"/>
                        </a:rPr>
                        <a:t>hApplication</a:t>
                      </a:r>
                      <a:endParaRPr lang="en-US" sz="800" b="1"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17476">
                <a:tc>
                  <a:txBody>
                    <a:bodyPr/>
                    <a:lstStyle/>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NodeID</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FillPayload</a:t>
                      </a:r>
                      <a:endParaRPr lang="en-US" sz="800"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852">
                <a:tc>
                  <a:txBody>
                    <a:bodyPr/>
                    <a:lstStyle/>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Application Layer</a:t>
                      </a: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8" name="표 77"/>
          <p:cNvGraphicFramePr>
            <a:graphicFrameLocks noGrp="1"/>
          </p:cNvGraphicFramePr>
          <p:nvPr/>
        </p:nvGraphicFramePr>
        <p:xfrm>
          <a:off x="567536" y="4141017"/>
          <a:ext cx="1248628" cy="941089"/>
        </p:xfrm>
        <a:graphic>
          <a:graphicData uri="http://schemas.openxmlformats.org/drawingml/2006/table">
            <a:tbl>
              <a:tblPr/>
              <a:tblGrid>
                <a:gridCol w="1248628">
                  <a:extLst>
                    <a:ext uri="{9D8B030D-6E8A-4147-A177-3AD203B41FA5}">
                      <a16:colId xmlns:a16="http://schemas.microsoft.com/office/drawing/2014/main" val="20000"/>
                    </a:ext>
                  </a:extLst>
                </a:gridCol>
              </a:tblGrid>
              <a:tr h="316115">
                <a:tc>
                  <a:txBody>
                    <a:bodyPr/>
                    <a:lstStyle/>
                    <a:p>
                      <a:pPr algn="ctr"/>
                      <a:r>
                        <a:rPr lang="en-US" altLang="ko-KR" sz="800" b="1" i="0" u="none" strike="noStrike" baseline="0" dirty="0" err="1">
                          <a:solidFill>
                            <a:srgbClr val="000000"/>
                          </a:solidFill>
                          <a:latin typeface="한컴바탕"/>
                        </a:rPr>
                        <a:t>hTGaxChannelManager</a:t>
                      </a:r>
                      <a:endParaRPr lang="en-US" altLang="ko-KR" sz="800" b="1" i="0" u="none" strike="noStrike" baseline="0" dirty="0">
                        <a:solidFill>
                          <a:srgbClr val="000000"/>
                        </a:solidFill>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17476">
                <a:tc>
                  <a:txBody>
                    <a:bodyPr/>
                    <a:lstStyle/>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Channel</a:t>
                      </a: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ChannelManager</a:t>
                      </a:r>
                      <a:endParaRPr lang="en-US" sz="800"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853">
                <a:tc>
                  <a:txBody>
                    <a:bodyPr/>
                    <a:lstStyle/>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OFDM</a:t>
                      </a: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79" name="직선 화살표 연결선 78"/>
          <p:cNvCxnSpPr>
            <a:stCxn id="78" idx="3"/>
            <a:endCxn id="71" idx="1"/>
          </p:cNvCxnSpPr>
          <p:nvPr/>
        </p:nvCxnSpPr>
        <p:spPr>
          <a:xfrm flipV="1">
            <a:off x="1816164" y="4609212"/>
            <a:ext cx="712987" cy="2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0" name="표 79"/>
          <p:cNvGraphicFramePr>
            <a:graphicFrameLocks noGrp="1"/>
          </p:cNvGraphicFramePr>
          <p:nvPr/>
        </p:nvGraphicFramePr>
        <p:xfrm>
          <a:off x="4905415" y="3071021"/>
          <a:ext cx="1055793" cy="2343795"/>
        </p:xfrm>
        <a:graphic>
          <a:graphicData uri="http://schemas.openxmlformats.org/drawingml/2006/table">
            <a:tbl>
              <a:tblPr/>
              <a:tblGrid>
                <a:gridCol w="1055793">
                  <a:extLst>
                    <a:ext uri="{9D8B030D-6E8A-4147-A177-3AD203B41FA5}">
                      <a16:colId xmlns:a16="http://schemas.microsoft.com/office/drawing/2014/main" val="20000"/>
                    </a:ext>
                  </a:extLst>
                </a:gridCol>
              </a:tblGrid>
              <a:tr h="0">
                <a:tc>
                  <a:txBody>
                    <a:bodyPr/>
                    <a:lstStyle/>
                    <a:p>
                      <a:pPr marL="0" marR="0" indent="0" algn="ctr" fontAlgn="base" latinLnBrk="0">
                        <a:lnSpc>
                          <a:spcPct val="160000"/>
                        </a:lnSpc>
                        <a:spcBef>
                          <a:spcPts val="0"/>
                        </a:spcBef>
                        <a:spcAft>
                          <a:spcPts val="0"/>
                        </a:spcAft>
                      </a:pPr>
                      <a:r>
                        <a:rPr lang="en-US" sz="800" b="1" kern="0" spc="0" dirty="0" err="1">
                          <a:solidFill>
                            <a:srgbClr val="000000"/>
                          </a:solidFill>
                          <a:effectLst/>
                          <a:latin typeface="한컴바탕"/>
                        </a:rPr>
                        <a:t>hWLANNode</a:t>
                      </a:r>
                      <a:endParaRPr lang="en-US" sz="800" b="1"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17476">
                <a:tc>
                  <a:txBody>
                    <a:bodyPr/>
                    <a:lstStyle/>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NodeID</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NodePosition</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RecieverRange</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Frequencies</a:t>
                      </a: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PHYTx</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PHYRx</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Channel</a:t>
                      </a: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Application</a:t>
                      </a: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852">
                <a:tc>
                  <a:txBody>
                    <a:bodyPr/>
                    <a:lstStyle/>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Application</a:t>
                      </a: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MAC Layers</a:t>
                      </a: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Physical</a:t>
                      </a:r>
                      <a:r>
                        <a:rPr lang="en-US" sz="800" kern="0" spc="0" baseline="0" dirty="0">
                          <a:solidFill>
                            <a:srgbClr val="000000"/>
                          </a:solidFill>
                          <a:effectLst/>
                          <a:latin typeface="한컴바탕"/>
                        </a:rPr>
                        <a:t> Layers</a:t>
                      </a:r>
                      <a:endParaRPr lang="en-US" sz="800"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1" name="직선 화살표 연결선 80"/>
          <p:cNvCxnSpPr>
            <a:stCxn id="77" idx="2"/>
            <a:endCxn id="80" idx="1"/>
          </p:cNvCxnSpPr>
          <p:nvPr/>
        </p:nvCxnSpPr>
        <p:spPr>
          <a:xfrm>
            <a:off x="2344060" y="3338063"/>
            <a:ext cx="2561355" cy="904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a:stCxn id="71" idx="3"/>
            <a:endCxn id="80" idx="1"/>
          </p:cNvCxnSpPr>
          <p:nvPr/>
        </p:nvCxnSpPr>
        <p:spPr>
          <a:xfrm flipV="1">
            <a:off x="3702889" y="4242918"/>
            <a:ext cx="1202526" cy="366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표 82"/>
          <p:cNvGraphicFramePr>
            <a:graphicFrameLocks noGrp="1"/>
          </p:cNvGraphicFramePr>
          <p:nvPr/>
        </p:nvGraphicFramePr>
        <p:xfrm>
          <a:off x="767036" y="1088108"/>
          <a:ext cx="1070583" cy="825212"/>
        </p:xfrm>
        <a:graphic>
          <a:graphicData uri="http://schemas.openxmlformats.org/drawingml/2006/table">
            <a:tbl>
              <a:tblPr/>
              <a:tblGrid>
                <a:gridCol w="1070583">
                  <a:extLst>
                    <a:ext uri="{9D8B030D-6E8A-4147-A177-3AD203B41FA5}">
                      <a16:colId xmlns:a16="http://schemas.microsoft.com/office/drawing/2014/main" val="20000"/>
                    </a:ext>
                  </a:extLst>
                </a:gridCol>
              </a:tblGrid>
              <a:tr h="220247">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rPr>
                        <a:t>wlanNodeConfig.mat</a:t>
                      </a:r>
                      <a:endParaRPr lang="en-US" sz="700" b="1"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20247">
                <a:tc>
                  <a:txBody>
                    <a:bodyPr/>
                    <a:lstStyle/>
                    <a:p>
                      <a:pPr marL="0" marR="0" indent="0" algn="just" fontAlgn="base" latinLnBrk="1">
                        <a:lnSpc>
                          <a:spcPct val="160000"/>
                        </a:lnSpc>
                        <a:spcBef>
                          <a:spcPts val="0"/>
                        </a:spcBef>
                        <a:spcAft>
                          <a:spcPts val="0"/>
                        </a:spcAft>
                      </a:pPr>
                      <a:endParaRPr lang="en-US" sz="700"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4718">
                <a:tc>
                  <a:txBody>
                    <a:bodyPr/>
                    <a:lstStyle/>
                    <a:p>
                      <a:pPr marL="0" marR="0" indent="0" algn="just" fontAlgn="base" latinLnBrk="1">
                        <a:lnSpc>
                          <a:spcPct val="160000"/>
                        </a:lnSpc>
                        <a:spcBef>
                          <a:spcPts val="0"/>
                        </a:spcBef>
                        <a:spcAft>
                          <a:spcPts val="0"/>
                        </a:spcAft>
                      </a:pPr>
                      <a:r>
                        <a:rPr lang="en-US" sz="700" kern="0" spc="0" dirty="0">
                          <a:solidFill>
                            <a:srgbClr val="000000"/>
                          </a:solidFill>
                          <a:effectLst/>
                          <a:latin typeface="한컴바탕"/>
                        </a:rPr>
                        <a:t>MAC</a:t>
                      </a:r>
                    </a:p>
                    <a:p>
                      <a:pPr marL="0" marR="0" indent="0" algn="just" fontAlgn="base" latinLnBrk="1">
                        <a:lnSpc>
                          <a:spcPct val="160000"/>
                        </a:lnSpc>
                        <a:spcBef>
                          <a:spcPts val="0"/>
                        </a:spcBef>
                        <a:spcAft>
                          <a:spcPts val="0"/>
                        </a:spcAft>
                      </a:pPr>
                      <a:r>
                        <a:rPr lang="en-US" sz="700" kern="0" spc="0" dirty="0">
                          <a:solidFill>
                            <a:srgbClr val="000000"/>
                          </a:solidFill>
                          <a:effectLst/>
                          <a:latin typeface="한컴바탕"/>
                        </a:rPr>
                        <a:t>PHY</a:t>
                      </a: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4" name="표 83"/>
          <p:cNvGraphicFramePr>
            <a:graphicFrameLocks noGrp="1"/>
          </p:cNvGraphicFramePr>
          <p:nvPr/>
        </p:nvGraphicFramePr>
        <p:xfrm>
          <a:off x="2591992" y="1086178"/>
          <a:ext cx="1136464" cy="822985"/>
        </p:xfrm>
        <a:graphic>
          <a:graphicData uri="http://schemas.openxmlformats.org/drawingml/2006/table">
            <a:tbl>
              <a:tblPr/>
              <a:tblGrid>
                <a:gridCol w="1136464">
                  <a:extLst>
                    <a:ext uri="{9D8B030D-6E8A-4147-A177-3AD203B41FA5}">
                      <a16:colId xmlns:a16="http://schemas.microsoft.com/office/drawing/2014/main" val="20000"/>
                    </a:ext>
                  </a:extLst>
                </a:gridCol>
              </a:tblGrid>
              <a:tr h="253916">
                <a:tc>
                  <a:txBody>
                    <a:bodyPr/>
                    <a:lstStyle/>
                    <a:p>
                      <a:pPr marL="0" marR="0" indent="0" algn="ctr" fontAlgn="base" latinLnBrk="0">
                        <a:lnSpc>
                          <a:spcPct val="160000"/>
                        </a:lnSpc>
                        <a:spcBef>
                          <a:spcPts val="0"/>
                        </a:spcBef>
                        <a:spcAft>
                          <a:spcPts val="0"/>
                        </a:spcAft>
                      </a:pPr>
                      <a:r>
                        <a:rPr lang="en-US" sz="700" b="1" kern="0" spc="0" dirty="0" err="1">
                          <a:solidFill>
                            <a:srgbClr val="000000"/>
                          </a:solidFill>
                          <a:effectLst/>
                          <a:latin typeface="한컴바탕"/>
                        </a:rPr>
                        <a:t>wlanTrafficConfig.mat</a:t>
                      </a:r>
                      <a:endParaRPr lang="en-US" sz="700" b="1"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53916">
                <a:tc>
                  <a:txBody>
                    <a:bodyPr/>
                    <a:lstStyle/>
                    <a:p>
                      <a:pPr marL="0" marR="0" indent="0" algn="just" fontAlgn="base" latinLnBrk="1">
                        <a:lnSpc>
                          <a:spcPct val="160000"/>
                        </a:lnSpc>
                        <a:spcBef>
                          <a:spcPts val="0"/>
                        </a:spcBef>
                        <a:spcAft>
                          <a:spcPts val="0"/>
                        </a:spcAft>
                      </a:pPr>
                      <a:endParaRPr lang="en-US" sz="700"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153">
                <a:tc>
                  <a:txBody>
                    <a:bodyPr/>
                    <a:lstStyle/>
                    <a:p>
                      <a:pPr marL="0" marR="0" indent="0" algn="just" fontAlgn="base" latinLnBrk="1">
                        <a:lnSpc>
                          <a:spcPct val="160000"/>
                        </a:lnSpc>
                        <a:spcBef>
                          <a:spcPts val="0"/>
                        </a:spcBef>
                        <a:spcAft>
                          <a:spcPts val="0"/>
                        </a:spcAft>
                      </a:pPr>
                      <a:endParaRPr lang="en-US" sz="700"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5" name="직선 화살표 연결선 84"/>
          <p:cNvCxnSpPr>
            <a:stCxn id="83" idx="2"/>
            <a:endCxn id="56" idx="0"/>
          </p:cNvCxnSpPr>
          <p:nvPr/>
        </p:nvCxnSpPr>
        <p:spPr>
          <a:xfrm flipH="1">
            <a:off x="1187456" y="1913320"/>
            <a:ext cx="114871" cy="557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a:stCxn id="84" idx="2"/>
            <a:endCxn id="56" idx="0"/>
          </p:cNvCxnSpPr>
          <p:nvPr/>
        </p:nvCxnSpPr>
        <p:spPr>
          <a:xfrm flipH="1">
            <a:off x="1187456" y="1909163"/>
            <a:ext cx="1972768" cy="561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7" name="표 86"/>
          <p:cNvGraphicFramePr>
            <a:graphicFrameLocks noGrp="1"/>
          </p:cNvGraphicFramePr>
          <p:nvPr/>
        </p:nvGraphicFramePr>
        <p:xfrm>
          <a:off x="4761399" y="1124744"/>
          <a:ext cx="1335742" cy="1039571"/>
        </p:xfrm>
        <a:graphic>
          <a:graphicData uri="http://schemas.openxmlformats.org/drawingml/2006/table">
            <a:tbl>
              <a:tblPr/>
              <a:tblGrid>
                <a:gridCol w="1335742">
                  <a:extLst>
                    <a:ext uri="{9D8B030D-6E8A-4147-A177-3AD203B41FA5}">
                      <a16:colId xmlns:a16="http://schemas.microsoft.com/office/drawing/2014/main" val="20000"/>
                    </a:ext>
                  </a:extLst>
                </a:gridCol>
              </a:tblGrid>
              <a:tr h="199270">
                <a:tc>
                  <a:txBody>
                    <a:bodyPr/>
                    <a:lstStyle/>
                    <a:p>
                      <a:pPr marL="0" marR="0" indent="0" algn="ctr" fontAlgn="base" latinLnBrk="0">
                        <a:lnSpc>
                          <a:spcPct val="160000"/>
                        </a:lnSpc>
                        <a:spcBef>
                          <a:spcPts val="0"/>
                        </a:spcBef>
                        <a:spcAft>
                          <a:spcPts val="0"/>
                        </a:spcAft>
                      </a:pPr>
                      <a:r>
                        <a:rPr lang="en-US" sz="600" b="1" kern="0" spc="0" dirty="0" err="1">
                          <a:solidFill>
                            <a:srgbClr val="000000"/>
                          </a:solidFill>
                          <a:effectLst/>
                          <a:latin typeface="한컴바탕"/>
                        </a:rPr>
                        <a:t>hWirelessNetworkSimulator</a:t>
                      </a:r>
                      <a:endParaRPr lang="en-US" sz="600" b="1" kern="0" spc="0" dirty="0">
                        <a:solidFill>
                          <a:srgbClr val="000000"/>
                        </a:solidFill>
                        <a:effectLst/>
                        <a:latin typeface="한컴바탕"/>
                      </a:endParaRPr>
                    </a:p>
                  </a:txBody>
                  <a:tcPr marL="43768" marR="43768" marT="12101" marB="1210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199270">
                <a:tc>
                  <a:txBody>
                    <a:bodyPr/>
                    <a:lstStyle/>
                    <a:p>
                      <a:pPr marL="0" marR="0" indent="0" algn="just" fontAlgn="base" latinLnBrk="1">
                        <a:lnSpc>
                          <a:spcPct val="160000"/>
                        </a:lnSpc>
                        <a:spcBef>
                          <a:spcPts val="0"/>
                        </a:spcBef>
                        <a:spcAft>
                          <a:spcPts val="0"/>
                        </a:spcAft>
                      </a:pPr>
                      <a:r>
                        <a:rPr lang="en-US" sz="600" kern="0" spc="0" dirty="0" err="1">
                          <a:solidFill>
                            <a:srgbClr val="000000"/>
                          </a:solidFill>
                          <a:effectLst/>
                          <a:latin typeface="한컴바탕"/>
                        </a:rPr>
                        <a:t>netwotkSimulator</a:t>
                      </a:r>
                      <a:endParaRPr lang="en-US" sz="6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600" kern="0" spc="0" dirty="0" err="1">
                          <a:solidFill>
                            <a:srgbClr val="000000"/>
                          </a:solidFill>
                          <a:effectLst/>
                          <a:latin typeface="한컴바탕"/>
                        </a:rPr>
                        <a:t>wlanNodes</a:t>
                      </a:r>
                      <a:endParaRPr lang="en-US" sz="6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600" kern="0" spc="0" dirty="0" err="1">
                          <a:solidFill>
                            <a:srgbClr val="000000"/>
                          </a:solidFill>
                          <a:effectLst/>
                          <a:latin typeface="한컴바탕"/>
                        </a:rPr>
                        <a:t>simulationTime</a:t>
                      </a:r>
                      <a:endParaRPr lang="en-US" sz="6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600" kern="0" spc="0" dirty="0" err="1">
                          <a:solidFill>
                            <a:srgbClr val="000000"/>
                          </a:solidFill>
                          <a:effectLst/>
                          <a:latin typeface="한컴바탕"/>
                        </a:rPr>
                        <a:t>statsLogger</a:t>
                      </a:r>
                      <a:endParaRPr lang="en-US" sz="600" kern="0" spc="0" dirty="0">
                        <a:solidFill>
                          <a:srgbClr val="000000"/>
                        </a:solidFill>
                        <a:effectLst/>
                        <a:latin typeface="한컴바탕"/>
                      </a:endParaRPr>
                    </a:p>
                  </a:txBody>
                  <a:tcPr marL="43768" marR="43768" marT="12101" marB="1210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7329">
                <a:tc>
                  <a:txBody>
                    <a:bodyPr/>
                    <a:lstStyle/>
                    <a:p>
                      <a:pPr marL="0" marR="0" indent="0" algn="just" fontAlgn="base" latinLnBrk="1">
                        <a:lnSpc>
                          <a:spcPct val="160000"/>
                        </a:lnSpc>
                        <a:spcBef>
                          <a:spcPts val="0"/>
                        </a:spcBef>
                        <a:spcAft>
                          <a:spcPts val="0"/>
                        </a:spcAft>
                      </a:pPr>
                      <a:r>
                        <a:rPr lang="en-US" sz="600" kern="0" spc="0" dirty="0">
                          <a:solidFill>
                            <a:srgbClr val="000000"/>
                          </a:solidFill>
                          <a:effectLst/>
                          <a:latin typeface="한컴바탕"/>
                        </a:rPr>
                        <a:t>Chart</a:t>
                      </a:r>
                    </a:p>
                  </a:txBody>
                  <a:tcPr marL="43768" marR="43768" marT="12101" marB="1210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8" name="타원 87"/>
          <p:cNvSpPr/>
          <p:nvPr/>
        </p:nvSpPr>
        <p:spPr>
          <a:xfrm>
            <a:off x="7641719" y="1224837"/>
            <a:ext cx="902610" cy="82385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run</a:t>
            </a:r>
            <a:endParaRPr lang="ko-KR" altLang="en-US" dirty="0">
              <a:solidFill>
                <a:sysClr val="windowText" lastClr="000000"/>
              </a:solidFill>
            </a:endParaRPr>
          </a:p>
        </p:txBody>
      </p:sp>
      <p:cxnSp>
        <p:nvCxnSpPr>
          <p:cNvPr id="89" name="직선 화살표 연결선 88"/>
          <p:cNvCxnSpPr/>
          <p:nvPr/>
        </p:nvCxnSpPr>
        <p:spPr>
          <a:xfrm flipV="1">
            <a:off x="6097141" y="1652500"/>
            <a:ext cx="1544578" cy="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a:stCxn id="80" idx="0"/>
            <a:endCxn id="87" idx="2"/>
          </p:cNvCxnSpPr>
          <p:nvPr/>
        </p:nvCxnSpPr>
        <p:spPr>
          <a:xfrm flipH="1" flipV="1">
            <a:off x="5429270" y="2164315"/>
            <a:ext cx="4041" cy="906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8" name="표 107"/>
          <p:cNvGraphicFramePr>
            <a:graphicFrameLocks noGrp="1"/>
          </p:cNvGraphicFramePr>
          <p:nvPr/>
        </p:nvGraphicFramePr>
        <p:xfrm>
          <a:off x="9297903" y="1226419"/>
          <a:ext cx="1136464" cy="822985"/>
        </p:xfrm>
        <a:graphic>
          <a:graphicData uri="http://schemas.openxmlformats.org/drawingml/2006/table">
            <a:tbl>
              <a:tblPr/>
              <a:tblGrid>
                <a:gridCol w="1136464">
                  <a:extLst>
                    <a:ext uri="{9D8B030D-6E8A-4147-A177-3AD203B41FA5}">
                      <a16:colId xmlns:a16="http://schemas.microsoft.com/office/drawing/2014/main" val="20000"/>
                    </a:ext>
                  </a:extLst>
                </a:gridCol>
              </a:tblGrid>
              <a:tr h="253916">
                <a:tc>
                  <a:txBody>
                    <a:bodyPr/>
                    <a:lstStyle/>
                    <a:p>
                      <a:pPr marL="0" marR="0" indent="0" algn="ctr" fontAlgn="base" latinLnBrk="0">
                        <a:lnSpc>
                          <a:spcPct val="160000"/>
                        </a:lnSpc>
                        <a:spcBef>
                          <a:spcPts val="0"/>
                        </a:spcBef>
                        <a:spcAft>
                          <a:spcPts val="0"/>
                        </a:spcAft>
                      </a:pPr>
                      <a:r>
                        <a:rPr lang="en-US" sz="800" b="1" kern="0" spc="0" dirty="0" err="1">
                          <a:solidFill>
                            <a:srgbClr val="000000"/>
                          </a:solidFill>
                          <a:effectLst/>
                          <a:latin typeface="한컴바탕"/>
                        </a:rPr>
                        <a:t>statistics.mat</a:t>
                      </a:r>
                      <a:endParaRPr lang="en-US" sz="800" b="1"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53916">
                <a:tc>
                  <a:txBody>
                    <a:bodyPr/>
                    <a:lstStyle/>
                    <a:p>
                      <a:pPr marL="0" marR="0" indent="0" algn="just" fontAlgn="base" latinLnBrk="1">
                        <a:lnSpc>
                          <a:spcPct val="160000"/>
                        </a:lnSpc>
                        <a:spcBef>
                          <a:spcPts val="0"/>
                        </a:spcBef>
                        <a:spcAft>
                          <a:spcPts val="0"/>
                        </a:spcAft>
                      </a:pPr>
                      <a:endParaRPr lang="en-US" sz="700"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153">
                <a:tc>
                  <a:txBody>
                    <a:bodyPr/>
                    <a:lstStyle/>
                    <a:p>
                      <a:pPr marL="0" marR="0" indent="0" algn="just" fontAlgn="base" latinLnBrk="1">
                        <a:lnSpc>
                          <a:spcPct val="160000"/>
                        </a:lnSpc>
                        <a:spcBef>
                          <a:spcPts val="0"/>
                        </a:spcBef>
                        <a:spcAft>
                          <a:spcPts val="0"/>
                        </a:spcAft>
                      </a:pPr>
                      <a:endParaRPr lang="en-US" sz="700" kern="0" spc="0" dirty="0">
                        <a:solidFill>
                          <a:srgbClr val="000000"/>
                        </a:solidFill>
                        <a:effectLst/>
                        <a:latin typeface="한컴바탕"/>
                      </a:endParaRPr>
                    </a:p>
                  </a:txBody>
                  <a:tcPr marL="47600" marR="47600" marT="13160" marB="1316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10" name="직선 화살표 연결선 109"/>
          <p:cNvCxnSpPr>
            <a:stCxn id="88" idx="6"/>
            <a:endCxn id="108" idx="1"/>
          </p:cNvCxnSpPr>
          <p:nvPr/>
        </p:nvCxnSpPr>
        <p:spPr>
          <a:xfrm>
            <a:off x="8544329" y="1636767"/>
            <a:ext cx="753574" cy="1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표 112"/>
          <p:cNvGraphicFramePr>
            <a:graphicFrameLocks noGrp="1"/>
          </p:cNvGraphicFramePr>
          <p:nvPr/>
        </p:nvGraphicFramePr>
        <p:xfrm>
          <a:off x="6274708" y="3071021"/>
          <a:ext cx="1055793" cy="1389862"/>
        </p:xfrm>
        <a:graphic>
          <a:graphicData uri="http://schemas.openxmlformats.org/drawingml/2006/table">
            <a:tbl>
              <a:tblPr/>
              <a:tblGrid>
                <a:gridCol w="1055793">
                  <a:extLst>
                    <a:ext uri="{9D8B030D-6E8A-4147-A177-3AD203B41FA5}">
                      <a16:colId xmlns:a16="http://schemas.microsoft.com/office/drawing/2014/main" val="20000"/>
                    </a:ext>
                  </a:extLst>
                </a:gridCol>
              </a:tblGrid>
              <a:tr h="217476">
                <a:tc>
                  <a:txBody>
                    <a:bodyPr/>
                    <a:lstStyle/>
                    <a:p>
                      <a:pPr marL="0" marR="0" indent="0" algn="ctr" fontAlgn="base" latinLnBrk="0">
                        <a:lnSpc>
                          <a:spcPct val="160000"/>
                        </a:lnSpc>
                        <a:spcBef>
                          <a:spcPts val="0"/>
                        </a:spcBef>
                        <a:spcAft>
                          <a:spcPts val="0"/>
                        </a:spcAft>
                      </a:pPr>
                      <a:r>
                        <a:rPr lang="en-US" sz="800" b="1" kern="0" spc="0" dirty="0" err="1">
                          <a:solidFill>
                            <a:srgbClr val="000000"/>
                          </a:solidFill>
                          <a:effectLst/>
                          <a:latin typeface="한컴바탕"/>
                        </a:rPr>
                        <a:t>hStatsLogger</a:t>
                      </a:r>
                      <a:endParaRPr lang="en-US" sz="800" b="1"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17476">
                <a:tc>
                  <a:txBody>
                    <a:bodyPr/>
                    <a:lstStyle/>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NumNodes</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NodeNames</a:t>
                      </a:r>
                      <a:endParaRPr lang="en-US" sz="8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Nodes</a:t>
                      </a: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852">
                <a:tc>
                  <a:txBody>
                    <a:bodyPr/>
                    <a:lstStyle/>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Frequencies</a:t>
                      </a:r>
                    </a:p>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Initialize</a:t>
                      </a:r>
                    </a:p>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StatsLog</a:t>
                      </a:r>
                      <a:endParaRPr lang="en-US" sz="800"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28" name="직선 화살표 연결선 127"/>
          <p:cNvCxnSpPr>
            <a:stCxn id="113" idx="0"/>
            <a:endCxn id="87" idx="2"/>
          </p:cNvCxnSpPr>
          <p:nvPr/>
        </p:nvCxnSpPr>
        <p:spPr>
          <a:xfrm flipH="1" flipV="1">
            <a:off x="5429270" y="2164315"/>
            <a:ext cx="1373334" cy="906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그림 130"/>
          <p:cNvPicPr>
            <a:picLocks noChangeAspect="1"/>
          </p:cNvPicPr>
          <p:nvPr/>
        </p:nvPicPr>
        <p:blipFill rotWithShape="1">
          <a:blip r:embed="rId2"/>
          <a:srcRect l="7253" t="10452" r="5532" b="4286"/>
          <a:stretch/>
        </p:blipFill>
        <p:spPr>
          <a:xfrm>
            <a:off x="7702357" y="2493164"/>
            <a:ext cx="3966878" cy="1983440"/>
          </a:xfrm>
          <a:prstGeom prst="rect">
            <a:avLst/>
          </a:prstGeom>
        </p:spPr>
      </p:pic>
      <p:cxnSp>
        <p:nvCxnSpPr>
          <p:cNvPr id="132" name="직선 화살표 연결선 131"/>
          <p:cNvCxnSpPr>
            <a:stCxn id="88" idx="5"/>
            <a:endCxn id="131" idx="0"/>
          </p:cNvCxnSpPr>
          <p:nvPr/>
        </p:nvCxnSpPr>
        <p:spPr>
          <a:xfrm>
            <a:off x="8412145" y="1928045"/>
            <a:ext cx="1273651" cy="56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직선 화살표 연결선 134"/>
          <p:cNvCxnSpPr>
            <a:stCxn id="108" idx="2"/>
            <a:endCxn id="131" idx="0"/>
          </p:cNvCxnSpPr>
          <p:nvPr/>
        </p:nvCxnSpPr>
        <p:spPr>
          <a:xfrm flipH="1">
            <a:off x="9685796" y="2049404"/>
            <a:ext cx="180339" cy="443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표 37"/>
          <p:cNvGraphicFramePr>
            <a:graphicFrameLocks noGrp="1"/>
          </p:cNvGraphicFramePr>
          <p:nvPr/>
        </p:nvGraphicFramePr>
        <p:xfrm>
          <a:off x="3020162" y="2495614"/>
          <a:ext cx="1055793" cy="668804"/>
        </p:xfrm>
        <a:graphic>
          <a:graphicData uri="http://schemas.openxmlformats.org/drawingml/2006/table">
            <a:tbl>
              <a:tblPr/>
              <a:tblGrid>
                <a:gridCol w="1055793">
                  <a:extLst>
                    <a:ext uri="{9D8B030D-6E8A-4147-A177-3AD203B41FA5}">
                      <a16:colId xmlns:a16="http://schemas.microsoft.com/office/drawing/2014/main" val="20000"/>
                    </a:ext>
                  </a:extLst>
                </a:gridCol>
              </a:tblGrid>
              <a:tr h="217476">
                <a:tc>
                  <a:txBody>
                    <a:bodyPr/>
                    <a:lstStyle/>
                    <a:p>
                      <a:pPr marL="0" marR="0" indent="0" algn="ctr" fontAlgn="base" latinLnBrk="0">
                        <a:lnSpc>
                          <a:spcPct val="160000"/>
                        </a:lnSpc>
                        <a:spcBef>
                          <a:spcPts val="0"/>
                        </a:spcBef>
                        <a:spcAft>
                          <a:spcPts val="0"/>
                        </a:spcAft>
                      </a:pPr>
                      <a:r>
                        <a:rPr lang="en-US" sz="800" b="1" kern="0" spc="0" dirty="0" err="1">
                          <a:solidFill>
                            <a:srgbClr val="000000"/>
                          </a:solidFill>
                          <a:effectLst/>
                          <a:latin typeface="한컴바탕"/>
                        </a:rPr>
                        <a:t>hEDCAMAC</a:t>
                      </a:r>
                      <a:endParaRPr lang="en-US" sz="800" b="1"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17476">
                <a:tc>
                  <a:txBody>
                    <a:bodyPr/>
                    <a:lstStyle/>
                    <a:p>
                      <a:pPr marL="0" marR="0" indent="0" algn="just" fontAlgn="base" latinLnBrk="1">
                        <a:lnSpc>
                          <a:spcPct val="160000"/>
                        </a:lnSpc>
                        <a:spcBef>
                          <a:spcPts val="0"/>
                        </a:spcBef>
                        <a:spcAft>
                          <a:spcPts val="0"/>
                        </a:spcAft>
                      </a:pPr>
                      <a:r>
                        <a:rPr lang="en-US" sz="800" kern="0" spc="0" dirty="0" err="1">
                          <a:solidFill>
                            <a:srgbClr val="000000"/>
                          </a:solidFill>
                          <a:effectLst/>
                          <a:latin typeface="한컴바탕"/>
                        </a:rPr>
                        <a:t>wlanNodeConfig</a:t>
                      </a:r>
                      <a:endParaRPr lang="en-US" sz="800" kern="0" spc="0" dirty="0">
                        <a:solidFill>
                          <a:srgbClr val="000000"/>
                        </a:solidFill>
                        <a:effectLst/>
                        <a:latin typeface="한컴바탕"/>
                      </a:endParaRP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852">
                <a:tc>
                  <a:txBody>
                    <a:bodyPr/>
                    <a:lstStyle/>
                    <a:p>
                      <a:pPr marL="0" marR="0" indent="0" algn="just" fontAlgn="base" latinLnBrk="1">
                        <a:lnSpc>
                          <a:spcPct val="160000"/>
                        </a:lnSpc>
                        <a:spcBef>
                          <a:spcPts val="0"/>
                        </a:spcBef>
                        <a:spcAft>
                          <a:spcPts val="0"/>
                        </a:spcAft>
                      </a:pPr>
                      <a:r>
                        <a:rPr lang="en-US" sz="800" kern="0" spc="0" dirty="0">
                          <a:solidFill>
                            <a:srgbClr val="000000"/>
                          </a:solidFill>
                          <a:effectLst/>
                          <a:latin typeface="한컴바탕"/>
                        </a:rPr>
                        <a:t>MAC</a:t>
                      </a:r>
                    </a:p>
                  </a:txBody>
                  <a:tcPr marL="41383" marR="41383" marT="11442" marB="1144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9" name="직선 화살표 연결선 38"/>
          <p:cNvCxnSpPr>
            <a:stCxn id="38" idx="2"/>
            <a:endCxn id="80" idx="1"/>
          </p:cNvCxnSpPr>
          <p:nvPr/>
        </p:nvCxnSpPr>
        <p:spPr>
          <a:xfrm>
            <a:off x="3548058" y="3164418"/>
            <a:ext cx="1357357" cy="107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035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168003CE-F4EE-44A4-9AA7-F3445E991B5F}"/>
              </a:ext>
            </a:extLst>
          </p:cNvPr>
          <p:cNvSpPr txBox="1">
            <a:spLocks noChangeArrowheads="1"/>
          </p:cNvSpPr>
          <p:nvPr/>
        </p:nvSpPr>
        <p:spPr bwMode="auto">
          <a:xfrm>
            <a:off x="504921" y="756458"/>
            <a:ext cx="11450012" cy="5690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lnSpc>
                <a:spcPct val="150000"/>
              </a:lnSpc>
              <a:spcBef>
                <a:spcPts val="1200"/>
              </a:spcBef>
              <a:spcAft>
                <a:spcPts val="600"/>
              </a:spcAft>
              <a:buFont typeface="Wingdings" pitchFamily="2" charset="2"/>
              <a:buChar char="v"/>
              <a:defRPr sz="2000" b="0" kern="1200" baseline="0">
                <a:ln w="9525">
                  <a:noFill/>
                </a:ln>
                <a:solidFill>
                  <a:schemeClr val="tx1"/>
                </a:solidFill>
                <a:effectLst/>
                <a:latin typeface="Calibri" panose="020F0502020204030204" pitchFamily="34" charset="0"/>
                <a:ea typeface="+mn-ea"/>
                <a:cs typeface="+mn-cs"/>
              </a:defRPr>
            </a:lvl1pPr>
            <a:lvl2pPr marL="742950" indent="-285750" algn="l" rtl="0" eaLnBrk="1" fontAlgn="base" latinLnBrk="1" hangingPunct="1">
              <a:lnSpc>
                <a:spcPct val="150000"/>
              </a:lnSpc>
              <a:spcBef>
                <a:spcPts val="0"/>
              </a:spcBef>
              <a:spcAft>
                <a:spcPts val="600"/>
              </a:spcAft>
              <a:buFont typeface="Wingdings" pitchFamily="2" charset="2"/>
              <a:buChar char="§"/>
              <a:defRPr sz="1600" kern="1200" baseline="0">
                <a:solidFill>
                  <a:schemeClr val="tx1">
                    <a:lumMod val="75000"/>
                    <a:lumOff val="25000"/>
                  </a:schemeClr>
                </a:solidFill>
                <a:latin typeface="Calibri" panose="020F0502020204030204" pitchFamily="34" charset="0"/>
                <a:ea typeface="+mn-ea"/>
                <a:cs typeface="+mn-cs"/>
              </a:defRPr>
            </a:lvl2pPr>
            <a:lvl3pPr marL="1143000" indent="-228600" algn="l" rtl="0" eaLnBrk="1" fontAlgn="base" latinLnBrk="1" hangingPunct="1">
              <a:lnSpc>
                <a:spcPct val="100000"/>
              </a:lnSpc>
              <a:spcBef>
                <a:spcPts val="300"/>
              </a:spcBef>
              <a:spcAft>
                <a:spcPts val="300"/>
              </a:spcAft>
              <a:buFont typeface="Arial" charset="0"/>
              <a:buChar char="•"/>
              <a:defRPr sz="1400" kern="1200" baseline="0">
                <a:solidFill>
                  <a:schemeClr val="tx1">
                    <a:lumMod val="75000"/>
                    <a:lumOff val="25000"/>
                  </a:schemeClr>
                </a:solidFill>
                <a:latin typeface="Calibri" panose="020F0502020204030204" pitchFamily="34" charset="0"/>
                <a:ea typeface="+mn-ea"/>
                <a:cs typeface="+mn-cs"/>
              </a:defRPr>
            </a:lvl3pPr>
            <a:lvl4pPr marL="1600200" indent="-228600" algn="l" rtl="0" eaLnBrk="1" fontAlgn="base" latinLnBrk="1" hangingPunct="1">
              <a:lnSpc>
                <a:spcPct val="100000"/>
              </a:lnSpc>
              <a:spcBef>
                <a:spcPts val="300"/>
              </a:spcBef>
              <a:spcAft>
                <a:spcPts val="300"/>
              </a:spcAft>
              <a:buFont typeface="Arial" charset="0"/>
              <a:buChar char="–"/>
              <a:defRPr sz="1200" kern="1200" baseline="0">
                <a:solidFill>
                  <a:schemeClr val="tx1">
                    <a:lumMod val="50000"/>
                    <a:lumOff val="50000"/>
                  </a:schemeClr>
                </a:solidFill>
                <a:latin typeface="Calibri" panose="020F0502020204030204" pitchFamily="34" charset="0"/>
                <a:ea typeface="+mn-ea"/>
                <a:cs typeface="+mn-cs"/>
              </a:defRPr>
            </a:lvl4pPr>
            <a:lvl5pPr marL="2057400" indent="-228600" algn="l" rtl="0" eaLnBrk="1" fontAlgn="base" latinLnBrk="1" hangingPunct="1">
              <a:lnSpc>
                <a:spcPct val="100000"/>
              </a:lnSpc>
              <a:spcBef>
                <a:spcPts val="300"/>
              </a:spcBef>
              <a:spcAft>
                <a:spcPts val="300"/>
              </a:spcAft>
              <a:buFont typeface="Arial" charset="0"/>
              <a:buChar char="»"/>
              <a:defRPr sz="1200" kern="1200" baseline="0">
                <a:solidFill>
                  <a:schemeClr val="tx1">
                    <a:lumMod val="50000"/>
                    <a:lumOff val="50000"/>
                  </a:schemeClr>
                </a:solidFill>
                <a:latin typeface="Calibri" panose="020F0502020204030204"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800">
                <a:latin typeface="+mn-lt"/>
              </a:rPr>
              <a:t>평면도를 바탕으로 </a:t>
            </a:r>
            <a:r>
              <a:rPr lang="ko-KR" altLang="en-US" sz="1800" dirty="0">
                <a:latin typeface="+mn-lt"/>
              </a:rPr>
              <a:t>실제 크기와</a:t>
            </a:r>
            <a:r>
              <a:rPr lang="en-US" altLang="ko-KR" sz="1800" dirty="0">
                <a:latin typeface="+mn-lt"/>
              </a:rPr>
              <a:t> </a:t>
            </a:r>
            <a:r>
              <a:rPr lang="ko-KR" altLang="en-US" sz="1800" dirty="0">
                <a:latin typeface="+mn-lt"/>
              </a:rPr>
              <a:t>유사하게</a:t>
            </a:r>
            <a:r>
              <a:rPr lang="en-US" altLang="ko-KR" sz="1800" dirty="0">
                <a:latin typeface="+mn-lt"/>
              </a:rPr>
              <a:t> </a:t>
            </a:r>
            <a:r>
              <a:rPr lang="ko-KR" altLang="en-US" sz="1800" dirty="0">
                <a:latin typeface="+mn-lt"/>
              </a:rPr>
              <a:t>모델링</a:t>
            </a:r>
            <a:endParaRPr lang="en-US" altLang="ko-KR" sz="1800" dirty="0">
              <a:latin typeface="+mn-lt"/>
            </a:endParaRPr>
          </a:p>
          <a:p>
            <a:r>
              <a:rPr lang="ko-KR" altLang="en-US" sz="1800" dirty="0">
                <a:latin typeface="+mn-lt"/>
              </a:rPr>
              <a:t>실제 도서관의 </a:t>
            </a:r>
            <a:r>
              <a:rPr lang="en-US" altLang="ko-KR" sz="1800" dirty="0">
                <a:latin typeface="+mn-lt"/>
              </a:rPr>
              <a:t>AP </a:t>
            </a:r>
            <a:r>
              <a:rPr lang="ko-KR" altLang="en-US" sz="1800" dirty="0">
                <a:latin typeface="+mn-lt"/>
              </a:rPr>
              <a:t>위치를 고정</a:t>
            </a:r>
            <a:endParaRPr lang="en-US" altLang="ko-KR" sz="1800" dirty="0">
              <a:latin typeface="+mn-lt"/>
            </a:endParaRPr>
          </a:p>
          <a:p>
            <a:r>
              <a:rPr lang="en-US" altLang="ko-KR" sz="1800" dirty="0">
                <a:latin typeface="+mn-lt"/>
              </a:rPr>
              <a:t>AP </a:t>
            </a:r>
            <a:r>
              <a:rPr lang="ko-KR" altLang="en-US" sz="1800" dirty="0">
                <a:latin typeface="+mn-lt"/>
              </a:rPr>
              <a:t>범위 내에서</a:t>
            </a:r>
            <a:r>
              <a:rPr lang="en-US" altLang="ko-KR" sz="1800" dirty="0">
                <a:latin typeface="+mn-lt"/>
              </a:rPr>
              <a:t> STA</a:t>
            </a:r>
            <a:r>
              <a:rPr lang="ko-KR" altLang="en-US" sz="1800" dirty="0">
                <a:latin typeface="+mn-lt"/>
              </a:rPr>
              <a:t>를 랜덤 위치에 생성</a:t>
            </a:r>
            <a:endParaRPr lang="en-US" altLang="ko-KR" sz="1400" dirty="0">
              <a:latin typeface="+mn-lt"/>
            </a:endParaRPr>
          </a:p>
          <a:p>
            <a:r>
              <a:rPr lang="en-US" altLang="ko-KR" sz="1800" dirty="0">
                <a:latin typeface="+mn-lt"/>
              </a:rPr>
              <a:t>AP </a:t>
            </a:r>
            <a:r>
              <a:rPr lang="ko-KR" altLang="en-US" sz="1800" dirty="0">
                <a:latin typeface="+mn-lt"/>
              </a:rPr>
              <a:t>커버리지 표시할 예정 </a:t>
            </a:r>
            <a:endParaRPr lang="en-US" altLang="ko-KR" sz="1800" dirty="0">
              <a:latin typeface="+mn-lt"/>
            </a:endParaRPr>
          </a:p>
          <a:p>
            <a:endParaRPr lang="en-US" altLang="ko-KR" dirty="0">
              <a:latin typeface="+mn-lt"/>
            </a:endParaRPr>
          </a:p>
          <a:p>
            <a:endParaRPr lang="en-US" altLang="ko-KR" dirty="0">
              <a:latin typeface="+mn-lt"/>
            </a:endParaRPr>
          </a:p>
          <a:p>
            <a:pPr marL="0" indent="0">
              <a:buNone/>
            </a:pPr>
            <a:endParaRPr lang="en-US" altLang="ko-KR" dirty="0">
              <a:latin typeface="+mn-lt"/>
            </a:endParaRPr>
          </a:p>
        </p:txBody>
      </p:sp>
      <p:sp>
        <p:nvSpPr>
          <p:cNvPr id="2" name="제목 1"/>
          <p:cNvSpPr>
            <a:spLocks noGrp="1"/>
          </p:cNvSpPr>
          <p:nvPr>
            <p:ph type="title"/>
          </p:nvPr>
        </p:nvSpPr>
        <p:spPr/>
        <p:txBody>
          <a:bodyPr/>
          <a:lstStyle/>
          <a:p>
            <a:r>
              <a:rPr lang="ko-KR" altLang="en-US" dirty="0"/>
              <a:t>시뮬레이션 수정 후 결과</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24</a:t>
            </a:fld>
            <a:endParaRPr lang="en-US" altLang="ko-KR"/>
          </a:p>
        </p:txBody>
      </p:sp>
      <p:pic>
        <p:nvPicPr>
          <p:cNvPr id="12" name="그림 11">
            <a:extLst>
              <a:ext uri="{FF2B5EF4-FFF2-40B4-BE49-F238E27FC236}">
                <a16:creationId xmlns:a16="http://schemas.microsoft.com/office/drawing/2014/main" id="{5318646C-9624-4F8C-A8D5-6ACBF30AA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74" y="3411078"/>
            <a:ext cx="3810566" cy="2160000"/>
          </a:xfrm>
          <a:prstGeom prst="rect">
            <a:avLst/>
          </a:prstGeom>
        </p:spPr>
      </p:pic>
      <p:sp>
        <p:nvSpPr>
          <p:cNvPr id="13" name="직사각형 12">
            <a:extLst>
              <a:ext uri="{FF2B5EF4-FFF2-40B4-BE49-F238E27FC236}">
                <a16:creationId xmlns:a16="http://schemas.microsoft.com/office/drawing/2014/main" id="{7CC61ED4-E920-4EDC-9A6D-AE4A302C68D5}"/>
              </a:ext>
            </a:extLst>
          </p:cNvPr>
          <p:cNvSpPr/>
          <p:nvPr/>
        </p:nvSpPr>
        <p:spPr>
          <a:xfrm>
            <a:off x="1715316" y="5132268"/>
            <a:ext cx="576064"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14078421-76DA-4AF9-AE48-DB48B97C4961}"/>
              </a:ext>
            </a:extLst>
          </p:cNvPr>
          <p:cNvSpPr/>
          <p:nvPr/>
        </p:nvSpPr>
        <p:spPr>
          <a:xfrm>
            <a:off x="2913757" y="5139030"/>
            <a:ext cx="576064"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29DF2E39-3809-4821-9F34-5AC6EF274599}"/>
              </a:ext>
            </a:extLst>
          </p:cNvPr>
          <p:cNvSpPr/>
          <p:nvPr/>
        </p:nvSpPr>
        <p:spPr>
          <a:xfrm>
            <a:off x="4088413" y="5132268"/>
            <a:ext cx="576064"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7F8FF90C-A981-4D71-8B2F-343D2DDA35C8}"/>
              </a:ext>
            </a:extLst>
          </p:cNvPr>
          <p:cNvSpPr/>
          <p:nvPr/>
        </p:nvSpPr>
        <p:spPr>
          <a:xfrm>
            <a:off x="1703512" y="3645024"/>
            <a:ext cx="576064"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5182A76F-BF5D-463A-994B-FEA7E44B7DF9}"/>
              </a:ext>
            </a:extLst>
          </p:cNvPr>
          <p:cNvSpPr/>
          <p:nvPr/>
        </p:nvSpPr>
        <p:spPr>
          <a:xfrm>
            <a:off x="2870135" y="3651522"/>
            <a:ext cx="576064"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1224E767-BE1B-495E-BE5E-EDB7ED6CDBC0}"/>
              </a:ext>
            </a:extLst>
          </p:cNvPr>
          <p:cNvSpPr/>
          <p:nvPr/>
        </p:nvSpPr>
        <p:spPr>
          <a:xfrm>
            <a:off x="4036326" y="3654434"/>
            <a:ext cx="576064"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7CDB955-23DB-4707-9C12-EECA02A9A775}"/>
              </a:ext>
            </a:extLst>
          </p:cNvPr>
          <p:cNvSpPr/>
          <p:nvPr/>
        </p:nvSpPr>
        <p:spPr>
          <a:xfrm>
            <a:off x="927384" y="5130069"/>
            <a:ext cx="289496"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a:extLst>
              <a:ext uri="{FF2B5EF4-FFF2-40B4-BE49-F238E27FC236}">
                <a16:creationId xmlns:a16="http://schemas.microsoft.com/office/drawing/2014/main" id="{3FD370D5-E4F3-42DA-89EC-FEFFDC18A62E}"/>
              </a:ext>
            </a:extLst>
          </p:cNvPr>
          <p:cNvCxnSpPr>
            <a:stCxn id="16" idx="2"/>
          </p:cNvCxnSpPr>
          <p:nvPr/>
        </p:nvCxnSpPr>
        <p:spPr>
          <a:xfrm>
            <a:off x="1991544" y="3861048"/>
            <a:ext cx="0" cy="1277982"/>
          </a:xfrm>
          <a:prstGeom prst="line">
            <a:avLst/>
          </a:prstGeom>
          <a:ln w="1905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직선 연결선 38">
            <a:extLst>
              <a:ext uri="{FF2B5EF4-FFF2-40B4-BE49-F238E27FC236}">
                <a16:creationId xmlns:a16="http://schemas.microsoft.com/office/drawing/2014/main" id="{DC24B1A9-2E35-446F-9FFD-7ED2BAC901D3}"/>
              </a:ext>
            </a:extLst>
          </p:cNvPr>
          <p:cNvCxnSpPr/>
          <p:nvPr/>
        </p:nvCxnSpPr>
        <p:spPr>
          <a:xfrm>
            <a:off x="3158167" y="3881122"/>
            <a:ext cx="0" cy="1277982"/>
          </a:xfrm>
          <a:prstGeom prst="line">
            <a:avLst/>
          </a:prstGeom>
          <a:ln w="1905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직선 연결선 39">
            <a:extLst>
              <a:ext uri="{FF2B5EF4-FFF2-40B4-BE49-F238E27FC236}">
                <a16:creationId xmlns:a16="http://schemas.microsoft.com/office/drawing/2014/main" id="{D96905F2-7CD3-40C0-8316-2CA3DDC5D954}"/>
              </a:ext>
            </a:extLst>
          </p:cNvPr>
          <p:cNvCxnSpPr/>
          <p:nvPr/>
        </p:nvCxnSpPr>
        <p:spPr>
          <a:xfrm>
            <a:off x="4324358" y="3852087"/>
            <a:ext cx="0" cy="1277982"/>
          </a:xfrm>
          <a:prstGeom prst="line">
            <a:avLst/>
          </a:prstGeom>
          <a:ln w="1905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직선 연결선 41">
            <a:extLst>
              <a:ext uri="{FF2B5EF4-FFF2-40B4-BE49-F238E27FC236}">
                <a16:creationId xmlns:a16="http://schemas.microsoft.com/office/drawing/2014/main" id="{2A5C6A3F-C165-4440-8119-02BC02D38838}"/>
              </a:ext>
            </a:extLst>
          </p:cNvPr>
          <p:cNvCxnSpPr>
            <a:stCxn id="23" idx="3"/>
            <a:endCxn id="13" idx="1"/>
          </p:cNvCxnSpPr>
          <p:nvPr/>
        </p:nvCxnSpPr>
        <p:spPr>
          <a:xfrm>
            <a:off x="1216880" y="5238081"/>
            <a:ext cx="498436" cy="2199"/>
          </a:xfrm>
          <a:prstGeom prst="line">
            <a:avLst/>
          </a:prstGeom>
          <a:ln w="1905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직선 연결선 24">
            <a:extLst>
              <a:ext uri="{FF2B5EF4-FFF2-40B4-BE49-F238E27FC236}">
                <a16:creationId xmlns:a16="http://schemas.microsoft.com/office/drawing/2014/main" id="{ACA62A04-FD7D-4B97-8A90-E8956532767B}"/>
              </a:ext>
            </a:extLst>
          </p:cNvPr>
          <p:cNvCxnSpPr/>
          <p:nvPr/>
        </p:nvCxnSpPr>
        <p:spPr>
          <a:xfrm>
            <a:off x="2292194" y="5238081"/>
            <a:ext cx="573135" cy="2199"/>
          </a:xfrm>
          <a:prstGeom prst="line">
            <a:avLst/>
          </a:prstGeom>
          <a:ln w="1905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직선 연결선 25">
            <a:extLst>
              <a:ext uri="{FF2B5EF4-FFF2-40B4-BE49-F238E27FC236}">
                <a16:creationId xmlns:a16="http://schemas.microsoft.com/office/drawing/2014/main" id="{848347A1-9448-4054-A088-3C42678BA29F}"/>
              </a:ext>
            </a:extLst>
          </p:cNvPr>
          <p:cNvCxnSpPr/>
          <p:nvPr/>
        </p:nvCxnSpPr>
        <p:spPr>
          <a:xfrm>
            <a:off x="3512349" y="5238081"/>
            <a:ext cx="573135" cy="2199"/>
          </a:xfrm>
          <a:prstGeom prst="line">
            <a:avLst/>
          </a:prstGeom>
          <a:ln w="1905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그룹 17">
            <a:extLst>
              <a:ext uri="{FF2B5EF4-FFF2-40B4-BE49-F238E27FC236}">
                <a16:creationId xmlns:a16="http://schemas.microsoft.com/office/drawing/2014/main" id="{F4154DE1-5045-4B46-B40E-2713CFFE6417}"/>
              </a:ext>
            </a:extLst>
          </p:cNvPr>
          <p:cNvGrpSpPr/>
          <p:nvPr/>
        </p:nvGrpSpPr>
        <p:grpSpPr>
          <a:xfrm>
            <a:off x="6403250" y="1744973"/>
            <a:ext cx="5439122" cy="4356569"/>
            <a:chOff x="6403250" y="1744973"/>
            <a:chExt cx="5439122" cy="4356569"/>
          </a:xfrm>
        </p:grpSpPr>
        <p:pic>
          <p:nvPicPr>
            <p:cNvPr id="5" name="그림 4">
              <a:extLst>
                <a:ext uri="{FF2B5EF4-FFF2-40B4-BE49-F238E27FC236}">
                  <a16:creationId xmlns:a16="http://schemas.microsoft.com/office/drawing/2014/main" id="{BF17D182-DD9E-4279-AE9D-D98A844EF1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924" r="9802"/>
            <a:stretch/>
          </p:blipFill>
          <p:spPr>
            <a:xfrm>
              <a:off x="6403250" y="1744973"/>
              <a:ext cx="5439122" cy="3713349"/>
            </a:xfrm>
            <a:prstGeom prst="rect">
              <a:avLst/>
            </a:prstGeom>
          </p:spPr>
        </p:pic>
        <p:sp>
          <p:nvSpPr>
            <p:cNvPr id="17" name="TextBox 16">
              <a:extLst>
                <a:ext uri="{FF2B5EF4-FFF2-40B4-BE49-F238E27FC236}">
                  <a16:creationId xmlns:a16="http://schemas.microsoft.com/office/drawing/2014/main" id="{547337C8-DBF1-4E1A-9526-38C173304108}"/>
                </a:ext>
              </a:extLst>
            </p:cNvPr>
            <p:cNvSpPr txBox="1"/>
            <p:nvPr/>
          </p:nvSpPr>
          <p:spPr>
            <a:xfrm>
              <a:off x="7057982" y="5732210"/>
              <a:ext cx="4673074" cy="369332"/>
            </a:xfrm>
            <a:prstGeom prst="rect">
              <a:avLst/>
            </a:prstGeom>
            <a:noFill/>
          </p:spPr>
          <p:txBody>
            <a:bodyPr wrap="none" rtlCol="0">
              <a:spAutoFit/>
            </a:bodyPr>
            <a:lstStyle/>
            <a:p>
              <a:r>
                <a:rPr lang="ko-KR" altLang="en-US" dirty="0"/>
                <a:t>그림</a:t>
              </a:r>
              <a:r>
                <a:rPr lang="en-US" altLang="ko-KR" dirty="0"/>
                <a:t>9. </a:t>
              </a:r>
              <a:r>
                <a:rPr lang="ko-KR" altLang="en-US" dirty="0"/>
                <a:t>주말 오전 </a:t>
              </a:r>
              <a:r>
                <a:rPr lang="en-US" altLang="ko-KR" dirty="0"/>
                <a:t>6</a:t>
              </a:r>
              <a:r>
                <a:rPr lang="ko-KR" altLang="en-US" dirty="0"/>
                <a:t>시 </a:t>
              </a:r>
              <a:r>
                <a:rPr lang="ko-KR" altLang="en-US" dirty="0" err="1"/>
                <a:t>새벽벌</a:t>
              </a:r>
              <a:r>
                <a:rPr lang="ko-KR" altLang="en-US" dirty="0"/>
                <a:t> 도서관 시각화</a:t>
              </a:r>
            </a:p>
          </p:txBody>
        </p:sp>
      </p:grpSp>
      <p:sp>
        <p:nvSpPr>
          <p:cNvPr id="36" name="화살표: 오른쪽 35">
            <a:extLst>
              <a:ext uri="{FF2B5EF4-FFF2-40B4-BE49-F238E27FC236}">
                <a16:creationId xmlns:a16="http://schemas.microsoft.com/office/drawing/2014/main" id="{C500919C-0BFE-4303-AB14-C3E2883A0A58}"/>
              </a:ext>
            </a:extLst>
          </p:cNvPr>
          <p:cNvSpPr/>
          <p:nvPr/>
        </p:nvSpPr>
        <p:spPr>
          <a:xfrm rot="20047060">
            <a:off x="4641074" y="4019819"/>
            <a:ext cx="1680904" cy="38073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8172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168003CE-F4EE-44A4-9AA7-F3445E991B5F}"/>
              </a:ext>
            </a:extLst>
          </p:cNvPr>
          <p:cNvSpPr txBox="1">
            <a:spLocks noChangeArrowheads="1"/>
          </p:cNvSpPr>
          <p:nvPr/>
        </p:nvSpPr>
        <p:spPr bwMode="auto">
          <a:xfrm>
            <a:off x="504921" y="795335"/>
            <a:ext cx="11450012" cy="5690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lnSpc>
                <a:spcPct val="150000"/>
              </a:lnSpc>
              <a:spcBef>
                <a:spcPts val="1200"/>
              </a:spcBef>
              <a:spcAft>
                <a:spcPts val="600"/>
              </a:spcAft>
              <a:buFont typeface="Wingdings" pitchFamily="2" charset="2"/>
              <a:buChar char="v"/>
              <a:defRPr sz="2000" b="0" kern="1200" baseline="0">
                <a:ln w="9525">
                  <a:noFill/>
                </a:ln>
                <a:solidFill>
                  <a:schemeClr val="tx1"/>
                </a:solidFill>
                <a:effectLst/>
                <a:latin typeface="Calibri" panose="020F0502020204030204" pitchFamily="34" charset="0"/>
                <a:ea typeface="+mn-ea"/>
                <a:cs typeface="+mn-cs"/>
              </a:defRPr>
            </a:lvl1pPr>
            <a:lvl2pPr marL="742950" indent="-285750" algn="l" rtl="0" eaLnBrk="1" fontAlgn="base" latinLnBrk="1" hangingPunct="1">
              <a:lnSpc>
                <a:spcPct val="150000"/>
              </a:lnSpc>
              <a:spcBef>
                <a:spcPts val="0"/>
              </a:spcBef>
              <a:spcAft>
                <a:spcPts val="600"/>
              </a:spcAft>
              <a:buFont typeface="Wingdings" pitchFamily="2" charset="2"/>
              <a:buChar char="§"/>
              <a:defRPr sz="1600" kern="1200" baseline="0">
                <a:solidFill>
                  <a:schemeClr val="tx1">
                    <a:lumMod val="75000"/>
                    <a:lumOff val="25000"/>
                  </a:schemeClr>
                </a:solidFill>
                <a:latin typeface="Calibri" panose="020F0502020204030204" pitchFamily="34" charset="0"/>
                <a:ea typeface="+mn-ea"/>
                <a:cs typeface="+mn-cs"/>
              </a:defRPr>
            </a:lvl2pPr>
            <a:lvl3pPr marL="1143000" indent="-228600" algn="l" rtl="0" eaLnBrk="1" fontAlgn="base" latinLnBrk="1" hangingPunct="1">
              <a:lnSpc>
                <a:spcPct val="100000"/>
              </a:lnSpc>
              <a:spcBef>
                <a:spcPts val="300"/>
              </a:spcBef>
              <a:spcAft>
                <a:spcPts val="300"/>
              </a:spcAft>
              <a:buFont typeface="Arial" charset="0"/>
              <a:buChar char="•"/>
              <a:defRPr sz="1400" kern="1200" baseline="0">
                <a:solidFill>
                  <a:schemeClr val="tx1">
                    <a:lumMod val="75000"/>
                    <a:lumOff val="25000"/>
                  </a:schemeClr>
                </a:solidFill>
                <a:latin typeface="Calibri" panose="020F0502020204030204" pitchFamily="34" charset="0"/>
                <a:ea typeface="+mn-ea"/>
                <a:cs typeface="+mn-cs"/>
              </a:defRPr>
            </a:lvl3pPr>
            <a:lvl4pPr marL="1600200" indent="-228600" algn="l" rtl="0" eaLnBrk="1" fontAlgn="base" latinLnBrk="1" hangingPunct="1">
              <a:lnSpc>
                <a:spcPct val="100000"/>
              </a:lnSpc>
              <a:spcBef>
                <a:spcPts val="300"/>
              </a:spcBef>
              <a:spcAft>
                <a:spcPts val="300"/>
              </a:spcAft>
              <a:buFont typeface="Arial" charset="0"/>
              <a:buChar char="–"/>
              <a:defRPr sz="1200" kern="1200" baseline="0">
                <a:solidFill>
                  <a:schemeClr val="tx1">
                    <a:lumMod val="50000"/>
                    <a:lumOff val="50000"/>
                  </a:schemeClr>
                </a:solidFill>
                <a:latin typeface="Calibri" panose="020F0502020204030204" pitchFamily="34" charset="0"/>
                <a:ea typeface="+mn-ea"/>
                <a:cs typeface="+mn-cs"/>
              </a:defRPr>
            </a:lvl4pPr>
            <a:lvl5pPr marL="2057400" indent="-228600" algn="l" rtl="0" eaLnBrk="1" fontAlgn="base" latinLnBrk="1" hangingPunct="1">
              <a:lnSpc>
                <a:spcPct val="100000"/>
              </a:lnSpc>
              <a:spcBef>
                <a:spcPts val="300"/>
              </a:spcBef>
              <a:spcAft>
                <a:spcPts val="300"/>
              </a:spcAft>
              <a:buFont typeface="Arial" charset="0"/>
              <a:buChar char="»"/>
              <a:defRPr sz="1200" kern="1200" baseline="0">
                <a:solidFill>
                  <a:schemeClr val="tx1">
                    <a:lumMod val="50000"/>
                    <a:lumOff val="50000"/>
                  </a:schemeClr>
                </a:solidFill>
                <a:latin typeface="Calibri" panose="020F0502020204030204"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800" dirty="0">
                <a:latin typeface="+mn-lt"/>
              </a:rPr>
              <a:t>결과에 필요한 데이터</a:t>
            </a:r>
            <a:endParaRPr lang="en-US" altLang="ko-KR" sz="1800" dirty="0">
              <a:latin typeface="+mn-lt"/>
            </a:endParaRPr>
          </a:p>
          <a:p>
            <a:pPr lvl="1"/>
            <a:r>
              <a:rPr lang="ko-KR" altLang="en-US" sz="1400" dirty="0">
                <a:latin typeface="+mn-lt"/>
              </a:rPr>
              <a:t>전송한 패킷 수</a:t>
            </a:r>
            <a:r>
              <a:rPr lang="en-US" altLang="ko-KR" sz="1400" dirty="0">
                <a:latin typeface="+mn-lt"/>
              </a:rPr>
              <a:t>, </a:t>
            </a:r>
            <a:r>
              <a:rPr lang="ko-KR" altLang="en-US" sz="1400" dirty="0">
                <a:latin typeface="+mn-lt"/>
              </a:rPr>
              <a:t>수신된 패킷의 </a:t>
            </a:r>
            <a:r>
              <a:rPr lang="en-US" altLang="ko-KR" sz="1400" dirty="0" err="1">
                <a:latin typeface="+mn-lt"/>
              </a:rPr>
              <a:t>DataBytes</a:t>
            </a:r>
            <a:r>
              <a:rPr lang="en-US" altLang="ko-KR" sz="1400" dirty="0">
                <a:latin typeface="+mn-lt"/>
              </a:rPr>
              <a:t>, </a:t>
            </a:r>
          </a:p>
          <a:p>
            <a:pPr marL="457200" lvl="1" indent="0">
              <a:buNone/>
            </a:pPr>
            <a:r>
              <a:rPr lang="ko-KR" altLang="en-US" sz="1400" dirty="0">
                <a:latin typeface="+mn-lt"/>
              </a:rPr>
              <a:t>전송 성공한 패킷 수 </a:t>
            </a:r>
            <a:r>
              <a:rPr lang="en-US" altLang="ko-KR" sz="1400" dirty="0">
                <a:latin typeface="+mn-lt"/>
              </a:rPr>
              <a:t>(Success), </a:t>
            </a:r>
          </a:p>
          <a:p>
            <a:pPr marL="457200" lvl="1" indent="0">
              <a:buNone/>
            </a:pPr>
            <a:r>
              <a:rPr lang="ko-KR" altLang="en-US" sz="1400" dirty="0">
                <a:latin typeface="+mn-lt"/>
              </a:rPr>
              <a:t>전송 실패한 패킷 수 </a:t>
            </a:r>
            <a:r>
              <a:rPr lang="en-US" altLang="ko-KR" sz="1400" dirty="0">
                <a:latin typeface="+mn-lt"/>
              </a:rPr>
              <a:t>(Fail), </a:t>
            </a:r>
          </a:p>
          <a:p>
            <a:pPr marL="457200" lvl="1" indent="0">
              <a:buNone/>
            </a:pPr>
            <a:r>
              <a:rPr lang="ko-KR" altLang="en-US" sz="1400" dirty="0">
                <a:latin typeface="+mn-lt"/>
              </a:rPr>
              <a:t>전송 재시도한 패킷 수 </a:t>
            </a:r>
            <a:r>
              <a:rPr lang="en-US" altLang="ko-KR" sz="1400" dirty="0">
                <a:latin typeface="+mn-lt"/>
              </a:rPr>
              <a:t>(Retry)</a:t>
            </a:r>
          </a:p>
          <a:p>
            <a:r>
              <a:rPr lang="ko-KR" altLang="en-US" sz="1800" dirty="0">
                <a:latin typeface="+mn-lt"/>
              </a:rPr>
              <a:t>총 전송한 패킷 수 </a:t>
            </a:r>
            <a:r>
              <a:rPr lang="en-US" altLang="ko-KR" sz="1800" dirty="0">
                <a:latin typeface="+mn-lt"/>
              </a:rPr>
              <a:t>= Success + Fail + Retry</a:t>
            </a:r>
          </a:p>
          <a:p>
            <a:pPr lvl="1"/>
            <a:r>
              <a:rPr lang="en-US" altLang="ko-KR" sz="1400" dirty="0">
                <a:latin typeface="+mn-lt"/>
              </a:rPr>
              <a:t>Throughput </a:t>
            </a:r>
          </a:p>
          <a:p>
            <a:pPr marL="457200" lvl="1" indent="0">
              <a:buNone/>
            </a:pPr>
            <a:r>
              <a:rPr lang="en-US" altLang="ko-KR" sz="1400" dirty="0">
                <a:latin typeface="+mn-lt"/>
              </a:rPr>
              <a:t>	= (</a:t>
            </a:r>
            <a:r>
              <a:rPr lang="en-US" altLang="ko-KR" sz="1400" dirty="0" err="1">
                <a:latin typeface="+mn-lt"/>
              </a:rPr>
              <a:t>DataBytes</a:t>
            </a:r>
            <a:r>
              <a:rPr lang="en-US" altLang="ko-KR" sz="1400" dirty="0">
                <a:latin typeface="+mn-lt"/>
              </a:rPr>
              <a:t> * 8) / Simulation Time</a:t>
            </a:r>
          </a:p>
          <a:p>
            <a:pPr lvl="1"/>
            <a:r>
              <a:rPr lang="en-US" altLang="ko-KR" sz="1400" dirty="0">
                <a:latin typeface="+mn-lt"/>
              </a:rPr>
              <a:t>Packet Loss Ratio = (</a:t>
            </a:r>
            <a:r>
              <a:rPr lang="ko-KR" altLang="en-US" sz="1400" dirty="0">
                <a:latin typeface="+mn-lt"/>
              </a:rPr>
              <a:t>전송 패킷 수</a:t>
            </a:r>
            <a:r>
              <a:rPr lang="en-US" altLang="ko-KR" sz="1400" dirty="0">
                <a:latin typeface="+mn-lt"/>
              </a:rPr>
              <a:t> – Success) / </a:t>
            </a:r>
            <a:r>
              <a:rPr lang="ko-KR" altLang="en-US" sz="1400" dirty="0">
                <a:latin typeface="+mn-lt"/>
              </a:rPr>
              <a:t>전송 패킷 수</a:t>
            </a:r>
            <a:endParaRPr lang="en-US" altLang="ko-KR" sz="1400" dirty="0">
              <a:latin typeface="+mn-lt"/>
            </a:endParaRPr>
          </a:p>
          <a:p>
            <a:pPr lvl="1"/>
            <a:r>
              <a:rPr lang="en-US" altLang="ko-KR" sz="1400" dirty="0">
                <a:latin typeface="+mn-lt"/>
              </a:rPr>
              <a:t>Packet Delivery Ratio = Success / </a:t>
            </a:r>
            <a:r>
              <a:rPr lang="ko-KR" altLang="en-US" sz="1400" dirty="0">
                <a:latin typeface="+mn-lt"/>
              </a:rPr>
              <a:t>전송 패킷 수</a:t>
            </a:r>
            <a:endParaRPr lang="en-US" altLang="ko-KR" sz="1400" dirty="0">
              <a:latin typeface="+mn-lt"/>
            </a:endParaRPr>
          </a:p>
          <a:p>
            <a:pPr lvl="1"/>
            <a:r>
              <a:rPr lang="en-US" altLang="ko-KR" sz="1400" dirty="0">
                <a:latin typeface="+mn-lt"/>
              </a:rPr>
              <a:t>Packet Error Ratio = Fail / </a:t>
            </a:r>
            <a:r>
              <a:rPr lang="ko-KR" altLang="en-US" sz="1400" dirty="0">
                <a:latin typeface="+mn-lt"/>
              </a:rPr>
              <a:t>전송 패킷 수</a:t>
            </a:r>
            <a:endParaRPr lang="en-US" altLang="ko-KR" sz="1400" dirty="0">
              <a:latin typeface="+mn-lt"/>
            </a:endParaRPr>
          </a:p>
          <a:p>
            <a:pPr lvl="1"/>
            <a:r>
              <a:rPr lang="en-US" altLang="ko-KR" sz="1400" dirty="0">
                <a:latin typeface="+mn-lt"/>
              </a:rPr>
              <a:t>Packet Latency </a:t>
            </a:r>
          </a:p>
          <a:p>
            <a:pPr marL="457200" lvl="1" indent="0">
              <a:buNone/>
            </a:pPr>
            <a:r>
              <a:rPr lang="en-US" altLang="ko-KR" sz="1400" dirty="0">
                <a:latin typeface="+mn-lt"/>
              </a:rPr>
              <a:t>	= </a:t>
            </a:r>
            <a:r>
              <a:rPr lang="ko-KR" altLang="en-US" sz="1400" dirty="0">
                <a:latin typeface="+mn-lt"/>
              </a:rPr>
              <a:t>해당 패킷이 전송완료되기까지의 시간</a:t>
            </a:r>
            <a:r>
              <a:rPr lang="en-US" altLang="ko-KR" sz="1400" dirty="0">
                <a:latin typeface="+mn-lt"/>
              </a:rPr>
              <a:t> – </a:t>
            </a:r>
            <a:r>
              <a:rPr lang="ko-KR" altLang="en-US" sz="1400" dirty="0">
                <a:latin typeface="+mn-lt"/>
              </a:rPr>
              <a:t>패킷 전송을 시작했을 때 시간</a:t>
            </a:r>
            <a:endParaRPr lang="en-US" altLang="ko-KR" dirty="0">
              <a:latin typeface="+mn-lt"/>
            </a:endParaRPr>
          </a:p>
          <a:p>
            <a:endParaRPr lang="en-US" altLang="ko-KR" dirty="0">
              <a:latin typeface="+mn-lt"/>
            </a:endParaRPr>
          </a:p>
          <a:p>
            <a:endParaRPr lang="en-US" altLang="ko-KR" dirty="0">
              <a:latin typeface="+mn-lt"/>
            </a:endParaRPr>
          </a:p>
          <a:p>
            <a:endParaRPr lang="en-US" altLang="ko-KR" dirty="0">
              <a:latin typeface="+mn-lt"/>
            </a:endParaRPr>
          </a:p>
          <a:p>
            <a:endParaRPr lang="en-US" altLang="ko-KR" dirty="0">
              <a:latin typeface="+mn-lt"/>
            </a:endParaRPr>
          </a:p>
          <a:p>
            <a:pPr marL="0" indent="0">
              <a:buNone/>
            </a:pPr>
            <a:endParaRPr lang="en-US" altLang="ko-KR" dirty="0">
              <a:latin typeface="+mn-lt"/>
            </a:endParaRPr>
          </a:p>
          <a:p>
            <a:pPr marL="0" indent="0">
              <a:buNone/>
            </a:pPr>
            <a:endParaRPr lang="en-US" altLang="ko-KR" dirty="0">
              <a:latin typeface="+mn-lt"/>
            </a:endParaRPr>
          </a:p>
        </p:txBody>
      </p:sp>
      <p:sp>
        <p:nvSpPr>
          <p:cNvPr id="2" name="제목 1"/>
          <p:cNvSpPr>
            <a:spLocks noGrp="1"/>
          </p:cNvSpPr>
          <p:nvPr>
            <p:ph type="title"/>
          </p:nvPr>
        </p:nvSpPr>
        <p:spPr/>
        <p:txBody>
          <a:bodyPr/>
          <a:lstStyle/>
          <a:p>
            <a:r>
              <a:rPr lang="ko-KR" altLang="en-US" dirty="0"/>
              <a:t>시뮬레이션 수정 후 결과</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25</a:t>
            </a:fld>
            <a:endParaRPr lang="en-US" altLang="ko-KR"/>
          </a:p>
        </p:txBody>
      </p:sp>
      <p:sp>
        <p:nvSpPr>
          <p:cNvPr id="11" name="TextBox 10">
            <a:extLst>
              <a:ext uri="{FF2B5EF4-FFF2-40B4-BE49-F238E27FC236}">
                <a16:creationId xmlns:a16="http://schemas.microsoft.com/office/drawing/2014/main" id="{0F73DB7E-B00C-431D-95AC-4BEAE7854F76}"/>
              </a:ext>
            </a:extLst>
          </p:cNvPr>
          <p:cNvSpPr txBox="1"/>
          <p:nvPr/>
        </p:nvSpPr>
        <p:spPr>
          <a:xfrm>
            <a:off x="5640355" y="2962469"/>
            <a:ext cx="914400" cy="914400"/>
          </a:xfrm>
          <a:prstGeom prst="rect">
            <a:avLst/>
          </a:prstGeom>
          <a:noFill/>
        </p:spPr>
        <p:txBody>
          <a:bodyPr wrap="square" rtlCol="0">
            <a:spAutoFit/>
          </a:bodyPr>
          <a:lstStyle/>
          <a:p>
            <a:endParaRPr lang="ko-KR" altLang="en-US" dirty="0"/>
          </a:p>
        </p:txBody>
      </p:sp>
      <p:grpSp>
        <p:nvGrpSpPr>
          <p:cNvPr id="5" name="그룹 4">
            <a:extLst>
              <a:ext uri="{FF2B5EF4-FFF2-40B4-BE49-F238E27FC236}">
                <a16:creationId xmlns:a16="http://schemas.microsoft.com/office/drawing/2014/main" id="{61BE9E8F-68A5-4CA5-B850-1226A3C1F818}"/>
              </a:ext>
            </a:extLst>
          </p:cNvPr>
          <p:cNvGrpSpPr/>
          <p:nvPr/>
        </p:nvGrpSpPr>
        <p:grpSpPr>
          <a:xfrm>
            <a:off x="6312024" y="1052736"/>
            <a:ext cx="5544616" cy="5292456"/>
            <a:chOff x="5640355" y="1790646"/>
            <a:chExt cx="5928253" cy="4554545"/>
          </a:xfrm>
        </p:grpSpPr>
        <p:pic>
          <p:nvPicPr>
            <p:cNvPr id="8" name="그림 7">
              <a:extLst>
                <a:ext uri="{FF2B5EF4-FFF2-40B4-BE49-F238E27FC236}">
                  <a16:creationId xmlns:a16="http://schemas.microsoft.com/office/drawing/2014/main" id="{60F97EA9-3527-43DF-BF02-DB7D9BE937F4}"/>
                </a:ext>
              </a:extLst>
            </p:cNvPr>
            <p:cNvPicPr>
              <a:picLocks noChangeAspect="1"/>
            </p:cNvPicPr>
            <p:nvPr/>
          </p:nvPicPr>
          <p:blipFill rotWithShape="1">
            <a:blip r:embed="rId2">
              <a:extLst>
                <a:ext uri="{28A0092B-C50C-407E-A947-70E740481C1C}">
                  <a14:useLocalDpi xmlns:a14="http://schemas.microsoft.com/office/drawing/2010/main" val="0"/>
                </a:ext>
              </a:extLst>
            </a:blip>
            <a:srcRect l="7042" r="5271"/>
            <a:stretch/>
          </p:blipFill>
          <p:spPr>
            <a:xfrm>
              <a:off x="5640355" y="1790646"/>
              <a:ext cx="5928253" cy="3842025"/>
            </a:xfrm>
            <a:prstGeom prst="rect">
              <a:avLst/>
            </a:prstGeom>
          </p:spPr>
        </p:pic>
        <p:sp>
          <p:nvSpPr>
            <p:cNvPr id="4" name="TextBox 3">
              <a:extLst>
                <a:ext uri="{FF2B5EF4-FFF2-40B4-BE49-F238E27FC236}">
                  <a16:creationId xmlns:a16="http://schemas.microsoft.com/office/drawing/2014/main" id="{5F515152-A6BF-4957-9E49-54F878797128}"/>
                </a:ext>
              </a:extLst>
            </p:cNvPr>
            <p:cNvSpPr txBox="1"/>
            <p:nvPr/>
          </p:nvSpPr>
          <p:spPr>
            <a:xfrm>
              <a:off x="6971101" y="5975859"/>
              <a:ext cx="3273653" cy="369332"/>
            </a:xfrm>
            <a:prstGeom prst="rect">
              <a:avLst/>
            </a:prstGeom>
            <a:noFill/>
          </p:spPr>
          <p:txBody>
            <a:bodyPr wrap="none" rtlCol="0">
              <a:spAutoFit/>
            </a:bodyPr>
            <a:lstStyle/>
            <a:p>
              <a:r>
                <a:rPr lang="ko-KR" altLang="en-US" dirty="0"/>
                <a:t>그림</a:t>
              </a:r>
              <a:r>
                <a:rPr lang="en-US" altLang="ko-KR" dirty="0"/>
                <a:t>10. </a:t>
              </a:r>
              <a:r>
                <a:rPr lang="ko-KR" altLang="en-US" dirty="0"/>
                <a:t>시뮬레이션 결과 차트</a:t>
              </a:r>
            </a:p>
          </p:txBody>
        </p:sp>
      </p:grpSp>
    </p:spTree>
    <p:extLst>
      <p:ext uri="{BB962C8B-B14F-4D97-AF65-F5344CB8AC3E}">
        <p14:creationId xmlns:p14="http://schemas.microsoft.com/office/powerpoint/2010/main" val="481650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차후 계획</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26</a:t>
            </a:fld>
            <a:endParaRPr lang="en-US" altLang="ko-KR"/>
          </a:p>
        </p:txBody>
      </p:sp>
      <p:sp>
        <p:nvSpPr>
          <p:cNvPr id="4" name="내용 개체 틀 3"/>
          <p:cNvSpPr>
            <a:spLocks noGrp="1"/>
          </p:cNvSpPr>
          <p:nvPr>
            <p:ph sz="quarter" idx="10"/>
          </p:nvPr>
        </p:nvSpPr>
        <p:spPr/>
        <p:txBody>
          <a:bodyPr/>
          <a:lstStyle/>
          <a:p>
            <a:pPr>
              <a:lnSpc>
                <a:spcPct val="100000"/>
              </a:lnSpc>
            </a:pPr>
            <a:r>
              <a:rPr lang="en-US" altLang="ko-KR" dirty="0">
                <a:latin typeface="+mn-lt"/>
              </a:rPr>
              <a:t>Node Configuration</a:t>
            </a:r>
            <a:r>
              <a:rPr lang="ko-KR" altLang="en-US" dirty="0">
                <a:latin typeface="+mn-lt"/>
              </a:rPr>
              <a:t>에 대한 추가적인 이해 필요</a:t>
            </a:r>
            <a:endParaRPr lang="en-US" altLang="ko-KR" dirty="0">
              <a:latin typeface="+mn-lt"/>
            </a:endParaRPr>
          </a:p>
          <a:p>
            <a:pPr lvl="1">
              <a:lnSpc>
                <a:spcPct val="100000"/>
              </a:lnSpc>
            </a:pPr>
            <a:r>
              <a:rPr lang="en-US" altLang="ko-KR" dirty="0" err="1">
                <a:latin typeface="+mn-lt"/>
              </a:rPr>
              <a:t>WiFi</a:t>
            </a:r>
            <a:r>
              <a:rPr lang="en-US" altLang="ko-KR" dirty="0">
                <a:latin typeface="+mn-lt"/>
              </a:rPr>
              <a:t> </a:t>
            </a:r>
            <a:r>
              <a:rPr lang="ko-KR" altLang="en-US" dirty="0">
                <a:latin typeface="+mn-lt"/>
              </a:rPr>
              <a:t>종류에 대한 설정</a:t>
            </a:r>
            <a:endParaRPr lang="en-US" altLang="ko-KR" dirty="0">
              <a:latin typeface="+mn-lt"/>
            </a:endParaRPr>
          </a:p>
          <a:p>
            <a:pPr lvl="1">
              <a:lnSpc>
                <a:spcPct val="100000"/>
              </a:lnSpc>
            </a:pPr>
            <a:r>
              <a:rPr lang="en-US" altLang="ko-KR" dirty="0">
                <a:latin typeface="+mn-lt"/>
              </a:rPr>
              <a:t>Single User &amp; Multi User</a:t>
            </a:r>
          </a:p>
          <a:p>
            <a:pPr>
              <a:lnSpc>
                <a:spcPct val="100000"/>
              </a:lnSpc>
            </a:pPr>
            <a:r>
              <a:rPr lang="ko-KR" altLang="en-US" dirty="0">
                <a:latin typeface="+mn-lt"/>
              </a:rPr>
              <a:t>시뮬레이션 시간 성능 개선</a:t>
            </a:r>
            <a:endParaRPr lang="en-US" altLang="ko-KR" dirty="0">
              <a:latin typeface="+mn-lt"/>
            </a:endParaRPr>
          </a:p>
          <a:p>
            <a:pPr lvl="1">
              <a:lnSpc>
                <a:spcPct val="100000"/>
              </a:lnSpc>
            </a:pPr>
            <a:r>
              <a:rPr lang="en-US" altLang="ko-KR" dirty="0"/>
              <a:t>Frame</a:t>
            </a:r>
            <a:r>
              <a:rPr lang="ko-KR" altLang="en-US" dirty="0"/>
              <a:t>이 전송되는 동안 계속해서 새로운 </a:t>
            </a:r>
            <a:r>
              <a:rPr lang="en-US" altLang="ko-KR" dirty="0"/>
              <a:t>Frame</a:t>
            </a:r>
            <a:r>
              <a:rPr lang="ko-KR" altLang="en-US" dirty="0"/>
              <a:t>을 만들어 </a:t>
            </a:r>
            <a:r>
              <a:rPr lang="en-US" altLang="ko-KR" dirty="0"/>
              <a:t>Queue </a:t>
            </a:r>
            <a:r>
              <a:rPr lang="ko-KR" altLang="en-US" dirty="0"/>
              <a:t>대기하고 있음</a:t>
            </a:r>
            <a:endParaRPr lang="en-US" altLang="ko-KR" dirty="0">
              <a:latin typeface="+mn-lt"/>
            </a:endParaRPr>
          </a:p>
          <a:p>
            <a:pPr>
              <a:lnSpc>
                <a:spcPct val="100000"/>
              </a:lnSpc>
            </a:pPr>
            <a:endParaRPr lang="en-US" altLang="ko-KR" dirty="0">
              <a:latin typeface="+mn-lt"/>
            </a:endParaRPr>
          </a:p>
          <a:p>
            <a:pPr>
              <a:lnSpc>
                <a:spcPct val="100000"/>
              </a:lnSpc>
            </a:pPr>
            <a:endParaRPr lang="en-US" altLang="ko-KR" dirty="0">
              <a:latin typeface="+mn-lt"/>
            </a:endParaRPr>
          </a:p>
          <a:p>
            <a:pPr>
              <a:lnSpc>
                <a:spcPct val="100000"/>
              </a:lnSpc>
            </a:pPr>
            <a:endParaRPr lang="en-US" altLang="ko-KR" dirty="0">
              <a:latin typeface="+mn-lt"/>
            </a:endParaRPr>
          </a:p>
          <a:p>
            <a:pPr>
              <a:lnSpc>
                <a:spcPct val="100000"/>
              </a:lnSpc>
            </a:pPr>
            <a:endParaRPr lang="en-US" altLang="ko-KR" dirty="0">
              <a:latin typeface="+mn-lt"/>
            </a:endParaRPr>
          </a:p>
          <a:p>
            <a:pPr marL="0" indent="0">
              <a:lnSpc>
                <a:spcPct val="100000"/>
              </a:lnSpc>
              <a:buNone/>
            </a:pPr>
            <a:endParaRPr lang="en-US" altLang="ko-KR" dirty="0">
              <a:latin typeface="+mn-lt"/>
            </a:endParaRPr>
          </a:p>
          <a:p>
            <a:pPr>
              <a:lnSpc>
                <a:spcPct val="100000"/>
              </a:lnSpc>
            </a:pPr>
            <a:r>
              <a:rPr lang="ko-KR" altLang="en-US" dirty="0">
                <a:latin typeface="+mn-lt"/>
              </a:rPr>
              <a:t>알고리즘 구현</a:t>
            </a:r>
            <a:endParaRPr lang="en-US" altLang="ko-KR" dirty="0">
              <a:latin typeface="+mn-lt"/>
            </a:endParaRPr>
          </a:p>
          <a:p>
            <a:pPr lvl="1">
              <a:lnSpc>
                <a:spcPct val="100000"/>
              </a:lnSpc>
            </a:pPr>
            <a:r>
              <a:rPr lang="ko-KR" altLang="en-US" dirty="0">
                <a:latin typeface="+mn-lt"/>
              </a:rPr>
              <a:t>연구실에서 특허로 진행 중인 최적 </a:t>
            </a:r>
            <a:r>
              <a:rPr lang="en-US" altLang="ko-KR" dirty="0">
                <a:latin typeface="+mn-lt"/>
              </a:rPr>
              <a:t>AP </a:t>
            </a:r>
            <a:r>
              <a:rPr lang="ko-KR" altLang="en-US" dirty="0">
                <a:latin typeface="+mn-lt"/>
              </a:rPr>
              <a:t>배치 알고리즘 적용 예정</a:t>
            </a:r>
            <a:endParaRPr lang="en-US" altLang="ko-KR" dirty="0">
              <a:latin typeface="+mn-lt"/>
            </a:endParaRPr>
          </a:p>
          <a:p>
            <a:pPr lvl="1">
              <a:lnSpc>
                <a:spcPct val="100000"/>
              </a:lnSpc>
            </a:pPr>
            <a:endParaRPr lang="en-US" altLang="ko-KR" dirty="0">
              <a:latin typeface="+mn-lt"/>
            </a:endParaRPr>
          </a:p>
        </p:txBody>
      </p:sp>
      <p:pic>
        <p:nvPicPr>
          <p:cNvPr id="5" name="내용 개체 틀 4"/>
          <p:cNvPicPr>
            <a:picLocks noChangeAspect="1"/>
          </p:cNvPicPr>
          <p:nvPr/>
        </p:nvPicPr>
        <p:blipFill>
          <a:blip r:embed="rId2"/>
          <a:stretch>
            <a:fillRect/>
          </a:stretch>
        </p:blipFill>
        <p:spPr bwMode="auto">
          <a:xfrm>
            <a:off x="1919536" y="2708920"/>
            <a:ext cx="3456384" cy="2161439"/>
          </a:xfrm>
          <a:prstGeom prst="rect">
            <a:avLst/>
          </a:prstGeom>
          <a:noFill/>
          <a:ln w="9525">
            <a:noFill/>
            <a:miter lim="800000"/>
            <a:headEnd/>
            <a:tailEnd/>
          </a:ln>
        </p:spPr>
      </p:pic>
      <p:pic>
        <p:nvPicPr>
          <p:cNvPr id="6" name="그림 5"/>
          <p:cNvPicPr>
            <a:picLocks noChangeAspect="1"/>
          </p:cNvPicPr>
          <p:nvPr/>
        </p:nvPicPr>
        <p:blipFill>
          <a:blip r:embed="rId3"/>
          <a:stretch>
            <a:fillRect/>
          </a:stretch>
        </p:blipFill>
        <p:spPr>
          <a:xfrm>
            <a:off x="6816081" y="2708920"/>
            <a:ext cx="3384376" cy="2114948"/>
          </a:xfrm>
          <a:prstGeom prst="rect">
            <a:avLst/>
          </a:prstGeom>
        </p:spPr>
      </p:pic>
      <p:sp>
        <p:nvSpPr>
          <p:cNvPr id="7" name="TextBox 6"/>
          <p:cNvSpPr txBox="1"/>
          <p:nvPr/>
        </p:nvSpPr>
        <p:spPr>
          <a:xfrm>
            <a:off x="2567608" y="4869159"/>
            <a:ext cx="2232248" cy="307777"/>
          </a:xfrm>
          <a:prstGeom prst="rect">
            <a:avLst/>
          </a:prstGeom>
          <a:noFill/>
        </p:spPr>
        <p:txBody>
          <a:bodyPr wrap="square" rtlCol="0">
            <a:spAutoFit/>
          </a:bodyPr>
          <a:lstStyle/>
          <a:p>
            <a:r>
              <a:rPr lang="ko-KR" altLang="en-US" sz="1400" dirty="0"/>
              <a:t>그림</a:t>
            </a:r>
            <a:r>
              <a:rPr lang="en-US" altLang="ko-KR" sz="1400" dirty="0"/>
              <a:t>11. Node </a:t>
            </a:r>
            <a:r>
              <a:rPr lang="ko-KR" altLang="en-US" sz="1400" dirty="0"/>
              <a:t>진행 상황</a:t>
            </a:r>
          </a:p>
        </p:txBody>
      </p:sp>
      <p:sp>
        <p:nvSpPr>
          <p:cNvPr id="8" name="TextBox 7"/>
          <p:cNvSpPr txBox="1"/>
          <p:nvPr/>
        </p:nvSpPr>
        <p:spPr>
          <a:xfrm>
            <a:off x="6960096" y="4869160"/>
            <a:ext cx="3240359" cy="307777"/>
          </a:xfrm>
          <a:prstGeom prst="rect">
            <a:avLst/>
          </a:prstGeom>
          <a:noFill/>
        </p:spPr>
        <p:txBody>
          <a:bodyPr wrap="square" rtlCol="0">
            <a:spAutoFit/>
          </a:bodyPr>
          <a:lstStyle/>
          <a:p>
            <a:r>
              <a:rPr lang="ko-KR" altLang="en-US" sz="1400" dirty="0"/>
              <a:t>그림</a:t>
            </a:r>
            <a:r>
              <a:rPr lang="en-US" altLang="ko-KR" sz="1400" dirty="0"/>
              <a:t>12. Queue</a:t>
            </a:r>
            <a:r>
              <a:rPr lang="ko-KR" altLang="en-US" sz="1400" dirty="0"/>
              <a:t>에 대기중인 </a:t>
            </a:r>
            <a:r>
              <a:rPr lang="en-US" altLang="ko-KR" sz="1400" dirty="0"/>
              <a:t>Frame </a:t>
            </a:r>
            <a:r>
              <a:rPr lang="ko-KR" altLang="en-US" sz="1400" dirty="0"/>
              <a:t>수</a:t>
            </a:r>
          </a:p>
        </p:txBody>
      </p:sp>
    </p:spTree>
    <p:extLst>
      <p:ext uri="{BB962C8B-B14F-4D97-AF65-F5344CB8AC3E}">
        <p14:creationId xmlns:p14="http://schemas.microsoft.com/office/powerpoint/2010/main" val="58997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구성원 역할 분담 및 진척도</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27</a:t>
            </a:fld>
            <a:endParaRPr lang="en-US" altLang="ko-KR"/>
          </a:p>
        </p:txBody>
      </p:sp>
      <p:sp>
        <p:nvSpPr>
          <p:cNvPr id="4" name="내용 개체 틀 3"/>
          <p:cNvSpPr>
            <a:spLocks noGrp="1"/>
          </p:cNvSpPr>
          <p:nvPr>
            <p:ph sz="quarter" idx="10"/>
          </p:nvPr>
        </p:nvSpPr>
        <p:spPr/>
        <p:txBody>
          <a:bodyPr numCol="2"/>
          <a:lstStyle/>
          <a:p>
            <a:r>
              <a:rPr lang="ko-KR" altLang="en-US" sz="1800" b="1" dirty="0"/>
              <a:t>곽민수</a:t>
            </a:r>
            <a:endParaRPr lang="en-US" altLang="ko-KR" sz="1800" b="1" dirty="0"/>
          </a:p>
          <a:p>
            <a:pPr lvl="1"/>
            <a:r>
              <a:rPr lang="en-US" altLang="ko-KR" sz="1400" b="1" dirty="0"/>
              <a:t>MATLAB</a:t>
            </a:r>
            <a:r>
              <a:rPr lang="ko-KR" altLang="en-US" sz="1400" b="1" dirty="0"/>
              <a:t>을 이용한 부산대학교 교내 건물 환경 구현 완료</a:t>
            </a:r>
            <a:endParaRPr lang="en-US" altLang="ko-KR" sz="1400" b="1" dirty="0"/>
          </a:p>
          <a:p>
            <a:pPr lvl="2"/>
            <a:r>
              <a:rPr lang="ko-KR" altLang="en-US" sz="1200" dirty="0" err="1"/>
              <a:t>새벽벌</a:t>
            </a:r>
            <a:r>
              <a:rPr lang="ko-KR" altLang="en-US" sz="1200" dirty="0"/>
              <a:t> 도서관의 바닥</a:t>
            </a:r>
            <a:r>
              <a:rPr lang="en-US" altLang="ko-KR" sz="1200" dirty="0"/>
              <a:t> </a:t>
            </a:r>
            <a:r>
              <a:rPr lang="ko-KR" altLang="en-US" sz="1200" dirty="0"/>
              <a:t>및 벽 등 물리적 요소 구현 </a:t>
            </a:r>
            <a:endParaRPr lang="en-US" altLang="ko-KR" sz="1200" dirty="0"/>
          </a:p>
          <a:p>
            <a:pPr lvl="2"/>
            <a:r>
              <a:rPr lang="ko-KR" altLang="en-US" sz="1200" dirty="0"/>
              <a:t>실제 건물 크기에 맞게 구현 </a:t>
            </a:r>
            <a:endParaRPr lang="en-US" altLang="ko-KR" sz="1200" dirty="0"/>
          </a:p>
          <a:p>
            <a:pPr lvl="1"/>
            <a:r>
              <a:rPr lang="en-US" altLang="ko-KR" sz="1400" b="1" dirty="0"/>
              <a:t>MATLAB</a:t>
            </a:r>
            <a:r>
              <a:rPr lang="ko-KR" altLang="en-US" sz="1400" b="1" dirty="0"/>
              <a:t>을 이용한 부산대학교 교내 </a:t>
            </a:r>
            <a:r>
              <a:rPr lang="en-US" altLang="ko-KR" sz="1400" b="1" dirty="0"/>
              <a:t>AP </a:t>
            </a:r>
            <a:r>
              <a:rPr lang="ko-KR" altLang="en-US" sz="1400" b="1" dirty="0"/>
              <a:t>환경 구현 완료</a:t>
            </a:r>
            <a:endParaRPr lang="en-US" altLang="ko-KR" sz="1400" b="1" dirty="0"/>
          </a:p>
          <a:p>
            <a:pPr lvl="2"/>
            <a:r>
              <a:rPr lang="en-US" altLang="ko-KR" sz="1200" dirty="0"/>
              <a:t>AP </a:t>
            </a:r>
            <a:r>
              <a:rPr lang="ko-KR" altLang="en-US" sz="1200" dirty="0"/>
              <a:t>가용 범위 계산 및 적용</a:t>
            </a:r>
            <a:endParaRPr lang="en-US" altLang="ko-KR" sz="1200" dirty="0"/>
          </a:p>
          <a:p>
            <a:pPr lvl="2"/>
            <a:r>
              <a:rPr lang="ko-KR" altLang="en-US" sz="1200" dirty="0"/>
              <a:t>각 </a:t>
            </a:r>
            <a:r>
              <a:rPr lang="en-US" altLang="ko-KR" sz="1200" dirty="0"/>
              <a:t>AP </a:t>
            </a:r>
            <a:r>
              <a:rPr lang="ko-KR" altLang="en-US" sz="1200" dirty="0"/>
              <a:t>범위 내 </a:t>
            </a:r>
            <a:r>
              <a:rPr lang="en-US" altLang="ko-KR" sz="1200" dirty="0"/>
              <a:t>Station </a:t>
            </a:r>
            <a:r>
              <a:rPr lang="ko-KR" altLang="en-US" sz="1200" dirty="0"/>
              <a:t>랜덤 위치 생성</a:t>
            </a:r>
            <a:endParaRPr lang="en-US" altLang="ko-KR" sz="1200" dirty="0"/>
          </a:p>
          <a:p>
            <a:pPr lvl="1"/>
            <a:r>
              <a:rPr lang="ko-KR" altLang="en-US" sz="1400" b="1" dirty="0"/>
              <a:t>최적화 정보 시각화 시스템 개발 예정</a:t>
            </a:r>
            <a:endParaRPr lang="en-US" altLang="ko-KR" sz="1400" b="1" dirty="0"/>
          </a:p>
          <a:p>
            <a:pPr lvl="2"/>
            <a:r>
              <a:rPr lang="ko-KR" altLang="en-US" sz="1200" dirty="0"/>
              <a:t>웹 사이트 제작</a:t>
            </a:r>
            <a:endParaRPr lang="en-US" altLang="ko-KR" sz="1400" b="1" dirty="0"/>
          </a:p>
          <a:p>
            <a:r>
              <a:rPr lang="ko-KR" altLang="en-US" sz="1800" b="1" dirty="0"/>
              <a:t>이예경</a:t>
            </a:r>
            <a:endParaRPr lang="en-US" altLang="ko-KR" sz="1800" b="1" dirty="0"/>
          </a:p>
          <a:p>
            <a:pPr lvl="1"/>
            <a:r>
              <a:rPr lang="en-US" altLang="ko-KR" sz="1400" b="1" dirty="0"/>
              <a:t>2019</a:t>
            </a:r>
            <a:r>
              <a:rPr lang="ko-KR" altLang="en-US" sz="1400" b="1" dirty="0"/>
              <a:t>년도 </a:t>
            </a:r>
            <a:r>
              <a:rPr lang="en-US" altLang="ko-KR" sz="1400" b="1" dirty="0"/>
              <a:t>PNU </a:t>
            </a:r>
            <a:r>
              <a:rPr lang="en-US" altLang="ko-KR" sz="1400" b="1" dirty="0" err="1"/>
              <a:t>WiFi</a:t>
            </a:r>
            <a:r>
              <a:rPr lang="en-US" altLang="ko-KR" sz="1400" b="1" dirty="0"/>
              <a:t> </a:t>
            </a:r>
            <a:r>
              <a:rPr lang="ko-KR" altLang="en-US" sz="1400" b="1" dirty="0"/>
              <a:t>사용 현황 데이터 수집 및 정리 완료</a:t>
            </a:r>
            <a:endParaRPr lang="en-US" altLang="ko-KR" sz="1400" b="1" dirty="0"/>
          </a:p>
          <a:p>
            <a:pPr lvl="2"/>
            <a:r>
              <a:rPr lang="ko-KR" altLang="en-US" sz="1200" dirty="0"/>
              <a:t>시간대별 이용자 수 도출 </a:t>
            </a:r>
            <a:endParaRPr lang="en-US" altLang="ko-KR" sz="1200" dirty="0"/>
          </a:p>
          <a:p>
            <a:pPr lvl="2"/>
            <a:r>
              <a:rPr lang="ko-KR" altLang="en-US" sz="1200" dirty="0" err="1"/>
              <a:t>요일별</a:t>
            </a:r>
            <a:r>
              <a:rPr lang="ko-KR" altLang="en-US" sz="1200" dirty="0"/>
              <a:t> 이용자 수 도출 </a:t>
            </a:r>
            <a:endParaRPr lang="en-US" altLang="ko-KR" sz="1200" b="1" dirty="0"/>
          </a:p>
          <a:p>
            <a:pPr lvl="1"/>
            <a:r>
              <a:rPr lang="ko-KR" altLang="en-US" sz="1400" b="1" dirty="0"/>
              <a:t>수집 데이터를 시뮬레이션에 적용 완료</a:t>
            </a:r>
            <a:endParaRPr lang="en-US" altLang="ko-KR" sz="1400" b="1" dirty="0"/>
          </a:p>
          <a:p>
            <a:pPr lvl="1"/>
            <a:r>
              <a:rPr lang="ko-KR" altLang="en-US" sz="1400" b="1" dirty="0"/>
              <a:t>시뮬레이션 평가 결과 데이터화 예정</a:t>
            </a:r>
            <a:endParaRPr lang="en-US" altLang="ko-KR" sz="1200" b="1" dirty="0"/>
          </a:p>
          <a:p>
            <a:r>
              <a:rPr lang="ko-KR" altLang="en-US" sz="1800" b="1" dirty="0"/>
              <a:t>김도형</a:t>
            </a:r>
            <a:endParaRPr lang="en-US" altLang="ko-KR" sz="1800" b="1" dirty="0"/>
          </a:p>
          <a:p>
            <a:pPr lvl="1"/>
            <a:r>
              <a:rPr lang="ko-KR" altLang="en-US" sz="1400" b="1" dirty="0"/>
              <a:t>시뮬레이션 동작 및 결과 시각화 완료</a:t>
            </a:r>
            <a:endParaRPr lang="en-US" altLang="ko-KR" sz="1400" b="1" dirty="0"/>
          </a:p>
          <a:p>
            <a:pPr lvl="2"/>
            <a:r>
              <a:rPr lang="en-US" altLang="ko-KR" sz="1200" dirty="0"/>
              <a:t>Path Loss</a:t>
            </a:r>
          </a:p>
          <a:p>
            <a:pPr lvl="2"/>
            <a:r>
              <a:rPr lang="en-US" altLang="ko-KR" sz="1200" dirty="0"/>
              <a:t>Packet Delivery Ratio</a:t>
            </a:r>
          </a:p>
          <a:p>
            <a:pPr lvl="2"/>
            <a:r>
              <a:rPr lang="en-US" altLang="ko-KR" sz="1200" dirty="0"/>
              <a:t>Packet Error</a:t>
            </a:r>
          </a:p>
          <a:p>
            <a:pPr lvl="2"/>
            <a:r>
              <a:rPr lang="en-US" altLang="ko-KR" sz="1200" dirty="0"/>
              <a:t>Channel Distribution</a:t>
            </a:r>
          </a:p>
          <a:p>
            <a:pPr lvl="2"/>
            <a:r>
              <a:rPr lang="en-US" altLang="ko-KR" sz="1200" dirty="0"/>
              <a:t>Throughput</a:t>
            </a:r>
            <a:endParaRPr lang="en-US" altLang="ko-KR" sz="1200" b="1" dirty="0"/>
          </a:p>
          <a:p>
            <a:pPr lvl="1"/>
            <a:r>
              <a:rPr lang="ko-KR" altLang="en-US" sz="1400" b="1" dirty="0"/>
              <a:t>시뮬레이션 </a:t>
            </a:r>
            <a:r>
              <a:rPr lang="en-US" altLang="ko-KR" sz="1400" b="1" dirty="0"/>
              <a:t>Channel Utilization </a:t>
            </a:r>
            <a:r>
              <a:rPr lang="ko-KR" altLang="en-US" sz="1400" b="1" dirty="0"/>
              <a:t>시각화 중</a:t>
            </a:r>
            <a:endParaRPr lang="en-US" altLang="ko-KR" sz="1400" b="1" dirty="0"/>
          </a:p>
          <a:p>
            <a:pPr lvl="1"/>
            <a:r>
              <a:rPr lang="ko-KR" altLang="en-US" sz="1400" b="1" dirty="0"/>
              <a:t>시뮬레이션 동작 시간 개선 중</a:t>
            </a:r>
            <a:endParaRPr lang="en-US" altLang="ko-KR" sz="1400" b="1" dirty="0"/>
          </a:p>
          <a:p>
            <a:pPr lvl="2"/>
            <a:r>
              <a:rPr lang="ko-KR" altLang="en-US" sz="1200" dirty="0"/>
              <a:t>불필요한 시각화 제거</a:t>
            </a:r>
            <a:endParaRPr lang="en-US" altLang="ko-KR" sz="1200" dirty="0"/>
          </a:p>
          <a:p>
            <a:pPr lvl="2"/>
            <a:r>
              <a:rPr lang="ko-KR" altLang="en-US" sz="1200" dirty="0"/>
              <a:t>전송 내역 정리</a:t>
            </a:r>
            <a:endParaRPr lang="en-US" altLang="ko-KR" sz="1200" dirty="0"/>
          </a:p>
          <a:p>
            <a:pPr lvl="2"/>
            <a:endParaRPr lang="en-US" altLang="ko-KR" sz="1200" dirty="0"/>
          </a:p>
          <a:p>
            <a:pPr lvl="2"/>
            <a:endParaRPr lang="en-US" altLang="ko-KR" sz="1200" dirty="0"/>
          </a:p>
        </p:txBody>
      </p:sp>
    </p:spTree>
    <p:extLst>
      <p:ext uri="{BB962C8B-B14F-4D97-AF65-F5344CB8AC3E}">
        <p14:creationId xmlns:p14="http://schemas.microsoft.com/office/powerpoint/2010/main" val="475359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28</a:t>
            </a:fld>
            <a:endParaRPr lang="en-US" altLang="ko-KR"/>
          </a:p>
        </p:txBody>
      </p:sp>
      <p:sp>
        <p:nvSpPr>
          <p:cNvPr id="4" name="내용 개체 틀 3"/>
          <p:cNvSpPr>
            <a:spLocks noGrp="1"/>
          </p:cNvSpPr>
          <p:nvPr>
            <p:ph sz="quarter" idx="10"/>
          </p:nvPr>
        </p:nvSpPr>
        <p:spPr/>
        <p:txBody>
          <a:bodyPr/>
          <a:lstStyle/>
          <a:p>
            <a:r>
              <a:rPr lang="en-US" altLang="ko-KR" sz="900" b="1" dirty="0" err="1"/>
              <a:t>wlanNodeConfig</a:t>
            </a:r>
            <a:r>
              <a:rPr lang="en-US" altLang="ko-KR" sz="900" b="1" dirty="0"/>
              <a:t> (MAC Layer)</a:t>
            </a:r>
          </a:p>
          <a:p>
            <a:pPr lvl="1"/>
            <a:r>
              <a:rPr lang="en-US" altLang="ko-KR" sz="900" b="1" dirty="0" err="1"/>
              <a:t>NodePosition</a:t>
            </a:r>
            <a:endParaRPr lang="en-US" altLang="ko-KR" sz="900" b="1" dirty="0"/>
          </a:p>
          <a:p>
            <a:pPr lvl="2"/>
            <a:r>
              <a:rPr lang="en-US" altLang="ko-KR" sz="900" dirty="0"/>
              <a:t>Description: Position of the node</a:t>
            </a:r>
          </a:p>
          <a:p>
            <a:pPr lvl="2"/>
            <a:r>
              <a:rPr lang="en-US" altLang="ko-KR" sz="900" dirty="0"/>
              <a:t>Value: Vector of [</a:t>
            </a:r>
            <a:r>
              <a:rPr lang="en-US" altLang="ko-KR" sz="900" dirty="0" err="1"/>
              <a:t>x,y,z</a:t>
            </a:r>
            <a:r>
              <a:rPr lang="en-US" altLang="ko-KR" sz="900" dirty="0"/>
              <a:t>] format, in units of meters</a:t>
            </a:r>
          </a:p>
          <a:p>
            <a:pPr lvl="2"/>
            <a:r>
              <a:rPr lang="en-US" altLang="ko-KR" sz="900" dirty="0"/>
              <a:t>Default: [0 0 0]</a:t>
            </a:r>
          </a:p>
          <a:p>
            <a:pPr lvl="1"/>
            <a:r>
              <a:rPr lang="en-US" altLang="ko-KR" sz="900" b="1" dirty="0" err="1"/>
              <a:t>TxFormat</a:t>
            </a:r>
            <a:endParaRPr lang="en-US" altLang="ko-KR" sz="900" b="1" dirty="0"/>
          </a:p>
          <a:p>
            <a:pPr lvl="2"/>
            <a:r>
              <a:rPr lang="en-US" altLang="ko-KR" sz="900" dirty="0"/>
              <a:t>Description: Transmitting packet format</a:t>
            </a:r>
          </a:p>
          <a:p>
            <a:pPr lvl="2"/>
            <a:r>
              <a:rPr lang="en-US" altLang="ko-KR" sz="900" dirty="0"/>
              <a:t>Value: Accepts "</a:t>
            </a:r>
            <a:r>
              <a:rPr lang="en-US" altLang="ko-KR" sz="900" dirty="0" err="1"/>
              <a:t>NonHT</a:t>
            </a:r>
            <a:r>
              <a:rPr lang="en-US" altLang="ko-KR" sz="900" dirty="0"/>
              <a:t>", "</a:t>
            </a:r>
            <a:r>
              <a:rPr lang="en-US" altLang="ko-KR" sz="900" dirty="0" err="1"/>
              <a:t>HTMixed</a:t>
            </a:r>
            <a:r>
              <a:rPr lang="en-US" altLang="ko-KR" sz="900" dirty="0"/>
              <a:t>", "VHT", "HE_SU", "HE_EXT_SU". You can also set the value to the </a:t>
            </a:r>
            <a:r>
              <a:rPr lang="en-US" altLang="ko-KR" sz="900" dirty="0" err="1"/>
              <a:t>enum</a:t>
            </a:r>
            <a:r>
              <a:rPr lang="en-US" altLang="ko-KR" sz="900" dirty="0"/>
              <a:t> type from </a:t>
            </a:r>
            <a:r>
              <a:rPr lang="en-US" altLang="ko-KR" sz="900" dirty="0" err="1"/>
              <a:t>hFrameFormatsEnum</a:t>
            </a:r>
            <a:r>
              <a:rPr lang="en-US" altLang="ko-KR" sz="900" dirty="0"/>
              <a:t>.</a:t>
            </a:r>
          </a:p>
          <a:p>
            <a:pPr lvl="2"/>
            <a:r>
              <a:rPr lang="en-US" altLang="ko-KR" sz="900" dirty="0"/>
              <a:t>Default: "HE_SU"</a:t>
            </a:r>
          </a:p>
          <a:p>
            <a:pPr lvl="1"/>
            <a:r>
              <a:rPr lang="en-US" altLang="ko-KR" sz="900" b="1" dirty="0"/>
              <a:t>Bandwidth</a:t>
            </a:r>
            <a:endParaRPr lang="en-US" altLang="ko-KR" sz="900" dirty="0"/>
          </a:p>
          <a:p>
            <a:pPr lvl="2"/>
            <a:r>
              <a:rPr lang="en-US" altLang="ko-KR" sz="900" dirty="0"/>
              <a:t>Description: Channel bandwidth</a:t>
            </a:r>
          </a:p>
          <a:p>
            <a:pPr lvl="2"/>
            <a:r>
              <a:rPr lang="en-US" altLang="ko-KR" sz="900" dirty="0"/>
              <a:t>Value: Accepts 20, 40, 80, or 160.</a:t>
            </a:r>
          </a:p>
          <a:p>
            <a:pPr lvl="2"/>
            <a:r>
              <a:rPr lang="en-US" altLang="ko-KR" sz="900" dirty="0"/>
              <a:t>Default: 20</a:t>
            </a:r>
          </a:p>
          <a:p>
            <a:pPr lvl="1"/>
            <a:r>
              <a:rPr lang="en-US" altLang="ko-KR" sz="900" b="1" dirty="0" err="1"/>
              <a:t>TxMCS</a:t>
            </a:r>
            <a:endParaRPr lang="en-US" altLang="ko-KR" sz="900" b="1" dirty="0"/>
          </a:p>
          <a:p>
            <a:pPr lvl="2"/>
            <a:r>
              <a:rPr lang="en-US" altLang="ko-KR" sz="900" dirty="0"/>
              <a:t>Description: Specifies the modulation and coding scheme (MCS) index that is used for transmitting the frame. This value applies only when </a:t>
            </a:r>
            <a:r>
              <a:rPr lang="en-US" altLang="ko-KR" sz="900" dirty="0" err="1"/>
              <a:t>RateControl</a:t>
            </a:r>
            <a:r>
              <a:rPr lang="en-US" altLang="ko-KR" sz="900" dirty="0"/>
              <a:t> is set to "</a:t>
            </a:r>
            <a:r>
              <a:rPr lang="en-US" altLang="ko-KR" sz="900" dirty="0" err="1"/>
              <a:t>FixedRate</a:t>
            </a:r>
            <a:r>
              <a:rPr lang="en-US" altLang="ko-KR" sz="900" dirty="0"/>
              <a:t>".</a:t>
            </a:r>
          </a:p>
          <a:p>
            <a:pPr lvl="2"/>
            <a:r>
              <a:rPr lang="en-US" altLang="ko-KR" sz="900" dirty="0"/>
              <a:t>Value: When </a:t>
            </a:r>
            <a:r>
              <a:rPr lang="en-US" altLang="ko-KR" sz="900" dirty="0" err="1"/>
              <a:t>TxFormat</a:t>
            </a:r>
            <a:r>
              <a:rPr lang="en-US" altLang="ko-KR" sz="900" dirty="0"/>
              <a:t> is set to "HE_SU", accepts numbers in the range [0,11]. When </a:t>
            </a:r>
            <a:r>
              <a:rPr lang="en-US" altLang="ko-KR" sz="900" dirty="0" err="1"/>
              <a:t>TxFormat</a:t>
            </a:r>
            <a:r>
              <a:rPr lang="en-US" altLang="ko-KR" sz="900" dirty="0"/>
              <a:t> is set to "VHT" and </a:t>
            </a:r>
            <a:r>
              <a:rPr lang="en-US" altLang="ko-KR" sz="900" dirty="0" err="1"/>
              <a:t>NumTxChains</a:t>
            </a:r>
            <a:r>
              <a:rPr lang="en-US" altLang="ko-KR" sz="900" dirty="0"/>
              <a:t> is not 3 or 6, accepted range is [0,9]. When </a:t>
            </a:r>
            <a:r>
              <a:rPr lang="en-US" altLang="ko-KR" sz="900" dirty="0" err="1"/>
              <a:t>TxFormat</a:t>
            </a:r>
            <a:r>
              <a:rPr lang="en-US" altLang="ko-KR" sz="900" dirty="0"/>
              <a:t> is set to "VHT" and </a:t>
            </a:r>
            <a:r>
              <a:rPr lang="en-US" altLang="ko-KR" sz="900" dirty="0" err="1"/>
              <a:t>NumTxChains</a:t>
            </a:r>
            <a:r>
              <a:rPr lang="en-US" altLang="ko-KR" sz="900" dirty="0"/>
              <a:t> is 3 or 6, accepted range is [0,8]. When </a:t>
            </a:r>
            <a:r>
              <a:rPr lang="en-US" altLang="ko-KR" sz="900" dirty="0" err="1"/>
              <a:t>TxFormat</a:t>
            </a:r>
            <a:r>
              <a:rPr lang="en-US" altLang="ko-KR" sz="900" dirty="0"/>
              <a:t> is set to "</a:t>
            </a:r>
            <a:r>
              <a:rPr lang="en-US" altLang="ko-KR" sz="900" dirty="0" err="1"/>
              <a:t>HTMixed</a:t>
            </a:r>
            <a:r>
              <a:rPr lang="en-US" altLang="ko-KR" sz="900" dirty="0"/>
              <a:t>" or "</a:t>
            </a:r>
            <a:r>
              <a:rPr lang="en-US" altLang="ko-KR" sz="900" dirty="0" err="1"/>
              <a:t>NonHT</a:t>
            </a:r>
            <a:r>
              <a:rPr lang="en-US" altLang="ko-KR" sz="900" dirty="0"/>
              <a:t>", accepted range is [0,7]. When </a:t>
            </a:r>
            <a:r>
              <a:rPr lang="en-US" altLang="ko-KR" sz="900" dirty="0" err="1"/>
              <a:t>TxFormat</a:t>
            </a:r>
            <a:r>
              <a:rPr lang="en-US" altLang="ko-KR" sz="900" dirty="0"/>
              <a:t> is set to "HE_EXT_SU", accepted range is [0,2]. For "</a:t>
            </a:r>
            <a:r>
              <a:rPr lang="en-US" altLang="ko-KR" sz="900" dirty="0" err="1"/>
              <a:t>HTMixed</a:t>
            </a:r>
            <a:r>
              <a:rPr lang="en-US" altLang="ko-KR" sz="900" dirty="0"/>
              <a:t>", the MCS value input in the range  [0,7] is automatically mapped to the index in the range [0,31] based on the </a:t>
            </a:r>
            <a:r>
              <a:rPr lang="en-US" altLang="ko-KR" sz="900" dirty="0" err="1"/>
              <a:t>NumTxChains</a:t>
            </a:r>
            <a:r>
              <a:rPr lang="en-US" altLang="ko-KR" sz="900" dirty="0"/>
              <a:t> value.</a:t>
            </a:r>
          </a:p>
          <a:p>
            <a:pPr lvl="2"/>
            <a:r>
              <a:rPr lang="en-US" altLang="ko-KR" sz="900" dirty="0"/>
              <a:t>Default: 7</a:t>
            </a:r>
          </a:p>
          <a:p>
            <a:pPr lvl="1"/>
            <a:r>
              <a:rPr lang="en-US" altLang="ko-KR" sz="900" b="1" dirty="0" err="1"/>
              <a:t>NumTxChains</a:t>
            </a:r>
            <a:endParaRPr lang="en-US" altLang="ko-KR" sz="900" b="1" dirty="0"/>
          </a:p>
          <a:p>
            <a:pPr lvl="2"/>
            <a:r>
              <a:rPr lang="en-US" altLang="ko-KR" sz="900" dirty="0"/>
              <a:t>Description: Number of transmit chains.</a:t>
            </a:r>
          </a:p>
          <a:p>
            <a:pPr lvl="2"/>
            <a:r>
              <a:rPr lang="en-US" altLang="ko-KR" sz="900" dirty="0"/>
              <a:t>Value: When </a:t>
            </a:r>
            <a:r>
              <a:rPr lang="en-US" altLang="ko-KR" sz="900" dirty="0" err="1"/>
              <a:t>TxFormat</a:t>
            </a:r>
            <a:r>
              <a:rPr lang="en-US" altLang="ko-KR" sz="900" dirty="0"/>
              <a:t> is set to "VHT" or "HE_SU", accepts numbers in the range [1,8]. When </a:t>
            </a:r>
            <a:r>
              <a:rPr lang="en-US" altLang="ko-KR" sz="900" dirty="0" err="1"/>
              <a:t>TxFormat</a:t>
            </a:r>
            <a:r>
              <a:rPr lang="en-US" altLang="ko-KR" sz="900" dirty="0"/>
              <a:t> is set to "</a:t>
            </a:r>
            <a:r>
              <a:rPr lang="en-US" altLang="ko-KR" sz="900" dirty="0" err="1"/>
              <a:t>HTMixed</a:t>
            </a:r>
            <a:r>
              <a:rPr lang="en-US" altLang="ko-KR" sz="900" dirty="0"/>
              <a:t>", accepted range is [1,4]. When </a:t>
            </a:r>
            <a:r>
              <a:rPr lang="en-US" altLang="ko-KR" sz="900" dirty="0" err="1"/>
              <a:t>TxFormat</a:t>
            </a:r>
            <a:r>
              <a:rPr lang="en-US" altLang="ko-KR" sz="900" dirty="0"/>
              <a:t> is set to "HE_EXT_SU", accepted range is [1,2]. When </a:t>
            </a:r>
            <a:r>
              <a:rPr lang="en-US" altLang="ko-KR" sz="900" dirty="0" err="1"/>
              <a:t>TxFormat</a:t>
            </a:r>
            <a:r>
              <a:rPr lang="en-US" altLang="ko-KR" sz="900" dirty="0"/>
              <a:t> is set to "</a:t>
            </a:r>
            <a:r>
              <a:rPr lang="en-US" altLang="ko-KR" sz="900" dirty="0" err="1"/>
              <a:t>NonHT</a:t>
            </a:r>
            <a:r>
              <a:rPr lang="en-US" altLang="ko-KR" sz="900" dirty="0"/>
              <a:t>", only 1 transmit chain is allowed.</a:t>
            </a:r>
          </a:p>
          <a:p>
            <a:pPr lvl="2"/>
            <a:r>
              <a:rPr lang="en-US" altLang="ko-KR" sz="900" dirty="0"/>
              <a:t>Default: 1</a:t>
            </a:r>
          </a:p>
        </p:txBody>
      </p:sp>
    </p:spTree>
    <p:extLst>
      <p:ext uri="{BB962C8B-B14F-4D97-AF65-F5344CB8AC3E}">
        <p14:creationId xmlns:p14="http://schemas.microsoft.com/office/powerpoint/2010/main" val="2380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29</a:t>
            </a:fld>
            <a:endParaRPr lang="en-US" altLang="ko-KR"/>
          </a:p>
        </p:txBody>
      </p:sp>
      <p:sp>
        <p:nvSpPr>
          <p:cNvPr id="4" name="내용 개체 틀 3"/>
          <p:cNvSpPr>
            <a:spLocks noGrp="1"/>
          </p:cNvSpPr>
          <p:nvPr>
            <p:ph sz="quarter" idx="10"/>
          </p:nvPr>
        </p:nvSpPr>
        <p:spPr/>
        <p:txBody>
          <a:bodyPr/>
          <a:lstStyle/>
          <a:p>
            <a:pPr lvl="1"/>
            <a:r>
              <a:rPr lang="en-US" altLang="ko-KR" sz="900" b="1" dirty="0" err="1"/>
              <a:t>MPDUAggregation</a:t>
            </a:r>
            <a:endParaRPr lang="en-US" altLang="ko-KR" sz="900" dirty="0"/>
          </a:p>
          <a:p>
            <a:pPr lvl="2"/>
            <a:r>
              <a:rPr lang="en-US" altLang="ko-KR" sz="900" dirty="0"/>
              <a:t>Description: Flag that enables MPDU aggregation when set to true. Applies only when </a:t>
            </a:r>
            <a:r>
              <a:rPr lang="en-US" altLang="ko-KR" sz="900" dirty="0" err="1"/>
              <a:t>TxFormat</a:t>
            </a:r>
            <a:r>
              <a:rPr lang="en-US" altLang="ko-KR" sz="900" dirty="0"/>
              <a:t> is set to "</a:t>
            </a:r>
            <a:r>
              <a:rPr lang="en-US" altLang="ko-KR" sz="900" dirty="0" err="1"/>
              <a:t>HTMixed</a:t>
            </a:r>
            <a:r>
              <a:rPr lang="en-US" altLang="ko-KR" sz="900" dirty="0"/>
              <a:t>" format.</a:t>
            </a:r>
          </a:p>
          <a:p>
            <a:pPr lvl="2"/>
            <a:r>
              <a:rPr lang="en-US" altLang="ko-KR" sz="900" dirty="0"/>
              <a:t>Value: A logical scalar (true or false)</a:t>
            </a:r>
          </a:p>
          <a:p>
            <a:pPr lvl="2"/>
            <a:r>
              <a:rPr lang="en-US" altLang="ko-KR" sz="900" dirty="0"/>
              <a:t>Default: true</a:t>
            </a:r>
          </a:p>
          <a:p>
            <a:pPr lvl="1"/>
            <a:r>
              <a:rPr lang="en-US" altLang="ko-KR" sz="900" b="1" dirty="0" err="1"/>
              <a:t>DisableAck</a:t>
            </a:r>
            <a:endParaRPr lang="en-US" altLang="ko-KR" sz="900" dirty="0"/>
          </a:p>
          <a:p>
            <a:pPr lvl="2"/>
            <a:r>
              <a:rPr lang="en-US" altLang="ko-KR" sz="900" dirty="0"/>
              <a:t>Description: Flag indicating the transmitter does not solicit acknowledgment for the frame.</a:t>
            </a:r>
          </a:p>
          <a:p>
            <a:pPr lvl="2"/>
            <a:r>
              <a:rPr lang="en-US" altLang="ko-KR" sz="900" dirty="0"/>
              <a:t>Value: A logical scalar (true or false)</a:t>
            </a:r>
          </a:p>
          <a:p>
            <a:pPr lvl="2"/>
            <a:r>
              <a:rPr lang="en-US" altLang="ko-KR" sz="900" dirty="0"/>
              <a:t>Default: false</a:t>
            </a:r>
          </a:p>
          <a:p>
            <a:pPr lvl="1"/>
            <a:r>
              <a:rPr lang="en-US" altLang="ko-KR" sz="900" b="1" dirty="0" err="1"/>
              <a:t>MaxSubframes</a:t>
            </a:r>
            <a:endParaRPr lang="en-US" altLang="ko-KR" sz="900" dirty="0"/>
          </a:p>
          <a:p>
            <a:pPr lvl="2"/>
            <a:r>
              <a:rPr lang="en-US" altLang="ko-KR" sz="900" dirty="0"/>
              <a:t>Description: Specifies the maximum number of </a:t>
            </a:r>
            <a:r>
              <a:rPr lang="en-US" altLang="ko-KR" sz="900" dirty="0" err="1"/>
              <a:t>subframes</a:t>
            </a:r>
            <a:r>
              <a:rPr lang="en-US" altLang="ko-KR" sz="900" dirty="0"/>
              <a:t> that can be aggregated in the A-MPDU.</a:t>
            </a:r>
          </a:p>
          <a:p>
            <a:pPr lvl="2"/>
            <a:r>
              <a:rPr lang="en-US" altLang="ko-KR" sz="900" dirty="0"/>
              <a:t>Value: Accepts a number in the range [1,256].</a:t>
            </a:r>
          </a:p>
          <a:p>
            <a:pPr lvl="2"/>
            <a:r>
              <a:rPr lang="en-US" altLang="ko-KR" sz="900" dirty="0"/>
              <a:t>Default: 64</a:t>
            </a:r>
          </a:p>
          <a:p>
            <a:pPr lvl="1"/>
            <a:r>
              <a:rPr lang="en-US" altLang="ko-KR" sz="900" b="1" dirty="0" err="1"/>
              <a:t>RTSThreshold</a:t>
            </a:r>
            <a:endParaRPr lang="en-US" altLang="ko-KR" sz="900" b="1" dirty="0"/>
          </a:p>
          <a:p>
            <a:pPr lvl="2"/>
            <a:r>
              <a:rPr lang="en-US" altLang="ko-KR" sz="900" dirty="0"/>
              <a:t>Description: Specifies the threshold length of the frame after which RTS/CTS protection is used for data transmission. Applies only when </a:t>
            </a:r>
            <a:r>
              <a:rPr lang="en-US" altLang="ko-KR" sz="900" dirty="0" err="1"/>
              <a:t>DisableRTS</a:t>
            </a:r>
            <a:r>
              <a:rPr lang="en-US" altLang="ko-KR" sz="900" dirty="0"/>
              <a:t> is set to false.</a:t>
            </a:r>
          </a:p>
          <a:p>
            <a:pPr lvl="2"/>
            <a:r>
              <a:rPr lang="en-US" altLang="ko-KR" sz="900" dirty="0"/>
              <a:t>Value: Accepts a number in the range [0,65536].</a:t>
            </a:r>
          </a:p>
          <a:p>
            <a:pPr lvl="2"/>
            <a:r>
              <a:rPr lang="en-US" altLang="ko-KR" sz="900" dirty="0"/>
              <a:t>Default: 65536</a:t>
            </a:r>
          </a:p>
          <a:p>
            <a:pPr lvl="1"/>
            <a:r>
              <a:rPr lang="en-US" altLang="ko-KR" sz="900" b="1" dirty="0" err="1"/>
              <a:t>DisableRTS</a:t>
            </a:r>
            <a:endParaRPr lang="en-US" altLang="ko-KR" sz="900" dirty="0"/>
          </a:p>
          <a:p>
            <a:pPr lvl="2"/>
            <a:r>
              <a:rPr lang="en-US" altLang="ko-KR" sz="900" dirty="0"/>
              <a:t>Description: Flag that disables RTS/CTS exchange for all the data transmissions when set to true.</a:t>
            </a:r>
          </a:p>
          <a:p>
            <a:pPr lvl="2"/>
            <a:r>
              <a:rPr lang="en-US" altLang="ko-KR" sz="900" dirty="0"/>
              <a:t>Value: A logical scalar (true or false)</a:t>
            </a:r>
          </a:p>
          <a:p>
            <a:pPr lvl="2"/>
            <a:r>
              <a:rPr lang="en-US" altLang="ko-KR" sz="900" dirty="0"/>
              <a:t>Default: false</a:t>
            </a:r>
          </a:p>
          <a:p>
            <a:pPr lvl="1"/>
            <a:r>
              <a:rPr lang="en-US" altLang="ko-KR" sz="900" b="1" dirty="0" err="1"/>
              <a:t>MaxShortRetries</a:t>
            </a:r>
            <a:endParaRPr lang="en-US" altLang="ko-KR" sz="900" dirty="0"/>
          </a:p>
          <a:p>
            <a:pPr lvl="2"/>
            <a:r>
              <a:rPr lang="en-US" altLang="ko-KR" sz="900" dirty="0"/>
              <a:t>Description: Specifies the retry limit for frames less than RTS threshold.</a:t>
            </a:r>
          </a:p>
          <a:p>
            <a:pPr lvl="2"/>
            <a:r>
              <a:rPr lang="en-US" altLang="ko-KR" sz="900" dirty="0"/>
              <a:t>Value: Accepts a number in the range [0,32].</a:t>
            </a:r>
          </a:p>
          <a:p>
            <a:pPr lvl="2"/>
            <a:r>
              <a:rPr lang="en-US" altLang="ko-KR" sz="900" dirty="0"/>
              <a:t>Default: 7</a:t>
            </a:r>
          </a:p>
        </p:txBody>
      </p:sp>
    </p:spTree>
    <p:extLst>
      <p:ext uri="{BB962C8B-B14F-4D97-AF65-F5344CB8AC3E}">
        <p14:creationId xmlns:p14="http://schemas.microsoft.com/office/powerpoint/2010/main" val="77727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기존 연구 분석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3</a:t>
            </a:fld>
            <a:endParaRPr lang="en-US" altLang="ko-KR"/>
          </a:p>
        </p:txBody>
      </p:sp>
      <p:sp>
        <p:nvSpPr>
          <p:cNvPr id="4" name="Rectangle 3"/>
          <p:cNvSpPr>
            <a:spLocks noGrp="1" noChangeArrowheads="1"/>
          </p:cNvSpPr>
          <p:nvPr>
            <p:ph sz="quarter" idx="10"/>
          </p:nvPr>
        </p:nvSpPr>
        <p:spPr>
          <a:xfrm>
            <a:off x="504921" y="756458"/>
            <a:ext cx="11450012" cy="5690380"/>
          </a:xfrm>
        </p:spPr>
        <p:txBody>
          <a:bodyPr/>
          <a:lstStyle/>
          <a:p>
            <a:r>
              <a:rPr lang="en-US" altLang="ko-KR" sz="1800" dirty="0" err="1">
                <a:latin typeface="+mn-lt"/>
              </a:rPr>
              <a:t>WiFi</a:t>
            </a:r>
            <a:r>
              <a:rPr lang="en-US" altLang="ko-KR" sz="1800" dirty="0">
                <a:latin typeface="+mn-lt"/>
              </a:rPr>
              <a:t> </a:t>
            </a:r>
            <a:r>
              <a:rPr lang="ko-KR" altLang="en-US" sz="1800" dirty="0">
                <a:latin typeface="+mn-lt"/>
              </a:rPr>
              <a:t>사용 불편 원인 분석</a:t>
            </a:r>
            <a:endParaRPr lang="en-US" altLang="ko-KR" sz="1800" dirty="0">
              <a:latin typeface="+mn-lt"/>
            </a:endParaRPr>
          </a:p>
          <a:p>
            <a:pPr lvl="1"/>
            <a:r>
              <a:rPr lang="ko-KR" altLang="en-US" sz="1500" dirty="0">
                <a:latin typeface="+mn-lt"/>
              </a:rPr>
              <a:t>기존 연구에서 </a:t>
            </a:r>
            <a:r>
              <a:rPr lang="en-US" altLang="ko-KR" sz="1500" dirty="0">
                <a:latin typeface="+mn-lt"/>
              </a:rPr>
              <a:t>PNU-</a:t>
            </a:r>
            <a:r>
              <a:rPr lang="en-US" altLang="ko-KR" sz="1500" dirty="0" err="1">
                <a:latin typeface="+mn-lt"/>
              </a:rPr>
              <a:t>WiFi</a:t>
            </a:r>
            <a:r>
              <a:rPr lang="en-US" altLang="ko-KR" sz="1500" dirty="0">
                <a:latin typeface="+mn-lt"/>
              </a:rPr>
              <a:t> </a:t>
            </a:r>
            <a:r>
              <a:rPr lang="ko-KR" altLang="en-US" sz="1500" dirty="0">
                <a:latin typeface="+mn-lt"/>
              </a:rPr>
              <a:t>사용 불편의 다양한 원인 중 </a:t>
            </a:r>
            <a:r>
              <a:rPr lang="en-US" altLang="ko-KR" sz="1500" b="1" dirty="0">
                <a:latin typeface="+mn-lt"/>
              </a:rPr>
              <a:t>AP </a:t>
            </a:r>
            <a:r>
              <a:rPr lang="ko-KR" altLang="en-US" sz="1500" b="1" dirty="0">
                <a:latin typeface="+mn-lt"/>
              </a:rPr>
              <a:t>집중 현상</a:t>
            </a:r>
            <a:r>
              <a:rPr lang="ko-KR" altLang="en-US" sz="1500" dirty="0">
                <a:latin typeface="+mn-lt"/>
              </a:rPr>
              <a:t>에 초점</a:t>
            </a:r>
            <a:endParaRPr lang="en-US" altLang="ko-KR" sz="1500" dirty="0">
              <a:latin typeface="+mn-lt"/>
            </a:endParaRPr>
          </a:p>
          <a:p>
            <a:pPr lvl="1"/>
            <a:r>
              <a:rPr lang="ko-KR" altLang="en-US" sz="1500" dirty="0">
                <a:latin typeface="+mn-lt"/>
              </a:rPr>
              <a:t>불균형 위치를 찾기 위해 캠퍼스 전체 건물을 용도에 따라 네 그룹으로 분류</a:t>
            </a:r>
            <a:endParaRPr lang="en-US" altLang="ko-KR" sz="1500" dirty="0">
              <a:latin typeface="+mn-lt"/>
            </a:endParaRPr>
          </a:p>
          <a:p>
            <a:pPr lvl="1"/>
            <a:r>
              <a:rPr lang="ko-KR" altLang="en-US" sz="1500" dirty="0">
                <a:latin typeface="+mn-lt"/>
              </a:rPr>
              <a:t>이용자</a:t>
            </a:r>
            <a:r>
              <a:rPr lang="en-US" altLang="ko-KR" sz="1500" dirty="0">
                <a:latin typeface="+mn-lt"/>
              </a:rPr>
              <a:t>(Client)</a:t>
            </a:r>
            <a:r>
              <a:rPr lang="ko-KR" altLang="en-US" sz="1500" dirty="0">
                <a:latin typeface="+mn-lt"/>
              </a:rPr>
              <a:t> 데이터를 분석하여 각 그룹에서 불균형이 가장 심한 층 선정</a:t>
            </a:r>
            <a:endParaRPr lang="en-US" altLang="ko-KR" sz="1500" dirty="0">
              <a:latin typeface="+mn-lt"/>
            </a:endParaRPr>
          </a:p>
          <a:p>
            <a:r>
              <a:rPr lang="ko-KR" altLang="en-US" sz="1800" dirty="0">
                <a:latin typeface="+mn-lt"/>
              </a:rPr>
              <a:t>문제점</a:t>
            </a:r>
            <a:endParaRPr lang="en-US" altLang="ko-KR" sz="1800" dirty="0">
              <a:latin typeface="+mn-lt"/>
            </a:endParaRPr>
          </a:p>
          <a:p>
            <a:pPr lvl="1">
              <a:lnSpc>
                <a:spcPct val="100000"/>
              </a:lnSpc>
            </a:pPr>
            <a:r>
              <a:rPr lang="en-US" altLang="ko-KR" sz="1500" dirty="0">
                <a:latin typeface="+mn-lt"/>
              </a:rPr>
              <a:t>AP</a:t>
            </a:r>
            <a:r>
              <a:rPr lang="ko-KR" altLang="en-US" sz="1500" dirty="0">
                <a:latin typeface="+mn-lt"/>
              </a:rPr>
              <a:t>가 설치된 위치적 특성</a:t>
            </a:r>
            <a:r>
              <a:rPr lang="en-US" altLang="ko-KR" sz="1500" dirty="0">
                <a:latin typeface="+mn-lt"/>
              </a:rPr>
              <a:t>, </a:t>
            </a:r>
            <a:r>
              <a:rPr lang="ko-KR" altLang="en-US" sz="1500" dirty="0">
                <a:latin typeface="+mn-lt"/>
              </a:rPr>
              <a:t>사용 목적 등을 고려했을 때 불필요한 </a:t>
            </a:r>
            <a:r>
              <a:rPr lang="en-US" altLang="ko-KR" sz="1500" dirty="0">
                <a:latin typeface="+mn-lt"/>
              </a:rPr>
              <a:t>AP </a:t>
            </a:r>
            <a:r>
              <a:rPr lang="ko-KR" altLang="en-US" sz="1500" dirty="0">
                <a:latin typeface="+mn-lt"/>
              </a:rPr>
              <a:t>존재</a:t>
            </a:r>
            <a:endParaRPr lang="en-US" altLang="ko-KR" sz="1500" dirty="0">
              <a:latin typeface="+mn-lt"/>
            </a:endParaRPr>
          </a:p>
          <a:p>
            <a:pPr lvl="1">
              <a:lnSpc>
                <a:spcPct val="100000"/>
              </a:lnSpc>
            </a:pPr>
            <a:r>
              <a:rPr lang="ko-KR" altLang="en-US" sz="1500" dirty="0">
                <a:latin typeface="+mn-lt"/>
              </a:rPr>
              <a:t>지나치게 많은 </a:t>
            </a:r>
            <a:r>
              <a:rPr lang="en-US" altLang="ko-KR" sz="1500" dirty="0">
                <a:latin typeface="+mn-lt"/>
              </a:rPr>
              <a:t>AP</a:t>
            </a:r>
            <a:r>
              <a:rPr lang="ko-KR" altLang="en-US" sz="1500" dirty="0">
                <a:latin typeface="+mn-lt"/>
              </a:rPr>
              <a:t>로 인해 자원의 불균형 발생</a:t>
            </a:r>
            <a:endParaRPr lang="en-US" altLang="ko-KR" sz="1800" dirty="0">
              <a:latin typeface="+mn-lt"/>
            </a:endParaRPr>
          </a:p>
          <a:p>
            <a:pPr>
              <a:lnSpc>
                <a:spcPct val="100000"/>
              </a:lnSpc>
            </a:pPr>
            <a:endParaRPr lang="en-US" altLang="ko-KR" sz="1800" dirty="0">
              <a:latin typeface="+mn-lt"/>
            </a:endParaRPr>
          </a:p>
          <a:p>
            <a:pPr>
              <a:lnSpc>
                <a:spcPct val="100000"/>
              </a:lnSpc>
            </a:pPr>
            <a:endParaRPr lang="en-US" altLang="ko-KR" sz="1800" dirty="0">
              <a:latin typeface="+mn-lt"/>
            </a:endParaRPr>
          </a:p>
          <a:p>
            <a:pPr>
              <a:lnSpc>
                <a:spcPct val="100000"/>
              </a:lnSpc>
            </a:pPr>
            <a:endParaRPr lang="en-US" altLang="ko-KR" sz="1800" dirty="0">
              <a:latin typeface="+mn-lt"/>
            </a:endParaRPr>
          </a:p>
          <a:p>
            <a:pPr>
              <a:lnSpc>
                <a:spcPct val="100000"/>
              </a:lnSpc>
            </a:pPr>
            <a:endParaRPr lang="en-US" altLang="ko-KR" sz="1800" dirty="0">
              <a:latin typeface="+mn-lt"/>
            </a:endParaRPr>
          </a:p>
          <a:p>
            <a:pPr>
              <a:lnSpc>
                <a:spcPct val="100000"/>
              </a:lnSpc>
            </a:pPr>
            <a:endParaRPr lang="en-US" altLang="ko-KR" sz="1400" dirty="0">
              <a:latin typeface="+mn-lt"/>
            </a:endParaRPr>
          </a:p>
          <a:p>
            <a:pPr lvl="1">
              <a:lnSpc>
                <a:spcPct val="100000"/>
              </a:lnSpc>
            </a:pPr>
            <a:endParaRPr lang="en-US" altLang="ko-KR" dirty="0">
              <a:latin typeface="+mn-lt"/>
            </a:endParaRPr>
          </a:p>
        </p:txBody>
      </p:sp>
      <p:grpSp>
        <p:nvGrpSpPr>
          <p:cNvPr id="9" name="그룹 8">
            <a:extLst>
              <a:ext uri="{FF2B5EF4-FFF2-40B4-BE49-F238E27FC236}">
                <a16:creationId xmlns:a16="http://schemas.microsoft.com/office/drawing/2014/main" id="{52996AD6-EDAB-486A-8A98-9791498F00C2}"/>
              </a:ext>
            </a:extLst>
          </p:cNvPr>
          <p:cNvGrpSpPr/>
          <p:nvPr/>
        </p:nvGrpSpPr>
        <p:grpSpPr>
          <a:xfrm>
            <a:off x="767408" y="4075569"/>
            <a:ext cx="5128704" cy="1987748"/>
            <a:chOff x="767408" y="4019189"/>
            <a:chExt cx="5128704" cy="1987748"/>
          </a:xfrm>
        </p:grpSpPr>
        <p:grpSp>
          <p:nvGrpSpPr>
            <p:cNvPr id="8" name="그룹 7">
              <a:extLst>
                <a:ext uri="{FF2B5EF4-FFF2-40B4-BE49-F238E27FC236}">
                  <a16:creationId xmlns:a16="http://schemas.microsoft.com/office/drawing/2014/main" id="{162E265D-6CD8-459C-99EA-5D87EBBC4F74}"/>
                </a:ext>
              </a:extLst>
            </p:cNvPr>
            <p:cNvGrpSpPr/>
            <p:nvPr/>
          </p:nvGrpSpPr>
          <p:grpSpPr>
            <a:xfrm>
              <a:off x="767408" y="4019189"/>
              <a:ext cx="5128704" cy="1691787"/>
              <a:chOff x="504921" y="4149080"/>
              <a:chExt cx="5128704" cy="1691787"/>
            </a:xfrm>
          </p:grpSpPr>
          <p:pic>
            <p:nvPicPr>
              <p:cNvPr id="6" name="그림 5">
                <a:extLst>
                  <a:ext uri="{FF2B5EF4-FFF2-40B4-BE49-F238E27FC236}">
                    <a16:creationId xmlns:a16="http://schemas.microsoft.com/office/drawing/2014/main" id="{6493ED70-37DA-49E7-94B6-8FBF980AF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21" y="4149080"/>
                <a:ext cx="5128704" cy="1691787"/>
              </a:xfrm>
              <a:prstGeom prst="rect">
                <a:avLst/>
              </a:prstGeom>
            </p:spPr>
          </p:pic>
          <p:sp>
            <p:nvSpPr>
              <p:cNvPr id="7" name="직사각형 6">
                <a:extLst>
                  <a:ext uri="{FF2B5EF4-FFF2-40B4-BE49-F238E27FC236}">
                    <a16:creationId xmlns:a16="http://schemas.microsoft.com/office/drawing/2014/main" id="{5AB50230-9CC2-4B8B-88C9-FF49AFFA8A36}"/>
                  </a:ext>
                </a:extLst>
              </p:cNvPr>
              <p:cNvSpPr/>
              <p:nvPr/>
            </p:nvSpPr>
            <p:spPr>
              <a:xfrm>
                <a:off x="584997" y="4725144"/>
                <a:ext cx="4968552" cy="216024"/>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3887120A-C6CA-4748-8E2F-277046D581EA}"/>
                </a:ext>
              </a:extLst>
            </p:cNvPr>
            <p:cNvSpPr txBox="1"/>
            <p:nvPr/>
          </p:nvSpPr>
          <p:spPr>
            <a:xfrm>
              <a:off x="1703512" y="5699160"/>
              <a:ext cx="3850734" cy="307777"/>
            </a:xfrm>
            <a:prstGeom prst="rect">
              <a:avLst/>
            </a:prstGeom>
            <a:noFill/>
          </p:spPr>
          <p:txBody>
            <a:bodyPr wrap="none" rtlCol="0">
              <a:spAutoFit/>
            </a:bodyPr>
            <a:lstStyle/>
            <a:p>
              <a:r>
                <a:rPr lang="ko-KR" altLang="en-US" sz="1400" dirty="0"/>
                <a:t>그림</a:t>
              </a:r>
              <a:r>
                <a:rPr lang="en-US" altLang="ko-KR" sz="1400" dirty="0"/>
                <a:t>1. </a:t>
              </a:r>
              <a:r>
                <a:rPr lang="ko-KR" altLang="en-US" sz="1400" dirty="0" err="1"/>
                <a:t>새벽벌</a:t>
              </a:r>
              <a:r>
                <a:rPr lang="ko-KR" altLang="en-US" sz="1400" dirty="0"/>
                <a:t> 도서관 </a:t>
              </a:r>
              <a:r>
                <a:rPr lang="en-US" altLang="ko-KR" sz="1400" dirty="0"/>
                <a:t>1</a:t>
              </a:r>
              <a:r>
                <a:rPr lang="ko-KR" altLang="en-US" sz="1400" dirty="0"/>
                <a:t>층의 세션 분포 그래프</a:t>
              </a:r>
            </a:p>
          </p:txBody>
        </p:sp>
      </p:grpSp>
      <p:grpSp>
        <p:nvGrpSpPr>
          <p:cNvPr id="11" name="그룹 10">
            <a:extLst>
              <a:ext uri="{FF2B5EF4-FFF2-40B4-BE49-F238E27FC236}">
                <a16:creationId xmlns:a16="http://schemas.microsoft.com/office/drawing/2014/main" id="{6AE6893F-3C3C-4BF1-89EF-D1CC09E5D774}"/>
              </a:ext>
            </a:extLst>
          </p:cNvPr>
          <p:cNvGrpSpPr/>
          <p:nvPr/>
        </p:nvGrpSpPr>
        <p:grpSpPr>
          <a:xfrm>
            <a:off x="7035583" y="3926056"/>
            <a:ext cx="3284505" cy="2137261"/>
            <a:chOff x="7035583" y="3926056"/>
            <a:chExt cx="3284505" cy="2137261"/>
          </a:xfrm>
        </p:grpSpPr>
        <p:pic>
          <p:nvPicPr>
            <p:cNvPr id="20" name="그림 19">
              <a:extLst>
                <a:ext uri="{FF2B5EF4-FFF2-40B4-BE49-F238E27FC236}">
                  <a16:creationId xmlns:a16="http://schemas.microsoft.com/office/drawing/2014/main" id="{2DC292F9-1286-4392-8CAC-3C761C15A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5583" y="3926056"/>
              <a:ext cx="3284505" cy="1806097"/>
            </a:xfrm>
            <a:prstGeom prst="rect">
              <a:avLst/>
            </a:prstGeom>
          </p:spPr>
        </p:pic>
        <p:sp>
          <p:nvSpPr>
            <p:cNvPr id="10" name="TextBox 9">
              <a:extLst>
                <a:ext uri="{FF2B5EF4-FFF2-40B4-BE49-F238E27FC236}">
                  <a16:creationId xmlns:a16="http://schemas.microsoft.com/office/drawing/2014/main" id="{050E0E2D-5490-4F2D-980A-BC41E8470BD0}"/>
                </a:ext>
              </a:extLst>
            </p:cNvPr>
            <p:cNvSpPr txBox="1"/>
            <p:nvPr/>
          </p:nvSpPr>
          <p:spPr>
            <a:xfrm>
              <a:off x="7530978" y="5755540"/>
              <a:ext cx="2468946" cy="307777"/>
            </a:xfrm>
            <a:prstGeom prst="rect">
              <a:avLst/>
            </a:prstGeom>
            <a:noFill/>
          </p:spPr>
          <p:txBody>
            <a:bodyPr wrap="none" rtlCol="0">
              <a:spAutoFit/>
            </a:bodyPr>
            <a:lstStyle/>
            <a:p>
              <a:r>
                <a:rPr lang="ko-KR" altLang="en-US" sz="1400" dirty="0"/>
                <a:t>그림</a:t>
              </a:r>
              <a:r>
                <a:rPr lang="en-US" altLang="ko-KR" sz="1400" dirty="0"/>
                <a:t>2. </a:t>
              </a:r>
              <a:r>
                <a:rPr lang="ko-KR" altLang="en-US" sz="1400" dirty="0"/>
                <a:t>중앙 도서관 </a:t>
              </a:r>
              <a:r>
                <a:rPr lang="en-US" altLang="ko-KR" sz="1400" dirty="0"/>
                <a:t>1</a:t>
              </a:r>
              <a:r>
                <a:rPr lang="ko-KR" altLang="en-US" sz="1400" dirty="0"/>
                <a:t>층 도면</a:t>
              </a:r>
            </a:p>
          </p:txBody>
        </p:sp>
      </p:grpSp>
    </p:spTree>
    <p:extLst>
      <p:ext uri="{BB962C8B-B14F-4D97-AF65-F5344CB8AC3E}">
        <p14:creationId xmlns:p14="http://schemas.microsoft.com/office/powerpoint/2010/main" val="19477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30</a:t>
            </a:fld>
            <a:endParaRPr lang="en-US" altLang="ko-KR"/>
          </a:p>
        </p:txBody>
      </p:sp>
      <p:sp>
        <p:nvSpPr>
          <p:cNvPr id="4" name="내용 개체 틀 3"/>
          <p:cNvSpPr>
            <a:spLocks noGrp="1"/>
          </p:cNvSpPr>
          <p:nvPr>
            <p:ph sz="quarter" idx="10"/>
          </p:nvPr>
        </p:nvSpPr>
        <p:spPr/>
        <p:txBody>
          <a:bodyPr/>
          <a:lstStyle/>
          <a:p>
            <a:pPr lvl="1"/>
            <a:r>
              <a:rPr lang="en-US" altLang="ko-KR" sz="900" b="1" dirty="0" err="1"/>
              <a:t>MaxLongRetries</a:t>
            </a:r>
            <a:endParaRPr lang="en-US" altLang="ko-KR" sz="900" dirty="0"/>
          </a:p>
          <a:p>
            <a:pPr lvl="2"/>
            <a:r>
              <a:rPr lang="en-US" altLang="ko-KR" sz="900" dirty="0"/>
              <a:t>Description: Specifies the retry limit for frames greater than RTS threshold.</a:t>
            </a:r>
          </a:p>
          <a:p>
            <a:pPr lvl="2"/>
            <a:r>
              <a:rPr lang="en-US" altLang="ko-KR" sz="900" dirty="0"/>
              <a:t>Value: Accepts a number in the range [0,32].</a:t>
            </a:r>
          </a:p>
          <a:p>
            <a:pPr lvl="2"/>
            <a:r>
              <a:rPr lang="en-US" altLang="ko-KR" sz="900" dirty="0"/>
              <a:t>Default: 7</a:t>
            </a:r>
          </a:p>
          <a:p>
            <a:pPr lvl="1"/>
            <a:r>
              <a:rPr lang="en-US" altLang="ko-KR" sz="900" b="1" dirty="0" err="1"/>
              <a:t>BasicRates</a:t>
            </a:r>
            <a:endParaRPr lang="en-US" altLang="ko-KR" sz="900" dirty="0"/>
          </a:p>
          <a:p>
            <a:pPr lvl="2"/>
            <a:r>
              <a:rPr lang="en-US" altLang="ko-KR" sz="900" dirty="0"/>
              <a:t>Description: Set of data rates representing basic rate set</a:t>
            </a:r>
          </a:p>
          <a:p>
            <a:pPr lvl="2"/>
            <a:r>
              <a:rPr lang="en-US" altLang="ko-KR" sz="900" dirty="0"/>
              <a:t>Value: Accepts a vector of data rate values. The values must be from the set [6, 9, 12, 18, 24, 36, 48, 54].</a:t>
            </a:r>
          </a:p>
          <a:p>
            <a:pPr lvl="2"/>
            <a:r>
              <a:rPr lang="en-US" altLang="ko-KR" sz="900" dirty="0"/>
              <a:t>Default: [6 12 24]</a:t>
            </a:r>
          </a:p>
          <a:p>
            <a:pPr lvl="1"/>
            <a:r>
              <a:rPr lang="en-US" altLang="ko-KR" sz="900" b="1" dirty="0"/>
              <a:t>Use6MbpsForControlFrames</a:t>
            </a:r>
            <a:endParaRPr lang="en-US" altLang="ko-KR" sz="900" dirty="0"/>
          </a:p>
          <a:p>
            <a:pPr lvl="2"/>
            <a:r>
              <a:rPr lang="en-US" altLang="ko-KR" sz="900" dirty="0"/>
              <a:t>Description: Flag that forces to use 6 Mbps data rate for all control frames ignoring the values in </a:t>
            </a:r>
            <a:r>
              <a:rPr lang="en-US" altLang="ko-KR" sz="900" dirty="0" err="1"/>
              <a:t>BasicRateSet</a:t>
            </a:r>
            <a:r>
              <a:rPr lang="en-US" altLang="ko-KR" sz="900" dirty="0"/>
              <a:t>. </a:t>
            </a:r>
          </a:p>
          <a:p>
            <a:pPr lvl="2"/>
            <a:r>
              <a:rPr lang="en-US" altLang="ko-KR" sz="900" dirty="0"/>
              <a:t>Value: A logical scalar (true or false)</a:t>
            </a:r>
          </a:p>
          <a:p>
            <a:pPr lvl="2"/>
            <a:r>
              <a:rPr lang="en-US" altLang="ko-KR" sz="900" dirty="0"/>
              <a:t>Default: false</a:t>
            </a:r>
          </a:p>
          <a:p>
            <a:pPr lvl="1"/>
            <a:r>
              <a:rPr lang="en-US" altLang="ko-KR" sz="900" b="1" dirty="0" err="1"/>
              <a:t>BandAndChannel</a:t>
            </a:r>
            <a:endParaRPr lang="en-US" altLang="ko-KR" sz="900" b="1" dirty="0"/>
          </a:p>
          <a:p>
            <a:pPr lvl="2"/>
            <a:r>
              <a:rPr lang="en-US" altLang="ko-KR" sz="900" dirty="0"/>
              <a:t>Description: Operating band and channel number </a:t>
            </a:r>
          </a:p>
          <a:p>
            <a:pPr lvl="2"/>
            <a:r>
              <a:rPr lang="en-US" altLang="ko-KR" sz="900" dirty="0"/>
              <a:t>Value: A cell array of vector in the format {[x, y]} where x = band, y = channel number. The value of x can be 2.4, 5, or 6. The value of y can be any valid channel number.</a:t>
            </a:r>
          </a:p>
          <a:p>
            <a:pPr lvl="2"/>
            <a:r>
              <a:rPr lang="en-US" altLang="ko-KR" sz="900" dirty="0"/>
              <a:t>Default: [2.4, 6]</a:t>
            </a:r>
          </a:p>
          <a:p>
            <a:pPr lvl="1"/>
            <a:r>
              <a:rPr lang="en-US" altLang="ko-KR" sz="900" b="1" dirty="0" err="1"/>
              <a:t>CWMin</a:t>
            </a:r>
            <a:endParaRPr lang="en-US" altLang="ko-KR" sz="900" b="1" dirty="0"/>
          </a:p>
          <a:p>
            <a:pPr lvl="2"/>
            <a:r>
              <a:rPr lang="en-US" altLang="ko-KR" sz="900" dirty="0"/>
              <a:t>Description: Minimum value for the contention window range for each access category.</a:t>
            </a:r>
          </a:p>
          <a:p>
            <a:pPr lvl="2"/>
            <a:r>
              <a:rPr lang="en-US" altLang="ko-KR" sz="900" dirty="0"/>
              <a:t>Value: A row vector of size 4, indicating the </a:t>
            </a:r>
            <a:r>
              <a:rPr lang="en-US" altLang="ko-KR" sz="900" dirty="0" err="1"/>
              <a:t>CWMin</a:t>
            </a:r>
            <a:r>
              <a:rPr lang="en-US" altLang="ko-KR" sz="900" dirty="0"/>
              <a:t> values for four access categories. Each value in the row vector must be in the range [1,1023].</a:t>
            </a:r>
          </a:p>
          <a:p>
            <a:pPr lvl="2"/>
            <a:r>
              <a:rPr lang="en-US" altLang="ko-KR" sz="900" dirty="0"/>
              <a:t>Default: [15 15 7 3]</a:t>
            </a:r>
          </a:p>
          <a:p>
            <a:pPr lvl="1"/>
            <a:r>
              <a:rPr lang="en-US" altLang="ko-KR" sz="900" b="1" dirty="0" err="1"/>
              <a:t>CWMax</a:t>
            </a:r>
            <a:endParaRPr lang="en-US" altLang="ko-KR" sz="900" dirty="0"/>
          </a:p>
          <a:p>
            <a:pPr lvl="2"/>
            <a:r>
              <a:rPr lang="en-US" altLang="ko-KR" sz="900" dirty="0"/>
              <a:t>Description: Maximum value for the contention window range for each access category.</a:t>
            </a:r>
          </a:p>
          <a:p>
            <a:pPr lvl="2"/>
            <a:r>
              <a:rPr lang="en-US" altLang="ko-KR" sz="900" dirty="0"/>
              <a:t>Value: A row vector of size 4, indicating the </a:t>
            </a:r>
            <a:r>
              <a:rPr lang="en-US" altLang="ko-KR" sz="900" dirty="0" err="1"/>
              <a:t>CWMax</a:t>
            </a:r>
            <a:r>
              <a:rPr lang="en-US" altLang="ko-KR" sz="900" dirty="0"/>
              <a:t> values for four access categories. Each value in the row vector must be in the range [1,1023].</a:t>
            </a:r>
          </a:p>
          <a:p>
            <a:pPr lvl="2"/>
            <a:r>
              <a:rPr lang="en-US" altLang="ko-KR" sz="900" dirty="0"/>
              <a:t>Default: [1023 1023 15 7]</a:t>
            </a:r>
          </a:p>
        </p:txBody>
      </p:sp>
    </p:spTree>
    <p:extLst>
      <p:ext uri="{BB962C8B-B14F-4D97-AF65-F5344CB8AC3E}">
        <p14:creationId xmlns:p14="http://schemas.microsoft.com/office/powerpoint/2010/main" val="298125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31</a:t>
            </a:fld>
            <a:endParaRPr lang="en-US" altLang="ko-KR"/>
          </a:p>
        </p:txBody>
      </p:sp>
      <p:sp>
        <p:nvSpPr>
          <p:cNvPr id="4" name="내용 개체 틀 3"/>
          <p:cNvSpPr>
            <a:spLocks noGrp="1"/>
          </p:cNvSpPr>
          <p:nvPr>
            <p:ph sz="quarter" idx="10"/>
          </p:nvPr>
        </p:nvSpPr>
        <p:spPr/>
        <p:txBody>
          <a:bodyPr/>
          <a:lstStyle/>
          <a:p>
            <a:pPr lvl="1"/>
            <a:r>
              <a:rPr lang="en-US" altLang="ko-KR" sz="900" b="1" dirty="0" err="1"/>
              <a:t>AIFSSlots</a:t>
            </a:r>
            <a:endParaRPr lang="en-US" altLang="ko-KR" sz="900" b="1" dirty="0"/>
          </a:p>
          <a:p>
            <a:pPr lvl="2"/>
            <a:r>
              <a:rPr lang="en-US" altLang="ko-KR" sz="900" dirty="0"/>
              <a:t>Description: Number of arbitrary </a:t>
            </a:r>
            <a:r>
              <a:rPr lang="en-US" altLang="ko-KR" sz="900" dirty="0" err="1"/>
              <a:t>interframe</a:t>
            </a:r>
            <a:r>
              <a:rPr lang="en-US" altLang="ko-KR" sz="900" dirty="0"/>
              <a:t> space (AIFS) slots for each access category.</a:t>
            </a:r>
          </a:p>
          <a:p>
            <a:pPr lvl="2"/>
            <a:r>
              <a:rPr lang="en-US" altLang="ko-KR" sz="900" dirty="0"/>
              <a:t>Value: A row vector of size 4, indicating the number of AIFS slots for four access categories. Each value in the row vector must be in the range [2,15].</a:t>
            </a:r>
          </a:p>
          <a:p>
            <a:pPr lvl="2"/>
            <a:r>
              <a:rPr lang="en-US" altLang="ko-KR" sz="900" dirty="0"/>
              <a:t>Default: [3 7 2 2]</a:t>
            </a:r>
          </a:p>
          <a:p>
            <a:pPr lvl="1"/>
            <a:r>
              <a:rPr lang="en-US" altLang="ko-KR" sz="900" b="1" dirty="0" err="1"/>
              <a:t>RateControl</a:t>
            </a:r>
            <a:endParaRPr lang="en-US" altLang="ko-KR" sz="900" b="1" dirty="0"/>
          </a:p>
          <a:p>
            <a:pPr lvl="2"/>
            <a:r>
              <a:rPr lang="en-US" altLang="ko-KR" sz="900" dirty="0"/>
              <a:t>Description: Rate control algorithm to use</a:t>
            </a:r>
          </a:p>
          <a:p>
            <a:pPr lvl="2"/>
            <a:r>
              <a:rPr lang="en-US" altLang="ko-KR" sz="900" dirty="0"/>
              <a:t>Value: Accepts either "</a:t>
            </a:r>
            <a:r>
              <a:rPr lang="en-US" altLang="ko-KR" sz="900" dirty="0" err="1"/>
              <a:t>FixedRate</a:t>
            </a:r>
            <a:r>
              <a:rPr lang="en-US" altLang="ko-KR" sz="900" dirty="0"/>
              <a:t>" or "ARF"</a:t>
            </a:r>
          </a:p>
          <a:p>
            <a:pPr lvl="2"/>
            <a:r>
              <a:rPr lang="en-US" altLang="ko-KR" sz="900" dirty="0"/>
              <a:t>Default: "</a:t>
            </a:r>
            <a:r>
              <a:rPr lang="en-US" altLang="ko-KR" sz="900" dirty="0" err="1"/>
              <a:t>FixedRate</a:t>
            </a:r>
            <a:r>
              <a:rPr lang="en-US" altLang="ko-KR" sz="900" dirty="0"/>
              <a:t>"</a:t>
            </a:r>
          </a:p>
          <a:p>
            <a:pPr lvl="1"/>
            <a:r>
              <a:rPr lang="en-US" altLang="ko-KR" sz="900" b="1" dirty="0" err="1"/>
              <a:t>PowerControl</a:t>
            </a:r>
            <a:endParaRPr lang="en-US" altLang="ko-KR" sz="900" b="1" dirty="0"/>
          </a:p>
          <a:p>
            <a:pPr lvl="2"/>
            <a:r>
              <a:rPr lang="en-US" altLang="ko-KR" sz="900" dirty="0"/>
              <a:t>Description: Power control algorithm to use</a:t>
            </a:r>
          </a:p>
          <a:p>
            <a:pPr lvl="2"/>
            <a:r>
              <a:rPr lang="en-US" altLang="ko-KR" sz="900" dirty="0"/>
              <a:t>Value: Accepts only "</a:t>
            </a:r>
            <a:r>
              <a:rPr lang="en-US" altLang="ko-KR" sz="900" dirty="0" err="1"/>
              <a:t>FixedPower</a:t>
            </a:r>
            <a:r>
              <a:rPr lang="en-US" altLang="ko-KR" sz="900" dirty="0"/>
              <a:t>"</a:t>
            </a:r>
          </a:p>
          <a:p>
            <a:pPr lvl="2"/>
            <a:r>
              <a:rPr lang="en-US" altLang="ko-KR" sz="900" dirty="0"/>
              <a:t>Default: "</a:t>
            </a:r>
            <a:r>
              <a:rPr lang="en-US" altLang="ko-KR" sz="900" dirty="0" err="1"/>
              <a:t>FixedPower</a:t>
            </a:r>
            <a:r>
              <a:rPr lang="en-US" altLang="ko-KR" sz="900" dirty="0"/>
              <a:t>“</a:t>
            </a:r>
          </a:p>
          <a:p>
            <a:r>
              <a:rPr lang="en-US" altLang="ko-KR" sz="900" b="1" dirty="0" err="1"/>
              <a:t>wlanNodeConfig</a:t>
            </a:r>
            <a:r>
              <a:rPr lang="en-US" altLang="ko-KR" sz="900" b="1" dirty="0"/>
              <a:t>(PHY Layer)</a:t>
            </a:r>
          </a:p>
          <a:p>
            <a:pPr lvl="1"/>
            <a:r>
              <a:rPr lang="en-US" altLang="ko-KR" sz="900" b="1" dirty="0" err="1"/>
              <a:t>TxPower</a:t>
            </a:r>
            <a:endParaRPr lang="en-US" altLang="ko-KR" sz="900" b="1" dirty="0"/>
          </a:p>
          <a:p>
            <a:pPr lvl="2"/>
            <a:r>
              <a:rPr lang="en-US" altLang="ko-KR" sz="900" dirty="0"/>
              <a:t>Description: Transmit power</a:t>
            </a:r>
          </a:p>
          <a:p>
            <a:pPr lvl="2"/>
            <a:r>
              <a:rPr lang="en-US" altLang="ko-KR" sz="900" dirty="0"/>
              <a:t>Value: A scalar number representing the transmit power in </a:t>
            </a:r>
            <a:r>
              <a:rPr lang="en-US" altLang="ko-KR" sz="900" dirty="0" err="1"/>
              <a:t>dBm</a:t>
            </a:r>
            <a:endParaRPr lang="en-US" altLang="ko-KR" sz="900" dirty="0"/>
          </a:p>
          <a:p>
            <a:pPr lvl="2"/>
            <a:r>
              <a:rPr lang="en-US" altLang="ko-KR" sz="900" dirty="0"/>
              <a:t>Default: 15</a:t>
            </a:r>
            <a:endParaRPr lang="en-US" altLang="ko-KR" sz="900" b="1" dirty="0"/>
          </a:p>
          <a:p>
            <a:pPr lvl="1"/>
            <a:r>
              <a:rPr lang="en-US" altLang="ko-KR" sz="900" b="1" dirty="0" err="1"/>
              <a:t>TxGain</a:t>
            </a:r>
            <a:endParaRPr lang="en-US" altLang="ko-KR" sz="900" b="1" dirty="0"/>
          </a:p>
          <a:p>
            <a:pPr lvl="2"/>
            <a:r>
              <a:rPr lang="en-US" altLang="ko-KR" sz="900" dirty="0"/>
              <a:t>Description: Transmit gain</a:t>
            </a:r>
          </a:p>
          <a:p>
            <a:pPr lvl="2"/>
            <a:r>
              <a:rPr lang="en-US" altLang="ko-KR" sz="900" dirty="0"/>
              <a:t>Value: A scalar number representing the transmit gain in dB</a:t>
            </a:r>
          </a:p>
          <a:p>
            <a:pPr lvl="2"/>
            <a:r>
              <a:rPr lang="en-US" altLang="ko-KR" sz="900" dirty="0"/>
              <a:t>Default: 1</a:t>
            </a:r>
            <a:endParaRPr lang="ko-KR" altLang="en-US" sz="900" dirty="0"/>
          </a:p>
        </p:txBody>
      </p:sp>
    </p:spTree>
    <p:extLst>
      <p:ext uri="{BB962C8B-B14F-4D97-AF65-F5344CB8AC3E}">
        <p14:creationId xmlns:p14="http://schemas.microsoft.com/office/powerpoint/2010/main" val="1965060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32</a:t>
            </a:fld>
            <a:endParaRPr lang="en-US" altLang="ko-KR"/>
          </a:p>
        </p:txBody>
      </p:sp>
      <p:sp>
        <p:nvSpPr>
          <p:cNvPr id="4" name="내용 개체 틀 3"/>
          <p:cNvSpPr>
            <a:spLocks noGrp="1"/>
          </p:cNvSpPr>
          <p:nvPr>
            <p:ph sz="quarter" idx="10"/>
          </p:nvPr>
        </p:nvSpPr>
        <p:spPr/>
        <p:txBody>
          <a:bodyPr/>
          <a:lstStyle/>
          <a:p>
            <a:pPr lvl="1"/>
            <a:r>
              <a:rPr lang="en-US" altLang="ko-KR" sz="900" b="1" dirty="0" err="1"/>
              <a:t>RxGain</a:t>
            </a:r>
            <a:endParaRPr lang="en-US" altLang="ko-KR" sz="900" b="1" dirty="0"/>
          </a:p>
          <a:p>
            <a:pPr lvl="2"/>
            <a:r>
              <a:rPr lang="en-US" altLang="ko-KR" sz="900" dirty="0"/>
              <a:t>Description: Receive gain</a:t>
            </a:r>
          </a:p>
          <a:p>
            <a:pPr lvl="2"/>
            <a:r>
              <a:rPr lang="en-US" altLang="ko-KR" sz="900" dirty="0"/>
              <a:t>Value: A scalar number representing the receive gain in dB</a:t>
            </a:r>
          </a:p>
          <a:p>
            <a:pPr lvl="2"/>
            <a:r>
              <a:rPr lang="en-US" altLang="ko-KR" sz="900" dirty="0"/>
              <a:t>Default: 0</a:t>
            </a:r>
            <a:endParaRPr lang="en-US" altLang="ko-KR" sz="900" b="1" dirty="0"/>
          </a:p>
          <a:p>
            <a:pPr lvl="1"/>
            <a:r>
              <a:rPr lang="en-US" altLang="ko-KR" sz="900" b="1" dirty="0" err="1"/>
              <a:t>EDThreshold</a:t>
            </a:r>
            <a:endParaRPr lang="en-US" altLang="ko-KR" sz="900" b="1" dirty="0"/>
          </a:p>
          <a:p>
            <a:pPr lvl="2"/>
            <a:r>
              <a:rPr lang="en-US" altLang="ko-KR" sz="900" dirty="0"/>
              <a:t>Description: Energy detection threshold value</a:t>
            </a:r>
          </a:p>
          <a:p>
            <a:pPr lvl="2"/>
            <a:r>
              <a:rPr lang="en-US" altLang="ko-KR" sz="900" dirty="0"/>
              <a:t>Value: A scalar number representing the threshold in </a:t>
            </a:r>
            <a:r>
              <a:rPr lang="en-US" altLang="ko-KR" sz="900" dirty="0" err="1"/>
              <a:t>dBm</a:t>
            </a:r>
            <a:endParaRPr lang="en-US" altLang="ko-KR" sz="900" dirty="0"/>
          </a:p>
          <a:p>
            <a:pPr lvl="2"/>
            <a:r>
              <a:rPr lang="en-US" altLang="ko-KR" sz="900" dirty="0"/>
              <a:t>Default: -82</a:t>
            </a:r>
            <a:endParaRPr lang="en-US" altLang="ko-KR" sz="900" b="1" dirty="0"/>
          </a:p>
          <a:p>
            <a:pPr lvl="1"/>
            <a:r>
              <a:rPr lang="en-US" altLang="ko-KR" sz="900" b="1" dirty="0" err="1"/>
              <a:t>RxNoiseFigure</a:t>
            </a:r>
            <a:endParaRPr lang="en-US" altLang="ko-KR" sz="900" b="1" dirty="0"/>
          </a:p>
          <a:p>
            <a:pPr lvl="2"/>
            <a:r>
              <a:rPr lang="en-US" altLang="ko-KR" sz="900" dirty="0"/>
              <a:t>Description: Receiver noise figure</a:t>
            </a:r>
          </a:p>
          <a:p>
            <a:pPr lvl="2"/>
            <a:r>
              <a:rPr lang="en-US" altLang="ko-KR" sz="900" dirty="0"/>
              <a:t>Value: A scalar number representing the noise figure in dB</a:t>
            </a:r>
          </a:p>
          <a:p>
            <a:pPr lvl="2"/>
            <a:r>
              <a:rPr lang="en-US" altLang="ko-KR" sz="900" dirty="0"/>
              <a:t>Default: 7</a:t>
            </a:r>
            <a:endParaRPr lang="en-US" altLang="ko-KR" sz="900" b="1" dirty="0"/>
          </a:p>
          <a:p>
            <a:pPr lvl="1"/>
            <a:r>
              <a:rPr lang="en-US" altLang="ko-KR" sz="900" b="1" dirty="0" err="1"/>
              <a:t>ReceiverRange</a:t>
            </a:r>
            <a:endParaRPr lang="en-US" altLang="ko-KR" sz="900" b="1" dirty="0"/>
          </a:p>
          <a:p>
            <a:pPr lvl="2"/>
            <a:r>
              <a:rPr lang="en-US" altLang="ko-KR" sz="900" dirty="0"/>
              <a:t>Description: Packet reception range</a:t>
            </a:r>
          </a:p>
          <a:p>
            <a:pPr lvl="2"/>
            <a:r>
              <a:rPr lang="en-US" altLang="ko-KR" sz="900" dirty="0"/>
              <a:t>Value: A scalar number representing the range in meters</a:t>
            </a:r>
          </a:p>
          <a:p>
            <a:pPr lvl="2"/>
            <a:r>
              <a:rPr lang="en-US" altLang="ko-KR" sz="900" dirty="0"/>
              <a:t>Default: 1000</a:t>
            </a:r>
            <a:endParaRPr lang="en-US" altLang="ko-KR" sz="900" b="1" dirty="0"/>
          </a:p>
          <a:p>
            <a:pPr lvl="1"/>
            <a:r>
              <a:rPr lang="en-US" altLang="ko-KR" sz="900" b="1" dirty="0" err="1"/>
              <a:t>FreeSpacePathloss</a:t>
            </a:r>
            <a:endParaRPr lang="en-US" altLang="ko-KR" sz="900" b="1" dirty="0"/>
          </a:p>
          <a:p>
            <a:pPr lvl="2"/>
            <a:r>
              <a:rPr lang="en-US" altLang="ko-KR" sz="900" dirty="0"/>
              <a:t>Description: Flag that enables free space </a:t>
            </a:r>
            <a:r>
              <a:rPr lang="en-US" altLang="ko-KR" sz="900" dirty="0" err="1"/>
              <a:t>pathloss</a:t>
            </a:r>
            <a:r>
              <a:rPr lang="en-US" altLang="ko-KR" sz="900" dirty="0"/>
              <a:t> when set to true</a:t>
            </a:r>
          </a:p>
          <a:p>
            <a:pPr lvl="2"/>
            <a:r>
              <a:rPr lang="en-US" altLang="ko-KR" sz="900" dirty="0"/>
              <a:t>Value: A logical scalar (true or false)</a:t>
            </a:r>
          </a:p>
          <a:p>
            <a:pPr lvl="2"/>
            <a:r>
              <a:rPr lang="en-US" altLang="ko-KR" sz="900" dirty="0"/>
              <a:t>Default: true</a:t>
            </a:r>
            <a:endParaRPr lang="en-US" altLang="ko-KR" sz="900" b="1" dirty="0"/>
          </a:p>
          <a:p>
            <a:pPr lvl="1"/>
            <a:r>
              <a:rPr lang="en-US" altLang="ko-KR" sz="900" b="1" dirty="0" err="1"/>
              <a:t>PHYAbstractionType</a:t>
            </a:r>
            <a:endParaRPr lang="en-US" altLang="ko-KR" sz="900" b="1" dirty="0"/>
          </a:p>
          <a:p>
            <a:pPr lvl="2"/>
            <a:r>
              <a:rPr lang="en-US" altLang="ko-KR" sz="900" dirty="0"/>
              <a:t>Description: Type of PHY abstraction</a:t>
            </a:r>
          </a:p>
          <a:p>
            <a:pPr lvl="2"/>
            <a:r>
              <a:rPr lang="en-US" altLang="ko-KR" sz="900" dirty="0"/>
              <a:t>Value: Accepts either "</a:t>
            </a:r>
            <a:r>
              <a:rPr lang="en-US" altLang="ko-KR" sz="900" dirty="0" err="1"/>
              <a:t>TGax</a:t>
            </a:r>
            <a:r>
              <a:rPr lang="en-US" altLang="ko-KR" sz="900" dirty="0"/>
              <a:t> Simulation Scenarios MAC Calibration" or "</a:t>
            </a:r>
            <a:r>
              <a:rPr lang="en-US" altLang="ko-KR" sz="900" dirty="0" err="1"/>
              <a:t>TGax</a:t>
            </a:r>
            <a:r>
              <a:rPr lang="en-US" altLang="ko-KR" sz="900" dirty="0"/>
              <a:t> Evaluation Methodology Appendix 1"</a:t>
            </a:r>
          </a:p>
          <a:p>
            <a:pPr lvl="2"/>
            <a:r>
              <a:rPr lang="en-US" altLang="ko-KR" sz="900" dirty="0"/>
              <a:t>Default: “</a:t>
            </a:r>
            <a:r>
              <a:rPr lang="en-US" altLang="ko-KR" sz="900" dirty="0" err="1"/>
              <a:t>TGax</a:t>
            </a:r>
            <a:r>
              <a:rPr lang="en-US" altLang="ko-KR" sz="900" dirty="0"/>
              <a:t> Evaluation Methodology Appendix 1”</a:t>
            </a:r>
          </a:p>
          <a:p>
            <a:pPr lvl="1"/>
            <a:endParaRPr lang="ko-KR" altLang="en-US" sz="900" dirty="0"/>
          </a:p>
          <a:p>
            <a:endParaRPr lang="ko-KR" altLang="en-US" dirty="0"/>
          </a:p>
        </p:txBody>
      </p:sp>
    </p:spTree>
    <p:extLst>
      <p:ext uri="{BB962C8B-B14F-4D97-AF65-F5344CB8AC3E}">
        <p14:creationId xmlns:p14="http://schemas.microsoft.com/office/powerpoint/2010/main" val="602671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부록</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33</a:t>
            </a:fld>
            <a:endParaRPr lang="en-US" altLang="ko-KR"/>
          </a:p>
        </p:txBody>
      </p:sp>
      <p:sp>
        <p:nvSpPr>
          <p:cNvPr id="4" name="내용 개체 틀 3"/>
          <p:cNvSpPr>
            <a:spLocks noGrp="1"/>
          </p:cNvSpPr>
          <p:nvPr>
            <p:ph sz="quarter" idx="10"/>
          </p:nvPr>
        </p:nvSpPr>
        <p:spPr/>
        <p:txBody>
          <a:bodyPr/>
          <a:lstStyle/>
          <a:p>
            <a:r>
              <a:rPr lang="en-US" altLang="ko-KR" sz="900" b="1" dirty="0" err="1"/>
              <a:t>wlanTrafficConfig</a:t>
            </a:r>
            <a:r>
              <a:rPr lang="en-US" altLang="ko-KR" sz="900" b="1" dirty="0"/>
              <a:t> (Application)</a:t>
            </a:r>
          </a:p>
          <a:p>
            <a:pPr lvl="1"/>
            <a:r>
              <a:rPr lang="en-US" altLang="ko-KR" sz="900" b="1" dirty="0" err="1"/>
              <a:t>SourceNode</a:t>
            </a:r>
            <a:endParaRPr lang="en-US" altLang="ko-KR" sz="900" b="1" dirty="0"/>
          </a:p>
          <a:p>
            <a:pPr lvl="2"/>
            <a:r>
              <a:rPr lang="en-US" altLang="ko-KR" sz="900" dirty="0"/>
              <a:t>Description: ID of the source node transmitting the packet, at which the application is running. To configure multiple transmitters in the network, this structure must be replicated and the structures should have different </a:t>
            </a:r>
            <a:r>
              <a:rPr lang="en-US" altLang="ko-KR" sz="900" dirty="0" err="1"/>
              <a:t>SourceNode</a:t>
            </a:r>
            <a:r>
              <a:rPr lang="en-US" altLang="ko-KR" sz="900" dirty="0"/>
              <a:t> values</a:t>
            </a:r>
          </a:p>
          <a:p>
            <a:pPr lvl="2"/>
            <a:r>
              <a:rPr lang="en-US" altLang="ko-KR" sz="900" dirty="0"/>
              <a:t>Value: A scalar number less than or equal to number of</a:t>
            </a:r>
          </a:p>
          <a:p>
            <a:pPr lvl="2"/>
            <a:r>
              <a:rPr lang="en-US" altLang="ko-KR" sz="900" dirty="0"/>
              <a:t>nodes in the network</a:t>
            </a:r>
          </a:p>
          <a:p>
            <a:pPr lvl="2"/>
            <a:r>
              <a:rPr lang="en-US" altLang="ko-KR" sz="900" dirty="0"/>
              <a:t>Default: 1</a:t>
            </a:r>
          </a:p>
          <a:p>
            <a:pPr lvl="1"/>
            <a:r>
              <a:rPr lang="en-US" altLang="ko-KR" sz="900" b="1" dirty="0" err="1"/>
              <a:t>DestinationNode</a:t>
            </a:r>
            <a:endParaRPr lang="en-US" altLang="ko-KR" sz="900" b="1" dirty="0"/>
          </a:p>
          <a:p>
            <a:pPr lvl="2"/>
            <a:r>
              <a:rPr lang="en-US" altLang="ko-KR" sz="900" dirty="0"/>
              <a:t>Description: ID of the destination node to which the packet is intended. To transmit packets destined to two different nodes from the same source node, replicate the structure two times, and the two structures in the array must contain the same value for </a:t>
            </a:r>
            <a:r>
              <a:rPr lang="en-US" altLang="ko-KR" sz="900" dirty="0" err="1"/>
              <a:t>SourceNode</a:t>
            </a:r>
            <a:r>
              <a:rPr lang="en-US" altLang="ko-KR" sz="900" dirty="0"/>
              <a:t> and different values for </a:t>
            </a:r>
            <a:r>
              <a:rPr lang="en-US" altLang="ko-KR" sz="900" dirty="0" err="1"/>
              <a:t>DestinationNode</a:t>
            </a:r>
            <a:r>
              <a:rPr lang="en-US" altLang="ko-KR" sz="900" dirty="0"/>
              <a:t>.</a:t>
            </a:r>
          </a:p>
          <a:p>
            <a:pPr lvl="2"/>
            <a:r>
              <a:rPr lang="en-US" altLang="ko-KR" sz="900" dirty="0"/>
              <a:t>Value: A scalar number less than or equal to number of nodes in the network</a:t>
            </a:r>
          </a:p>
          <a:p>
            <a:pPr lvl="2"/>
            <a:r>
              <a:rPr lang="en-US" altLang="ko-KR" sz="900" dirty="0"/>
              <a:t>Default: 4</a:t>
            </a:r>
          </a:p>
          <a:p>
            <a:pPr lvl="1"/>
            <a:r>
              <a:rPr lang="en-US" altLang="ko-KR" sz="900" b="1" dirty="0" err="1"/>
              <a:t>PacketSize</a:t>
            </a:r>
            <a:endParaRPr lang="en-US" altLang="ko-KR" sz="900" b="1" dirty="0"/>
          </a:p>
          <a:p>
            <a:pPr lvl="2"/>
            <a:r>
              <a:rPr lang="en-US" altLang="ko-KR" sz="900" dirty="0"/>
              <a:t>Description: Size of the generated application packets</a:t>
            </a:r>
          </a:p>
          <a:p>
            <a:pPr lvl="2"/>
            <a:r>
              <a:rPr lang="en-US" altLang="ko-KR" sz="900" dirty="0"/>
              <a:t>Value: A scalar number in the range [1,2034]</a:t>
            </a:r>
          </a:p>
          <a:p>
            <a:pPr lvl="2"/>
            <a:r>
              <a:rPr lang="en-US" altLang="ko-KR" sz="900" dirty="0"/>
              <a:t>Default: 1500</a:t>
            </a:r>
          </a:p>
          <a:p>
            <a:pPr lvl="1"/>
            <a:r>
              <a:rPr lang="en-US" altLang="ko-KR" sz="900" b="1" dirty="0" err="1"/>
              <a:t>DataRateKbps</a:t>
            </a:r>
            <a:endParaRPr lang="en-US" altLang="ko-KR" sz="900" b="1" dirty="0"/>
          </a:p>
          <a:p>
            <a:pPr lvl="2"/>
            <a:r>
              <a:rPr lang="en-US" altLang="ko-KR" sz="900" dirty="0"/>
              <a:t>Description: Rate at which application packets are generated</a:t>
            </a:r>
          </a:p>
          <a:p>
            <a:pPr lvl="2"/>
            <a:r>
              <a:rPr lang="en-US" altLang="ko-KR" sz="900" dirty="0"/>
              <a:t>Value: A scalar number representing the data rate in Kbps</a:t>
            </a:r>
          </a:p>
          <a:p>
            <a:pPr lvl="2"/>
            <a:r>
              <a:rPr lang="en-US" altLang="ko-KR" sz="900" dirty="0"/>
              <a:t>Default: 600000</a:t>
            </a:r>
          </a:p>
          <a:p>
            <a:pPr lvl="1"/>
            <a:r>
              <a:rPr lang="en-US" altLang="ko-KR" sz="900" b="1" dirty="0" err="1"/>
              <a:t>AccessCategory</a:t>
            </a:r>
            <a:endParaRPr lang="en-US" altLang="ko-KR" sz="900" b="1" dirty="0"/>
          </a:p>
          <a:p>
            <a:pPr lvl="2"/>
            <a:r>
              <a:rPr lang="en-US" altLang="ko-KR" sz="900" dirty="0"/>
              <a:t>Description: Access category where 0 represents best-effort traffic (BE), 1 represents background traffic (BK), 2 represents video traffic (VI), 3 represents voice traffic (VO).</a:t>
            </a:r>
          </a:p>
          <a:p>
            <a:pPr lvl="2"/>
            <a:r>
              <a:rPr lang="en-US" altLang="ko-KR" sz="900" dirty="0"/>
              <a:t>Value: A scalar number in the range [0,3]</a:t>
            </a:r>
          </a:p>
          <a:p>
            <a:pPr lvl="2"/>
            <a:r>
              <a:rPr lang="en-US" altLang="ko-KR" sz="900" dirty="0"/>
              <a:t>Default: 0</a:t>
            </a:r>
          </a:p>
          <a:p>
            <a:endParaRPr lang="ko-KR" altLang="en-US" sz="900" dirty="0"/>
          </a:p>
        </p:txBody>
      </p:sp>
    </p:spTree>
    <p:extLst>
      <p:ext uri="{BB962C8B-B14F-4D97-AF65-F5344CB8AC3E}">
        <p14:creationId xmlns:p14="http://schemas.microsoft.com/office/powerpoint/2010/main" val="284026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연구목적</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4</a:t>
            </a:fld>
            <a:endParaRPr lang="en-US" altLang="ko-KR"/>
          </a:p>
        </p:txBody>
      </p:sp>
      <p:sp>
        <p:nvSpPr>
          <p:cNvPr id="4" name="Rectangle 3"/>
          <p:cNvSpPr>
            <a:spLocks noGrp="1" noChangeArrowheads="1"/>
          </p:cNvSpPr>
          <p:nvPr>
            <p:ph sz="quarter" idx="10"/>
          </p:nvPr>
        </p:nvSpPr>
        <p:spPr>
          <a:xfrm>
            <a:off x="504921" y="756458"/>
            <a:ext cx="11450012" cy="5690380"/>
          </a:xfrm>
        </p:spPr>
        <p:txBody>
          <a:bodyPr/>
          <a:lstStyle/>
          <a:p>
            <a:r>
              <a:rPr lang="ko-KR" altLang="en-US" dirty="0">
                <a:latin typeface="+mn-lt"/>
              </a:rPr>
              <a:t>연구 목적</a:t>
            </a:r>
            <a:endParaRPr lang="en-US" altLang="ko-KR" dirty="0">
              <a:latin typeface="+mn-lt"/>
            </a:endParaRPr>
          </a:p>
          <a:p>
            <a:pPr lvl="1"/>
            <a:r>
              <a:rPr lang="en-US" altLang="ko-KR" dirty="0">
                <a:latin typeface="+mn-lt"/>
              </a:rPr>
              <a:t>STA</a:t>
            </a:r>
            <a:r>
              <a:rPr lang="ko-KR" altLang="en-US" dirty="0">
                <a:latin typeface="+mn-lt"/>
              </a:rPr>
              <a:t>의 </a:t>
            </a:r>
            <a:r>
              <a:rPr lang="en-US" altLang="ko-KR" dirty="0">
                <a:latin typeface="+mn-lt"/>
              </a:rPr>
              <a:t>Throughput</a:t>
            </a:r>
            <a:r>
              <a:rPr lang="ko-KR" altLang="en-US" dirty="0">
                <a:latin typeface="+mn-lt"/>
              </a:rPr>
              <a:t>을 향상시키는 것</a:t>
            </a:r>
            <a:endParaRPr lang="en-US" altLang="ko-KR" dirty="0">
              <a:latin typeface="+mn-lt"/>
            </a:endParaRPr>
          </a:p>
          <a:p>
            <a:pPr lvl="1"/>
            <a:r>
              <a:rPr lang="ko-KR" altLang="en-US" dirty="0">
                <a:latin typeface="+mn-lt"/>
              </a:rPr>
              <a:t>필요한 </a:t>
            </a:r>
            <a:r>
              <a:rPr lang="en-US" altLang="ko-KR" dirty="0">
                <a:latin typeface="+mn-lt"/>
              </a:rPr>
              <a:t>AP</a:t>
            </a:r>
            <a:r>
              <a:rPr lang="ko-KR" altLang="en-US" dirty="0">
                <a:latin typeface="+mn-lt"/>
              </a:rPr>
              <a:t>의 최소 개수 산정</a:t>
            </a:r>
            <a:r>
              <a:rPr lang="en-US" altLang="ko-KR" dirty="0">
                <a:latin typeface="+mn-lt"/>
              </a:rPr>
              <a:t>, </a:t>
            </a:r>
            <a:r>
              <a:rPr lang="ko-KR" altLang="en-US" dirty="0">
                <a:latin typeface="+mn-lt"/>
              </a:rPr>
              <a:t>최적의 배치 방법 제시</a:t>
            </a:r>
            <a:endParaRPr lang="en-US" altLang="ko-KR" dirty="0">
              <a:latin typeface="+mn-lt"/>
            </a:endParaRPr>
          </a:p>
          <a:p>
            <a:pPr lvl="1"/>
            <a:r>
              <a:rPr lang="en-US" altLang="ko-KR" dirty="0">
                <a:latin typeface="+mn-lt"/>
              </a:rPr>
              <a:t>AP </a:t>
            </a:r>
            <a:r>
              <a:rPr lang="ko-KR" altLang="en-US" dirty="0">
                <a:latin typeface="+mn-lt"/>
              </a:rPr>
              <a:t>서비스 음영 지역 최소화</a:t>
            </a:r>
            <a:endParaRPr lang="en-US" altLang="ko-KR" dirty="0">
              <a:latin typeface="+mn-lt"/>
            </a:endParaRPr>
          </a:p>
          <a:p>
            <a:r>
              <a:rPr lang="ko-KR" altLang="en-US" dirty="0">
                <a:latin typeface="+mn-lt"/>
              </a:rPr>
              <a:t>제약사항</a:t>
            </a:r>
            <a:endParaRPr lang="en-US" altLang="ko-KR" dirty="0">
              <a:latin typeface="+mn-lt"/>
            </a:endParaRPr>
          </a:p>
          <a:p>
            <a:pPr lvl="1"/>
            <a:r>
              <a:rPr lang="ko-KR" altLang="en-US" dirty="0">
                <a:latin typeface="+mn-lt"/>
              </a:rPr>
              <a:t>모든 </a:t>
            </a:r>
            <a:r>
              <a:rPr lang="en-US" altLang="ko-KR" dirty="0">
                <a:latin typeface="+mn-lt"/>
              </a:rPr>
              <a:t>STA</a:t>
            </a:r>
            <a:r>
              <a:rPr lang="ko-KR" altLang="en-US" dirty="0">
                <a:latin typeface="+mn-lt"/>
              </a:rPr>
              <a:t>를 어떠한 </a:t>
            </a:r>
            <a:r>
              <a:rPr lang="en-US" altLang="ko-KR" dirty="0">
                <a:latin typeface="+mn-lt"/>
              </a:rPr>
              <a:t>AP</a:t>
            </a:r>
            <a:r>
              <a:rPr lang="ko-KR" altLang="en-US" dirty="0">
                <a:latin typeface="+mn-lt"/>
              </a:rPr>
              <a:t>와 연결할 것</a:t>
            </a:r>
            <a:endParaRPr lang="en-US" altLang="ko-KR" dirty="0">
              <a:latin typeface="+mn-lt"/>
            </a:endParaRPr>
          </a:p>
          <a:p>
            <a:pPr lvl="1"/>
            <a:r>
              <a:rPr lang="ko-KR" altLang="en-US" dirty="0">
                <a:latin typeface="+mn-lt"/>
              </a:rPr>
              <a:t>모든 </a:t>
            </a:r>
            <a:r>
              <a:rPr lang="en-US" altLang="ko-KR" dirty="0">
                <a:latin typeface="+mn-lt"/>
              </a:rPr>
              <a:t>STA</a:t>
            </a:r>
            <a:r>
              <a:rPr lang="ko-KR" altLang="en-US" dirty="0">
                <a:latin typeface="+mn-lt"/>
              </a:rPr>
              <a:t>이 일정 수준의 </a:t>
            </a:r>
            <a:r>
              <a:rPr lang="en-US" altLang="ko-KR" dirty="0">
                <a:latin typeface="+mn-lt"/>
              </a:rPr>
              <a:t>Throughput</a:t>
            </a:r>
            <a:r>
              <a:rPr lang="ko-KR" altLang="en-US" dirty="0">
                <a:latin typeface="+mn-lt"/>
              </a:rPr>
              <a:t>을 넘을 것</a:t>
            </a:r>
            <a:endParaRPr lang="en-US" altLang="ko-KR" dirty="0">
              <a:latin typeface="+mn-lt"/>
            </a:endParaRPr>
          </a:p>
          <a:p>
            <a:pPr lvl="1"/>
            <a:r>
              <a:rPr lang="en-US" altLang="ko-KR" dirty="0">
                <a:latin typeface="+mn-lt"/>
              </a:rPr>
              <a:t>AP</a:t>
            </a:r>
            <a:r>
              <a:rPr lang="ko-KR" altLang="en-US" dirty="0">
                <a:latin typeface="+mn-lt"/>
              </a:rPr>
              <a:t> 커버리지가 건물 면적의 </a:t>
            </a:r>
            <a:r>
              <a:rPr lang="en-US" altLang="ko-KR" dirty="0">
                <a:latin typeface="+mn-lt"/>
              </a:rPr>
              <a:t>00%</a:t>
            </a:r>
            <a:r>
              <a:rPr lang="ko-KR" altLang="en-US" dirty="0">
                <a:latin typeface="+mn-lt"/>
              </a:rPr>
              <a:t>보다 클 것</a:t>
            </a:r>
            <a:endParaRPr lang="en-US" altLang="ko-KR" dirty="0">
              <a:latin typeface="+mn-lt"/>
            </a:endParaRPr>
          </a:p>
        </p:txBody>
      </p:sp>
      <p:grpSp>
        <p:nvGrpSpPr>
          <p:cNvPr id="8" name="그룹 7">
            <a:extLst>
              <a:ext uri="{FF2B5EF4-FFF2-40B4-BE49-F238E27FC236}">
                <a16:creationId xmlns:a16="http://schemas.microsoft.com/office/drawing/2014/main" id="{1CEEAC2A-9C22-4B56-8747-BA560D71DDF1}"/>
              </a:ext>
            </a:extLst>
          </p:cNvPr>
          <p:cNvGrpSpPr/>
          <p:nvPr/>
        </p:nvGrpSpPr>
        <p:grpSpPr>
          <a:xfrm>
            <a:off x="6239534" y="914606"/>
            <a:ext cx="5690744" cy="5028788"/>
            <a:chOff x="5972673" y="766566"/>
            <a:chExt cx="5690744" cy="5028788"/>
          </a:xfrm>
        </p:grpSpPr>
        <p:pic>
          <p:nvPicPr>
            <p:cNvPr id="6" name="그림 5">
              <a:extLst>
                <a:ext uri="{FF2B5EF4-FFF2-40B4-BE49-F238E27FC236}">
                  <a16:creationId xmlns:a16="http://schemas.microsoft.com/office/drawing/2014/main" id="{94C0F654-8391-4CD4-9E20-25A7BBA9FCD6}"/>
                </a:ext>
              </a:extLst>
            </p:cNvPr>
            <p:cNvPicPr>
              <a:picLocks noChangeAspect="1"/>
            </p:cNvPicPr>
            <p:nvPr/>
          </p:nvPicPr>
          <p:blipFill>
            <a:blip r:embed="rId2"/>
            <a:stretch>
              <a:fillRect/>
            </a:stretch>
          </p:blipFill>
          <p:spPr>
            <a:xfrm>
              <a:off x="5972673" y="766566"/>
              <a:ext cx="5690744" cy="4680000"/>
            </a:xfrm>
            <a:prstGeom prst="rect">
              <a:avLst/>
            </a:prstGeom>
          </p:spPr>
        </p:pic>
        <p:sp>
          <p:nvSpPr>
            <p:cNvPr id="7" name="TextBox 6">
              <a:extLst>
                <a:ext uri="{FF2B5EF4-FFF2-40B4-BE49-F238E27FC236}">
                  <a16:creationId xmlns:a16="http://schemas.microsoft.com/office/drawing/2014/main" id="{DF7A4B33-54A5-4064-BD61-603E90A026F0}"/>
                </a:ext>
              </a:extLst>
            </p:cNvPr>
            <p:cNvSpPr txBox="1"/>
            <p:nvPr/>
          </p:nvSpPr>
          <p:spPr>
            <a:xfrm>
              <a:off x="7679752" y="5426022"/>
              <a:ext cx="2276585" cy="369332"/>
            </a:xfrm>
            <a:prstGeom prst="rect">
              <a:avLst/>
            </a:prstGeom>
            <a:noFill/>
          </p:spPr>
          <p:txBody>
            <a:bodyPr wrap="none" rtlCol="0">
              <a:spAutoFit/>
            </a:bodyPr>
            <a:lstStyle/>
            <a:p>
              <a:r>
                <a:rPr lang="ko-KR" altLang="en-US" dirty="0"/>
                <a:t>그림</a:t>
              </a:r>
              <a:r>
                <a:rPr lang="en-US" altLang="ko-KR" dirty="0"/>
                <a:t>3. AP </a:t>
              </a:r>
              <a:r>
                <a:rPr lang="ko-KR" altLang="en-US" dirty="0"/>
                <a:t>배치 예시</a:t>
              </a:r>
            </a:p>
          </p:txBody>
        </p:sp>
      </p:grpSp>
    </p:spTree>
    <p:extLst>
      <p:ext uri="{BB962C8B-B14F-4D97-AF65-F5344CB8AC3E}">
        <p14:creationId xmlns:p14="http://schemas.microsoft.com/office/powerpoint/2010/main" val="161543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과제 진행 상황</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5</a:t>
            </a:fld>
            <a:endParaRPr lang="en-US" altLang="ko-KR"/>
          </a:p>
        </p:txBody>
      </p:sp>
      <p:sp>
        <p:nvSpPr>
          <p:cNvPr id="4" name="Rectangle 3"/>
          <p:cNvSpPr>
            <a:spLocks noGrp="1" noChangeArrowheads="1"/>
          </p:cNvSpPr>
          <p:nvPr>
            <p:ph sz="quarter" idx="10"/>
          </p:nvPr>
        </p:nvSpPr>
        <p:spPr>
          <a:xfrm>
            <a:off x="504921" y="756458"/>
            <a:ext cx="11450012" cy="5690380"/>
          </a:xfrm>
        </p:spPr>
        <p:txBody>
          <a:bodyPr/>
          <a:lstStyle/>
          <a:p>
            <a:r>
              <a:rPr lang="ko-KR" altLang="en-US" dirty="0">
                <a:latin typeface="+mn-lt"/>
              </a:rPr>
              <a:t>시뮬레이션 코드 분석</a:t>
            </a:r>
            <a:endParaRPr lang="en-US" altLang="ko-KR" dirty="0">
              <a:latin typeface="+mn-lt"/>
            </a:endParaRPr>
          </a:p>
          <a:p>
            <a:pPr lvl="1"/>
            <a:r>
              <a:rPr lang="ko-KR" altLang="en-US" dirty="0">
                <a:latin typeface="+mn-lt"/>
              </a:rPr>
              <a:t>각 변수의 역할과 함수의 기능 분석</a:t>
            </a:r>
            <a:endParaRPr lang="en-US" altLang="ko-KR" dirty="0">
              <a:latin typeface="+mn-lt"/>
            </a:endParaRPr>
          </a:p>
          <a:p>
            <a:pPr lvl="1"/>
            <a:r>
              <a:rPr lang="en-US" altLang="ko-KR" dirty="0">
                <a:latin typeface="+mn-lt"/>
              </a:rPr>
              <a:t>Configuration, Visualization, Execution</a:t>
            </a:r>
          </a:p>
          <a:p>
            <a:pPr lvl="1"/>
            <a:r>
              <a:rPr lang="ko-KR" altLang="en-US" dirty="0">
                <a:latin typeface="+mn-lt"/>
              </a:rPr>
              <a:t>시뮬레이션 실행 시간 문제가 있음</a:t>
            </a:r>
            <a:endParaRPr lang="en-US" altLang="ko-KR" dirty="0">
              <a:latin typeface="+mn-lt"/>
            </a:endParaRPr>
          </a:p>
          <a:p>
            <a:r>
              <a:rPr lang="ko-KR" altLang="en-US" dirty="0">
                <a:latin typeface="+mn-lt"/>
              </a:rPr>
              <a:t>수집 데이터 분석</a:t>
            </a:r>
            <a:endParaRPr lang="en-US" altLang="ko-KR" dirty="0">
              <a:latin typeface="+mn-lt"/>
            </a:endParaRPr>
          </a:p>
          <a:p>
            <a:pPr lvl="1"/>
            <a:r>
              <a:rPr lang="ko-KR" altLang="en-US" dirty="0" err="1">
                <a:latin typeface="+mn-lt"/>
              </a:rPr>
              <a:t>새벽벌</a:t>
            </a:r>
            <a:r>
              <a:rPr lang="ko-KR" altLang="en-US" dirty="0">
                <a:latin typeface="+mn-lt"/>
              </a:rPr>
              <a:t> 도서관에 대해 우선적으로 진행</a:t>
            </a:r>
            <a:endParaRPr lang="en-US" altLang="ko-KR" dirty="0">
              <a:latin typeface="+mn-lt"/>
            </a:endParaRPr>
          </a:p>
          <a:p>
            <a:pPr lvl="1"/>
            <a:r>
              <a:rPr lang="en-US" altLang="ko-KR" dirty="0">
                <a:latin typeface="+mn-lt"/>
              </a:rPr>
              <a:t>AP </a:t>
            </a:r>
            <a:r>
              <a:rPr lang="ko-KR" altLang="en-US" dirty="0">
                <a:latin typeface="+mn-lt"/>
              </a:rPr>
              <a:t>사용 현황 데이터를 수집</a:t>
            </a:r>
            <a:r>
              <a:rPr lang="en-US" altLang="ko-KR" dirty="0">
                <a:latin typeface="+mn-lt"/>
              </a:rPr>
              <a:t>, </a:t>
            </a:r>
            <a:r>
              <a:rPr lang="ko-KR" altLang="en-US" dirty="0">
                <a:latin typeface="+mn-lt"/>
              </a:rPr>
              <a:t>통계</a:t>
            </a:r>
            <a:endParaRPr lang="en-US" altLang="ko-KR" dirty="0">
              <a:latin typeface="+mn-lt"/>
            </a:endParaRPr>
          </a:p>
          <a:p>
            <a:pPr lvl="1"/>
            <a:r>
              <a:rPr lang="ko-KR" altLang="en-US" dirty="0">
                <a:latin typeface="+mn-lt"/>
              </a:rPr>
              <a:t>건물 시각화</a:t>
            </a:r>
            <a:r>
              <a:rPr lang="en-US" altLang="ko-KR" dirty="0">
                <a:latin typeface="+mn-lt"/>
              </a:rPr>
              <a:t>, </a:t>
            </a:r>
            <a:r>
              <a:rPr lang="ko-KR" altLang="en-US" dirty="0">
                <a:latin typeface="+mn-lt"/>
              </a:rPr>
              <a:t>통계 낸 데이터를 적용하여 실제 환경 모사</a:t>
            </a:r>
            <a:endParaRPr lang="en-US" altLang="ko-KR" dirty="0">
              <a:latin typeface="+mn-lt"/>
            </a:endParaRPr>
          </a:p>
          <a:p>
            <a:endParaRPr lang="en-US" altLang="ko-KR" dirty="0">
              <a:latin typeface="+mn-lt"/>
            </a:endParaRPr>
          </a:p>
        </p:txBody>
      </p:sp>
      <p:grpSp>
        <p:nvGrpSpPr>
          <p:cNvPr id="8" name="그룹 7">
            <a:extLst>
              <a:ext uri="{FF2B5EF4-FFF2-40B4-BE49-F238E27FC236}">
                <a16:creationId xmlns:a16="http://schemas.microsoft.com/office/drawing/2014/main" id="{E7E4289F-D844-4DF1-AA6D-35AF0E4E359A}"/>
              </a:ext>
            </a:extLst>
          </p:cNvPr>
          <p:cNvGrpSpPr/>
          <p:nvPr/>
        </p:nvGrpSpPr>
        <p:grpSpPr>
          <a:xfrm>
            <a:off x="6960096" y="756458"/>
            <a:ext cx="4508078" cy="3237906"/>
            <a:chOff x="6960096" y="756458"/>
            <a:chExt cx="4508078" cy="3237906"/>
          </a:xfrm>
        </p:grpSpPr>
        <p:pic>
          <p:nvPicPr>
            <p:cNvPr id="6" name="그림 5">
              <a:extLst>
                <a:ext uri="{FF2B5EF4-FFF2-40B4-BE49-F238E27FC236}">
                  <a16:creationId xmlns:a16="http://schemas.microsoft.com/office/drawing/2014/main" id="{FA6094E7-C59B-4440-884C-A619193A15B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60096" y="756458"/>
              <a:ext cx="4508078" cy="2880000"/>
            </a:xfrm>
            <a:prstGeom prst="rect">
              <a:avLst/>
            </a:prstGeom>
          </p:spPr>
        </p:pic>
        <p:sp>
          <p:nvSpPr>
            <p:cNvPr id="7" name="TextBox 6">
              <a:extLst>
                <a:ext uri="{FF2B5EF4-FFF2-40B4-BE49-F238E27FC236}">
                  <a16:creationId xmlns:a16="http://schemas.microsoft.com/office/drawing/2014/main" id="{40556485-8F9F-4E85-B956-5E1B969F2F89}"/>
                </a:ext>
              </a:extLst>
            </p:cNvPr>
            <p:cNvSpPr txBox="1"/>
            <p:nvPr/>
          </p:nvSpPr>
          <p:spPr>
            <a:xfrm>
              <a:off x="7970846" y="3686587"/>
              <a:ext cx="2486578" cy="307777"/>
            </a:xfrm>
            <a:prstGeom prst="rect">
              <a:avLst/>
            </a:prstGeom>
            <a:noFill/>
          </p:spPr>
          <p:txBody>
            <a:bodyPr wrap="none" rtlCol="0">
              <a:spAutoFit/>
            </a:bodyPr>
            <a:lstStyle/>
            <a:p>
              <a:r>
                <a:rPr lang="ko-KR" altLang="en-US" sz="1400" dirty="0"/>
                <a:t>그림</a:t>
              </a:r>
              <a:r>
                <a:rPr lang="en-US" altLang="ko-KR" sz="1400" dirty="0"/>
                <a:t>4. </a:t>
              </a:r>
              <a:r>
                <a:rPr lang="ko-KR" altLang="en-US" sz="1400" dirty="0" err="1"/>
                <a:t>새벽벌</a:t>
              </a:r>
              <a:r>
                <a:rPr lang="ko-KR" altLang="en-US" sz="1400" dirty="0"/>
                <a:t> 도서관 시각화</a:t>
              </a:r>
            </a:p>
          </p:txBody>
        </p:sp>
      </p:grpSp>
      <p:grpSp>
        <p:nvGrpSpPr>
          <p:cNvPr id="10" name="그룹 9">
            <a:extLst>
              <a:ext uri="{FF2B5EF4-FFF2-40B4-BE49-F238E27FC236}">
                <a16:creationId xmlns:a16="http://schemas.microsoft.com/office/drawing/2014/main" id="{0FF5B4AE-D41F-407D-99D0-5211540941D9}"/>
              </a:ext>
            </a:extLst>
          </p:cNvPr>
          <p:cNvGrpSpPr/>
          <p:nvPr/>
        </p:nvGrpSpPr>
        <p:grpSpPr>
          <a:xfrm>
            <a:off x="6852099" y="4149080"/>
            <a:ext cx="4834980" cy="2521847"/>
            <a:chOff x="6852099" y="4149080"/>
            <a:chExt cx="4834980" cy="2521847"/>
          </a:xfrm>
        </p:grpSpPr>
        <p:pic>
          <p:nvPicPr>
            <p:cNvPr id="5" name="내용 개체 틀 10">
              <a:extLst>
                <a:ext uri="{FF2B5EF4-FFF2-40B4-BE49-F238E27FC236}">
                  <a16:creationId xmlns:a16="http://schemas.microsoft.com/office/drawing/2014/main" id="{B86AA1B7-2A08-4C8A-8216-D1E260266BB9}"/>
                </a:ext>
              </a:extLst>
            </p:cNvPr>
            <p:cNvPicPr>
              <a:picLocks noChangeAspect="1"/>
            </p:cNvPicPr>
            <p:nvPr/>
          </p:nvPicPr>
          <p:blipFill rotWithShape="1">
            <a:blip r:embed="rId4">
              <a:extLst>
                <a:ext uri="{28A0092B-C50C-407E-A947-70E740481C1C}">
                  <a14:useLocalDpi xmlns:a14="http://schemas.microsoft.com/office/drawing/2010/main" val="0"/>
                </a:ext>
              </a:extLst>
            </a:blip>
            <a:srcRect r="-1204" b="46274"/>
            <a:stretch/>
          </p:blipFill>
          <p:spPr bwMode="auto">
            <a:xfrm>
              <a:off x="6852099" y="4149080"/>
              <a:ext cx="4834980" cy="2160000"/>
            </a:xfrm>
            <a:prstGeom prst="rect">
              <a:avLst/>
            </a:prstGeom>
            <a:noFill/>
            <a:ln w="9525">
              <a:noFill/>
              <a:miter lim="800000"/>
              <a:headEnd/>
              <a:tailEnd/>
            </a:ln>
          </p:spPr>
        </p:pic>
        <p:sp>
          <p:nvSpPr>
            <p:cNvPr id="9" name="TextBox 8">
              <a:extLst>
                <a:ext uri="{FF2B5EF4-FFF2-40B4-BE49-F238E27FC236}">
                  <a16:creationId xmlns:a16="http://schemas.microsoft.com/office/drawing/2014/main" id="{026DBD54-7F79-41A7-B486-7FC3C75E2803}"/>
                </a:ext>
              </a:extLst>
            </p:cNvPr>
            <p:cNvSpPr txBox="1"/>
            <p:nvPr/>
          </p:nvSpPr>
          <p:spPr>
            <a:xfrm>
              <a:off x="8150382" y="6363150"/>
              <a:ext cx="2127505" cy="307777"/>
            </a:xfrm>
            <a:prstGeom prst="rect">
              <a:avLst/>
            </a:prstGeom>
            <a:noFill/>
          </p:spPr>
          <p:txBody>
            <a:bodyPr wrap="none" rtlCol="0">
              <a:spAutoFit/>
            </a:bodyPr>
            <a:lstStyle/>
            <a:p>
              <a:r>
                <a:rPr lang="ko-KR" altLang="en-US" sz="1400" dirty="0"/>
                <a:t>그림</a:t>
              </a:r>
              <a:r>
                <a:rPr lang="en-US" altLang="ko-KR" sz="1400" dirty="0"/>
                <a:t>5. </a:t>
              </a:r>
              <a:r>
                <a:rPr lang="ko-KR" altLang="en-US" sz="1400" dirty="0"/>
                <a:t>데이터 통계 예시</a:t>
              </a:r>
            </a:p>
          </p:txBody>
        </p:sp>
      </p:grpSp>
    </p:spTree>
    <p:extLst>
      <p:ext uri="{BB962C8B-B14F-4D97-AF65-F5344CB8AC3E}">
        <p14:creationId xmlns:p14="http://schemas.microsoft.com/office/powerpoint/2010/main" val="225816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39349" y="63161"/>
            <a:ext cx="11715584" cy="614218"/>
          </a:xfrm>
        </p:spPr>
        <p:txBody>
          <a:bodyPr/>
          <a:lstStyle/>
          <a:p>
            <a:r>
              <a:rPr lang="ko-KR" altLang="en-US" dirty="0"/>
              <a:t>데이터 수집 및 정리 </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6</a:t>
            </a:fld>
            <a:endParaRPr lang="en-US" altLang="ko-KR"/>
          </a:p>
        </p:txBody>
      </p:sp>
      <p:sp>
        <p:nvSpPr>
          <p:cNvPr id="4" name="Rectangle 3"/>
          <p:cNvSpPr>
            <a:spLocks noGrp="1" noChangeArrowheads="1"/>
          </p:cNvSpPr>
          <p:nvPr>
            <p:ph sz="quarter" idx="10"/>
          </p:nvPr>
        </p:nvSpPr>
        <p:spPr>
          <a:xfrm>
            <a:off x="504921" y="764704"/>
            <a:ext cx="11450012" cy="5690380"/>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r>
              <a:rPr lang="ko-KR" altLang="en-US" dirty="0">
                <a:latin typeface="+mn-lt"/>
              </a:rPr>
              <a:t>원본 데이터</a:t>
            </a:r>
            <a:endParaRPr lang="en-US" altLang="ko-KR" dirty="0">
              <a:latin typeface="+mn-lt"/>
            </a:endParaRPr>
          </a:p>
          <a:p>
            <a:pPr lvl="1"/>
            <a:r>
              <a:rPr lang="ko-KR" altLang="en-US" dirty="0">
                <a:latin typeface="+mn-lt"/>
              </a:rPr>
              <a:t>기간</a:t>
            </a:r>
            <a:r>
              <a:rPr lang="en-US" altLang="ko-KR" dirty="0">
                <a:latin typeface="+mn-lt"/>
              </a:rPr>
              <a:t>: 2019</a:t>
            </a:r>
            <a:r>
              <a:rPr lang="ko-KR" altLang="en-US" dirty="0">
                <a:latin typeface="+mn-lt"/>
              </a:rPr>
              <a:t>년 </a:t>
            </a:r>
            <a:r>
              <a:rPr lang="en-US" altLang="ko-KR" dirty="0">
                <a:latin typeface="+mn-lt"/>
              </a:rPr>
              <a:t>6</a:t>
            </a:r>
            <a:r>
              <a:rPr lang="ko-KR" altLang="en-US" dirty="0">
                <a:latin typeface="+mn-lt"/>
              </a:rPr>
              <a:t>월 </a:t>
            </a:r>
            <a:r>
              <a:rPr lang="en-US" altLang="ko-KR" dirty="0">
                <a:latin typeface="+mn-lt"/>
              </a:rPr>
              <a:t>1</a:t>
            </a:r>
            <a:r>
              <a:rPr lang="ko-KR" altLang="en-US" dirty="0">
                <a:latin typeface="+mn-lt"/>
              </a:rPr>
              <a:t>일 </a:t>
            </a:r>
            <a:r>
              <a:rPr lang="en-US" altLang="ko-KR" dirty="0">
                <a:latin typeface="+mn-lt"/>
              </a:rPr>
              <a:t>~ 2019</a:t>
            </a:r>
            <a:r>
              <a:rPr lang="ko-KR" altLang="en-US" dirty="0">
                <a:latin typeface="+mn-lt"/>
              </a:rPr>
              <a:t>년 </a:t>
            </a:r>
            <a:r>
              <a:rPr lang="en-US" altLang="ko-KR" dirty="0">
                <a:latin typeface="+mn-lt"/>
              </a:rPr>
              <a:t>12</a:t>
            </a:r>
            <a:r>
              <a:rPr lang="ko-KR" altLang="en-US" dirty="0">
                <a:latin typeface="+mn-lt"/>
              </a:rPr>
              <a:t>월 </a:t>
            </a:r>
            <a:r>
              <a:rPr lang="en-US" altLang="ko-KR" dirty="0">
                <a:latin typeface="+mn-lt"/>
              </a:rPr>
              <a:t>31</a:t>
            </a:r>
            <a:r>
              <a:rPr lang="ko-KR" altLang="en-US" dirty="0">
                <a:latin typeface="+mn-lt"/>
              </a:rPr>
              <a:t>일</a:t>
            </a:r>
            <a:endParaRPr lang="en-US" altLang="ko-KR" dirty="0">
              <a:latin typeface="+mn-lt"/>
            </a:endParaRPr>
          </a:p>
          <a:p>
            <a:pPr lvl="1"/>
            <a:r>
              <a:rPr lang="ko-KR" altLang="en-US" dirty="0">
                <a:latin typeface="+mn-lt"/>
              </a:rPr>
              <a:t>시간</a:t>
            </a:r>
            <a:r>
              <a:rPr lang="en-US" altLang="ko-KR" dirty="0">
                <a:latin typeface="+mn-lt"/>
              </a:rPr>
              <a:t>: 0~23</a:t>
            </a:r>
            <a:r>
              <a:rPr lang="ko-KR" altLang="en-US" dirty="0">
                <a:latin typeface="+mn-lt"/>
              </a:rPr>
              <a:t>시까지 </a:t>
            </a:r>
            <a:r>
              <a:rPr lang="en-US" altLang="ko-KR" dirty="0">
                <a:latin typeface="+mn-lt"/>
              </a:rPr>
              <a:t>1</a:t>
            </a:r>
            <a:r>
              <a:rPr lang="ko-KR" altLang="en-US" dirty="0">
                <a:latin typeface="+mn-lt"/>
              </a:rPr>
              <a:t>시간 간격</a:t>
            </a:r>
            <a:endParaRPr lang="en-US" altLang="ko-KR" dirty="0">
              <a:latin typeface="+mn-lt"/>
            </a:endParaRPr>
          </a:p>
          <a:p>
            <a:pPr lvl="1"/>
            <a:r>
              <a:rPr lang="ko-KR" altLang="en-US" dirty="0">
                <a:latin typeface="+mn-lt"/>
              </a:rPr>
              <a:t>범위</a:t>
            </a:r>
            <a:r>
              <a:rPr lang="en-US" altLang="ko-KR" dirty="0">
                <a:latin typeface="+mn-lt"/>
              </a:rPr>
              <a:t>: 2.4GHz / 5GHz</a:t>
            </a:r>
          </a:p>
          <a:p>
            <a:pPr lvl="1"/>
            <a:r>
              <a:rPr lang="ko-KR" altLang="en-US" dirty="0">
                <a:latin typeface="+mn-lt"/>
              </a:rPr>
              <a:t>공통</a:t>
            </a:r>
            <a:r>
              <a:rPr lang="en-US" altLang="ko-KR" dirty="0">
                <a:latin typeface="+mn-lt"/>
              </a:rPr>
              <a:t> </a:t>
            </a:r>
            <a:r>
              <a:rPr lang="ko-KR" altLang="en-US" dirty="0">
                <a:latin typeface="+mn-lt"/>
              </a:rPr>
              <a:t>데이터</a:t>
            </a:r>
            <a:r>
              <a:rPr lang="en-US" altLang="ko-KR" dirty="0">
                <a:latin typeface="+mn-lt"/>
              </a:rPr>
              <a:t>: AP Name, Map Location(</a:t>
            </a:r>
            <a:r>
              <a:rPr lang="ko-KR" altLang="en-US" dirty="0">
                <a:latin typeface="+mn-lt"/>
              </a:rPr>
              <a:t>건물명</a:t>
            </a:r>
            <a:r>
              <a:rPr lang="en-US" altLang="ko-KR" dirty="0">
                <a:latin typeface="+mn-lt"/>
              </a:rPr>
              <a:t>), Time </a:t>
            </a:r>
            <a:r>
              <a:rPr lang="ko-KR" altLang="en-US" dirty="0">
                <a:latin typeface="+mn-lt"/>
              </a:rPr>
              <a:t>등</a:t>
            </a:r>
            <a:endParaRPr lang="en-US" altLang="ko-KR" dirty="0">
              <a:latin typeface="+mn-lt"/>
            </a:endParaRPr>
          </a:p>
          <a:p>
            <a:r>
              <a:rPr lang="ko-KR" altLang="en-US" dirty="0">
                <a:latin typeface="+mn-lt"/>
              </a:rPr>
              <a:t>시뮬레이션에 필요한 데이터</a:t>
            </a:r>
            <a:endParaRPr lang="en-US" altLang="ko-KR" dirty="0">
              <a:latin typeface="+mn-lt"/>
            </a:endParaRPr>
          </a:p>
          <a:p>
            <a:pPr lvl="1"/>
            <a:r>
              <a:rPr lang="en-US" altLang="ko-KR" dirty="0">
                <a:latin typeface="+mn-lt"/>
              </a:rPr>
              <a:t>Peak Number of Users:</a:t>
            </a:r>
          </a:p>
          <a:p>
            <a:pPr lvl="2">
              <a:lnSpc>
                <a:spcPct val="150000"/>
              </a:lnSpc>
            </a:pPr>
            <a:r>
              <a:rPr lang="ko-KR" altLang="en-US" dirty="0">
                <a:latin typeface="+mn-lt"/>
              </a:rPr>
              <a:t>단위 시간동안 </a:t>
            </a:r>
            <a:r>
              <a:rPr lang="en-US" altLang="ko-KR" dirty="0">
                <a:latin typeface="+mn-lt"/>
              </a:rPr>
              <a:t>AP</a:t>
            </a:r>
            <a:r>
              <a:rPr lang="ko-KR" altLang="en-US" dirty="0">
                <a:latin typeface="+mn-lt"/>
              </a:rPr>
              <a:t>에 연결된 최대 이용자 수</a:t>
            </a:r>
            <a:endParaRPr lang="en-US" altLang="ko-KR" dirty="0">
              <a:latin typeface="+mn-lt"/>
            </a:endParaRPr>
          </a:p>
          <a:p>
            <a:pPr lvl="1"/>
            <a:r>
              <a:rPr lang="en-US" altLang="ko-KR" dirty="0">
                <a:latin typeface="+mn-lt"/>
              </a:rPr>
              <a:t>Channels in Use:</a:t>
            </a:r>
          </a:p>
          <a:p>
            <a:pPr lvl="2"/>
            <a:r>
              <a:rPr lang="ko-KR" altLang="en-US" dirty="0">
                <a:latin typeface="+mn-lt"/>
              </a:rPr>
              <a:t>단위 시간동안 사용된 채널</a:t>
            </a:r>
            <a:endParaRPr lang="en-US" altLang="ko-KR" dirty="0">
              <a:latin typeface="+mn-lt"/>
            </a:endParaRPr>
          </a:p>
          <a:p>
            <a:pPr lvl="1"/>
            <a:endParaRPr lang="en-US" altLang="ko-KR" dirty="0">
              <a:latin typeface="+mn-lt"/>
            </a:endParaRPr>
          </a:p>
          <a:p>
            <a:pPr marL="914400" lvl="2" indent="0">
              <a:lnSpc>
                <a:spcPct val="150000"/>
              </a:lnSpc>
              <a:buNone/>
            </a:pPr>
            <a:endParaRPr lang="ko-KR" altLang="en-US" dirty="0">
              <a:latin typeface="+mn-lt"/>
            </a:endParaRPr>
          </a:p>
          <a:p>
            <a:pPr marL="914400" lvl="2" indent="0">
              <a:buNone/>
            </a:pPr>
            <a:endParaRPr lang="en-US" altLang="ko-KR" dirty="0">
              <a:latin typeface="+mn-lt"/>
            </a:endParaRPr>
          </a:p>
        </p:txBody>
      </p:sp>
      <p:grpSp>
        <p:nvGrpSpPr>
          <p:cNvPr id="16" name="그룹 15">
            <a:extLst>
              <a:ext uri="{FF2B5EF4-FFF2-40B4-BE49-F238E27FC236}">
                <a16:creationId xmlns:a16="http://schemas.microsoft.com/office/drawing/2014/main" id="{00CD95F4-186C-4F77-8353-B62A654EF403}"/>
              </a:ext>
            </a:extLst>
          </p:cNvPr>
          <p:cNvGrpSpPr/>
          <p:nvPr/>
        </p:nvGrpSpPr>
        <p:grpSpPr>
          <a:xfrm>
            <a:off x="6652085" y="695744"/>
            <a:ext cx="5400000" cy="5828300"/>
            <a:chOff x="6486037" y="715338"/>
            <a:chExt cx="5400000" cy="5828300"/>
          </a:xfrm>
        </p:grpSpPr>
        <p:grpSp>
          <p:nvGrpSpPr>
            <p:cNvPr id="5" name="그룹 4">
              <a:extLst>
                <a:ext uri="{FF2B5EF4-FFF2-40B4-BE49-F238E27FC236}">
                  <a16:creationId xmlns:a16="http://schemas.microsoft.com/office/drawing/2014/main" id="{21FED7F9-7C09-44B5-97DE-AF96A1670574}"/>
                </a:ext>
              </a:extLst>
            </p:cNvPr>
            <p:cNvGrpSpPr/>
            <p:nvPr/>
          </p:nvGrpSpPr>
          <p:grpSpPr>
            <a:xfrm>
              <a:off x="6486037" y="715338"/>
              <a:ext cx="5400000" cy="5828300"/>
              <a:chOff x="6527327" y="1052736"/>
              <a:chExt cx="5400000" cy="5828300"/>
            </a:xfrm>
          </p:grpSpPr>
          <p:pic>
            <p:nvPicPr>
              <p:cNvPr id="6" name="그림 5">
                <a:extLst>
                  <a:ext uri="{FF2B5EF4-FFF2-40B4-BE49-F238E27FC236}">
                    <a16:creationId xmlns:a16="http://schemas.microsoft.com/office/drawing/2014/main" id="{5080121E-630A-41C1-AEAC-FCEE5DB77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327" y="1052736"/>
                <a:ext cx="5400000" cy="3680718"/>
              </a:xfrm>
              <a:prstGeom prst="rect">
                <a:avLst/>
              </a:prstGeom>
            </p:spPr>
          </p:pic>
          <p:sp>
            <p:nvSpPr>
              <p:cNvPr id="9" name="TextBox 8">
                <a:extLst>
                  <a:ext uri="{FF2B5EF4-FFF2-40B4-BE49-F238E27FC236}">
                    <a16:creationId xmlns:a16="http://schemas.microsoft.com/office/drawing/2014/main" id="{F38555B8-6D60-40C9-9D33-9681A8D1D6E1}"/>
                  </a:ext>
                </a:extLst>
              </p:cNvPr>
              <p:cNvSpPr txBox="1"/>
              <p:nvPr/>
            </p:nvSpPr>
            <p:spPr>
              <a:xfrm>
                <a:off x="8263761" y="6573259"/>
                <a:ext cx="1927131" cy="307777"/>
              </a:xfrm>
              <a:prstGeom prst="rect">
                <a:avLst/>
              </a:prstGeom>
              <a:noFill/>
            </p:spPr>
            <p:txBody>
              <a:bodyPr wrap="none" rtlCol="0">
                <a:spAutoFit/>
              </a:bodyPr>
              <a:lstStyle/>
              <a:p>
                <a:r>
                  <a:rPr lang="ko-KR" altLang="en-US" sz="1400" dirty="0"/>
                  <a:t>그림</a:t>
                </a:r>
                <a:r>
                  <a:rPr lang="en-US" altLang="ko-KR" sz="1400" dirty="0"/>
                  <a:t>6. AP </a:t>
                </a:r>
                <a:r>
                  <a:rPr lang="ko-KR" altLang="en-US" sz="1400" dirty="0"/>
                  <a:t>원본데이터</a:t>
                </a:r>
              </a:p>
            </p:txBody>
          </p:sp>
        </p:grpSp>
        <p:pic>
          <p:nvPicPr>
            <p:cNvPr id="12" name="그림 11">
              <a:extLst>
                <a:ext uri="{FF2B5EF4-FFF2-40B4-BE49-F238E27FC236}">
                  <a16:creationId xmlns:a16="http://schemas.microsoft.com/office/drawing/2014/main" id="{A3F8D434-B565-480A-B5BD-952653453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7" y="3753867"/>
              <a:ext cx="5400000" cy="2432673"/>
            </a:xfrm>
            <a:prstGeom prst="rect">
              <a:avLst/>
            </a:prstGeom>
          </p:spPr>
        </p:pic>
      </p:grpSp>
      <p:sp>
        <p:nvSpPr>
          <p:cNvPr id="17" name="직사각형 16">
            <a:extLst>
              <a:ext uri="{FF2B5EF4-FFF2-40B4-BE49-F238E27FC236}">
                <a16:creationId xmlns:a16="http://schemas.microsoft.com/office/drawing/2014/main" id="{87D6855B-191F-4F3D-9FDD-8CED114FC596}"/>
              </a:ext>
            </a:extLst>
          </p:cNvPr>
          <p:cNvSpPr/>
          <p:nvPr/>
        </p:nvSpPr>
        <p:spPr>
          <a:xfrm>
            <a:off x="11457898" y="4869160"/>
            <a:ext cx="605461" cy="13173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BFEE9BDA-16B1-49D8-B56F-F1226AEAEAB8}"/>
              </a:ext>
            </a:extLst>
          </p:cNvPr>
          <p:cNvSpPr/>
          <p:nvPr/>
        </p:nvSpPr>
        <p:spPr>
          <a:xfrm>
            <a:off x="8100487" y="764704"/>
            <a:ext cx="576064" cy="21602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D42CB808-4D33-4212-8DB2-A357BA5B6B06}"/>
              </a:ext>
            </a:extLst>
          </p:cNvPr>
          <p:cNvSpPr/>
          <p:nvPr/>
        </p:nvSpPr>
        <p:spPr>
          <a:xfrm>
            <a:off x="6652085" y="4149080"/>
            <a:ext cx="5236269" cy="57781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901AF18C-40E3-471B-9F05-1702F326CEDB}"/>
              </a:ext>
            </a:extLst>
          </p:cNvPr>
          <p:cNvGrpSpPr/>
          <p:nvPr/>
        </p:nvGrpSpPr>
        <p:grpSpPr>
          <a:xfrm>
            <a:off x="8182312" y="2066955"/>
            <a:ext cx="2339543" cy="3334635"/>
            <a:chOff x="8115336" y="1975262"/>
            <a:chExt cx="2339543" cy="3334635"/>
          </a:xfrm>
        </p:grpSpPr>
        <p:pic>
          <p:nvPicPr>
            <p:cNvPr id="22" name="그림 21">
              <a:extLst>
                <a:ext uri="{FF2B5EF4-FFF2-40B4-BE49-F238E27FC236}">
                  <a16:creationId xmlns:a16="http://schemas.microsoft.com/office/drawing/2014/main" id="{85B11A48-6D75-495D-9AAB-7C2733956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336" y="2040634"/>
              <a:ext cx="2339543" cy="3269263"/>
            </a:xfrm>
            <a:prstGeom prst="rect">
              <a:avLst/>
            </a:prstGeom>
          </p:spPr>
        </p:pic>
        <p:sp>
          <p:nvSpPr>
            <p:cNvPr id="27" name="직사각형 26">
              <a:extLst>
                <a:ext uri="{FF2B5EF4-FFF2-40B4-BE49-F238E27FC236}">
                  <a16:creationId xmlns:a16="http://schemas.microsoft.com/office/drawing/2014/main" id="{275D73A2-ACCA-4C91-8720-A7D8B0C81971}"/>
                </a:ext>
              </a:extLst>
            </p:cNvPr>
            <p:cNvSpPr/>
            <p:nvPr/>
          </p:nvSpPr>
          <p:spPr>
            <a:xfrm>
              <a:off x="8832304" y="1975262"/>
              <a:ext cx="720080" cy="71206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grpSp>
    </p:spTree>
    <p:extLst>
      <p:ext uri="{BB962C8B-B14F-4D97-AF65-F5344CB8AC3E}">
        <p14:creationId xmlns:p14="http://schemas.microsoft.com/office/powerpoint/2010/main" val="151356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4">
                                            <p:txEl>
                                              <p:pRg st="1" end="1"/>
                                            </p:txEl>
                                          </p:spTgt>
                                        </p:tgtEl>
                                        <p:attrNameLst>
                                          <p:attrName>style.fontWeight</p:attrName>
                                        </p:attrNameLst>
                                      </p:cBhvr>
                                      <p:to>
                                        <p:strVal val="bold"/>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5" presetClass="emph" presetSubtype="0" nodeType="clickEffect">
                                  <p:stCondLst>
                                    <p:cond delay="0"/>
                                  </p:stCondLst>
                                  <p:endCondLst>
                                    <p:cond evt="onNext" delay="0">
                                      <p:tgtEl>
                                        <p:sldTgt/>
                                      </p:tgtEl>
                                    </p:cond>
                                  </p:endCondLst>
                                  <p:childTnLst>
                                    <p:set>
                                      <p:cBhvr override="childStyle">
                                        <p:cTn id="12" dur="indefinite"/>
                                        <p:tgtEl>
                                          <p:spTgt spid="4">
                                            <p:txEl>
                                              <p:pRg st="2" end="2"/>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endCondLst>
                                    <p:cond evt="onNext" delay="0">
                                      <p:tgtEl>
                                        <p:sldTgt/>
                                      </p:tgtEl>
                                    </p:cond>
                                  </p:endCondLst>
                                  <p:childTnLst>
                                    <p:set>
                                      <p:cBhvr override="childStyle">
                                        <p:cTn id="16" dur="indefinite"/>
                                        <p:tgtEl>
                                          <p:spTgt spid="4">
                                            <p:txEl>
                                              <p:pRg st="3" end="3"/>
                                            </p:txEl>
                                          </p:spTgt>
                                        </p:tgtEl>
                                        <p:attrNameLst>
                                          <p:attrName>style.fontWeight</p:attrName>
                                        </p:attrNameLst>
                                      </p:cBhvr>
                                      <p:to>
                                        <p:strVal val="bold"/>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5" presetClass="emph" presetSubtype="0" nodeType="withEffect">
                                  <p:stCondLst>
                                    <p:cond delay="0"/>
                                  </p:stCondLst>
                                  <p:endCondLst>
                                    <p:cond evt="onNext" delay="0">
                                      <p:tgtEl>
                                        <p:sldTgt/>
                                      </p:tgtEl>
                                    </p:cond>
                                  </p:endCondLst>
                                  <p:childTnLst>
                                    <p:set>
                                      <p:cBhvr override="childStyle">
                                        <p:cTn id="26" dur="indefinite"/>
                                        <p:tgtEl>
                                          <p:spTgt spid="4">
                                            <p:txEl>
                                              <p:pRg st="4" end="4"/>
                                            </p:txEl>
                                          </p:spTgt>
                                        </p:tgtEl>
                                        <p:attrNameLst>
                                          <p:attrName>style.fontWeight</p:attrName>
                                        </p:attrNameLst>
                                      </p:cBhvr>
                                      <p:to>
                                        <p:strVal val="bold"/>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5" presetClass="emph" presetSubtype="0" nodeType="withEffect">
                                  <p:stCondLst>
                                    <p:cond delay="0"/>
                                  </p:stCondLst>
                                  <p:endCondLst>
                                    <p:cond evt="onNext" delay="0">
                                      <p:tgtEl>
                                        <p:sldTgt/>
                                      </p:tgtEl>
                                    </p:cond>
                                  </p:endCondLst>
                                  <p:childTnLst>
                                    <p:set>
                                      <p:cBhvr override="childStyle">
                                        <p:cTn id="36" dur="indefinite"/>
                                        <p:tgtEl>
                                          <p:spTgt spid="4">
                                            <p:txEl>
                                              <p:pRg st="6" end="6"/>
                                            </p:txEl>
                                          </p:spTgt>
                                        </p:tgtEl>
                                        <p:attrNameLst>
                                          <p:attrName>style.fontWeight</p:attrName>
                                        </p:attrNameLst>
                                      </p:cBhvr>
                                      <p:to>
                                        <p:strVal val="bold"/>
                                      </p:to>
                                    </p:set>
                                  </p:childTnLst>
                                </p:cTn>
                              </p:par>
                              <p:par>
                                <p:cTn id="37" presetID="15" presetClass="emph" presetSubtype="0" nodeType="withEffect">
                                  <p:stCondLst>
                                    <p:cond delay="0"/>
                                  </p:stCondLst>
                                  <p:endCondLst>
                                    <p:cond evt="onNext" delay="0">
                                      <p:tgtEl>
                                        <p:sldTgt/>
                                      </p:tgtEl>
                                    </p:cond>
                                  </p:endCondLst>
                                  <p:childTnLst>
                                    <p:set>
                                      <p:cBhvr override="childStyle">
                                        <p:cTn id="38" dur="indefinite"/>
                                        <p:tgtEl>
                                          <p:spTgt spid="4">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168003CE-F4EE-44A4-9AA7-F3445E991B5F}"/>
              </a:ext>
            </a:extLst>
          </p:cNvPr>
          <p:cNvSpPr txBox="1">
            <a:spLocks noChangeArrowheads="1"/>
          </p:cNvSpPr>
          <p:nvPr/>
        </p:nvSpPr>
        <p:spPr bwMode="auto">
          <a:xfrm>
            <a:off x="504921" y="785513"/>
            <a:ext cx="11450012" cy="5690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lnSpc>
                <a:spcPct val="150000"/>
              </a:lnSpc>
              <a:spcBef>
                <a:spcPts val="1200"/>
              </a:spcBef>
              <a:spcAft>
                <a:spcPts val="600"/>
              </a:spcAft>
              <a:buFont typeface="Wingdings" pitchFamily="2" charset="2"/>
              <a:buChar char="v"/>
              <a:defRPr sz="2000" b="0" kern="1200" baseline="0">
                <a:ln w="9525">
                  <a:noFill/>
                </a:ln>
                <a:solidFill>
                  <a:schemeClr val="tx1"/>
                </a:solidFill>
                <a:effectLst/>
                <a:latin typeface="Calibri" panose="020F0502020204030204" pitchFamily="34" charset="0"/>
                <a:ea typeface="+mn-ea"/>
                <a:cs typeface="+mn-cs"/>
              </a:defRPr>
            </a:lvl1pPr>
            <a:lvl2pPr marL="742950" indent="-285750" algn="l" rtl="0" eaLnBrk="1" fontAlgn="base" latinLnBrk="1" hangingPunct="1">
              <a:lnSpc>
                <a:spcPct val="150000"/>
              </a:lnSpc>
              <a:spcBef>
                <a:spcPts val="0"/>
              </a:spcBef>
              <a:spcAft>
                <a:spcPts val="600"/>
              </a:spcAft>
              <a:buFont typeface="Wingdings" pitchFamily="2" charset="2"/>
              <a:buChar char="§"/>
              <a:defRPr sz="1600" kern="1200" baseline="0">
                <a:solidFill>
                  <a:schemeClr val="tx1">
                    <a:lumMod val="75000"/>
                    <a:lumOff val="25000"/>
                  </a:schemeClr>
                </a:solidFill>
                <a:latin typeface="Calibri" panose="020F0502020204030204" pitchFamily="34" charset="0"/>
                <a:ea typeface="+mn-ea"/>
                <a:cs typeface="+mn-cs"/>
              </a:defRPr>
            </a:lvl2pPr>
            <a:lvl3pPr marL="1143000" indent="-228600" algn="l" rtl="0" eaLnBrk="1" fontAlgn="base" latinLnBrk="1" hangingPunct="1">
              <a:lnSpc>
                <a:spcPct val="100000"/>
              </a:lnSpc>
              <a:spcBef>
                <a:spcPts val="300"/>
              </a:spcBef>
              <a:spcAft>
                <a:spcPts val="300"/>
              </a:spcAft>
              <a:buFont typeface="Arial" charset="0"/>
              <a:buChar char="•"/>
              <a:defRPr sz="1400" kern="1200" baseline="0">
                <a:solidFill>
                  <a:schemeClr val="tx1">
                    <a:lumMod val="75000"/>
                    <a:lumOff val="25000"/>
                  </a:schemeClr>
                </a:solidFill>
                <a:latin typeface="Calibri" panose="020F0502020204030204" pitchFamily="34" charset="0"/>
                <a:ea typeface="+mn-ea"/>
                <a:cs typeface="+mn-cs"/>
              </a:defRPr>
            </a:lvl3pPr>
            <a:lvl4pPr marL="1600200" indent="-228600" algn="l" rtl="0" eaLnBrk="1" fontAlgn="base" latinLnBrk="1" hangingPunct="1">
              <a:lnSpc>
                <a:spcPct val="100000"/>
              </a:lnSpc>
              <a:spcBef>
                <a:spcPts val="300"/>
              </a:spcBef>
              <a:spcAft>
                <a:spcPts val="300"/>
              </a:spcAft>
              <a:buFont typeface="Arial" charset="0"/>
              <a:buChar char="–"/>
              <a:defRPr sz="1200" kern="1200" baseline="0">
                <a:solidFill>
                  <a:schemeClr val="tx1">
                    <a:lumMod val="50000"/>
                    <a:lumOff val="50000"/>
                  </a:schemeClr>
                </a:solidFill>
                <a:latin typeface="Calibri" panose="020F0502020204030204" pitchFamily="34" charset="0"/>
                <a:ea typeface="+mn-ea"/>
                <a:cs typeface="+mn-cs"/>
              </a:defRPr>
            </a:lvl4pPr>
            <a:lvl5pPr marL="2057400" indent="-228600" algn="l" rtl="0" eaLnBrk="1" fontAlgn="base" latinLnBrk="1" hangingPunct="1">
              <a:lnSpc>
                <a:spcPct val="100000"/>
              </a:lnSpc>
              <a:spcBef>
                <a:spcPts val="300"/>
              </a:spcBef>
              <a:spcAft>
                <a:spcPts val="300"/>
              </a:spcAft>
              <a:buFont typeface="Arial" charset="0"/>
              <a:buChar char="»"/>
              <a:defRPr sz="1200" kern="1200" baseline="0">
                <a:solidFill>
                  <a:schemeClr val="tx1">
                    <a:lumMod val="50000"/>
                    <a:lumOff val="50000"/>
                  </a:schemeClr>
                </a:solidFill>
                <a:latin typeface="Calibri" panose="020F0502020204030204"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latin typeface="+mn-lt"/>
              </a:rPr>
              <a:t>데이터 정리</a:t>
            </a:r>
            <a:endParaRPr lang="en-US" altLang="ko-KR" dirty="0">
              <a:latin typeface="+mn-lt"/>
            </a:endParaRPr>
          </a:p>
          <a:p>
            <a:pPr lvl="1"/>
            <a:r>
              <a:rPr lang="ko-KR" altLang="en-US" sz="1700" dirty="0">
                <a:latin typeface="+mn-lt"/>
              </a:rPr>
              <a:t>이용자 수는 요일</a:t>
            </a:r>
            <a:r>
              <a:rPr lang="en-US" altLang="ko-KR" sz="1700" dirty="0">
                <a:latin typeface="+mn-lt"/>
              </a:rPr>
              <a:t>, </a:t>
            </a:r>
            <a:r>
              <a:rPr lang="ko-KR" altLang="en-US" sz="1700" dirty="0">
                <a:latin typeface="+mn-lt"/>
              </a:rPr>
              <a:t>시간에 따라 주기성을 가짐</a:t>
            </a:r>
            <a:endParaRPr lang="en-US" altLang="ko-KR" sz="1700" dirty="0">
              <a:latin typeface="+mn-lt"/>
            </a:endParaRPr>
          </a:p>
          <a:p>
            <a:pPr lvl="1"/>
            <a:r>
              <a:rPr lang="ko-KR" altLang="en-US" sz="1700" dirty="0">
                <a:latin typeface="+mn-lt"/>
              </a:rPr>
              <a:t>평일</a:t>
            </a:r>
            <a:r>
              <a:rPr lang="en-US" altLang="ko-KR" sz="1700" dirty="0">
                <a:latin typeface="+mn-lt"/>
              </a:rPr>
              <a:t>, </a:t>
            </a:r>
            <a:r>
              <a:rPr lang="ko-KR" altLang="en-US" sz="1700" dirty="0">
                <a:latin typeface="+mn-lt"/>
              </a:rPr>
              <a:t>주말로 구분하여 </a:t>
            </a:r>
            <a:r>
              <a:rPr lang="en-US" altLang="ko-KR" sz="1700" dirty="0">
                <a:latin typeface="+mn-lt"/>
              </a:rPr>
              <a:t>1</a:t>
            </a:r>
            <a:r>
              <a:rPr lang="ko-KR" altLang="en-US" sz="1700" dirty="0">
                <a:latin typeface="+mn-lt"/>
              </a:rPr>
              <a:t>시간마다 평균</a:t>
            </a:r>
            <a:endParaRPr lang="en-US" altLang="ko-KR" sz="1700" dirty="0">
              <a:latin typeface="+mn-lt"/>
            </a:endParaRPr>
          </a:p>
          <a:p>
            <a:pPr lvl="2">
              <a:lnSpc>
                <a:spcPct val="150000"/>
              </a:lnSpc>
            </a:pPr>
            <a:r>
              <a:rPr lang="en-US" altLang="ko-KR" sz="1500" dirty="0">
                <a:latin typeface="+mn-lt"/>
              </a:rPr>
              <a:t>Map Location</a:t>
            </a:r>
            <a:r>
              <a:rPr lang="ko-KR" altLang="en-US" sz="1500" dirty="0">
                <a:latin typeface="+mn-lt"/>
              </a:rPr>
              <a:t>을 이용하여 </a:t>
            </a:r>
            <a:r>
              <a:rPr lang="ko-KR" altLang="en-US" sz="1500" dirty="0" err="1">
                <a:latin typeface="+mn-lt"/>
              </a:rPr>
              <a:t>건물별</a:t>
            </a:r>
            <a:r>
              <a:rPr lang="ko-KR" altLang="en-US" sz="1500" dirty="0">
                <a:latin typeface="+mn-lt"/>
              </a:rPr>
              <a:t> 데이터 추출</a:t>
            </a:r>
            <a:endParaRPr lang="en-US" altLang="ko-KR" sz="1500" dirty="0">
              <a:latin typeface="+mn-lt"/>
            </a:endParaRPr>
          </a:p>
          <a:p>
            <a:pPr lvl="2">
              <a:lnSpc>
                <a:spcPct val="150000"/>
              </a:lnSpc>
            </a:pPr>
            <a:r>
              <a:rPr lang="en-US" altLang="ko-KR" sz="1500" dirty="0">
                <a:latin typeface="+mn-lt"/>
              </a:rPr>
              <a:t>AP </a:t>
            </a:r>
            <a:r>
              <a:rPr lang="ko-KR" altLang="en-US" sz="1500" dirty="0">
                <a:latin typeface="+mn-lt"/>
              </a:rPr>
              <a:t>이름을 리스트에 저장</a:t>
            </a:r>
            <a:r>
              <a:rPr lang="en-US" altLang="ko-KR" sz="1500" dirty="0">
                <a:latin typeface="+mn-lt"/>
              </a:rPr>
              <a:t>, AP</a:t>
            </a:r>
            <a:r>
              <a:rPr lang="ko-KR" altLang="en-US" sz="1500" dirty="0">
                <a:latin typeface="+mn-lt"/>
              </a:rPr>
              <a:t>별로 데이터 정리</a:t>
            </a:r>
            <a:endParaRPr lang="en-US" altLang="ko-KR" sz="1500" dirty="0">
              <a:latin typeface="+mn-lt"/>
            </a:endParaRPr>
          </a:p>
          <a:p>
            <a:pPr lvl="2">
              <a:lnSpc>
                <a:spcPct val="150000"/>
              </a:lnSpc>
            </a:pPr>
            <a:r>
              <a:rPr lang="en-US" altLang="ko-KR" sz="1500" dirty="0"/>
              <a:t>Weekday</a:t>
            </a:r>
            <a:r>
              <a:rPr lang="ko-KR" altLang="en-US" sz="1500" dirty="0"/>
              <a:t>를 이용 평일 주말로 구분</a:t>
            </a:r>
            <a:endParaRPr lang="en-US" altLang="ko-KR" sz="1500" dirty="0"/>
          </a:p>
          <a:p>
            <a:pPr lvl="2">
              <a:lnSpc>
                <a:spcPct val="150000"/>
              </a:lnSpc>
            </a:pPr>
            <a:r>
              <a:rPr lang="en-US" altLang="ko-KR" sz="1500" dirty="0"/>
              <a:t>Peak Number of Users </a:t>
            </a:r>
            <a:r>
              <a:rPr lang="ko-KR" altLang="en-US" sz="1500" dirty="0"/>
              <a:t>추출</a:t>
            </a:r>
            <a:endParaRPr lang="en-US" altLang="ko-KR" sz="1500" dirty="0"/>
          </a:p>
          <a:p>
            <a:pPr lvl="2">
              <a:lnSpc>
                <a:spcPct val="150000"/>
              </a:lnSpc>
            </a:pPr>
            <a:r>
              <a:rPr lang="en-US" altLang="ko-KR" sz="1500" dirty="0"/>
              <a:t>2.4GHz</a:t>
            </a:r>
            <a:r>
              <a:rPr lang="ko-KR" altLang="en-US" sz="1500" dirty="0"/>
              <a:t>와 </a:t>
            </a:r>
            <a:r>
              <a:rPr lang="en-US" altLang="ko-KR" sz="1500" dirty="0"/>
              <a:t>5GHz </a:t>
            </a:r>
            <a:r>
              <a:rPr lang="ko-KR" altLang="en-US" sz="1500" dirty="0"/>
              <a:t>이용자 수 합</a:t>
            </a:r>
            <a:endParaRPr lang="en-US" altLang="ko-KR" sz="1500" dirty="0"/>
          </a:p>
          <a:p>
            <a:pPr lvl="2">
              <a:lnSpc>
                <a:spcPct val="150000"/>
              </a:lnSpc>
            </a:pPr>
            <a:r>
              <a:rPr lang="en-US" altLang="ko-KR" sz="1500" dirty="0"/>
              <a:t>24</a:t>
            </a:r>
            <a:r>
              <a:rPr lang="ko-KR" altLang="en-US" sz="1500" dirty="0"/>
              <a:t>개 단위로 데이터 분할</a:t>
            </a:r>
            <a:endParaRPr lang="en-US" altLang="ko-KR" sz="1500" dirty="0"/>
          </a:p>
          <a:p>
            <a:pPr lvl="2">
              <a:lnSpc>
                <a:spcPct val="150000"/>
              </a:lnSpc>
            </a:pPr>
            <a:r>
              <a:rPr lang="ko-KR" altLang="en-US" sz="1500" dirty="0">
                <a:latin typeface="+mn-lt"/>
              </a:rPr>
              <a:t>시간대별로 이용자 수 평균</a:t>
            </a:r>
            <a:endParaRPr lang="en-US" altLang="ko-KR" sz="1500" dirty="0">
              <a:latin typeface="+mn-lt"/>
            </a:endParaRPr>
          </a:p>
        </p:txBody>
      </p:sp>
      <p:sp>
        <p:nvSpPr>
          <p:cNvPr id="2" name="제목 1"/>
          <p:cNvSpPr>
            <a:spLocks noGrp="1"/>
          </p:cNvSpPr>
          <p:nvPr>
            <p:ph type="title"/>
          </p:nvPr>
        </p:nvSpPr>
        <p:spPr>
          <a:xfrm>
            <a:off x="239349" y="63161"/>
            <a:ext cx="11715584" cy="614218"/>
          </a:xfrm>
        </p:spPr>
        <p:txBody>
          <a:bodyPr/>
          <a:lstStyle/>
          <a:p>
            <a:r>
              <a:rPr lang="ko-KR" altLang="en-US" dirty="0"/>
              <a:t>데이터 수집 및 정리</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7</a:t>
            </a:fld>
            <a:endParaRPr lang="en-US" altLang="ko-KR"/>
          </a:p>
        </p:txBody>
      </p:sp>
      <p:pic>
        <p:nvPicPr>
          <p:cNvPr id="31" name="그림 30">
            <a:extLst>
              <a:ext uri="{FF2B5EF4-FFF2-40B4-BE49-F238E27FC236}">
                <a16:creationId xmlns:a16="http://schemas.microsoft.com/office/drawing/2014/main" id="{0446ECE1-B33B-4E92-B4AC-CD1C13371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2118002"/>
            <a:ext cx="5113463" cy="3025402"/>
          </a:xfrm>
          <a:prstGeom prst="rect">
            <a:avLst/>
          </a:prstGeom>
        </p:spPr>
      </p:pic>
      <p:sp>
        <p:nvSpPr>
          <p:cNvPr id="32" name="직사각형 31">
            <a:extLst>
              <a:ext uri="{FF2B5EF4-FFF2-40B4-BE49-F238E27FC236}">
                <a16:creationId xmlns:a16="http://schemas.microsoft.com/office/drawing/2014/main" id="{74DE62B4-3387-4158-B6CF-776C931317F3}"/>
              </a:ext>
            </a:extLst>
          </p:cNvPr>
          <p:cNvSpPr/>
          <p:nvPr/>
        </p:nvSpPr>
        <p:spPr>
          <a:xfrm>
            <a:off x="6774671" y="2115704"/>
            <a:ext cx="648072" cy="30243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816FED2C-14A2-4E23-AEAC-D13A40E0A5C3}"/>
              </a:ext>
            </a:extLst>
          </p:cNvPr>
          <p:cNvSpPr/>
          <p:nvPr/>
        </p:nvSpPr>
        <p:spPr>
          <a:xfrm>
            <a:off x="10447079" y="2115704"/>
            <a:ext cx="648072" cy="30243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pic>
        <p:nvPicPr>
          <p:cNvPr id="35" name="그림 34">
            <a:extLst>
              <a:ext uri="{FF2B5EF4-FFF2-40B4-BE49-F238E27FC236}">
                <a16:creationId xmlns:a16="http://schemas.microsoft.com/office/drawing/2014/main" id="{7C5D415E-7F6D-4A79-8C95-CADBB0361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517" y="1771506"/>
            <a:ext cx="1470787" cy="3314987"/>
          </a:xfrm>
          <a:prstGeom prst="rect">
            <a:avLst/>
          </a:prstGeom>
        </p:spPr>
      </p:pic>
      <p:sp>
        <p:nvSpPr>
          <p:cNvPr id="10" name="직사각형 9">
            <a:extLst>
              <a:ext uri="{FF2B5EF4-FFF2-40B4-BE49-F238E27FC236}">
                <a16:creationId xmlns:a16="http://schemas.microsoft.com/office/drawing/2014/main" id="{4A6C9DB3-AB7B-4127-A8BB-FC353AEF5111}"/>
              </a:ext>
            </a:extLst>
          </p:cNvPr>
          <p:cNvSpPr/>
          <p:nvPr/>
        </p:nvSpPr>
        <p:spPr>
          <a:xfrm>
            <a:off x="6342623" y="2115704"/>
            <a:ext cx="432048" cy="30243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1BB764E9-2709-4ECD-8E5A-ECA0CC155E0E}"/>
              </a:ext>
            </a:extLst>
          </p:cNvPr>
          <p:cNvSpPr/>
          <p:nvPr/>
        </p:nvSpPr>
        <p:spPr>
          <a:xfrm>
            <a:off x="8832304" y="2420888"/>
            <a:ext cx="782460" cy="26656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pic>
        <p:nvPicPr>
          <p:cNvPr id="37" name="그림 36">
            <a:extLst>
              <a:ext uri="{FF2B5EF4-FFF2-40B4-BE49-F238E27FC236}">
                <a16:creationId xmlns:a16="http://schemas.microsoft.com/office/drawing/2014/main" id="{8C4CD33E-85FE-4845-9A28-AFAA27CAB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927" y="1600444"/>
            <a:ext cx="5680187" cy="3657109"/>
          </a:xfrm>
          <a:prstGeom prst="rect">
            <a:avLst/>
          </a:prstGeom>
        </p:spPr>
      </p:pic>
      <p:sp>
        <p:nvSpPr>
          <p:cNvPr id="9" name="직사각형 8">
            <a:extLst>
              <a:ext uri="{FF2B5EF4-FFF2-40B4-BE49-F238E27FC236}">
                <a16:creationId xmlns:a16="http://schemas.microsoft.com/office/drawing/2014/main" id="{32F37354-24BC-4E1C-A374-199B4CD2F4D3}"/>
              </a:ext>
            </a:extLst>
          </p:cNvPr>
          <p:cNvSpPr/>
          <p:nvPr/>
        </p:nvSpPr>
        <p:spPr>
          <a:xfrm>
            <a:off x="6229927" y="1600444"/>
            <a:ext cx="5680187" cy="39380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15770061-EC69-4E4F-AC48-B3FC724B53C2}"/>
              </a:ext>
            </a:extLst>
          </p:cNvPr>
          <p:cNvSpPr/>
          <p:nvPr/>
        </p:nvSpPr>
        <p:spPr>
          <a:xfrm>
            <a:off x="6384032" y="1994245"/>
            <a:ext cx="335099" cy="326330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grpSp>
        <p:nvGrpSpPr>
          <p:cNvPr id="27" name="그룹 26">
            <a:extLst>
              <a:ext uri="{FF2B5EF4-FFF2-40B4-BE49-F238E27FC236}">
                <a16:creationId xmlns:a16="http://schemas.microsoft.com/office/drawing/2014/main" id="{25224319-D4E4-4D6A-B66A-9F80D3E2DBB4}"/>
              </a:ext>
            </a:extLst>
          </p:cNvPr>
          <p:cNvGrpSpPr/>
          <p:nvPr/>
        </p:nvGrpSpPr>
        <p:grpSpPr>
          <a:xfrm>
            <a:off x="6156079" y="904575"/>
            <a:ext cx="5976664" cy="5571318"/>
            <a:chOff x="6096000" y="838001"/>
            <a:chExt cx="5976664" cy="5571318"/>
          </a:xfrm>
        </p:grpSpPr>
        <p:sp>
          <p:nvSpPr>
            <p:cNvPr id="34" name="TextBox 33">
              <a:extLst>
                <a:ext uri="{FF2B5EF4-FFF2-40B4-BE49-F238E27FC236}">
                  <a16:creationId xmlns:a16="http://schemas.microsoft.com/office/drawing/2014/main" id="{9FDCD7F1-06F3-4CEE-8251-6109CF675E85}"/>
                </a:ext>
              </a:extLst>
            </p:cNvPr>
            <p:cNvSpPr txBox="1"/>
            <p:nvPr/>
          </p:nvSpPr>
          <p:spPr>
            <a:xfrm>
              <a:off x="7176120" y="6101542"/>
              <a:ext cx="3751348" cy="307777"/>
            </a:xfrm>
            <a:prstGeom prst="rect">
              <a:avLst/>
            </a:prstGeom>
            <a:noFill/>
          </p:spPr>
          <p:txBody>
            <a:bodyPr wrap="none" rtlCol="0">
              <a:spAutoFit/>
            </a:bodyPr>
            <a:lstStyle/>
            <a:p>
              <a:r>
                <a:rPr lang="ko-KR" altLang="en-US" sz="1400" dirty="0"/>
                <a:t>그림</a:t>
              </a:r>
              <a:r>
                <a:rPr lang="en-US" altLang="ko-KR" sz="1400" dirty="0"/>
                <a:t>7. </a:t>
              </a:r>
              <a:r>
                <a:rPr lang="ko-KR" altLang="en-US" sz="1400" dirty="0" err="1"/>
                <a:t>새벽벌</a:t>
              </a:r>
              <a:r>
                <a:rPr lang="ko-KR" altLang="en-US" sz="1400" dirty="0"/>
                <a:t> 도서관의</a:t>
              </a:r>
              <a:r>
                <a:rPr lang="en-US" altLang="ko-KR" sz="1400" dirty="0"/>
                <a:t> </a:t>
              </a:r>
              <a:r>
                <a:rPr lang="ko-KR" altLang="en-US" sz="1400" dirty="0"/>
                <a:t>이용자 수 통계 예시</a:t>
              </a:r>
            </a:p>
          </p:txBody>
        </p:sp>
        <p:pic>
          <p:nvPicPr>
            <p:cNvPr id="36" name="내용 개체 틀 10">
              <a:extLst>
                <a:ext uri="{FF2B5EF4-FFF2-40B4-BE49-F238E27FC236}">
                  <a16:creationId xmlns:a16="http://schemas.microsoft.com/office/drawing/2014/main" id="{DC681359-D84F-4129-81DF-75487EB42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6096000" y="838001"/>
              <a:ext cx="5976664" cy="5029636"/>
            </a:xfrm>
            <a:prstGeom prst="rect">
              <a:avLst/>
            </a:prstGeom>
            <a:noFill/>
            <a:ln w="9525">
              <a:noFill/>
              <a:miter lim="800000"/>
              <a:headEnd/>
              <a:tailEnd/>
            </a:ln>
          </p:spPr>
        </p:pic>
      </p:grpSp>
      <p:grpSp>
        <p:nvGrpSpPr>
          <p:cNvPr id="14" name="그룹 13">
            <a:extLst>
              <a:ext uri="{FF2B5EF4-FFF2-40B4-BE49-F238E27FC236}">
                <a16:creationId xmlns:a16="http://schemas.microsoft.com/office/drawing/2014/main" id="{56417934-FD91-4997-9EDA-D5A40BEE5306}"/>
              </a:ext>
            </a:extLst>
          </p:cNvPr>
          <p:cNvGrpSpPr/>
          <p:nvPr/>
        </p:nvGrpSpPr>
        <p:grpSpPr>
          <a:xfrm>
            <a:off x="6539315" y="571955"/>
            <a:ext cx="5184576" cy="658566"/>
            <a:chOff x="6539315" y="571955"/>
            <a:chExt cx="5184576" cy="658566"/>
          </a:xfrm>
        </p:grpSpPr>
        <p:sp>
          <p:nvSpPr>
            <p:cNvPr id="28" name="직사각형 27">
              <a:extLst>
                <a:ext uri="{FF2B5EF4-FFF2-40B4-BE49-F238E27FC236}">
                  <a16:creationId xmlns:a16="http://schemas.microsoft.com/office/drawing/2014/main" id="{9B7659D9-713C-4147-A2E5-A953054F79AE}"/>
                </a:ext>
              </a:extLst>
            </p:cNvPr>
            <p:cNvSpPr/>
            <p:nvPr/>
          </p:nvSpPr>
          <p:spPr>
            <a:xfrm>
              <a:off x="6539315" y="904575"/>
              <a:ext cx="5184576" cy="325946"/>
            </a:xfrm>
            <a:prstGeom prst="rect">
              <a:avLst/>
            </a:prstGeom>
            <a:noFill/>
            <a:ln w="28575">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2267140-0BDD-440D-9531-F5752E40658D}"/>
                </a:ext>
              </a:extLst>
            </p:cNvPr>
            <p:cNvSpPr txBox="1"/>
            <p:nvPr/>
          </p:nvSpPr>
          <p:spPr>
            <a:xfrm>
              <a:off x="6539315" y="571955"/>
              <a:ext cx="843501" cy="307777"/>
            </a:xfrm>
            <a:prstGeom prst="rect">
              <a:avLst/>
            </a:prstGeom>
            <a:noFill/>
          </p:spPr>
          <p:txBody>
            <a:bodyPr wrap="none" rtlCol="0">
              <a:spAutoFit/>
            </a:bodyPr>
            <a:lstStyle/>
            <a:p>
              <a:r>
                <a:rPr lang="en-US" altLang="ko-KR" sz="1400" b="1" dirty="0"/>
                <a:t>AP </a:t>
              </a:r>
              <a:r>
                <a:rPr lang="ko-KR" altLang="en-US" sz="1400" b="1" dirty="0"/>
                <a:t>이름</a:t>
              </a:r>
            </a:p>
          </p:txBody>
        </p:sp>
      </p:grpSp>
      <p:grpSp>
        <p:nvGrpSpPr>
          <p:cNvPr id="16" name="그룹 15">
            <a:extLst>
              <a:ext uri="{FF2B5EF4-FFF2-40B4-BE49-F238E27FC236}">
                <a16:creationId xmlns:a16="http://schemas.microsoft.com/office/drawing/2014/main" id="{D3DA67CD-09EB-4730-B059-B2575F9CD2A5}"/>
              </a:ext>
            </a:extLst>
          </p:cNvPr>
          <p:cNvGrpSpPr/>
          <p:nvPr/>
        </p:nvGrpSpPr>
        <p:grpSpPr>
          <a:xfrm>
            <a:off x="5728718" y="1192426"/>
            <a:ext cx="2250757" cy="276999"/>
            <a:chOff x="5728718" y="1192426"/>
            <a:chExt cx="2250757" cy="276999"/>
          </a:xfrm>
        </p:grpSpPr>
        <p:sp>
          <p:nvSpPr>
            <p:cNvPr id="29" name="직사각형 28">
              <a:extLst>
                <a:ext uri="{FF2B5EF4-FFF2-40B4-BE49-F238E27FC236}">
                  <a16:creationId xmlns:a16="http://schemas.microsoft.com/office/drawing/2014/main" id="{6706D3AD-BB91-4C50-85CD-B870EB922439}"/>
                </a:ext>
              </a:extLst>
            </p:cNvPr>
            <p:cNvSpPr/>
            <p:nvPr/>
          </p:nvSpPr>
          <p:spPr>
            <a:xfrm>
              <a:off x="6539315" y="1230521"/>
              <a:ext cx="1440160" cy="216024"/>
            </a:xfrm>
            <a:prstGeom prst="rect">
              <a:avLst/>
            </a:prstGeom>
            <a:noFill/>
            <a:ln w="28575">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7DD62EF3-534B-4BF7-83F6-313647ED4C65}"/>
                </a:ext>
              </a:extLst>
            </p:cNvPr>
            <p:cNvSpPr txBox="1"/>
            <p:nvPr/>
          </p:nvSpPr>
          <p:spPr>
            <a:xfrm>
              <a:off x="5728718" y="1192426"/>
              <a:ext cx="854721" cy="276999"/>
            </a:xfrm>
            <a:prstGeom prst="rect">
              <a:avLst/>
            </a:prstGeom>
            <a:noFill/>
          </p:spPr>
          <p:txBody>
            <a:bodyPr wrap="none" rtlCol="0">
              <a:spAutoFit/>
            </a:bodyPr>
            <a:lstStyle/>
            <a:p>
              <a:r>
                <a:rPr lang="ko-KR" altLang="en-US" sz="1200" b="1" dirty="0"/>
                <a:t>평일 주말</a:t>
              </a:r>
            </a:p>
          </p:txBody>
        </p:sp>
      </p:grpSp>
      <p:grpSp>
        <p:nvGrpSpPr>
          <p:cNvPr id="18" name="그룹 17">
            <a:extLst>
              <a:ext uri="{FF2B5EF4-FFF2-40B4-BE49-F238E27FC236}">
                <a16:creationId xmlns:a16="http://schemas.microsoft.com/office/drawing/2014/main" id="{97D7FCAE-BBD4-45BF-9B65-20310DE67C32}"/>
              </a:ext>
            </a:extLst>
          </p:cNvPr>
          <p:cNvGrpSpPr/>
          <p:nvPr/>
        </p:nvGrpSpPr>
        <p:grpSpPr>
          <a:xfrm>
            <a:off x="5504417" y="1446545"/>
            <a:ext cx="1106906" cy="4472742"/>
            <a:chOff x="5504417" y="1446545"/>
            <a:chExt cx="1106906" cy="4472742"/>
          </a:xfrm>
        </p:grpSpPr>
        <p:sp>
          <p:nvSpPr>
            <p:cNvPr id="30" name="직사각형 29">
              <a:extLst>
                <a:ext uri="{FF2B5EF4-FFF2-40B4-BE49-F238E27FC236}">
                  <a16:creationId xmlns:a16="http://schemas.microsoft.com/office/drawing/2014/main" id="{A7203B94-5146-48BA-B8C4-EEEC760A8C35}"/>
                </a:ext>
              </a:extLst>
            </p:cNvPr>
            <p:cNvSpPr/>
            <p:nvPr/>
          </p:nvSpPr>
          <p:spPr>
            <a:xfrm>
              <a:off x="6179275" y="1446545"/>
              <a:ext cx="432048" cy="4472742"/>
            </a:xfrm>
            <a:prstGeom prst="rect">
              <a:avLst/>
            </a:prstGeom>
            <a:noFill/>
            <a:ln w="28575">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889D4B4-9CD5-48C3-BA67-9930D9C79E37}"/>
                </a:ext>
              </a:extLst>
            </p:cNvPr>
            <p:cNvSpPr txBox="1"/>
            <p:nvPr/>
          </p:nvSpPr>
          <p:spPr>
            <a:xfrm>
              <a:off x="5504417" y="3384358"/>
              <a:ext cx="646331" cy="369332"/>
            </a:xfrm>
            <a:prstGeom prst="rect">
              <a:avLst/>
            </a:prstGeom>
            <a:noFill/>
          </p:spPr>
          <p:txBody>
            <a:bodyPr wrap="none" rtlCol="0">
              <a:spAutoFit/>
            </a:bodyPr>
            <a:lstStyle/>
            <a:p>
              <a:r>
                <a:rPr lang="ko-KR" altLang="en-US" b="1" dirty="0"/>
                <a:t>시간</a:t>
              </a:r>
            </a:p>
          </p:txBody>
        </p:sp>
      </p:grpSp>
    </p:spTree>
    <p:extLst>
      <p:ext uri="{BB962C8B-B14F-4D97-AF65-F5344CB8AC3E}">
        <p14:creationId xmlns:p14="http://schemas.microsoft.com/office/powerpoint/2010/main" val="21535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7">
                                            <p:txEl>
                                              <p:pRg st="3" end="3"/>
                                            </p:txEl>
                                          </p:spTgt>
                                        </p:tgtEl>
                                        <p:attrNameLst>
                                          <p:attrName>style.fontWeight</p:attrName>
                                        </p:attrNameLst>
                                      </p:cBhvr>
                                      <p:to>
                                        <p:strVal val="bold"/>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
                                        </p:tgtEl>
                                        <p:attrNameLst>
                                          <p:attrName>style.visibility</p:attrName>
                                        </p:attrNameLst>
                                      </p:cBhvr>
                                      <p:to>
                                        <p:strVal val="hidden"/>
                                      </p:to>
                                    </p:set>
                                  </p:childTnLst>
                                </p:cTn>
                              </p:par>
                              <p:par>
                                <p:cTn id="13" presetID="15" presetClass="emph" presetSubtype="0" nodeType="withEffect">
                                  <p:stCondLst>
                                    <p:cond delay="0"/>
                                  </p:stCondLst>
                                  <p:endCondLst>
                                    <p:cond evt="onNext" delay="0">
                                      <p:tgtEl>
                                        <p:sldTgt/>
                                      </p:tgtEl>
                                    </p:cond>
                                  </p:endCondLst>
                                  <p:childTnLst>
                                    <p:set>
                                      <p:cBhvr override="childStyle">
                                        <p:cTn id="14" dur="indefinite"/>
                                        <p:tgtEl>
                                          <p:spTgt spid="7">
                                            <p:txEl>
                                              <p:pRg st="4" end="4"/>
                                            </p:txEl>
                                          </p:spTgt>
                                        </p:tgtEl>
                                        <p:attrNameLst>
                                          <p:attrName>style.fontWeight</p:attrName>
                                        </p:attrNameLst>
                                      </p:cBhvr>
                                      <p:to>
                                        <p:strVal val="bold"/>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5" presetClass="emph" presetSubtype="0" nodeType="withEffect">
                                  <p:stCondLst>
                                    <p:cond delay="0"/>
                                  </p:stCondLst>
                                  <p:endCondLst>
                                    <p:cond evt="onNext" delay="0">
                                      <p:tgtEl>
                                        <p:sldTgt/>
                                      </p:tgtEl>
                                    </p:cond>
                                  </p:endCondLst>
                                  <p:childTnLst>
                                    <p:set>
                                      <p:cBhvr override="childStyle">
                                        <p:cTn id="22" dur="indefinite"/>
                                        <p:tgtEl>
                                          <p:spTgt spid="7">
                                            <p:txEl>
                                              <p:pRg st="5" end="5"/>
                                            </p:txEl>
                                          </p:spTgt>
                                        </p:tgtEl>
                                        <p:attrNameLst>
                                          <p:attrName>style.fontWeight</p:attrName>
                                        </p:attrNameLst>
                                      </p:cBhvr>
                                      <p:to>
                                        <p:strVal val="bold"/>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32"/>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5" presetClass="emph" presetSubtype="0" nodeType="withEffect">
                                  <p:stCondLst>
                                    <p:cond delay="0"/>
                                  </p:stCondLst>
                                  <p:endCondLst>
                                    <p:cond evt="onNext" delay="0">
                                      <p:tgtEl>
                                        <p:sldTgt/>
                                      </p:tgtEl>
                                    </p:cond>
                                  </p:endCondLst>
                                  <p:childTnLst>
                                    <p:set>
                                      <p:cBhvr override="childStyle">
                                        <p:cTn id="36" dur="indefinite"/>
                                        <p:tgtEl>
                                          <p:spTgt spid="7">
                                            <p:txEl>
                                              <p:pRg st="6" end="6"/>
                                            </p:txEl>
                                          </p:spTgt>
                                        </p:tgtEl>
                                        <p:attrNameLst>
                                          <p:attrName>style.fontWeight</p:attrName>
                                        </p:attrNameLst>
                                      </p:cBhvr>
                                      <p:to>
                                        <p:strVal val="bold"/>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endCondLst>
                                    <p:cond evt="onNext" delay="0">
                                      <p:tgtEl>
                                        <p:sldTgt/>
                                      </p:tgtEl>
                                    </p:cond>
                                  </p:endCondLst>
                                  <p:childTnLst>
                                    <p:set>
                                      <p:cBhvr override="childStyle">
                                        <p:cTn id="42" dur="indefinite"/>
                                        <p:tgtEl>
                                          <p:spTgt spid="7">
                                            <p:txEl>
                                              <p:pRg st="7" end="7"/>
                                            </p:txEl>
                                          </p:spTgt>
                                        </p:tgtEl>
                                        <p:attrNameLst>
                                          <p:attrName>style.fontWeight</p:attrName>
                                        </p:attrNameLst>
                                      </p:cBhvr>
                                      <p:to>
                                        <p:strVal val="bold"/>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5" presetClass="emph" presetSubtype="0" nodeType="clickEffect">
                                  <p:stCondLst>
                                    <p:cond delay="0"/>
                                  </p:stCondLst>
                                  <p:endCondLst>
                                    <p:cond evt="onNext" delay="0">
                                      <p:tgtEl>
                                        <p:sldTgt/>
                                      </p:tgtEl>
                                    </p:cond>
                                  </p:endCondLst>
                                  <p:childTnLst>
                                    <p:set>
                                      <p:cBhvr override="childStyle">
                                        <p:cTn id="48" dur="indefinite"/>
                                        <p:tgtEl>
                                          <p:spTgt spid="7">
                                            <p:txEl>
                                              <p:pRg st="8" end="8"/>
                                            </p:txEl>
                                          </p:spTgt>
                                        </p:tgtEl>
                                        <p:attrNameLst>
                                          <p:attrName>style.fontWeight</p:attrName>
                                        </p:attrNameLst>
                                      </p:cBhvr>
                                      <p:to>
                                        <p:strVal val="bold"/>
                                      </p:to>
                                    </p:set>
                                  </p:childTnLst>
                                </p:cTn>
                              </p:par>
                              <p:par>
                                <p:cTn id="49" presetID="1" presetClass="exit" presetSubtype="0" fill="hold"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5" presetClass="emph" presetSubtype="0" nodeType="withEffect">
                                  <p:stCondLst>
                                    <p:cond delay="0"/>
                                  </p:stCondLst>
                                  <p:endCondLst>
                                    <p:cond evt="onNext" delay="0">
                                      <p:tgtEl>
                                        <p:sldTgt/>
                                      </p:tgtEl>
                                    </p:cond>
                                  </p:endCondLst>
                                  <p:childTnLst>
                                    <p:set>
                                      <p:cBhvr override="childStyle">
                                        <p:cTn id="62" dur="indefinite"/>
                                        <p:tgtEl>
                                          <p:spTgt spid="7">
                                            <p:txEl>
                                              <p:pRg st="9" end="9"/>
                                            </p:txEl>
                                          </p:spTgt>
                                        </p:tgtEl>
                                        <p:attrNameLst>
                                          <p:attrName>style.fontWeight</p:attrName>
                                        </p:attrNameLst>
                                      </p:cBhvr>
                                      <p:to>
                                        <p:strVal val="bold"/>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7"/>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4"/>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10" grpId="0" animBg="1"/>
      <p:bldP spid="10" grpId="1" animBg="1"/>
      <p:bldP spid="10" grpId="2" animBg="1"/>
      <p:bldP spid="6" grpId="0" animBg="1"/>
      <p:bldP spid="6" grpId="1" animBg="1"/>
      <p:bldP spid="9" grpId="0" animBg="1"/>
      <p:bldP spid="9" grpId="1" animBg="1"/>
      <p:bldP spid="9" grpId="2" animBg="1"/>
      <p:bldP spid="12" grpId="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8</a:t>
            </a:fld>
            <a:endParaRPr lang="en-US" altLang="ko-KR"/>
          </a:p>
        </p:txBody>
      </p:sp>
      <p:sp>
        <p:nvSpPr>
          <p:cNvPr id="4" name="내용 개체 틀 3"/>
          <p:cNvSpPr>
            <a:spLocks noGrp="1"/>
          </p:cNvSpPr>
          <p:nvPr>
            <p:ph sz="quarter" idx="10"/>
          </p:nvPr>
        </p:nvSpPr>
        <p:spPr/>
        <p:txBody>
          <a:bodyPr/>
          <a:lstStyle/>
          <a:p>
            <a:r>
              <a:rPr lang="en-US" altLang="ko-KR" dirty="0"/>
              <a:t>MATLAB WLAN Toolbox</a:t>
            </a:r>
          </a:p>
          <a:p>
            <a:pPr lvl="1"/>
            <a:r>
              <a:rPr lang="ko-KR" altLang="en-US" dirty="0"/>
              <a:t>주요 기능</a:t>
            </a:r>
            <a:r>
              <a:rPr lang="en-US" altLang="ko-KR" dirty="0"/>
              <a:t>:</a:t>
            </a:r>
          </a:p>
          <a:p>
            <a:pPr lvl="2"/>
            <a:r>
              <a:rPr lang="ko-KR" altLang="en-US" dirty="0"/>
              <a:t>네트워크 및 채널을 구성하여 시나리오 모델링</a:t>
            </a:r>
            <a:endParaRPr lang="en-US" altLang="ko-KR" dirty="0"/>
          </a:p>
          <a:p>
            <a:pPr lvl="2"/>
            <a:r>
              <a:rPr lang="ko-KR" altLang="en-US" dirty="0"/>
              <a:t>다중 </a:t>
            </a:r>
            <a:r>
              <a:rPr lang="ko-KR" altLang="en-US" dirty="0" err="1"/>
              <a:t>노드</a:t>
            </a:r>
            <a:r>
              <a:rPr lang="ko-KR" altLang="en-US" dirty="0"/>
              <a:t> </a:t>
            </a:r>
            <a:r>
              <a:rPr lang="en-US" altLang="ko-KR" dirty="0"/>
              <a:t>WLAN </a:t>
            </a:r>
            <a:r>
              <a:rPr lang="ko-KR" altLang="en-US" dirty="0"/>
              <a:t>시스템을 시뮬레이션하고 통계 시각화</a:t>
            </a:r>
            <a:endParaRPr lang="en-US" altLang="ko-KR" dirty="0"/>
          </a:p>
          <a:p>
            <a:pPr lvl="2"/>
            <a:endParaRPr lang="en-US" altLang="ko-KR" dirty="0"/>
          </a:p>
          <a:p>
            <a:pPr lvl="1"/>
            <a:r>
              <a:rPr lang="ko-KR" altLang="en-US" dirty="0"/>
              <a:t>시나리오</a:t>
            </a:r>
            <a:r>
              <a:rPr lang="en-US" altLang="ko-KR" dirty="0"/>
              <a:t>:</a:t>
            </a:r>
          </a:p>
          <a:p>
            <a:pPr lvl="2"/>
            <a:r>
              <a:rPr lang="ko-KR" altLang="en-US" dirty="0" err="1"/>
              <a:t>노드간의</a:t>
            </a:r>
            <a:r>
              <a:rPr lang="ko-KR" altLang="en-US" dirty="0"/>
              <a:t> 거리와 벽과 바닥 수를 기반으로 </a:t>
            </a:r>
            <a:r>
              <a:rPr lang="en-US" altLang="ko-KR" dirty="0" err="1"/>
              <a:t>PathLoss</a:t>
            </a:r>
            <a:r>
              <a:rPr lang="en-US" altLang="ko-KR" dirty="0"/>
              <a:t> </a:t>
            </a:r>
            <a:r>
              <a:rPr lang="ko-KR" altLang="en-US" dirty="0"/>
              <a:t>모델링</a:t>
            </a:r>
            <a:endParaRPr lang="en-US" altLang="ko-KR" dirty="0"/>
          </a:p>
          <a:p>
            <a:pPr lvl="2"/>
            <a:r>
              <a:rPr lang="en-US" altLang="ko-KR" dirty="0"/>
              <a:t>Channel Manager</a:t>
            </a:r>
          </a:p>
          <a:p>
            <a:pPr lvl="2"/>
            <a:r>
              <a:rPr lang="en-US" altLang="ko-KR" dirty="0"/>
              <a:t>Application Layer</a:t>
            </a:r>
          </a:p>
          <a:p>
            <a:pPr lvl="2"/>
            <a:r>
              <a:rPr lang="en-US" altLang="ko-KR" dirty="0"/>
              <a:t>MAC Layer</a:t>
            </a:r>
          </a:p>
          <a:p>
            <a:pPr lvl="2"/>
            <a:r>
              <a:rPr lang="en-US" altLang="ko-KR" dirty="0"/>
              <a:t>Physical Layer</a:t>
            </a:r>
          </a:p>
          <a:p>
            <a:pPr lvl="2"/>
            <a:endParaRPr lang="en-US" altLang="ko-KR" dirty="0"/>
          </a:p>
          <a:p>
            <a:pPr lvl="1"/>
            <a:r>
              <a:rPr lang="ko-KR" altLang="en-US" dirty="0"/>
              <a:t>결과 섹션</a:t>
            </a:r>
            <a:r>
              <a:rPr lang="en-US" altLang="ko-KR" dirty="0"/>
              <a:t>:</a:t>
            </a:r>
          </a:p>
          <a:p>
            <a:pPr lvl="2"/>
            <a:r>
              <a:rPr lang="ko-KR" altLang="en-US" dirty="0"/>
              <a:t>처리량</a:t>
            </a:r>
            <a:endParaRPr lang="en-US" altLang="ko-KR" dirty="0"/>
          </a:p>
          <a:p>
            <a:pPr lvl="2"/>
            <a:r>
              <a:rPr lang="ko-KR" altLang="en-US" dirty="0"/>
              <a:t>대기 시간</a:t>
            </a:r>
            <a:endParaRPr lang="en-US" altLang="ko-KR" dirty="0"/>
          </a:p>
          <a:p>
            <a:pPr lvl="2"/>
            <a:r>
              <a:rPr lang="ko-KR" altLang="en-US" dirty="0" err="1"/>
              <a:t>패킷</a:t>
            </a:r>
            <a:r>
              <a:rPr lang="ko-KR" altLang="en-US" dirty="0"/>
              <a:t> 손실</a:t>
            </a:r>
            <a:endParaRPr lang="en-US" altLang="ko-KR" dirty="0"/>
          </a:p>
        </p:txBody>
      </p:sp>
      <p:pic>
        <p:nvPicPr>
          <p:cNvPr id="1026" name="Picture 2" descr="https://kr.mathworks.com/help/examples/wlan/win64/WLANResidentialScenarioExample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1772816"/>
            <a:ext cx="4159811" cy="33843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53D7C1-6878-4444-9980-9DED857E29F5}"/>
              </a:ext>
            </a:extLst>
          </p:cNvPr>
          <p:cNvSpPr txBox="1"/>
          <p:nvPr/>
        </p:nvSpPr>
        <p:spPr>
          <a:xfrm>
            <a:off x="7968208" y="5157192"/>
            <a:ext cx="2064989" cy="307777"/>
          </a:xfrm>
          <a:prstGeom prst="rect">
            <a:avLst/>
          </a:prstGeom>
          <a:noFill/>
        </p:spPr>
        <p:txBody>
          <a:bodyPr wrap="none" rtlCol="0">
            <a:spAutoFit/>
          </a:bodyPr>
          <a:lstStyle/>
          <a:p>
            <a:r>
              <a:rPr lang="ko-KR" altLang="en-US" sz="1400" dirty="0"/>
              <a:t>그림</a:t>
            </a:r>
            <a:r>
              <a:rPr lang="en-US" altLang="ko-KR" sz="1400" dirty="0"/>
              <a:t>8. </a:t>
            </a:r>
            <a:r>
              <a:rPr lang="ko-KR" altLang="en-US" sz="1400" dirty="0"/>
              <a:t>시뮬레이션 예시</a:t>
            </a:r>
          </a:p>
        </p:txBody>
      </p:sp>
    </p:spTree>
    <p:extLst>
      <p:ext uri="{BB962C8B-B14F-4D97-AF65-F5344CB8AC3E}">
        <p14:creationId xmlns:p14="http://schemas.microsoft.com/office/powerpoint/2010/main" val="48752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시뮬레이션</a:t>
            </a:r>
          </a:p>
        </p:txBody>
      </p:sp>
      <p:sp>
        <p:nvSpPr>
          <p:cNvPr id="3" name="슬라이드 번호 개체 틀 2"/>
          <p:cNvSpPr>
            <a:spLocks noGrp="1"/>
          </p:cNvSpPr>
          <p:nvPr>
            <p:ph type="sldNum" sz="quarter" idx="4"/>
          </p:nvPr>
        </p:nvSpPr>
        <p:spPr/>
        <p:txBody>
          <a:bodyPr/>
          <a:lstStyle/>
          <a:p>
            <a:fld id="{89DC6DC1-8099-4A91-8E03-E24504AF3534}" type="slidenum">
              <a:rPr lang="ko-KR" altLang="en-US" smtClean="0"/>
              <a:pPr/>
              <a:t>9</a:t>
            </a:fld>
            <a:endParaRPr lang="en-US" altLang="ko-KR"/>
          </a:p>
        </p:txBody>
      </p:sp>
      <p:graphicFrame>
        <p:nvGraphicFramePr>
          <p:cNvPr id="5" name="내용 개체 틀 4"/>
          <p:cNvGraphicFramePr>
            <a:graphicFrameLocks noGrp="1"/>
          </p:cNvGraphicFramePr>
          <p:nvPr>
            <p:ph sz="quarter" idx="10"/>
          </p:nvPr>
        </p:nvGraphicFramePr>
        <p:xfrm>
          <a:off x="504825" y="757238"/>
          <a:ext cx="11450638"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0068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0.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1.xml><?xml version="1.0" encoding="utf-8"?>
<p:tagLst xmlns:a="http://schemas.openxmlformats.org/drawingml/2006/main" xmlns:r="http://schemas.openxmlformats.org/officeDocument/2006/relationships" xmlns:p="http://schemas.openxmlformats.org/presentationml/2006/main">
  <p:tag name="DVSHAPEID" val="hBtcCmzjmhfJDuZhLbpvTG"/>
</p:tagLst>
</file>

<file path=ppt/tags/tag12.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3.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4.xml><?xml version="1.0" encoding="utf-8"?>
<p:tagLst xmlns:a="http://schemas.openxmlformats.org/drawingml/2006/main" xmlns:r="http://schemas.openxmlformats.org/officeDocument/2006/relationships" xmlns:p="http://schemas.openxmlformats.org/presentationml/2006/main">
  <p:tag name="DVSHAPEID" val="YtP6nTGsVpE5izGryIvQpU"/>
</p:tagLst>
</file>

<file path=ppt/tags/tag15.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6.xml><?xml version="1.0" encoding="utf-8"?>
<p:tagLst xmlns:a="http://schemas.openxmlformats.org/drawingml/2006/main" xmlns:r="http://schemas.openxmlformats.org/officeDocument/2006/relationships" xmlns:p="http://schemas.openxmlformats.org/presentationml/2006/main">
  <p:tag name="DVSHAPEID" val="YtP6nTGsVpE5izGryIvQpU"/>
</p:tagLst>
</file>

<file path=ppt/tags/tag17.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8.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19.xml><?xml version="1.0" encoding="utf-8"?>
<p:tagLst xmlns:a="http://schemas.openxmlformats.org/drawingml/2006/main" xmlns:r="http://schemas.openxmlformats.org/officeDocument/2006/relationships" xmlns:p="http://schemas.openxmlformats.org/presentationml/2006/main">
  <p:tag name="DVSHAPEID" val="YtP6nTGsVpE5izGryIvQpU"/>
</p:tagLst>
</file>

<file path=ppt/tags/tag2.xml><?xml version="1.0" encoding="utf-8"?>
<p:tagLst xmlns:a="http://schemas.openxmlformats.org/drawingml/2006/main" xmlns:r="http://schemas.openxmlformats.org/officeDocument/2006/relationships" xmlns:p="http://schemas.openxmlformats.org/presentationml/2006/main">
  <p:tag name="DVSHAPEID" val="YopYkUTD7qABHdSGfRxOu4"/>
</p:tagLst>
</file>

<file path=ppt/tags/tag20.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21.xml><?xml version="1.0" encoding="utf-8"?>
<p:tagLst xmlns:a="http://schemas.openxmlformats.org/drawingml/2006/main" xmlns:r="http://schemas.openxmlformats.org/officeDocument/2006/relationships" xmlns:p="http://schemas.openxmlformats.org/presentationml/2006/main">
  <p:tag name="DVSHAPEID" val="YtP6nTGsVpE5izGryIvQpU"/>
</p:tagLst>
</file>

<file path=ppt/tags/tag22.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23.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24.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25.xml><?xml version="1.0" encoding="utf-8"?>
<p:tagLst xmlns:a="http://schemas.openxmlformats.org/drawingml/2006/main" xmlns:r="http://schemas.openxmlformats.org/officeDocument/2006/relationships" xmlns:p="http://schemas.openxmlformats.org/presentationml/2006/main">
  <p:tag name="DVSHAPEID" val="YtP6nTGsVpE5izGryIvQpU"/>
</p:tagLst>
</file>

<file path=ppt/tags/tag26.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3.xml><?xml version="1.0" encoding="utf-8"?>
<p:tagLst xmlns:a="http://schemas.openxmlformats.org/drawingml/2006/main" xmlns:r="http://schemas.openxmlformats.org/officeDocument/2006/relationships" xmlns:p="http://schemas.openxmlformats.org/presentationml/2006/main">
  <p:tag name="DVSHAPEID" val="esVgDfMlUYA4jayhh1HOv0"/>
</p:tagLst>
</file>

<file path=ppt/tags/tag4.xml><?xml version="1.0" encoding="utf-8"?>
<p:tagLst xmlns:a="http://schemas.openxmlformats.org/drawingml/2006/main" xmlns:r="http://schemas.openxmlformats.org/officeDocument/2006/relationships" xmlns:p="http://schemas.openxmlformats.org/presentationml/2006/main">
  <p:tag name="DVSHAPEID" val="m9DTBptqZV2uc8jFWqjFc0"/>
</p:tagLst>
</file>

<file path=ppt/tags/tag5.xml><?xml version="1.0" encoding="utf-8"?>
<p:tagLst xmlns:a="http://schemas.openxmlformats.org/drawingml/2006/main" xmlns:r="http://schemas.openxmlformats.org/officeDocument/2006/relationships" xmlns:p="http://schemas.openxmlformats.org/presentationml/2006/main">
  <p:tag name="DVSHAPEID" val="18pChlaXnULdSmJ4motlVA"/>
</p:tagLst>
</file>

<file path=ppt/tags/tag6.xml><?xml version="1.0" encoding="utf-8"?>
<p:tagLst xmlns:a="http://schemas.openxmlformats.org/drawingml/2006/main" xmlns:r="http://schemas.openxmlformats.org/officeDocument/2006/relationships" xmlns:p="http://schemas.openxmlformats.org/presentationml/2006/main">
  <p:tag name="DVSHAPEID" val="JfwnYXOXLUvR45dobOFO5w"/>
</p:tagLst>
</file>

<file path=ppt/tags/tag7.xml><?xml version="1.0" encoding="utf-8"?>
<p:tagLst xmlns:a="http://schemas.openxmlformats.org/drawingml/2006/main" xmlns:r="http://schemas.openxmlformats.org/officeDocument/2006/relationships" xmlns:p="http://schemas.openxmlformats.org/presentationml/2006/main">
  <p:tag name="DVSHAPEID" val="hHbEfVRAWoJn4JJGiHEPMc"/>
</p:tagLst>
</file>

<file path=ppt/tags/tag8.xml><?xml version="1.0" encoding="utf-8"?>
<p:tagLst xmlns:a="http://schemas.openxmlformats.org/drawingml/2006/main" xmlns:r="http://schemas.openxmlformats.org/officeDocument/2006/relationships" xmlns:p="http://schemas.openxmlformats.org/presentationml/2006/main">
  <p:tag name="DVSHAPEID" val="oBYOn956YP6sfx4V7ktuWE"/>
</p:tagLst>
</file>

<file path=ppt/tags/tag9.xml><?xml version="1.0" encoding="utf-8"?>
<p:tagLst xmlns:a="http://schemas.openxmlformats.org/drawingml/2006/main" xmlns:r="http://schemas.openxmlformats.org/officeDocument/2006/relationships" xmlns:p="http://schemas.openxmlformats.org/presentationml/2006/main">
  <p:tag name="DVSHAPEID" val="hBtcCmzjmhfJDuZhLbpvTG"/>
</p:tagLst>
</file>

<file path=ppt/theme/theme1.xml><?xml version="1.0" encoding="utf-8"?>
<a:theme xmlns:a="http://schemas.openxmlformats.org/drawingml/2006/main" name="Wide20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5715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Wide2020" id="{4604522B-4981-431D-815B-97A684704BAD}" vid="{C80A4A0F-A848-4C3D-A230-18FBA5028215}"/>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8A3FFC28122AB74A97625416AC4F0F8B" ma:contentTypeVersion="0" ma:contentTypeDescription="새 문서를 만듭니다." ma:contentTypeScope="" ma:versionID="d7b95424f7ca76848c9637a17b45a329">
  <xsd:schema xmlns:xsd="http://www.w3.org/2001/XMLSchema" xmlns:p="http://schemas.microsoft.com/office/2006/metadata/properties" targetNamespace="http://schemas.microsoft.com/office/2006/metadata/properties" ma:root="true" ma:fieldsID="6d1ee5c80bf69a1ee28e268965e8a72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ma:readOnly="true"/>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187B2D2-9B8E-4A94-A31E-FE96ECDDEB07}">
  <ds:schemaRefs>
    <ds:schemaRef ds:uri="http://schemas.microsoft.com/sharepoint/v3/contenttype/forms"/>
  </ds:schemaRefs>
</ds:datastoreItem>
</file>

<file path=customXml/itemProps2.xml><?xml version="1.0" encoding="utf-8"?>
<ds:datastoreItem xmlns:ds="http://schemas.openxmlformats.org/officeDocument/2006/customXml" ds:itemID="{91A2D44E-77CC-4F1A-BC6E-9C5D4F04C18B}">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B4A07F6-8E8A-4EA7-B463-BBF3C25C7C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Wide2020</Template>
  <TotalTime>4870</TotalTime>
  <Words>2774</Words>
  <Application>Microsoft Office PowerPoint</Application>
  <PresentationFormat>와이드스크린</PresentationFormat>
  <Paragraphs>617</Paragraphs>
  <Slides>33</Slides>
  <Notes>5</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33</vt:i4>
      </vt:variant>
    </vt:vector>
  </HeadingPairs>
  <TitlesOfParts>
    <vt:vector size="45" baseType="lpstr">
      <vt:lpstr>나눔고딕 ExtraBold</vt:lpstr>
      <vt:lpstr>나눔바른고딕</vt:lpstr>
      <vt:lpstr>맑은 고딕</vt:lpstr>
      <vt:lpstr>한컴바탕</vt:lpstr>
      <vt:lpstr>Arial</vt:lpstr>
      <vt:lpstr>Calibri</vt:lpstr>
      <vt:lpstr>Cambria Math</vt:lpstr>
      <vt:lpstr>Candara</vt:lpstr>
      <vt:lpstr>Consolas</vt:lpstr>
      <vt:lpstr>Times New Roman</vt:lpstr>
      <vt:lpstr>Wingdings</vt:lpstr>
      <vt:lpstr>Wide2020</vt:lpstr>
      <vt:lpstr>PNU WiFi 무선랜 서비스  품질 분석 및 개선 연구</vt:lpstr>
      <vt:lpstr>목차</vt:lpstr>
      <vt:lpstr>기존 연구 분석</vt:lpstr>
      <vt:lpstr>연구목적</vt:lpstr>
      <vt:lpstr>과제 진행 상황</vt:lpstr>
      <vt:lpstr>데이터 수집 및 정리 </vt:lpstr>
      <vt:lpstr>데이터 수집 및 정리</vt:lpstr>
      <vt:lpstr>시뮬레이션</vt:lpstr>
      <vt:lpstr>시뮬레이션</vt:lpstr>
      <vt:lpstr>시뮬레이션 (시각화)</vt:lpstr>
      <vt:lpstr>시뮬레이션 (시각화)</vt:lpstr>
      <vt:lpstr>시뮬레이션 (설정)</vt:lpstr>
      <vt:lpstr>시뮬레이션 (설정)</vt:lpstr>
      <vt:lpstr>시뮬레이션 (설정)</vt:lpstr>
      <vt:lpstr>시뮬레이션 (설정)</vt:lpstr>
      <vt:lpstr>시뮬레이션 (설정)</vt:lpstr>
      <vt:lpstr>시뮬레이션 (실행)</vt:lpstr>
      <vt:lpstr>시뮬레이션 (실행)</vt:lpstr>
      <vt:lpstr>시뮬레이션 (실행)</vt:lpstr>
      <vt:lpstr>시뮬레이션 (실행)</vt:lpstr>
      <vt:lpstr>시뮬레이션 (실행)</vt:lpstr>
      <vt:lpstr>UML (시각화)</vt:lpstr>
      <vt:lpstr>UML (설정 및 실행)</vt:lpstr>
      <vt:lpstr>시뮬레이션 수정 후 결과</vt:lpstr>
      <vt:lpstr>시뮬레이션 수정 후 결과</vt:lpstr>
      <vt:lpstr>차후 계획</vt:lpstr>
      <vt:lpstr>구성원 역할 분담 및 진척도</vt:lpstr>
      <vt:lpstr>부록</vt:lpstr>
      <vt:lpstr>부록</vt:lpstr>
      <vt:lpstr>부록</vt:lpstr>
      <vt:lpstr>부록</vt:lpstr>
      <vt:lpstr>부록</vt:lpstr>
      <vt:lpstr>부록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Multiplexing</dc:title>
  <dc:subject>Multiplexing</dc:subject>
  <dc:creator>김종덕</dc:creator>
  <cp:keywords>Multiplexing, FDM, TDM, STDM</cp:keywords>
  <cp:lastModifiedBy>김도형</cp:lastModifiedBy>
  <cp:revision>249</cp:revision>
  <dcterms:created xsi:type="dcterms:W3CDTF">1999-09-03T12:49:47Z</dcterms:created>
  <dcterms:modified xsi:type="dcterms:W3CDTF">2021-07-30T02:26:01Z</dcterms:modified>
  <cp:category>강의자료</cp:category>
  <cp:contentStatus>2008년완성본</cp:contentStatus>
</cp:coreProperties>
</file>