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창섭" initials="윤" lastIdx="1" clrIdx="0">
    <p:extLst>
      <p:ext uri="{19B8F6BF-5375-455C-9EA6-DF929625EA0E}">
        <p15:presenceInfo xmlns:p15="http://schemas.microsoft.com/office/powerpoint/2012/main" userId="S::ckdtjq6037@soongsil.ac.kr::e1b94d15-45d7-4ca0-9831-2eb042b6de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70D6-6779-472E-A9FE-C59C70D0D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D457D-CABA-4E01-ADBF-5DC1C2A33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9D714-6734-4852-9FA3-F8A924B0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60C00-817B-47E6-BDD4-56230B4C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0CAF0-9963-472C-954E-DFEDE51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BADD-A4D3-43CE-BB18-A83581E9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25AB3-9C9F-4649-9D21-A36C3678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571AA-4479-46B9-8E9F-EDFCD8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7325-881C-4A49-AA19-B68CAD17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E4638-4B3D-49EC-A373-79A45C22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82F1FF-A634-4C62-ABB1-0CBD10983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E6574-E827-442A-AF1C-C7AD0795D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FDF26-46B9-4957-8D9B-F9DD067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81E59-DD98-493C-A5EE-8BF74942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3FA42-5665-4E0E-A292-A68E5A92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A761-083A-44CB-A7C4-D4BD1145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A950B-0D5C-4DD9-BEEB-660965CE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E7C4E-D89C-4DDF-BCDE-28746607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4E289-BDDB-48E8-A576-218410D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B8A3C-4E88-46EA-BF20-FD7B3095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F86B-3C6F-4350-9BCD-2E5615C9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9C435-55C4-4688-A7D3-E6D6E899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E37BF-198F-4B93-A29B-154FA8C6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35D3-5543-42D8-8117-6780A64F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3C17A-0A71-45B7-9636-E5755029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209A9-A0A5-4441-AA44-F06AB73D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3902E-7E53-4209-96A9-2F61673EE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AAC18-61B8-41FC-A70A-A2FC09FC2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D48F52-3B44-412D-95E9-E6E204DE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25DA4-5616-4ECB-A290-799F26BE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89A6B-16B7-4B0B-9B21-A26F1EB4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4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7A41F-E49E-4967-A7D7-D91B2FAB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B86B0-4721-41F4-A15C-6D74103C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E69684-7BFB-4DBB-944A-81D260663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C9351F-ABAE-4D9F-B3A8-6BAF69171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0029C0-D189-44B9-8D5B-BA95CF3F3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D6CD92-91F2-4C53-8DD9-7E378E7B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3FB78D-2ABA-4C32-9FFA-9AA99ECB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035A9-5CFA-41F1-9493-EBA96CC2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D876A-E3D9-44DF-9A1B-0A191341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C873A-797F-4B84-ACBE-72B35F4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12047B-1EAE-4D7D-980E-3B4D04EA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FFA0A1-B5F9-4E9A-A9F8-3A00A5A0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F27F67-0AE6-423F-83FA-8FD47EC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602500-134E-40DC-B8DD-BF33E3E0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EB7C9-2B93-4AB4-9728-A7B2EEA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3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466F-75E8-43F3-A1CF-409FADD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10148-9839-4C34-BB6F-11625F35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385E5-319F-4F4E-B000-CAD964D5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BBEC1-7CB5-4561-998B-83CCD7B6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07CE0-E634-498E-B91C-2726297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288BE-0085-428D-A083-421A8BB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83EC0-ED9A-435C-A0B4-E07C008A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9B808-1601-4F7E-AC2C-FD4E3FBB6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37C0E-ABAE-4E28-9756-116454E8C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EABBF-26F7-431D-B2A7-8C2E83FE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D2288-F003-42D6-A27A-E90FC452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546949-8F76-4C2D-A16B-F7519C2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8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1C6B54-B20F-40E5-8260-D73531A2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CD4D5-ADC2-41E8-BD24-93D72223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1F875-449F-449F-9433-1BD5D3FEF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514-C4CD-43EC-BDB1-DC678A6873C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37A48-FFD2-4284-B5FC-576EBC29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2297B-DEFE-42BD-82C2-58884D027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A781-1BB4-4ADC-B8DF-CCB1C9047A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2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sv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11FF7F6-C587-4A4A-8562-579254B40C51}"/>
              </a:ext>
            </a:extLst>
          </p:cNvPr>
          <p:cNvGrpSpPr/>
          <p:nvPr/>
        </p:nvGrpSpPr>
        <p:grpSpPr>
          <a:xfrm>
            <a:off x="1308682" y="1020556"/>
            <a:ext cx="8076777" cy="5316843"/>
            <a:chOff x="1308682" y="1020556"/>
            <a:chExt cx="8076777" cy="531684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E1775DA-A8A8-4273-A3E8-8A70F169312C}"/>
                </a:ext>
              </a:extLst>
            </p:cNvPr>
            <p:cNvGrpSpPr/>
            <p:nvPr/>
          </p:nvGrpSpPr>
          <p:grpSpPr>
            <a:xfrm>
              <a:off x="1308682" y="1020556"/>
              <a:ext cx="4110606" cy="2408444"/>
              <a:chOff x="1761688" y="1020556"/>
              <a:chExt cx="4110606" cy="240844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FCB8475-529F-4D2A-A9AF-81E77BBCBBA2}"/>
                  </a:ext>
                </a:extLst>
              </p:cNvPr>
              <p:cNvGrpSpPr/>
              <p:nvPr/>
            </p:nvGrpSpPr>
            <p:grpSpPr>
              <a:xfrm>
                <a:off x="1761688" y="1020556"/>
                <a:ext cx="4110606" cy="2408444"/>
                <a:chOff x="1761688" y="1020556"/>
                <a:chExt cx="4110606" cy="2408444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D80C1271-03FE-423C-A225-76CFEFC1476A}"/>
                    </a:ext>
                  </a:extLst>
                </p:cNvPr>
                <p:cNvSpPr/>
                <p:nvPr/>
              </p:nvSpPr>
              <p:spPr>
                <a:xfrm>
                  <a:off x="1761688" y="1459684"/>
                  <a:ext cx="4110606" cy="1969316"/>
                </a:xfrm>
                <a:prstGeom prst="round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6" name="Picture 2" descr="쿠버네티스 - 위키백과, 우리 모두의 백과사전">
                  <a:extLst>
                    <a:ext uri="{FF2B5EF4-FFF2-40B4-BE49-F238E27FC236}">
                      <a16:creationId xmlns:a16="http://schemas.microsoft.com/office/drawing/2014/main" id="{716ECAE1-50DA-4306-B06A-6C927C38C0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82801" y="1020556"/>
                  <a:ext cx="668379" cy="648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03D6F199-1097-487E-BC6F-5D698B49FB0B}"/>
                  </a:ext>
                </a:extLst>
              </p:cNvPr>
              <p:cNvSpPr/>
              <p:nvPr/>
            </p:nvSpPr>
            <p:spPr>
              <a:xfrm>
                <a:off x="1921079" y="1837189"/>
                <a:ext cx="1041242" cy="897622"/>
              </a:xfrm>
              <a:prstGeom prst="hexag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육각형 10">
                <a:extLst>
                  <a:ext uri="{FF2B5EF4-FFF2-40B4-BE49-F238E27FC236}">
                    <a16:creationId xmlns:a16="http://schemas.microsoft.com/office/drawing/2014/main" id="{A0A620FC-329E-42A8-9982-D0A1A251FB8C}"/>
                  </a:ext>
                </a:extLst>
              </p:cNvPr>
              <p:cNvSpPr/>
              <p:nvPr/>
            </p:nvSpPr>
            <p:spPr>
              <a:xfrm>
                <a:off x="3296369" y="1837189"/>
                <a:ext cx="1041242" cy="897622"/>
              </a:xfrm>
              <a:prstGeom prst="hexag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>
                <a:extLst>
                  <a:ext uri="{FF2B5EF4-FFF2-40B4-BE49-F238E27FC236}">
                    <a16:creationId xmlns:a16="http://schemas.microsoft.com/office/drawing/2014/main" id="{B1B22B38-0F6D-48C4-8481-827A34085EED}"/>
                  </a:ext>
                </a:extLst>
              </p:cNvPr>
              <p:cNvSpPr/>
              <p:nvPr/>
            </p:nvSpPr>
            <p:spPr>
              <a:xfrm>
                <a:off x="4671659" y="1837189"/>
                <a:ext cx="1041242" cy="897622"/>
              </a:xfrm>
              <a:prstGeom prst="hexag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6FDD6-B5FC-420B-982E-5F1F44886A8C}"/>
                  </a:ext>
                </a:extLst>
              </p:cNvPr>
              <p:cNvSpPr txBox="1"/>
              <p:nvPr/>
            </p:nvSpPr>
            <p:spPr>
              <a:xfrm>
                <a:off x="1992057" y="2734811"/>
                <a:ext cx="899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Master</a:t>
                </a:r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19FA77-BA50-4CF5-9B28-F582D6F6CF83}"/>
                  </a:ext>
                </a:extLst>
              </p:cNvPr>
              <p:cNvSpPr txBox="1"/>
              <p:nvPr/>
            </p:nvSpPr>
            <p:spPr>
              <a:xfrm>
                <a:off x="3431532" y="2734811"/>
                <a:ext cx="7709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Worker</a:t>
                </a:r>
              </a:p>
              <a:p>
                <a:pPr algn="ctr"/>
                <a:r>
                  <a:rPr lang="en-US" altLang="ko-KR" sz="1400" dirty="0"/>
                  <a:t>Node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77153F-E106-4B70-950F-365F8162096F}"/>
                  </a:ext>
                </a:extLst>
              </p:cNvPr>
              <p:cNvSpPr txBox="1"/>
              <p:nvPr/>
            </p:nvSpPr>
            <p:spPr>
              <a:xfrm>
                <a:off x="4806822" y="2734811"/>
                <a:ext cx="7709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Worker</a:t>
                </a:r>
              </a:p>
              <a:p>
                <a:pPr algn="ctr"/>
                <a:r>
                  <a:rPr lang="en-US" altLang="ko-KR" sz="1400" dirty="0"/>
                  <a:t>Node</a:t>
                </a:r>
                <a:endParaRPr lang="ko-KR" altLang="en-US" sz="1400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85576C7-7AA9-4FC3-8CED-391BC0425B9C}"/>
                </a:ext>
              </a:extLst>
            </p:cNvPr>
            <p:cNvGrpSpPr/>
            <p:nvPr/>
          </p:nvGrpSpPr>
          <p:grpSpPr>
            <a:xfrm>
              <a:off x="2691171" y="4798502"/>
              <a:ext cx="1345625" cy="1538897"/>
              <a:chOff x="3419318" y="4991449"/>
              <a:chExt cx="1345625" cy="153889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1206B55-1532-444B-8055-37BA76C37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2567" y="4991449"/>
                <a:ext cx="1164996" cy="116956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08DB72-03A7-4590-8163-DA3560DE2261}"/>
                  </a:ext>
                </a:extLst>
              </p:cNvPr>
              <p:cNvSpPr txBox="1"/>
              <p:nvPr/>
            </p:nvSpPr>
            <p:spPr>
              <a:xfrm>
                <a:off x="3419318" y="6161014"/>
                <a:ext cx="1345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i="0" dirty="0">
                    <a:solidFill>
                      <a:srgbClr val="5F6368"/>
                    </a:solidFill>
                    <a:effectLst/>
                    <a:latin typeface="Apple SD Gothic Neo"/>
                  </a:rPr>
                  <a:t>Prometheus</a:t>
                </a:r>
                <a:endParaRPr lang="ko-KR" altLang="en-US" dirty="0"/>
              </a:p>
            </p:txBody>
          </p:sp>
        </p:grp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7557F55D-4FAC-44B9-B772-FB82AFA7626C}"/>
                </a:ext>
              </a:extLst>
            </p:cNvPr>
            <p:cNvCxnSpPr>
              <a:stCxn id="10" idx="2"/>
            </p:cNvCxnSpPr>
            <p:nvPr/>
          </p:nvCxnSpPr>
          <p:spPr>
            <a:xfrm rot="16200000" flipH="1">
              <a:off x="1686764" y="3406073"/>
              <a:ext cx="1593692" cy="989832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F5B6B4CE-2664-4093-A949-AD98FD09F26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>
              <a:off x="3441186" y="3399747"/>
              <a:ext cx="1439804" cy="1156373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2A501D6-F693-425B-A9A8-4944DBFEAD7E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3336918" y="3258031"/>
              <a:ext cx="27066" cy="14398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C2E8F7-733A-4E26-89C9-5361041E82EF}"/>
                </a:ext>
              </a:extLst>
            </p:cNvPr>
            <p:cNvSpPr txBox="1"/>
            <p:nvPr/>
          </p:nvSpPr>
          <p:spPr>
            <a:xfrm rot="18946364">
              <a:off x="4142194" y="3858952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metrics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F2828E-9312-44DD-B9D3-61A20934C453}"/>
                </a:ext>
              </a:extLst>
            </p:cNvPr>
            <p:cNvSpPr txBox="1"/>
            <p:nvPr/>
          </p:nvSpPr>
          <p:spPr>
            <a:xfrm rot="2662333">
              <a:off x="1867215" y="3824043"/>
              <a:ext cx="676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MQTT</a:t>
              </a:r>
              <a:endParaRPr lang="ko-KR" altLang="en-US" sz="1400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26FCB09-3EDE-412B-A2FC-D80FAD12DBF8}"/>
                </a:ext>
              </a:extLst>
            </p:cNvPr>
            <p:cNvGrpSpPr/>
            <p:nvPr/>
          </p:nvGrpSpPr>
          <p:grpSpPr>
            <a:xfrm>
              <a:off x="7489541" y="4798502"/>
              <a:ext cx="1164996" cy="1451296"/>
              <a:chOff x="7315994" y="4798502"/>
              <a:chExt cx="1209952" cy="1589637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2A6A5F13-BBB8-4A3B-B7BC-31257A261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5994" y="4798502"/>
                <a:ext cx="1209952" cy="125834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30EF2D-96F1-4F53-8548-80A361146965}"/>
                  </a:ext>
                </a:extLst>
              </p:cNvPr>
              <p:cNvSpPr txBox="1"/>
              <p:nvPr/>
            </p:nvSpPr>
            <p:spPr>
              <a:xfrm>
                <a:off x="7485464" y="6018807"/>
                <a:ext cx="94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5F6368"/>
                    </a:solidFill>
                    <a:latin typeface="Apple SD Gothic Neo"/>
                  </a:rPr>
                  <a:t>Grafana</a:t>
                </a:r>
                <a:endParaRPr lang="ko-KR" altLang="en-US" dirty="0"/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D73D696-31D4-4522-A706-63A4EA35F57A}"/>
                </a:ext>
              </a:extLst>
            </p:cNvPr>
            <p:cNvCxnSpPr/>
            <p:nvPr/>
          </p:nvCxnSpPr>
          <p:spPr>
            <a:xfrm>
              <a:off x="4353816" y="5427677"/>
              <a:ext cx="27013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로그 시각화 도구 그라파나(grafana) 후다닥 살펴보기 | BuzzClass">
              <a:extLst>
                <a:ext uri="{FF2B5EF4-FFF2-40B4-BE49-F238E27FC236}">
                  <a16:creationId xmlns:a16="http://schemas.microsoft.com/office/drawing/2014/main" id="{4D50708E-51AD-4947-847E-8DCCF6D68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869" y="1809821"/>
              <a:ext cx="2496590" cy="166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CBF9087-8C7F-4901-A72C-CE0F13F99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164" y="3775046"/>
              <a:ext cx="0" cy="8822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1DE0F-CD20-493B-AA1B-92BBA9598320}"/>
                </a:ext>
              </a:extLst>
            </p:cNvPr>
            <p:cNvSpPr txBox="1"/>
            <p:nvPr/>
          </p:nvSpPr>
          <p:spPr>
            <a:xfrm>
              <a:off x="7604619" y="1398059"/>
              <a:ext cx="1003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Web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3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528E6E-9A1B-4D6B-8089-2F60A5CDE356}"/>
              </a:ext>
            </a:extLst>
          </p:cNvPr>
          <p:cNvGrpSpPr/>
          <p:nvPr/>
        </p:nvGrpSpPr>
        <p:grpSpPr>
          <a:xfrm>
            <a:off x="1147665" y="868261"/>
            <a:ext cx="10110361" cy="3513061"/>
            <a:chOff x="1147665" y="868261"/>
            <a:chExt cx="10110361" cy="351306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6EB2358-75CB-426D-80ED-9786E213E784}"/>
                </a:ext>
              </a:extLst>
            </p:cNvPr>
            <p:cNvSpPr/>
            <p:nvPr/>
          </p:nvSpPr>
          <p:spPr>
            <a:xfrm>
              <a:off x="1147665" y="1586204"/>
              <a:ext cx="5962262" cy="26965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2020 ICT 기기산업 페스티벌 전시회">
              <a:extLst>
                <a:ext uri="{FF2B5EF4-FFF2-40B4-BE49-F238E27FC236}">
                  <a16:creationId xmlns:a16="http://schemas.microsoft.com/office/drawing/2014/main" id="{D1392262-F1E8-49F7-BEB5-93DAF031D8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20" t="36471" r="13354" b="40859"/>
            <a:stretch/>
          </p:blipFill>
          <p:spPr bwMode="auto">
            <a:xfrm>
              <a:off x="1496579" y="1289342"/>
              <a:ext cx="3369036" cy="59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DBCB49E2-DE15-422E-96A7-5FBFF32A0966}"/>
                </a:ext>
              </a:extLst>
            </p:cNvPr>
            <p:cNvSpPr/>
            <p:nvPr/>
          </p:nvSpPr>
          <p:spPr>
            <a:xfrm>
              <a:off x="8350487" y="2210376"/>
              <a:ext cx="1041242" cy="897622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421DF69D-1BBB-44F9-89F2-8601728A85A4}"/>
                </a:ext>
              </a:extLst>
            </p:cNvPr>
            <p:cNvSpPr/>
            <p:nvPr/>
          </p:nvSpPr>
          <p:spPr>
            <a:xfrm>
              <a:off x="9666514" y="1412459"/>
              <a:ext cx="1041242" cy="897622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BFD5DE4D-5E19-460C-8612-BF196B87A4C5}"/>
                </a:ext>
              </a:extLst>
            </p:cNvPr>
            <p:cNvSpPr/>
            <p:nvPr/>
          </p:nvSpPr>
          <p:spPr>
            <a:xfrm>
              <a:off x="9518459" y="3162698"/>
              <a:ext cx="1041242" cy="897622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E407128-5733-45CE-8D07-9ADF735D3ED7}"/>
                </a:ext>
              </a:extLst>
            </p:cNvPr>
            <p:cNvSpPr/>
            <p:nvPr/>
          </p:nvSpPr>
          <p:spPr>
            <a:xfrm>
              <a:off x="7818539" y="1057013"/>
              <a:ext cx="3439487" cy="3324309"/>
            </a:xfrm>
            <a:prstGeom prst="roundRect">
              <a:avLst/>
            </a:prstGeom>
            <a:noFill/>
            <a:ln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E6BEB1-8B6D-4BB9-A960-D9F4B91539FB}"/>
                </a:ext>
              </a:extLst>
            </p:cNvPr>
            <p:cNvSpPr txBox="1"/>
            <p:nvPr/>
          </p:nvSpPr>
          <p:spPr>
            <a:xfrm>
              <a:off x="8183881" y="868261"/>
              <a:ext cx="15641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Edge  cloud</a:t>
              </a:r>
              <a:endParaRPr lang="ko-KR" altLang="en-US" b="1" dirty="0"/>
            </a:p>
          </p:txBody>
        </p:sp>
        <p:pic>
          <p:nvPicPr>
            <p:cNvPr id="2054" name="Picture 6" descr="YOLO: Real-Time Object Detection">
              <a:extLst>
                <a:ext uri="{FF2B5EF4-FFF2-40B4-BE49-F238E27FC236}">
                  <a16:creationId xmlns:a16="http://schemas.microsoft.com/office/drawing/2014/main" id="{AF4A123B-BFB3-43A9-96AC-25562E9F0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737" y="3047473"/>
              <a:ext cx="1555989" cy="826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E8F55BA-384F-4D2F-AEC5-36778D489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835" y="2278553"/>
              <a:ext cx="2038525" cy="505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C8BBF6B-6BCB-42F2-9BBD-BAC4A7A2A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3139" y="2531379"/>
              <a:ext cx="1430742" cy="153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래픽 20" descr="데이터베이스 윤곽선">
              <a:extLst>
                <a:ext uri="{FF2B5EF4-FFF2-40B4-BE49-F238E27FC236}">
                  <a16:creationId xmlns:a16="http://schemas.microsoft.com/office/drawing/2014/main" id="{DCE8C62A-AEFA-421D-AEF5-06C3C756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76908" y="1772834"/>
              <a:ext cx="1248561" cy="1248561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14BF321-8F7B-403E-8E48-C6F49E45D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8862" y="1836345"/>
              <a:ext cx="2769597" cy="442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190438-61F3-4802-A7B2-20053EAFD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8863" y="2755784"/>
              <a:ext cx="2547537" cy="8643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A6BE8FF-EEBB-41FC-9E9B-1E8712B0E644}"/>
                </a:ext>
              </a:extLst>
            </p:cNvPr>
            <p:cNvSpPr/>
            <p:nvPr/>
          </p:nvSpPr>
          <p:spPr>
            <a:xfrm>
              <a:off x="1728132" y="2038525"/>
              <a:ext cx="2743200" cy="203013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80AE08F-2E05-456F-AE0A-BDF99B5CB17E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622965" y="2397115"/>
              <a:ext cx="953943" cy="583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37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CCAF68-3AB4-4E2A-9E8D-38EBB3ED5A46}"/>
              </a:ext>
            </a:extLst>
          </p:cNvPr>
          <p:cNvGrpSpPr/>
          <p:nvPr/>
        </p:nvGrpSpPr>
        <p:grpSpPr>
          <a:xfrm>
            <a:off x="4187729" y="746620"/>
            <a:ext cx="3604018" cy="5364760"/>
            <a:chOff x="4187729" y="746620"/>
            <a:chExt cx="3604018" cy="53647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2CFC78-D59C-47EC-AE52-C9BB9513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49" b="93231" l="9924" r="90534">
                          <a14:foregroundMark x1="45344" y1="12000" x2="45954" y2="8103"/>
                          <a14:foregroundMark x1="36947" y1="7385" x2="37557" y2="7385"/>
                          <a14:foregroundMark x1="47786" y1="6051" x2="47786" y2="6051"/>
                          <a14:foregroundMark x1="86412" y1="28410" x2="86412" y2="28410"/>
                          <a14:foregroundMark x1="90687" y1="30462" x2="90687" y2="30462"/>
                          <a14:foregroundMark x1="37863" y1="88308" x2="37863" y2="88308"/>
                          <a14:foregroundMark x1="37405" y1="93231" x2="37405" y2="93231"/>
                          <a14:foregroundMark x1="90382" y1="53436" x2="90382" y2="53436"/>
                          <a14:foregroundMark x1="60000" y1="75385" x2="60000" y2="75385"/>
                          <a14:foregroundMark x1="31298" y1="80103" x2="31298" y2="80103"/>
                          <a14:foregroundMark x1="29618" y1="80205" x2="29618" y2="80205"/>
                          <a14:foregroundMark x1="36031" y1="82051" x2="36031" y2="82051"/>
                          <a14:foregroundMark x1="34504" y1="76513" x2="34504" y2="76513"/>
                          <a14:foregroundMark x1="65954" y1="73538" x2="65954" y2="73538"/>
                          <a14:foregroundMark x1="17405" y1="29846" x2="17405" y2="29846"/>
                          <a14:foregroundMark x1="16183" y1="27385" x2="16183" y2="27385"/>
                          <a14:foregroundMark x1="38015" y1="5949" x2="38015" y2="5949"/>
                          <a14:backgroundMark x1="80458" y1="9744" x2="80458" y2="9744"/>
                          <a14:backgroundMark x1="76641" y1="5744" x2="90840" y2="17333"/>
                          <a14:backgroundMark x1="89466" y1="7487" x2="88550" y2="5641"/>
                          <a14:backgroundMark x1="34351" y1="79282" x2="34351" y2="79282"/>
                          <a14:backgroundMark x1="34046" y1="79590" x2="34809" y2="79282"/>
                          <a14:backgroundMark x1="46870" y1="7897" x2="46870" y2="7897"/>
                          <a14:backgroundMark x1="45802" y1="8103" x2="45802" y2="8103"/>
                          <a14:backgroundMark x1="37863" y1="74051" x2="37863" y2="74051"/>
                          <a14:backgroundMark x1="37557" y1="74564" x2="37557" y2="74564"/>
                          <a14:backgroundMark x1="15420" y1="74256" x2="15420" y2="74256"/>
                          <a14:backgroundMark x1="35725" y1="74667" x2="35725" y2="74667"/>
                          <a14:backgroundMark x1="20611" y1="26564" x2="20611" y2="265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87729" y="746620"/>
              <a:ext cx="3604018" cy="5364760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2454F17-6DAC-4355-BC85-0BFB0D84B154}"/>
                </a:ext>
              </a:extLst>
            </p:cNvPr>
            <p:cNvSpPr/>
            <p:nvPr/>
          </p:nvSpPr>
          <p:spPr>
            <a:xfrm>
              <a:off x="5553508" y="3001161"/>
              <a:ext cx="609603" cy="40267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Core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24580A7-CDFD-49DF-AF70-A7EDB254EA3C}"/>
                </a:ext>
              </a:extLst>
            </p:cNvPr>
            <p:cNvSpPr/>
            <p:nvPr/>
          </p:nvSpPr>
          <p:spPr>
            <a:xfrm>
              <a:off x="6007215" y="2515998"/>
              <a:ext cx="619390" cy="2775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HPC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C6DD3BB-1827-427C-A2AB-0C46244E6C69}"/>
                </a:ext>
              </a:extLst>
            </p:cNvPr>
            <p:cNvSpPr/>
            <p:nvPr/>
          </p:nvSpPr>
          <p:spPr>
            <a:xfrm>
              <a:off x="5220743" y="1962324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21413E4-ABB8-40E5-82B8-F1B9B664098B}"/>
                </a:ext>
              </a:extLst>
            </p:cNvPr>
            <p:cNvSpPr/>
            <p:nvPr/>
          </p:nvSpPr>
          <p:spPr>
            <a:xfrm>
              <a:off x="5989738" y="1696323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0889C28-2372-4124-82BA-92504D1BC101}"/>
                </a:ext>
              </a:extLst>
            </p:cNvPr>
            <p:cNvSpPr/>
            <p:nvPr/>
          </p:nvSpPr>
          <p:spPr>
            <a:xfrm>
              <a:off x="4884015" y="2515998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436561C-2FDA-411C-A87A-6107C4A61418}"/>
                </a:ext>
              </a:extLst>
            </p:cNvPr>
            <p:cNvSpPr/>
            <p:nvPr/>
          </p:nvSpPr>
          <p:spPr>
            <a:xfrm>
              <a:off x="4884014" y="3445079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D96EC29-3F3F-44A7-8F4C-A3DBCB8AD2DD}"/>
                </a:ext>
              </a:extLst>
            </p:cNvPr>
            <p:cNvSpPr/>
            <p:nvPr/>
          </p:nvSpPr>
          <p:spPr>
            <a:xfrm>
              <a:off x="5223539" y="5310929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557168B-6406-43F8-B937-851CA28F58B0}"/>
                </a:ext>
              </a:extLst>
            </p:cNvPr>
            <p:cNvSpPr/>
            <p:nvPr/>
          </p:nvSpPr>
          <p:spPr>
            <a:xfrm>
              <a:off x="6560189" y="3427601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E574639-9354-4465-8E6F-60DE9DFB3FC7}"/>
                </a:ext>
              </a:extLst>
            </p:cNvPr>
            <p:cNvSpPr/>
            <p:nvPr/>
          </p:nvSpPr>
          <p:spPr>
            <a:xfrm>
              <a:off x="5079528" y="4070756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C4AE02B-0FB9-4483-8987-DD6D33711DC8}"/>
                </a:ext>
              </a:extLst>
            </p:cNvPr>
            <p:cNvSpPr/>
            <p:nvPr/>
          </p:nvSpPr>
          <p:spPr>
            <a:xfrm>
              <a:off x="6847973" y="4161638"/>
              <a:ext cx="609603" cy="40267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Edge Cloud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13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C0C29D2F-4EAD-4C70-82B7-8F71DA23C0CA}"/>
              </a:ext>
            </a:extLst>
          </p:cNvPr>
          <p:cNvGrpSpPr/>
          <p:nvPr/>
        </p:nvGrpSpPr>
        <p:grpSpPr>
          <a:xfrm>
            <a:off x="431800" y="960495"/>
            <a:ext cx="12032869" cy="5141855"/>
            <a:chOff x="431800" y="960495"/>
            <a:chExt cx="12032869" cy="514185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92308F4-8A37-449E-A8C2-F144331271B2}"/>
                </a:ext>
              </a:extLst>
            </p:cNvPr>
            <p:cNvGrpSpPr/>
            <p:nvPr/>
          </p:nvGrpSpPr>
          <p:grpSpPr>
            <a:xfrm>
              <a:off x="8044434" y="2526193"/>
              <a:ext cx="2997200" cy="1747762"/>
              <a:chOff x="8044434" y="2526193"/>
              <a:chExt cx="2997200" cy="1747762"/>
            </a:xfrm>
          </p:grpSpPr>
          <p:sp>
            <p:nvSpPr>
              <p:cNvPr id="37" name="오각형 36">
                <a:extLst>
                  <a:ext uri="{FF2B5EF4-FFF2-40B4-BE49-F238E27FC236}">
                    <a16:creationId xmlns:a16="http://schemas.microsoft.com/office/drawing/2014/main" id="{0009D907-1DDE-4F60-95FF-6CF5CD4ADC40}"/>
                  </a:ext>
                </a:extLst>
              </p:cNvPr>
              <p:cNvSpPr/>
              <p:nvPr/>
            </p:nvSpPr>
            <p:spPr>
              <a:xfrm>
                <a:off x="8044434" y="2526193"/>
                <a:ext cx="1835150" cy="1747762"/>
              </a:xfrm>
              <a:prstGeom prst="pent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0A84CC-7830-461C-A6D9-C05E0290638F}"/>
                  </a:ext>
                </a:extLst>
              </p:cNvPr>
              <p:cNvSpPr txBox="1"/>
              <p:nvPr/>
            </p:nvSpPr>
            <p:spPr>
              <a:xfrm>
                <a:off x="8565134" y="2686865"/>
                <a:ext cx="247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Pod</a:t>
                </a:r>
                <a:endParaRPr lang="ko-KR" altLang="en-US" sz="2400" b="1" dirty="0"/>
              </a:p>
            </p:txBody>
          </p:sp>
        </p:grp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1546F-59DC-4972-AD19-BF066A26044B}"/>
                </a:ext>
              </a:extLst>
            </p:cNvPr>
            <p:cNvSpPr/>
            <p:nvPr/>
          </p:nvSpPr>
          <p:spPr>
            <a:xfrm>
              <a:off x="431800" y="2324100"/>
              <a:ext cx="2769616" cy="238760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pic>
          <p:nvPicPr>
            <p:cNvPr id="1026" name="Picture 2" descr="쿠버네티스 - 위키백과, 우리 모두의 백과사전">
              <a:extLst>
                <a:ext uri="{FF2B5EF4-FFF2-40B4-BE49-F238E27FC236}">
                  <a16:creationId xmlns:a16="http://schemas.microsoft.com/office/drawing/2014/main" id="{1D996995-0DE0-44A3-9FA3-34BD38F76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615" y="2667000"/>
              <a:ext cx="1111985" cy="107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78809E-6F65-4931-A809-D86BD453D659}"/>
                </a:ext>
              </a:extLst>
            </p:cNvPr>
            <p:cNvSpPr txBox="1"/>
            <p:nvPr/>
          </p:nvSpPr>
          <p:spPr>
            <a:xfrm>
              <a:off x="724916" y="3764002"/>
              <a:ext cx="247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Kubernetes Master</a:t>
              </a:r>
              <a:endParaRPr lang="ko-KR" altLang="en-US" b="1" dirty="0"/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FEDAC74D-9E89-4006-A4BD-E869542A6E17}"/>
                </a:ext>
              </a:extLst>
            </p:cNvPr>
            <p:cNvSpPr/>
            <p:nvPr/>
          </p:nvSpPr>
          <p:spPr>
            <a:xfrm>
              <a:off x="3429000" y="3251200"/>
              <a:ext cx="5334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217657-F775-4B89-9C71-EB0DD8779E4E}"/>
                </a:ext>
              </a:extLst>
            </p:cNvPr>
            <p:cNvGrpSpPr/>
            <p:nvPr/>
          </p:nvGrpSpPr>
          <p:grpSpPr>
            <a:xfrm>
              <a:off x="6096000" y="960495"/>
              <a:ext cx="4137805" cy="590453"/>
              <a:chOff x="5881479" y="819246"/>
              <a:chExt cx="4137805" cy="590453"/>
            </a:xfrm>
          </p:grpSpPr>
          <p:pic>
            <p:nvPicPr>
              <p:cNvPr id="25" name="Picture 2" descr="쿠버네티스 - 위키백과, 우리 모두의 백과사전">
                <a:extLst>
                  <a:ext uri="{FF2B5EF4-FFF2-40B4-BE49-F238E27FC236}">
                    <a16:creationId xmlns:a16="http://schemas.microsoft.com/office/drawing/2014/main" id="{9467A79B-4813-40CC-BAE8-3F9E44E580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1479" y="819246"/>
                <a:ext cx="608221" cy="5904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D6E2D-2E58-4D17-B9F4-20FC27A206D5}"/>
                  </a:ext>
                </a:extLst>
              </p:cNvPr>
              <p:cNvSpPr txBox="1"/>
              <p:nvPr/>
            </p:nvSpPr>
            <p:spPr>
              <a:xfrm>
                <a:off x="6591300" y="852862"/>
                <a:ext cx="3427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Kubernetes Node</a:t>
                </a:r>
                <a:endParaRPr lang="ko-KR" altLang="en-US" sz="2800" b="1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40FC88-053E-4231-AB61-7DDB7C9887DE}"/>
                </a:ext>
              </a:extLst>
            </p:cNvPr>
            <p:cNvSpPr/>
            <p:nvPr/>
          </p:nvSpPr>
          <p:spPr>
            <a:xfrm>
              <a:off x="4432300" y="1550948"/>
              <a:ext cx="7327900" cy="4551402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015A79-3977-455A-A56D-6518ABD54764}"/>
                </a:ext>
              </a:extLst>
            </p:cNvPr>
            <p:cNvSpPr txBox="1"/>
            <p:nvPr/>
          </p:nvSpPr>
          <p:spPr>
            <a:xfrm>
              <a:off x="4582668" y="1718613"/>
              <a:ext cx="2476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Services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CD27F8-1398-41F1-B6D3-5AFDAB6F627C}"/>
                </a:ext>
              </a:extLst>
            </p:cNvPr>
            <p:cNvSpPr/>
            <p:nvPr/>
          </p:nvSpPr>
          <p:spPr>
            <a:xfrm>
              <a:off x="4760468" y="2331130"/>
              <a:ext cx="6680200" cy="3404015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1D40A4-7250-49E8-A13F-737C16478993}"/>
                </a:ext>
              </a:extLst>
            </p:cNvPr>
            <p:cNvSpPr/>
            <p:nvPr/>
          </p:nvSpPr>
          <p:spPr>
            <a:xfrm>
              <a:off x="4582668" y="2183435"/>
              <a:ext cx="7012432" cy="3714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CADF60-AC51-4092-A861-C89D8DA42C8D}"/>
                </a:ext>
              </a:extLst>
            </p:cNvPr>
            <p:cNvSpPr txBox="1"/>
            <p:nvPr/>
          </p:nvSpPr>
          <p:spPr>
            <a:xfrm>
              <a:off x="4857750" y="2458822"/>
              <a:ext cx="2476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6">
                      <a:lumMod val="75000"/>
                    </a:schemeClr>
                  </a:solidFill>
                </a:rPr>
                <a:t>Kubeless</a:t>
              </a:r>
              <a:b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</a:rPr>
                <a:t>controller</a:t>
              </a:r>
              <a:endParaRPr lang="ko-KR" alt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AD6796D-8974-44FF-AEE6-F50727180FE9}"/>
                </a:ext>
              </a:extLst>
            </p:cNvPr>
            <p:cNvGrpSpPr/>
            <p:nvPr/>
          </p:nvGrpSpPr>
          <p:grpSpPr>
            <a:xfrm>
              <a:off x="4953000" y="3166708"/>
              <a:ext cx="2971800" cy="2459392"/>
              <a:chOff x="4953000" y="3166708"/>
              <a:chExt cx="2971800" cy="2459392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A1D4D94-710A-40EF-9AC3-6A821D8A7BEB}"/>
                  </a:ext>
                </a:extLst>
              </p:cNvPr>
              <p:cNvSpPr/>
              <p:nvPr/>
            </p:nvSpPr>
            <p:spPr>
              <a:xfrm>
                <a:off x="4953000" y="3166708"/>
                <a:ext cx="2971800" cy="2459392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5A8708-A108-4DA1-8C7B-CE312F1891F2}"/>
                  </a:ext>
                </a:extLst>
              </p:cNvPr>
              <p:cNvSpPr txBox="1"/>
              <p:nvPr/>
            </p:nvSpPr>
            <p:spPr>
              <a:xfrm>
                <a:off x="5161860" y="3273048"/>
                <a:ext cx="2476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accent1"/>
                    </a:solidFill>
                  </a:rPr>
                  <a:t>Kubeless</a:t>
                </a:r>
                <a:r>
                  <a:rPr lang="en-US" altLang="ko-KR" b="1" dirty="0">
                    <a:solidFill>
                      <a:schemeClr val="accent1"/>
                    </a:solidFill>
                  </a:rPr>
                  <a:t> Namespace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8573C03-1201-4FCC-B83B-8CB149C863E1}"/>
                  </a:ext>
                </a:extLst>
              </p:cNvPr>
              <p:cNvCxnSpPr/>
              <p:nvPr/>
            </p:nvCxnSpPr>
            <p:spPr>
              <a:xfrm>
                <a:off x="4953000" y="3784600"/>
                <a:ext cx="29718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08A6A4-0CC1-4C3F-B3B5-FDFE52DB019B}"/>
                </a:ext>
              </a:extLst>
            </p:cNvPr>
            <p:cNvSpPr/>
            <p:nvPr/>
          </p:nvSpPr>
          <p:spPr>
            <a:xfrm>
              <a:off x="5257800" y="4040470"/>
              <a:ext cx="2380560" cy="13570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6A0EC3-3289-4120-B3E0-CAF695C34BF0}"/>
                </a:ext>
              </a:extLst>
            </p:cNvPr>
            <p:cNvSpPr txBox="1"/>
            <p:nvPr/>
          </p:nvSpPr>
          <p:spPr>
            <a:xfrm>
              <a:off x="5354392" y="4534318"/>
              <a:ext cx="247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accent1"/>
                  </a:solidFill>
                </a:rPr>
                <a:t>Kubeless</a:t>
              </a:r>
              <a:r>
                <a:rPr lang="en-US" altLang="ko-KR" b="1" dirty="0">
                  <a:solidFill>
                    <a:schemeClr val="accent1"/>
                  </a:solidFill>
                </a:rPr>
                <a:t> controller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965CE28-B41E-45F8-8433-2C172FDC33A5}"/>
                </a:ext>
              </a:extLst>
            </p:cNvPr>
            <p:cNvGrpSpPr/>
            <p:nvPr/>
          </p:nvGrpSpPr>
          <p:grpSpPr>
            <a:xfrm>
              <a:off x="9468485" y="3770868"/>
              <a:ext cx="2996184" cy="1747762"/>
              <a:chOff x="9468485" y="3770868"/>
              <a:chExt cx="2996184" cy="1747762"/>
            </a:xfrm>
          </p:grpSpPr>
          <p:sp>
            <p:nvSpPr>
              <p:cNvPr id="40" name="오각형 39">
                <a:extLst>
                  <a:ext uri="{FF2B5EF4-FFF2-40B4-BE49-F238E27FC236}">
                    <a16:creationId xmlns:a16="http://schemas.microsoft.com/office/drawing/2014/main" id="{6F2C6199-8ABF-48EC-BFA5-E2D497820DD5}"/>
                  </a:ext>
                </a:extLst>
              </p:cNvPr>
              <p:cNvSpPr/>
              <p:nvPr/>
            </p:nvSpPr>
            <p:spPr>
              <a:xfrm>
                <a:off x="9468485" y="3770868"/>
                <a:ext cx="1835150" cy="1747762"/>
              </a:xfrm>
              <a:prstGeom prst="pent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3BD08E-2D25-4581-B044-D9E5B675DD03}"/>
                  </a:ext>
                </a:extLst>
              </p:cNvPr>
              <p:cNvSpPr txBox="1"/>
              <p:nvPr/>
            </p:nvSpPr>
            <p:spPr>
              <a:xfrm>
                <a:off x="9988169" y="3934739"/>
                <a:ext cx="2476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Pod</a:t>
                </a:r>
                <a:endParaRPr lang="ko-KR" altLang="en-US" sz="2400" b="1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5F6F778-F22C-4474-A358-B65D559067B6}"/>
                </a:ext>
              </a:extLst>
            </p:cNvPr>
            <p:cNvGrpSpPr/>
            <p:nvPr/>
          </p:nvGrpSpPr>
          <p:grpSpPr>
            <a:xfrm>
              <a:off x="8426716" y="3281151"/>
              <a:ext cx="1153512" cy="858011"/>
              <a:chOff x="8426716" y="3281151"/>
              <a:chExt cx="1153512" cy="858011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7F9C6B1-DA08-4D67-9703-ADB6D569C29A}"/>
                  </a:ext>
                </a:extLst>
              </p:cNvPr>
              <p:cNvSpPr/>
              <p:nvPr/>
            </p:nvSpPr>
            <p:spPr>
              <a:xfrm>
                <a:off x="8426716" y="3285981"/>
                <a:ext cx="1090800" cy="7741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AE376FF-3876-4506-BE88-7AB42F0BE06B}"/>
                  </a:ext>
                </a:extLst>
              </p:cNvPr>
              <p:cNvGrpSpPr/>
              <p:nvPr/>
            </p:nvGrpSpPr>
            <p:grpSpPr>
              <a:xfrm>
                <a:off x="8426716" y="3281151"/>
                <a:ext cx="1153512" cy="858011"/>
                <a:chOff x="8426716" y="3281151"/>
                <a:chExt cx="1153512" cy="858011"/>
              </a:xfrm>
            </p:grpSpPr>
            <p:pic>
              <p:nvPicPr>
                <p:cNvPr id="1028" name="Picture 4" descr="Kubeless · GitHub">
                  <a:extLst>
                    <a:ext uri="{FF2B5EF4-FFF2-40B4-BE49-F238E27FC236}">
                      <a16:creationId xmlns:a16="http://schemas.microsoft.com/office/drawing/2014/main" id="{84B608C2-8BD3-4E27-98D2-06D656E348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24398" y="3281151"/>
                  <a:ext cx="646405" cy="646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2EB2A0C-69D4-4741-BB59-9BE9E0A33B95}"/>
                    </a:ext>
                  </a:extLst>
                </p:cNvPr>
                <p:cNvSpPr txBox="1"/>
                <p:nvPr/>
              </p:nvSpPr>
              <p:spPr>
                <a:xfrm>
                  <a:off x="8426716" y="3769830"/>
                  <a:ext cx="11535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Function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9B1C4C7-23CF-49FE-BB09-82B3CBC1511D}"/>
                </a:ext>
              </a:extLst>
            </p:cNvPr>
            <p:cNvGrpSpPr/>
            <p:nvPr/>
          </p:nvGrpSpPr>
          <p:grpSpPr>
            <a:xfrm>
              <a:off x="9843504" y="4436378"/>
              <a:ext cx="2476500" cy="858011"/>
              <a:chOff x="8426716" y="3281151"/>
              <a:chExt cx="2476500" cy="858011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9F42EBE9-5D06-4237-99A6-83784F149FED}"/>
                  </a:ext>
                </a:extLst>
              </p:cNvPr>
              <p:cNvSpPr/>
              <p:nvPr/>
            </p:nvSpPr>
            <p:spPr>
              <a:xfrm>
                <a:off x="8426716" y="3285981"/>
                <a:ext cx="1090800" cy="7741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41A4EC4-31CB-45FC-890A-97169189690C}"/>
                  </a:ext>
                </a:extLst>
              </p:cNvPr>
              <p:cNvGrpSpPr/>
              <p:nvPr/>
            </p:nvGrpSpPr>
            <p:grpSpPr>
              <a:xfrm>
                <a:off x="8426716" y="3281151"/>
                <a:ext cx="2476500" cy="858011"/>
                <a:chOff x="8426716" y="3281151"/>
                <a:chExt cx="2476500" cy="858011"/>
              </a:xfrm>
            </p:grpSpPr>
            <p:pic>
              <p:nvPicPr>
                <p:cNvPr id="57" name="Picture 4" descr="Kubeless · GitHub">
                  <a:extLst>
                    <a:ext uri="{FF2B5EF4-FFF2-40B4-BE49-F238E27FC236}">
                      <a16:creationId xmlns:a16="http://schemas.microsoft.com/office/drawing/2014/main" id="{C55DEC05-D555-434C-A329-F48974B1D2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24398" y="3281151"/>
                  <a:ext cx="646405" cy="646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8FACCCD-974E-45A3-8772-145B8962177D}"/>
                    </a:ext>
                  </a:extLst>
                </p:cNvPr>
                <p:cNvSpPr txBox="1"/>
                <p:nvPr/>
              </p:nvSpPr>
              <p:spPr>
                <a:xfrm>
                  <a:off x="8426716" y="3769830"/>
                  <a:ext cx="2476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Function</a:t>
                  </a:r>
                  <a:endParaRPr lang="ko-KR" altLang="en-US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43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237058-ABC5-4E69-A5DB-4BE575D75E5A}"/>
              </a:ext>
            </a:extLst>
          </p:cNvPr>
          <p:cNvGrpSpPr/>
          <p:nvPr/>
        </p:nvGrpSpPr>
        <p:grpSpPr>
          <a:xfrm>
            <a:off x="176169" y="783839"/>
            <a:ext cx="9454392" cy="4311814"/>
            <a:chOff x="176169" y="783839"/>
            <a:chExt cx="9454392" cy="431181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E6063C-30BB-4F50-B2A5-05B13FC5DFAD}"/>
                </a:ext>
              </a:extLst>
            </p:cNvPr>
            <p:cNvGrpSpPr/>
            <p:nvPr/>
          </p:nvGrpSpPr>
          <p:grpSpPr>
            <a:xfrm>
              <a:off x="323022" y="1844261"/>
              <a:ext cx="3561081" cy="3029743"/>
              <a:chOff x="323022" y="1844261"/>
              <a:chExt cx="4572000" cy="3429000"/>
            </a:xfrm>
          </p:grpSpPr>
          <p:pic>
            <p:nvPicPr>
              <p:cNvPr id="2050" name="Picture 2" descr="김해 어방동서 승용차 등 차량 4대 추돌사고…1명 숨져 &amp;lt; 종합 &amp;lt; 뉴스 &amp;lt; 기사본문 - 김해뉴스">
                <a:extLst>
                  <a:ext uri="{FF2B5EF4-FFF2-40B4-BE49-F238E27FC236}">
                    <a16:creationId xmlns:a16="http://schemas.microsoft.com/office/drawing/2014/main" id="{9D162C48-CFDB-4EBD-80D2-65FBBA3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022" y="1844261"/>
                <a:ext cx="4572000" cy="342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DE53146-BEAB-4A09-B448-7D83926606A8}"/>
                  </a:ext>
                </a:extLst>
              </p:cNvPr>
              <p:cNvSpPr/>
              <p:nvPr/>
            </p:nvSpPr>
            <p:spPr>
              <a:xfrm>
                <a:off x="1627464" y="2684477"/>
                <a:ext cx="2726422" cy="234891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C6920C1-7114-45F5-AA59-07FC27CF7C58}"/>
                  </a:ext>
                </a:extLst>
              </p:cNvPr>
              <p:cNvSpPr/>
              <p:nvPr/>
            </p:nvSpPr>
            <p:spPr>
              <a:xfrm>
                <a:off x="534821" y="2760678"/>
                <a:ext cx="1587594" cy="115698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04768D-6598-4E1C-BC42-28B60BED29FA}"/>
                  </a:ext>
                </a:extLst>
              </p:cNvPr>
              <p:cNvSpPr txBox="1"/>
              <p:nvPr/>
            </p:nvSpPr>
            <p:spPr>
              <a:xfrm>
                <a:off x="1610687" y="2461192"/>
                <a:ext cx="847287" cy="24383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Accident</a:t>
                </a:r>
                <a:endParaRPr lang="ko-KR" altLang="en-US" sz="800" b="1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2EA665-2BED-45DD-A91B-87398E927BC1}"/>
                  </a:ext>
                </a:extLst>
              </p:cNvPr>
              <p:cNvSpPr txBox="1"/>
              <p:nvPr/>
            </p:nvSpPr>
            <p:spPr>
              <a:xfrm>
                <a:off x="518043" y="2500261"/>
                <a:ext cx="847287" cy="24383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Accident</a:t>
                </a:r>
                <a:endParaRPr lang="ko-KR" altLang="en-US" sz="800" b="1" dirty="0"/>
              </a:p>
            </p:txBody>
          </p:sp>
        </p:grp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4097B88F-B59D-448C-BC3E-33AF2E6D2692}"/>
                </a:ext>
              </a:extLst>
            </p:cNvPr>
            <p:cNvSpPr/>
            <p:nvPr/>
          </p:nvSpPr>
          <p:spPr>
            <a:xfrm rot="20547622">
              <a:off x="4243957" y="2164009"/>
              <a:ext cx="2567967" cy="6981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event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58998C-B970-464A-8A6F-16E6556AD2F4}"/>
                </a:ext>
              </a:extLst>
            </p:cNvPr>
            <p:cNvSpPr txBox="1"/>
            <p:nvPr/>
          </p:nvSpPr>
          <p:spPr>
            <a:xfrm rot="20502765">
              <a:off x="4636577" y="2740515"/>
              <a:ext cx="1763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MQTT Protocol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415506A-E21F-4E39-A1A1-AD865F34B975}"/>
                </a:ext>
              </a:extLst>
            </p:cNvPr>
            <p:cNvSpPr/>
            <p:nvPr/>
          </p:nvSpPr>
          <p:spPr>
            <a:xfrm>
              <a:off x="176169" y="1622611"/>
              <a:ext cx="3805208" cy="3473042"/>
            </a:xfrm>
            <a:prstGeom prst="roundRect">
              <a:avLst/>
            </a:prstGeom>
            <a:noFill/>
            <a:ln w="381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2FD04-5553-4BA5-B8B2-AD0840C2EBA4}"/>
                </a:ext>
              </a:extLst>
            </p:cNvPr>
            <p:cNvSpPr txBox="1"/>
            <p:nvPr/>
          </p:nvSpPr>
          <p:spPr>
            <a:xfrm>
              <a:off x="578840" y="1226118"/>
              <a:ext cx="8317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CCTV</a:t>
              </a:r>
              <a:endParaRPr lang="ko-KR" altLang="en-US" sz="2000" b="1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30129CA-EF6F-4E9F-A813-7FA812A6082A}"/>
                </a:ext>
              </a:extLst>
            </p:cNvPr>
            <p:cNvGrpSpPr/>
            <p:nvPr/>
          </p:nvGrpSpPr>
          <p:grpSpPr>
            <a:xfrm>
              <a:off x="6635330" y="783839"/>
              <a:ext cx="1835150" cy="1747762"/>
              <a:chOff x="8044434" y="2526193"/>
              <a:chExt cx="1835150" cy="1747762"/>
            </a:xfrm>
          </p:grpSpPr>
          <p:sp>
            <p:nvSpPr>
              <p:cNvPr id="15" name="오각형 14">
                <a:extLst>
                  <a:ext uri="{FF2B5EF4-FFF2-40B4-BE49-F238E27FC236}">
                    <a16:creationId xmlns:a16="http://schemas.microsoft.com/office/drawing/2014/main" id="{A481C618-4149-4C56-BC3B-07A724FFED2C}"/>
                  </a:ext>
                </a:extLst>
              </p:cNvPr>
              <p:cNvSpPr/>
              <p:nvPr/>
            </p:nvSpPr>
            <p:spPr>
              <a:xfrm>
                <a:off x="8044434" y="2526193"/>
                <a:ext cx="1835150" cy="1747762"/>
              </a:xfrm>
              <a:prstGeom prst="pent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916BEF-16B3-41B1-90EB-C94A6D46FC62}"/>
                  </a:ext>
                </a:extLst>
              </p:cNvPr>
              <p:cNvSpPr txBox="1"/>
              <p:nvPr/>
            </p:nvSpPr>
            <p:spPr>
              <a:xfrm>
                <a:off x="8565134" y="2686865"/>
                <a:ext cx="762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/>
                  <a:t>Pod</a:t>
                </a:r>
                <a:endParaRPr lang="ko-KR" altLang="en-US" sz="2400" b="1" dirty="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9A1A989-923B-4C74-94BA-D6315850EE15}"/>
                  </a:ext>
                </a:extLst>
              </p:cNvPr>
              <p:cNvSpPr/>
              <p:nvPr/>
            </p:nvSpPr>
            <p:spPr>
              <a:xfrm>
                <a:off x="8426716" y="3285981"/>
                <a:ext cx="1090800" cy="7741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Picture 4" descr="Kubeless · GitHub">
                <a:extLst>
                  <a:ext uri="{FF2B5EF4-FFF2-40B4-BE49-F238E27FC236}">
                    <a16:creationId xmlns:a16="http://schemas.microsoft.com/office/drawing/2014/main" id="{34B75F20-3893-4DAA-9A6B-839EA72E4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4398" y="3281151"/>
                <a:ext cx="646405" cy="646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3F9C1-0C31-4AD4-87DF-3EA5B1D1ECCF}"/>
                  </a:ext>
                </a:extLst>
              </p:cNvPr>
              <p:cNvSpPr txBox="1"/>
              <p:nvPr/>
            </p:nvSpPr>
            <p:spPr>
              <a:xfrm>
                <a:off x="8426716" y="3769830"/>
                <a:ext cx="1178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Function</a:t>
                </a:r>
                <a:endParaRPr lang="ko-KR" altLang="en-US" b="1" dirty="0"/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C6E745B-DEE9-4605-A4B4-39D4888EF127}"/>
                </a:ext>
              </a:extLst>
            </p:cNvPr>
            <p:cNvCxnSpPr/>
            <p:nvPr/>
          </p:nvCxnSpPr>
          <p:spPr>
            <a:xfrm flipH="1">
              <a:off x="5518197" y="2317823"/>
              <a:ext cx="1637833" cy="163783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58D1160-D249-4D78-BB7B-BCDBEB3B232B}"/>
                </a:ext>
              </a:extLst>
            </p:cNvPr>
            <p:cNvCxnSpPr/>
            <p:nvPr/>
          </p:nvCxnSpPr>
          <p:spPr>
            <a:xfrm>
              <a:off x="8019875" y="2317823"/>
              <a:ext cx="1610686" cy="161068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7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05EED8-EBE3-4032-BA0F-4DA73F866AF5}"/>
              </a:ext>
            </a:extLst>
          </p:cNvPr>
          <p:cNvGrpSpPr/>
          <p:nvPr/>
        </p:nvGrpSpPr>
        <p:grpSpPr>
          <a:xfrm>
            <a:off x="885822" y="805344"/>
            <a:ext cx="6748160" cy="3508747"/>
            <a:chOff x="885822" y="805344"/>
            <a:chExt cx="6748160" cy="35087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C267229-DD53-4F4E-92E9-C3914FD207F4}"/>
                </a:ext>
              </a:extLst>
            </p:cNvPr>
            <p:cNvSpPr/>
            <p:nvPr/>
          </p:nvSpPr>
          <p:spPr>
            <a:xfrm>
              <a:off x="885822" y="819297"/>
              <a:ext cx="2919369" cy="153518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1F5C440-DCEB-4A7D-9382-FE655A767CF3}"/>
                </a:ext>
              </a:extLst>
            </p:cNvPr>
            <p:cNvGrpSpPr/>
            <p:nvPr/>
          </p:nvGrpSpPr>
          <p:grpSpPr>
            <a:xfrm>
              <a:off x="4714613" y="805344"/>
              <a:ext cx="2919369" cy="1535185"/>
              <a:chOff x="4714613" y="805344"/>
              <a:chExt cx="2919369" cy="1535185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147E2E7-23FA-4C27-8008-6302CF60D555}"/>
                  </a:ext>
                </a:extLst>
              </p:cNvPr>
              <p:cNvSpPr/>
              <p:nvPr/>
            </p:nvSpPr>
            <p:spPr>
              <a:xfrm>
                <a:off x="4714613" y="805344"/>
                <a:ext cx="2919369" cy="153518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4DA6A58-B6E9-4BD5-AA3D-70C0E244B6FE}"/>
                  </a:ext>
                </a:extLst>
              </p:cNvPr>
              <p:cNvGrpSpPr/>
              <p:nvPr/>
            </p:nvGrpSpPr>
            <p:grpSpPr>
              <a:xfrm>
                <a:off x="4874567" y="1183326"/>
                <a:ext cx="803311" cy="725262"/>
                <a:chOff x="3039611" y="2291302"/>
                <a:chExt cx="1835150" cy="1747762"/>
              </a:xfrm>
            </p:grpSpPr>
            <p:sp>
              <p:nvSpPr>
                <p:cNvPr id="41" name="오각형 40">
                  <a:extLst>
                    <a:ext uri="{FF2B5EF4-FFF2-40B4-BE49-F238E27FC236}">
                      <a16:creationId xmlns:a16="http://schemas.microsoft.com/office/drawing/2014/main" id="{0F2566AE-BD9E-4D07-B0EE-FFE49DB7D679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058F93E-BEE3-4ADD-AE8A-075C77E3E9DD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A4BE756E-8A59-4328-947A-4641F692729F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0B62F5A9-F1A8-4008-8068-41E24BF2C603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89E2805-4098-4464-8A48-7C96C4E5C457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665B8224-BD2D-40DF-B1B5-12BE45A72EBC}"/>
                </a:ext>
              </a:extLst>
            </p:cNvPr>
            <p:cNvGrpSpPr/>
            <p:nvPr/>
          </p:nvGrpSpPr>
          <p:grpSpPr>
            <a:xfrm>
              <a:off x="913255" y="2778906"/>
              <a:ext cx="2919369" cy="1535185"/>
              <a:chOff x="885822" y="3001030"/>
              <a:chExt cx="2919369" cy="1535185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C98A45B4-794E-44FE-80D4-2C3D05AA0DDB}"/>
                  </a:ext>
                </a:extLst>
              </p:cNvPr>
              <p:cNvSpPr/>
              <p:nvPr/>
            </p:nvSpPr>
            <p:spPr>
              <a:xfrm>
                <a:off x="885822" y="3001030"/>
                <a:ext cx="2919369" cy="153518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623FD8E-0E3F-4529-8535-B4F5C2864AEC}"/>
                  </a:ext>
                </a:extLst>
              </p:cNvPr>
              <p:cNvGrpSpPr/>
              <p:nvPr/>
            </p:nvGrpSpPr>
            <p:grpSpPr>
              <a:xfrm>
                <a:off x="1045776" y="3379012"/>
                <a:ext cx="803311" cy="725262"/>
                <a:chOff x="3039611" y="2291302"/>
                <a:chExt cx="1835150" cy="1747762"/>
              </a:xfrm>
            </p:grpSpPr>
            <p:sp>
              <p:nvSpPr>
                <p:cNvPr id="61" name="오각형 60">
                  <a:extLst>
                    <a:ext uri="{FF2B5EF4-FFF2-40B4-BE49-F238E27FC236}">
                      <a16:creationId xmlns:a16="http://schemas.microsoft.com/office/drawing/2014/main" id="{000F8066-0F1D-441A-BFD9-B7FE6AF59B62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0FE5DCE-CEF7-4361-AB01-5EFEBDA8508A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62355492-D086-4F56-A2C1-ADCF6D3689C0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64" name="사각형: 둥근 모서리 63">
                    <a:extLst>
                      <a:ext uri="{FF2B5EF4-FFF2-40B4-BE49-F238E27FC236}">
                        <a16:creationId xmlns:a16="http://schemas.microsoft.com/office/drawing/2014/main" id="{0B8709BC-37CF-498A-BF30-7E559C75B49D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D37BBCA-D814-4CE1-A0BD-5E4150DC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10454D0-6807-4E49-8304-59E910287269}"/>
                  </a:ext>
                </a:extLst>
              </p:cNvPr>
              <p:cNvGrpSpPr/>
              <p:nvPr/>
            </p:nvGrpSpPr>
            <p:grpSpPr>
              <a:xfrm>
                <a:off x="1991714" y="3094527"/>
                <a:ext cx="803311" cy="725262"/>
                <a:chOff x="3039611" y="2291302"/>
                <a:chExt cx="1835150" cy="1747762"/>
              </a:xfrm>
            </p:grpSpPr>
            <p:sp>
              <p:nvSpPr>
                <p:cNvPr id="56" name="오각형 55">
                  <a:extLst>
                    <a:ext uri="{FF2B5EF4-FFF2-40B4-BE49-F238E27FC236}">
                      <a16:creationId xmlns:a16="http://schemas.microsoft.com/office/drawing/2014/main" id="{06B75CE0-2694-4423-8077-A3AAA1D9878C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FF122F5-DDB2-48CA-978E-CCB157B58A5B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3AFA9636-662F-46BA-97E6-E6E248E87AD5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70065113-3C3C-460D-83D6-62753E959630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FF29C61-7560-4193-8568-72CBC6D926D1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288F50F-7AB6-4795-905D-3D6EFF35B085}"/>
                </a:ext>
              </a:extLst>
            </p:cNvPr>
            <p:cNvGrpSpPr/>
            <p:nvPr/>
          </p:nvGrpSpPr>
          <p:grpSpPr>
            <a:xfrm>
              <a:off x="4714613" y="2774579"/>
              <a:ext cx="2919369" cy="1535185"/>
              <a:chOff x="2483141" y="1644243"/>
              <a:chExt cx="6669248" cy="3699545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5BD4A7AC-8812-4DC6-94AE-5F4222190E2B}"/>
                  </a:ext>
                </a:extLst>
              </p:cNvPr>
              <p:cNvSpPr/>
              <p:nvPr/>
            </p:nvSpPr>
            <p:spPr>
              <a:xfrm>
                <a:off x="2483141" y="1644243"/>
                <a:ext cx="6669248" cy="3699545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15E121BA-F4FE-4F4D-B619-0D4D4A6EFB77}"/>
                  </a:ext>
                </a:extLst>
              </p:cNvPr>
              <p:cNvGrpSpPr/>
              <p:nvPr/>
            </p:nvGrpSpPr>
            <p:grpSpPr>
              <a:xfrm>
                <a:off x="2848554" y="2555119"/>
                <a:ext cx="1835150" cy="1747762"/>
                <a:chOff x="3039611" y="2291302"/>
                <a:chExt cx="1835150" cy="1747762"/>
              </a:xfrm>
            </p:grpSpPr>
            <p:sp>
              <p:nvSpPr>
                <p:cNvPr id="81" name="오각형 80">
                  <a:extLst>
                    <a:ext uri="{FF2B5EF4-FFF2-40B4-BE49-F238E27FC236}">
                      <a16:creationId xmlns:a16="http://schemas.microsoft.com/office/drawing/2014/main" id="{40E62B39-7B83-4D0C-8BF9-539825169E4D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E84F744-7511-44EE-A449-92372ABA3B0B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3B0946AA-709B-4CD1-9AF8-3036EBA6DB4D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0CBDA032-ABFB-462D-B8C4-6525453F0157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DA292E7-7E03-46E0-9056-9664D8F1B63E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0027B9F9-6D88-4947-B6C6-71C748D37385}"/>
                  </a:ext>
                </a:extLst>
              </p:cNvPr>
              <p:cNvGrpSpPr/>
              <p:nvPr/>
            </p:nvGrpSpPr>
            <p:grpSpPr>
              <a:xfrm>
                <a:off x="5009533" y="1869556"/>
                <a:ext cx="1835150" cy="1747762"/>
                <a:chOff x="3039611" y="2291302"/>
                <a:chExt cx="1835150" cy="1747762"/>
              </a:xfrm>
            </p:grpSpPr>
            <p:sp>
              <p:nvSpPr>
                <p:cNvPr id="76" name="오각형 75">
                  <a:extLst>
                    <a:ext uri="{FF2B5EF4-FFF2-40B4-BE49-F238E27FC236}">
                      <a16:creationId xmlns:a16="http://schemas.microsoft.com/office/drawing/2014/main" id="{BCC0CF1B-12A4-4ED6-B2F8-EA830AC3148A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D38385-0831-4A04-9989-E2F49AF9DAF7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FED64040-F765-443A-B6A2-56F5769F88CD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79" name="사각형: 둥근 모서리 78">
                    <a:extLst>
                      <a:ext uri="{FF2B5EF4-FFF2-40B4-BE49-F238E27FC236}">
                        <a16:creationId xmlns:a16="http://schemas.microsoft.com/office/drawing/2014/main" id="{C672DDDE-65AA-44B9-B0D9-6DEFFD8F5B70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70C008D8-3775-4DAA-811A-E4CDEA55F464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501F583-1771-4CC9-A5DE-7DD9FD339E69}"/>
                  </a:ext>
                </a:extLst>
              </p:cNvPr>
              <p:cNvGrpSpPr/>
              <p:nvPr/>
            </p:nvGrpSpPr>
            <p:grpSpPr>
              <a:xfrm>
                <a:off x="6982217" y="2992103"/>
                <a:ext cx="1835150" cy="1747762"/>
                <a:chOff x="3039611" y="2291302"/>
                <a:chExt cx="1835150" cy="1747762"/>
              </a:xfrm>
            </p:grpSpPr>
            <p:sp>
              <p:nvSpPr>
                <p:cNvPr id="71" name="오각형 70">
                  <a:extLst>
                    <a:ext uri="{FF2B5EF4-FFF2-40B4-BE49-F238E27FC236}">
                      <a16:creationId xmlns:a16="http://schemas.microsoft.com/office/drawing/2014/main" id="{E75CC748-6678-4D5B-9E84-737546601DD9}"/>
                    </a:ext>
                  </a:extLst>
                </p:cNvPr>
                <p:cNvSpPr/>
                <p:nvPr/>
              </p:nvSpPr>
              <p:spPr>
                <a:xfrm>
                  <a:off x="3039611" y="2291302"/>
                  <a:ext cx="1835150" cy="1747762"/>
                </a:xfrm>
                <a:prstGeom prst="pent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5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D72C22-4337-4B11-86A3-94EFE76F4A0B}"/>
                    </a:ext>
                  </a:extLst>
                </p:cNvPr>
                <p:cNvSpPr txBox="1"/>
                <p:nvPr/>
              </p:nvSpPr>
              <p:spPr>
                <a:xfrm>
                  <a:off x="3543620" y="2581210"/>
                  <a:ext cx="827131" cy="482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700" b="1" dirty="0"/>
                    <a:t>Pod</a:t>
                  </a:r>
                  <a:endParaRPr lang="ko-KR" altLang="en-US" sz="700" b="1" dirty="0"/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B82509D7-C917-4C36-ACBF-FA508454D9B2}"/>
                    </a:ext>
                  </a:extLst>
                </p:cNvPr>
                <p:cNvGrpSpPr/>
                <p:nvPr/>
              </p:nvGrpSpPr>
              <p:grpSpPr>
                <a:xfrm>
                  <a:off x="3380429" y="3228461"/>
                  <a:ext cx="1153512" cy="439674"/>
                  <a:chOff x="3257012" y="3092938"/>
                  <a:chExt cx="1153512" cy="439674"/>
                </a:xfrm>
              </p:grpSpPr>
              <p:sp>
                <p:nvSpPr>
                  <p:cNvPr id="74" name="사각형: 둥근 모서리 73">
                    <a:extLst>
                      <a:ext uri="{FF2B5EF4-FFF2-40B4-BE49-F238E27FC236}">
                        <a16:creationId xmlns:a16="http://schemas.microsoft.com/office/drawing/2014/main" id="{84950E21-3925-4AEF-BB83-38E8DA465143}"/>
                      </a:ext>
                    </a:extLst>
                  </p:cNvPr>
                  <p:cNvSpPr/>
                  <p:nvPr/>
                </p:nvSpPr>
                <p:spPr>
                  <a:xfrm>
                    <a:off x="3280095" y="3092938"/>
                    <a:ext cx="1107347" cy="39174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3E55864-4902-459B-9AA1-0555C87B396E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012" y="3124683"/>
                    <a:ext cx="1153512" cy="407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b="1" dirty="0"/>
                      <a:t>Function</a:t>
                    </a:r>
                    <a:endParaRPr lang="ko-KR" altLang="en-US" sz="500" b="1" dirty="0"/>
                  </a:p>
                </p:txBody>
              </p:sp>
            </p:grpSp>
          </p:grpSp>
        </p:grpSp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50F19CEA-80CD-4484-8A68-9D451C89A517}"/>
                </a:ext>
              </a:extLst>
            </p:cNvPr>
            <p:cNvSpPr/>
            <p:nvPr/>
          </p:nvSpPr>
          <p:spPr>
            <a:xfrm>
              <a:off x="4099609" y="1444543"/>
              <a:ext cx="394381" cy="311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C112ADEA-B73F-45F9-914B-E1F1BDF7500E}"/>
                </a:ext>
              </a:extLst>
            </p:cNvPr>
            <p:cNvSpPr/>
            <p:nvPr/>
          </p:nvSpPr>
          <p:spPr>
            <a:xfrm rot="8100000">
              <a:off x="4047141" y="2368730"/>
              <a:ext cx="394381" cy="311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21069A30-D396-41F2-9C58-7C7ADA98B83D}"/>
                </a:ext>
              </a:extLst>
            </p:cNvPr>
            <p:cNvSpPr/>
            <p:nvPr/>
          </p:nvSpPr>
          <p:spPr>
            <a:xfrm>
              <a:off x="4100831" y="3325686"/>
              <a:ext cx="394381" cy="3117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EB8238-7874-4B7C-8C99-75EE3BCD835F}"/>
                </a:ext>
              </a:extLst>
            </p:cNvPr>
            <p:cNvSpPr txBox="1"/>
            <p:nvPr/>
          </p:nvSpPr>
          <p:spPr>
            <a:xfrm>
              <a:off x="1260596" y="1341382"/>
              <a:ext cx="2374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Scale to Zero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851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FD345ED5-7676-4D81-A9D8-DAA6A3B5E286}"/>
              </a:ext>
            </a:extLst>
          </p:cNvPr>
          <p:cNvGrpSpPr/>
          <p:nvPr/>
        </p:nvGrpSpPr>
        <p:grpSpPr>
          <a:xfrm>
            <a:off x="322763" y="750960"/>
            <a:ext cx="11530806" cy="4728913"/>
            <a:chOff x="322763" y="750960"/>
            <a:chExt cx="11530806" cy="472891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A4BB7D8-6296-41C1-A162-AB6C8F57B098}"/>
                </a:ext>
              </a:extLst>
            </p:cNvPr>
            <p:cNvGrpSpPr/>
            <p:nvPr/>
          </p:nvGrpSpPr>
          <p:grpSpPr>
            <a:xfrm>
              <a:off x="322763" y="2184903"/>
              <a:ext cx="2452406" cy="2488194"/>
              <a:chOff x="576763" y="2403566"/>
              <a:chExt cx="2452406" cy="2488194"/>
            </a:xfrm>
          </p:grpSpPr>
          <p:pic>
            <p:nvPicPr>
              <p:cNvPr id="1026" name="Picture 2" descr="부산 중동교차로서 7중 충돌 교통사고…16명 부상, 병원 후송 &amp;lt; 사회 &amp;lt; 뉴스 &amp;lt; 기사본문 - 폴리스TV">
                <a:extLst>
                  <a:ext uri="{FF2B5EF4-FFF2-40B4-BE49-F238E27FC236}">
                    <a16:creationId xmlns:a16="http://schemas.microsoft.com/office/drawing/2014/main" id="{CA512D51-DD52-4CF7-AE12-C7EA1F74F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763" y="2403566"/>
                <a:ext cx="2452406" cy="18418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055A3F-73DC-4307-A4F8-99028B2B4F88}"/>
                  </a:ext>
                </a:extLst>
              </p:cNvPr>
              <p:cNvSpPr txBox="1"/>
              <p:nvPr/>
            </p:nvSpPr>
            <p:spPr>
              <a:xfrm>
                <a:off x="832187" y="4245429"/>
                <a:ext cx="1941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/>
                  <a:t>Input Image</a:t>
                </a:r>
              </a:p>
              <a:p>
                <a:pPr algn="ctr"/>
                <a:r>
                  <a:rPr lang="en-US" altLang="ko-KR" b="1" dirty="0"/>
                  <a:t>(224 x  224 x 3)</a:t>
                </a:r>
                <a:endParaRPr lang="ko-KR" altLang="en-US" b="1" dirty="0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235FCF0-09F8-4591-AD66-AE02157BD2ED}"/>
                </a:ext>
              </a:extLst>
            </p:cNvPr>
            <p:cNvCxnSpPr/>
            <p:nvPr/>
          </p:nvCxnSpPr>
          <p:spPr>
            <a:xfrm>
              <a:off x="2959100" y="3112868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8B9C-FD28-4514-8111-346A66F230BD}"/>
                </a:ext>
              </a:extLst>
            </p:cNvPr>
            <p:cNvSpPr/>
            <p:nvPr/>
          </p:nvSpPr>
          <p:spPr>
            <a:xfrm rot="5400000">
              <a:off x="3337819" y="2363325"/>
              <a:ext cx="1841864" cy="1485018"/>
            </a:xfrm>
            <a:prstGeom prst="trapezoid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CNN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A2A1167-B2E3-437C-8E19-AEE9E92702F0}"/>
                </a:ext>
              </a:extLst>
            </p:cNvPr>
            <p:cNvCxnSpPr/>
            <p:nvPr/>
          </p:nvCxnSpPr>
          <p:spPr>
            <a:xfrm>
              <a:off x="5188494" y="3112868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33E968-1430-46B3-B64B-707867780ADF}"/>
                </a:ext>
              </a:extLst>
            </p:cNvPr>
            <p:cNvSpPr/>
            <p:nvPr/>
          </p:nvSpPr>
          <p:spPr>
            <a:xfrm>
              <a:off x="5594893" y="2275146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7A46574-7C97-4E83-A639-2E9EDF541EA8}"/>
                </a:ext>
              </a:extLst>
            </p:cNvPr>
            <p:cNvCxnSpPr/>
            <p:nvPr/>
          </p:nvCxnSpPr>
          <p:spPr>
            <a:xfrm>
              <a:off x="6096000" y="3118451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9905F5-5667-4649-8423-30F700F40F79}"/>
                </a:ext>
              </a:extLst>
            </p:cNvPr>
            <p:cNvSpPr/>
            <p:nvPr/>
          </p:nvSpPr>
          <p:spPr>
            <a:xfrm>
              <a:off x="6502033" y="2694007"/>
              <a:ext cx="633909" cy="863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Linear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430023-7C78-4311-AFFD-D501E641E9D7}"/>
                </a:ext>
              </a:extLst>
            </p:cNvPr>
            <p:cNvSpPr/>
            <p:nvPr/>
          </p:nvSpPr>
          <p:spPr>
            <a:xfrm>
              <a:off x="7632186" y="2249020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64E1CC-CDE7-491C-8B33-3029D8018412}"/>
                </a:ext>
              </a:extLst>
            </p:cNvPr>
            <p:cNvSpPr/>
            <p:nvPr/>
          </p:nvSpPr>
          <p:spPr>
            <a:xfrm>
              <a:off x="8467373" y="2231056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EE71C8-0089-4B01-BF4B-609B609E209D}"/>
                </a:ext>
              </a:extLst>
            </p:cNvPr>
            <p:cNvSpPr/>
            <p:nvPr/>
          </p:nvSpPr>
          <p:spPr>
            <a:xfrm>
              <a:off x="9355648" y="2231056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D1F6DC-92E2-44D3-8D7A-783CDC0DF679}"/>
                </a:ext>
              </a:extLst>
            </p:cNvPr>
            <p:cNvSpPr/>
            <p:nvPr/>
          </p:nvSpPr>
          <p:spPr>
            <a:xfrm>
              <a:off x="10828427" y="2262083"/>
              <a:ext cx="444137" cy="17015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LSTM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D27CE24-9753-4B26-84AD-59DA57C8C4EE}"/>
                </a:ext>
              </a:extLst>
            </p:cNvPr>
            <p:cNvCxnSpPr/>
            <p:nvPr/>
          </p:nvCxnSpPr>
          <p:spPr>
            <a:xfrm>
              <a:off x="8135721" y="3125930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7418FFA-C84F-458E-BF6B-8ED3E965761C}"/>
                </a:ext>
              </a:extLst>
            </p:cNvPr>
            <p:cNvCxnSpPr/>
            <p:nvPr/>
          </p:nvCxnSpPr>
          <p:spPr>
            <a:xfrm>
              <a:off x="8984807" y="3125930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3B5382C-77FB-4F15-8A4B-7497C55F7FA0}"/>
                </a:ext>
              </a:extLst>
            </p:cNvPr>
            <p:cNvCxnSpPr/>
            <p:nvPr/>
          </p:nvCxnSpPr>
          <p:spPr>
            <a:xfrm>
              <a:off x="10452930" y="3117010"/>
              <a:ext cx="279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5F2C0892-AF22-4EB6-B75B-5EC9D43E6353}"/>
                </a:ext>
              </a:extLst>
            </p:cNvPr>
            <p:cNvCxnSpPr>
              <a:stCxn id="14" idx="3"/>
              <a:endCxn id="15" idx="2"/>
            </p:cNvCxnSpPr>
            <p:nvPr/>
          </p:nvCxnSpPr>
          <p:spPr>
            <a:xfrm>
              <a:off x="7135942" y="3125930"/>
              <a:ext cx="718313" cy="824659"/>
            </a:xfrm>
            <a:prstGeom prst="curvedConnector4">
              <a:avLst>
                <a:gd name="adj1" fmla="val 34542"/>
                <a:gd name="adj2" fmla="val 12772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59D4624-44FE-4174-B2E5-FF670A3DC863}"/>
                </a:ext>
              </a:extLst>
            </p:cNvPr>
            <p:cNvSpPr/>
            <p:nvPr/>
          </p:nvSpPr>
          <p:spPr>
            <a:xfrm>
              <a:off x="7482209" y="1562795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8B9FE1-28D7-46CF-9B71-5F865FF14067}"/>
                </a:ext>
              </a:extLst>
            </p:cNvPr>
            <p:cNvSpPr/>
            <p:nvPr/>
          </p:nvSpPr>
          <p:spPr>
            <a:xfrm>
              <a:off x="8327816" y="1562794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0D3B694-BB0E-44D5-B5A9-D0930782031F}"/>
                </a:ext>
              </a:extLst>
            </p:cNvPr>
            <p:cNvSpPr/>
            <p:nvPr/>
          </p:nvSpPr>
          <p:spPr>
            <a:xfrm>
              <a:off x="9218559" y="1562794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00A603-2041-49A7-8EC9-390CA5706317}"/>
                </a:ext>
              </a:extLst>
            </p:cNvPr>
            <p:cNvSpPr/>
            <p:nvPr/>
          </p:nvSpPr>
          <p:spPr>
            <a:xfrm>
              <a:off x="10691338" y="1562793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Softmax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07999A-5589-4DCE-9AFC-BA00FEF9391A}"/>
                </a:ext>
              </a:extLst>
            </p:cNvPr>
            <p:cNvSpPr/>
            <p:nvPr/>
          </p:nvSpPr>
          <p:spPr>
            <a:xfrm>
              <a:off x="8334747" y="4401683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Wemb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68BEAE6-D09F-48C5-B969-6A9962AB7328}"/>
                </a:ext>
              </a:extLst>
            </p:cNvPr>
            <p:cNvSpPr/>
            <p:nvPr/>
          </p:nvSpPr>
          <p:spPr>
            <a:xfrm>
              <a:off x="9218558" y="4400683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Wemb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B69CAE-F505-44AC-9664-6FC711E76B4B}"/>
                </a:ext>
              </a:extLst>
            </p:cNvPr>
            <p:cNvSpPr/>
            <p:nvPr/>
          </p:nvSpPr>
          <p:spPr>
            <a:xfrm>
              <a:off x="10691838" y="4400682"/>
              <a:ext cx="718313" cy="3135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</a:rPr>
                <a:t>Wemb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FCCFA0C-9E08-4650-B7A7-8861B44021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1366" y="1902430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0A59A98-A417-44D1-A363-715C6C508D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016" y="1910595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116A071-2329-4EE7-AEDF-CC265C3CCF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7714" y="1900937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0EC27E4-8BE5-47C2-984A-E3AC87219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0494" y="1923658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57825CA-2A02-42A1-85F7-73B3BC04B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35538" y="1188303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2B92910-4E10-4619-A593-B50C3FBD99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85192" y="1208041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AED6D69-6992-4508-964F-0F1073D75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7060" y="1210250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27E4C63-FA48-4C17-A60D-6E63AE08AB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3887" y="1212453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F236C32-92F9-40F8-A87E-EC9C1333E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3903" y="4024070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5F96CFF-12F5-4ECC-84C1-4BA8DACD9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7714" y="4027336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CB17868-B26F-4B44-8439-020FF7ABB3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44134" y="4041292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86F3E9A-4F58-48E6-AC75-E4D05F7110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9494" y="4781505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6C2E219-1448-4522-981B-10C199B98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0236" y="4778812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317D568-E02F-473A-8ADC-1075DF69B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35538" y="4789622"/>
              <a:ext cx="14956" cy="28616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A6DC54-A2C2-4BD0-BA4B-164E1044CE35}"/>
                </a:ext>
              </a:extLst>
            </p:cNvPr>
            <p:cNvSpPr txBox="1"/>
            <p:nvPr/>
          </p:nvSpPr>
          <p:spPr>
            <a:xfrm flipH="1">
              <a:off x="7308799" y="783700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&lt;Start&gt;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6BFF61-AAAC-4707-AE8A-3104DA42FC88}"/>
                </a:ext>
              </a:extLst>
            </p:cNvPr>
            <p:cNvSpPr txBox="1"/>
            <p:nvPr/>
          </p:nvSpPr>
          <p:spPr>
            <a:xfrm flipH="1">
              <a:off x="8400896" y="795196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Car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9C9AD5-DDD2-486C-BD1E-6033947D4E66}"/>
                </a:ext>
              </a:extLst>
            </p:cNvPr>
            <p:cNvSpPr txBox="1"/>
            <p:nvPr/>
          </p:nvSpPr>
          <p:spPr>
            <a:xfrm flipH="1">
              <a:off x="9030762" y="796763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Accident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CC013-A7D3-4F18-8891-D7CACA652BC0}"/>
                </a:ext>
              </a:extLst>
            </p:cNvPr>
            <p:cNvSpPr txBox="1"/>
            <p:nvPr/>
          </p:nvSpPr>
          <p:spPr>
            <a:xfrm flipH="1">
              <a:off x="10592630" y="805903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&lt;end&gt;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A1CE5B-EDFF-4555-A5CF-20D0E8C00CC1}"/>
                </a:ext>
              </a:extLst>
            </p:cNvPr>
            <p:cNvSpPr txBox="1"/>
            <p:nvPr/>
          </p:nvSpPr>
          <p:spPr>
            <a:xfrm flipH="1">
              <a:off x="8216125" y="5085766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&lt;Start&gt;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980C16-FD6F-4CEA-8AA1-5E0866058398}"/>
                </a:ext>
              </a:extLst>
            </p:cNvPr>
            <p:cNvSpPr txBox="1"/>
            <p:nvPr/>
          </p:nvSpPr>
          <p:spPr>
            <a:xfrm flipH="1">
              <a:off x="9363793" y="5085766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Car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B9D21D-6592-453A-8691-C606729DF708}"/>
                </a:ext>
              </a:extLst>
            </p:cNvPr>
            <p:cNvSpPr txBox="1"/>
            <p:nvPr/>
          </p:nvSpPr>
          <p:spPr>
            <a:xfrm flipH="1">
              <a:off x="10707414" y="5110541"/>
              <a:ext cx="114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Other</a:t>
              </a:r>
              <a:endParaRPr lang="ko-KR" altLang="en-US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8397572-1EFC-4583-96F0-A5834FA0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888046" y="3110417"/>
              <a:ext cx="405485" cy="245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43E2D7-2CB3-4C0E-92AD-466D3DCFD4D9}"/>
                </a:ext>
              </a:extLst>
            </p:cNvPr>
            <p:cNvSpPr txBox="1"/>
            <p:nvPr/>
          </p:nvSpPr>
          <p:spPr>
            <a:xfrm>
              <a:off x="5073378" y="4061302"/>
              <a:ext cx="18671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Feature Vector </a:t>
              </a:r>
            </a:p>
            <a:p>
              <a:r>
                <a:rPr lang="en-US" altLang="ko-KR" b="1" dirty="0"/>
                <a:t>at fc Layer</a:t>
              </a:r>
            </a:p>
            <a:p>
              <a:r>
                <a:rPr lang="en-US" altLang="ko-KR" b="1" dirty="0"/>
                <a:t>(1x1x2048)</a:t>
              </a:r>
            </a:p>
            <a:p>
              <a:endParaRPr lang="ko-KR" alt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485C1B-14A2-424E-95BD-E0E57D38ECEB}"/>
                </a:ext>
              </a:extLst>
            </p:cNvPr>
            <p:cNvSpPr txBox="1"/>
            <p:nvPr/>
          </p:nvSpPr>
          <p:spPr>
            <a:xfrm>
              <a:off x="3381332" y="750960"/>
              <a:ext cx="282320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Pretrained CNN</a:t>
              </a:r>
            </a:p>
            <a:p>
              <a:r>
                <a:rPr lang="en-US" altLang="ko-KR" b="1" dirty="0"/>
                <a:t>using </a:t>
              </a:r>
              <a:r>
                <a:rPr lang="en-US" altLang="ko-KR" b="1" dirty="0" err="1"/>
                <a:t>imageNet</a:t>
              </a:r>
              <a:r>
                <a:rPr lang="en-US" altLang="ko-KR" b="1" dirty="0"/>
                <a:t> dataset</a:t>
              </a:r>
            </a:p>
            <a:p>
              <a:endParaRPr lang="en-US" altLang="ko-KR" b="1" dirty="0"/>
            </a:p>
            <a:p>
              <a:endParaRPr lang="ko-KR" altLang="en-US" b="1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9A97EE1-E699-4A4A-868F-FFCC4B356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8309" y="1562793"/>
              <a:ext cx="293551" cy="503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347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553A9214-5844-4B61-9650-6E51CD1F0F98}"/>
              </a:ext>
            </a:extLst>
          </p:cNvPr>
          <p:cNvGrpSpPr/>
          <p:nvPr/>
        </p:nvGrpSpPr>
        <p:grpSpPr>
          <a:xfrm>
            <a:off x="609600" y="1057835"/>
            <a:ext cx="8216630" cy="5600260"/>
            <a:chOff x="609600" y="1057835"/>
            <a:chExt cx="8216630" cy="5600260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F2594E2-B1C2-4742-AAC0-7332D7ADFE7D}"/>
                </a:ext>
              </a:extLst>
            </p:cNvPr>
            <p:cNvSpPr/>
            <p:nvPr/>
          </p:nvSpPr>
          <p:spPr>
            <a:xfrm>
              <a:off x="650418" y="3914895"/>
              <a:ext cx="8175812" cy="2743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524BB42-B50D-4C90-AC48-61EB3E148AE4}"/>
                </a:ext>
              </a:extLst>
            </p:cNvPr>
            <p:cNvSpPr/>
            <p:nvPr/>
          </p:nvSpPr>
          <p:spPr>
            <a:xfrm>
              <a:off x="5600688" y="4036289"/>
              <a:ext cx="2758222" cy="2541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71FF586-8E24-47CA-84AA-AB3802130E37}"/>
                </a:ext>
              </a:extLst>
            </p:cNvPr>
            <p:cNvSpPr/>
            <p:nvPr/>
          </p:nvSpPr>
          <p:spPr>
            <a:xfrm>
              <a:off x="609600" y="1057835"/>
              <a:ext cx="8175812" cy="2743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래픽 2" descr="랩톱 단색으로 채워진">
              <a:extLst>
                <a:ext uri="{FF2B5EF4-FFF2-40B4-BE49-F238E27FC236}">
                  <a16:creationId xmlns:a16="http://schemas.microsoft.com/office/drawing/2014/main" id="{1D0C881A-8B90-4BB7-94DC-4777E6AC0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25" y="1810872"/>
              <a:ext cx="1456763" cy="1456763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ADF018-E867-4AE8-8E20-9ABA015EAE3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257" y="2487002"/>
              <a:ext cx="9405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D48C0A1-8DBD-4AD7-B841-4DF8AD76F1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7256" y="5463152"/>
              <a:ext cx="1529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8E547B-302E-46A1-906E-6166E52ECCFC}"/>
                </a:ext>
              </a:extLst>
            </p:cNvPr>
            <p:cNvSpPr txBox="1"/>
            <p:nvPr/>
          </p:nvSpPr>
          <p:spPr>
            <a:xfrm>
              <a:off x="920596" y="1271540"/>
              <a:ext cx="13502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Traditional</a:t>
              </a:r>
              <a:endParaRPr lang="ko-KR" altLang="en-US" b="1" dirty="0"/>
            </a:p>
            <a:p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16694F-C3BA-455B-B80D-D0EEB1123501}"/>
                </a:ext>
              </a:extLst>
            </p:cNvPr>
            <p:cNvSpPr txBox="1"/>
            <p:nvPr/>
          </p:nvSpPr>
          <p:spPr>
            <a:xfrm>
              <a:off x="920596" y="4145304"/>
              <a:ext cx="1286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Serverless</a:t>
              </a:r>
              <a:endParaRPr lang="ko-KR" altLang="en-US" b="1" dirty="0"/>
            </a:p>
            <a:p>
              <a:endParaRPr lang="ko-KR" altLang="en-US" dirty="0"/>
            </a:p>
          </p:txBody>
        </p:sp>
        <p:sp>
          <p:nvSpPr>
            <p:cNvPr id="66" name="정육면체 65">
              <a:extLst>
                <a:ext uri="{FF2B5EF4-FFF2-40B4-BE49-F238E27FC236}">
                  <a16:creationId xmlns:a16="http://schemas.microsoft.com/office/drawing/2014/main" id="{7C76C5A9-9511-44B4-A2F9-042528FB44F0}"/>
                </a:ext>
              </a:extLst>
            </p:cNvPr>
            <p:cNvSpPr/>
            <p:nvPr/>
          </p:nvSpPr>
          <p:spPr>
            <a:xfrm>
              <a:off x="3888446" y="2180093"/>
              <a:ext cx="613818" cy="613818"/>
            </a:xfrm>
            <a:prstGeom prst="cub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정육면체 69">
              <a:extLst>
                <a:ext uri="{FF2B5EF4-FFF2-40B4-BE49-F238E27FC236}">
                  <a16:creationId xmlns:a16="http://schemas.microsoft.com/office/drawing/2014/main" id="{88370FFD-8117-4E60-932E-318D89D73579}"/>
                </a:ext>
              </a:extLst>
            </p:cNvPr>
            <p:cNvSpPr/>
            <p:nvPr/>
          </p:nvSpPr>
          <p:spPr>
            <a:xfrm>
              <a:off x="1451902" y="5215608"/>
              <a:ext cx="330987" cy="330987"/>
            </a:xfrm>
            <a:prstGeom prst="cub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랩톱 단색으로 채워진">
              <a:extLst>
                <a:ext uri="{FF2B5EF4-FFF2-40B4-BE49-F238E27FC236}">
                  <a16:creationId xmlns:a16="http://schemas.microsoft.com/office/drawing/2014/main" id="{E189FFAF-06D6-4538-BE80-B3E33EDEC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015" y="4734771"/>
              <a:ext cx="1456763" cy="1456763"/>
            </a:xfrm>
            <a:prstGeom prst="rect">
              <a:avLst/>
            </a:prstGeom>
          </p:spPr>
        </p:pic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076BED3-604A-498D-993A-D17723CD966A}"/>
                </a:ext>
              </a:extLst>
            </p:cNvPr>
            <p:cNvCxnSpPr>
              <a:cxnSpLocks/>
            </p:cNvCxnSpPr>
            <p:nvPr/>
          </p:nvCxnSpPr>
          <p:spPr>
            <a:xfrm>
              <a:off x="2908661" y="4910158"/>
              <a:ext cx="579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3ECE80B-9BA9-4DDD-B10E-3E60053662D4}"/>
                </a:ext>
              </a:extLst>
            </p:cNvPr>
            <p:cNvCxnSpPr>
              <a:cxnSpLocks/>
            </p:cNvCxnSpPr>
            <p:nvPr/>
          </p:nvCxnSpPr>
          <p:spPr>
            <a:xfrm>
              <a:off x="2908661" y="5976958"/>
              <a:ext cx="579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8115886-5166-4588-B172-EE442E31D61F}"/>
                </a:ext>
              </a:extLst>
            </p:cNvPr>
            <p:cNvCxnSpPr/>
            <p:nvPr/>
          </p:nvCxnSpPr>
          <p:spPr>
            <a:xfrm flipV="1">
              <a:off x="2908661" y="4910158"/>
              <a:ext cx="0" cy="10595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그래픽 78" descr="자물쇠 단색으로 채워진">
              <a:extLst>
                <a:ext uri="{FF2B5EF4-FFF2-40B4-BE49-F238E27FC236}">
                  <a16:creationId xmlns:a16="http://schemas.microsoft.com/office/drawing/2014/main" id="{7ED1D7F9-587F-4753-9F4F-19D31D44D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06" y="2029802"/>
              <a:ext cx="914400" cy="914400"/>
            </a:xfrm>
            <a:prstGeom prst="rect">
              <a:avLst/>
            </a:prstGeom>
          </p:spPr>
        </p:pic>
        <p:pic>
          <p:nvPicPr>
            <p:cNvPr id="80" name="그래픽 79" descr="자물쇠 단색으로 채워진">
              <a:extLst>
                <a:ext uri="{FF2B5EF4-FFF2-40B4-BE49-F238E27FC236}">
                  <a16:creationId xmlns:a16="http://schemas.microsoft.com/office/drawing/2014/main" id="{99231EA1-0E9F-4467-96D5-925B9F3B8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7687" y="4354028"/>
              <a:ext cx="761518" cy="761518"/>
            </a:xfrm>
            <a:prstGeom prst="rect">
              <a:avLst/>
            </a:prstGeom>
          </p:spPr>
        </p:pic>
        <p:sp>
          <p:nvSpPr>
            <p:cNvPr id="83" name="원통형 82">
              <a:extLst>
                <a:ext uri="{FF2B5EF4-FFF2-40B4-BE49-F238E27FC236}">
                  <a16:creationId xmlns:a16="http://schemas.microsoft.com/office/drawing/2014/main" id="{E84897EF-F71F-48D6-96E3-A1D5C4A7EFC1}"/>
                </a:ext>
              </a:extLst>
            </p:cNvPr>
            <p:cNvSpPr/>
            <p:nvPr/>
          </p:nvSpPr>
          <p:spPr>
            <a:xfrm>
              <a:off x="5660528" y="2104947"/>
              <a:ext cx="686218" cy="76410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원통형 89">
              <a:extLst>
                <a:ext uri="{FF2B5EF4-FFF2-40B4-BE49-F238E27FC236}">
                  <a16:creationId xmlns:a16="http://schemas.microsoft.com/office/drawing/2014/main" id="{5816989F-4B74-45C8-A71A-C602EF70BCDB}"/>
                </a:ext>
              </a:extLst>
            </p:cNvPr>
            <p:cNvSpPr/>
            <p:nvPr/>
          </p:nvSpPr>
          <p:spPr>
            <a:xfrm>
              <a:off x="4197776" y="5115546"/>
              <a:ext cx="540548" cy="585685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정육면체 90">
              <a:extLst>
                <a:ext uri="{FF2B5EF4-FFF2-40B4-BE49-F238E27FC236}">
                  <a16:creationId xmlns:a16="http://schemas.microsoft.com/office/drawing/2014/main" id="{CAFDD7A2-03D2-4C58-8D06-B38CB43B5929}"/>
                </a:ext>
              </a:extLst>
            </p:cNvPr>
            <p:cNvSpPr/>
            <p:nvPr/>
          </p:nvSpPr>
          <p:spPr>
            <a:xfrm>
              <a:off x="3750322" y="5797398"/>
              <a:ext cx="217384" cy="217384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정육면체 91">
              <a:extLst>
                <a:ext uri="{FF2B5EF4-FFF2-40B4-BE49-F238E27FC236}">
                  <a16:creationId xmlns:a16="http://schemas.microsoft.com/office/drawing/2014/main" id="{2488E447-C8FD-489A-89BB-F833B8333586}"/>
                </a:ext>
              </a:extLst>
            </p:cNvPr>
            <p:cNvSpPr/>
            <p:nvPr/>
          </p:nvSpPr>
          <p:spPr>
            <a:xfrm>
              <a:off x="3589437" y="6078920"/>
              <a:ext cx="217384" cy="217384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정육면체 92">
              <a:extLst>
                <a:ext uri="{FF2B5EF4-FFF2-40B4-BE49-F238E27FC236}">
                  <a16:creationId xmlns:a16="http://schemas.microsoft.com/office/drawing/2014/main" id="{21DECDF4-A5FF-4A4C-82FA-9D873ACD3024}"/>
                </a:ext>
              </a:extLst>
            </p:cNvPr>
            <p:cNvSpPr/>
            <p:nvPr/>
          </p:nvSpPr>
          <p:spPr>
            <a:xfrm>
              <a:off x="3888446" y="6078920"/>
              <a:ext cx="217384" cy="217384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정육면체 94">
              <a:extLst>
                <a:ext uri="{FF2B5EF4-FFF2-40B4-BE49-F238E27FC236}">
                  <a16:creationId xmlns:a16="http://schemas.microsoft.com/office/drawing/2014/main" id="{3261E6BA-393F-456B-8EC0-3244D38F2C96}"/>
                </a:ext>
              </a:extLst>
            </p:cNvPr>
            <p:cNvSpPr/>
            <p:nvPr/>
          </p:nvSpPr>
          <p:spPr>
            <a:xfrm>
              <a:off x="5793494" y="4206475"/>
              <a:ext cx="420285" cy="420285"/>
            </a:xfrm>
            <a:prstGeom prst="cube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정육면체 95">
              <a:extLst>
                <a:ext uri="{FF2B5EF4-FFF2-40B4-BE49-F238E27FC236}">
                  <a16:creationId xmlns:a16="http://schemas.microsoft.com/office/drawing/2014/main" id="{A9E93085-8285-48C9-8CE5-D7D485DF7A91}"/>
                </a:ext>
              </a:extLst>
            </p:cNvPr>
            <p:cNvSpPr/>
            <p:nvPr/>
          </p:nvSpPr>
          <p:spPr>
            <a:xfrm>
              <a:off x="5819022" y="4826737"/>
              <a:ext cx="420285" cy="420285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정육면체 99">
              <a:extLst>
                <a:ext uri="{FF2B5EF4-FFF2-40B4-BE49-F238E27FC236}">
                  <a16:creationId xmlns:a16="http://schemas.microsoft.com/office/drawing/2014/main" id="{107C83EC-747E-475F-9D9D-431EFAFBD206}"/>
                </a:ext>
              </a:extLst>
            </p:cNvPr>
            <p:cNvSpPr/>
            <p:nvPr/>
          </p:nvSpPr>
          <p:spPr>
            <a:xfrm>
              <a:off x="6555254" y="2178819"/>
              <a:ext cx="615092" cy="615092"/>
            </a:xfrm>
            <a:prstGeom prst="cub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래픽 100" descr="자물쇠 단색으로 채워진">
              <a:extLst>
                <a:ext uri="{FF2B5EF4-FFF2-40B4-BE49-F238E27FC236}">
                  <a16:creationId xmlns:a16="http://schemas.microsoft.com/office/drawing/2014/main" id="{D6A654FF-2F5A-4F04-9967-AFFAE1B4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66969" y="5331551"/>
              <a:ext cx="683231" cy="683231"/>
            </a:xfrm>
            <a:prstGeom prst="rect">
              <a:avLst/>
            </a:prstGeom>
          </p:spPr>
        </p:pic>
        <p:sp>
          <p:nvSpPr>
            <p:cNvPr id="102" name="원통형 101">
              <a:extLst>
                <a:ext uri="{FF2B5EF4-FFF2-40B4-BE49-F238E27FC236}">
                  <a16:creationId xmlns:a16="http://schemas.microsoft.com/office/drawing/2014/main" id="{D45A386F-D33D-44DF-935C-9019F5DCEA0C}"/>
                </a:ext>
              </a:extLst>
            </p:cNvPr>
            <p:cNvSpPr/>
            <p:nvPr/>
          </p:nvSpPr>
          <p:spPr>
            <a:xfrm>
              <a:off x="5793494" y="6051458"/>
              <a:ext cx="480417" cy="4896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749BBDD-000F-4951-A872-E434F63B8029}"/>
                </a:ext>
              </a:extLst>
            </p:cNvPr>
            <p:cNvSpPr txBox="1"/>
            <p:nvPr/>
          </p:nvSpPr>
          <p:spPr>
            <a:xfrm>
              <a:off x="6471729" y="4206475"/>
              <a:ext cx="1730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Front-end Logic</a:t>
              </a:r>
              <a:endParaRPr lang="ko-KR" altLang="en-US" sz="16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FC86DB-44F6-468C-916B-75DB3B45E5BF}"/>
                </a:ext>
              </a:extLst>
            </p:cNvPr>
            <p:cNvSpPr txBox="1"/>
            <p:nvPr/>
          </p:nvSpPr>
          <p:spPr>
            <a:xfrm>
              <a:off x="6505360" y="4846276"/>
              <a:ext cx="16676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Back-end Logic</a:t>
              </a:r>
              <a:endParaRPr lang="ko-KR" altLang="en-US" sz="1600" b="1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B45B79-8E9F-40D8-AC22-894F94ABDD3A}"/>
                </a:ext>
              </a:extLst>
            </p:cNvPr>
            <p:cNvSpPr txBox="1"/>
            <p:nvPr/>
          </p:nvSpPr>
          <p:spPr>
            <a:xfrm>
              <a:off x="6523832" y="5528123"/>
              <a:ext cx="9628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Security</a:t>
              </a:r>
            </a:p>
            <a:p>
              <a:endParaRPr lang="en-US" altLang="ko-KR" sz="1600" b="1" dirty="0"/>
            </a:p>
            <a:p>
              <a:endParaRPr lang="ko-KR" altLang="en-US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DB943D5-9A92-46A4-8C55-7DCF782AA95D}"/>
                </a:ext>
              </a:extLst>
            </p:cNvPr>
            <p:cNvSpPr txBox="1"/>
            <p:nvPr/>
          </p:nvSpPr>
          <p:spPr>
            <a:xfrm>
              <a:off x="6541599" y="6097392"/>
              <a:ext cx="108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Database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00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17F3B8F-DBB9-4894-9F6E-BC71D2DBF625}"/>
              </a:ext>
            </a:extLst>
          </p:cNvPr>
          <p:cNvGrpSpPr/>
          <p:nvPr/>
        </p:nvGrpSpPr>
        <p:grpSpPr>
          <a:xfrm>
            <a:off x="152400" y="2346061"/>
            <a:ext cx="10911561" cy="2464534"/>
            <a:chOff x="152400" y="2346061"/>
            <a:chExt cx="10911561" cy="24645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5D0EEA8-A2EB-47C9-9E75-AF92470C0C2E}"/>
                </a:ext>
              </a:extLst>
            </p:cNvPr>
            <p:cNvGrpSpPr/>
            <p:nvPr/>
          </p:nvGrpSpPr>
          <p:grpSpPr>
            <a:xfrm>
              <a:off x="152400" y="2346061"/>
              <a:ext cx="10911541" cy="2464534"/>
              <a:chOff x="0" y="1533586"/>
              <a:chExt cx="10911541" cy="246453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6D3F87F3-59D8-4FAB-A6B2-BBFB11A156F3}"/>
                  </a:ext>
                </a:extLst>
              </p:cNvPr>
              <p:cNvGrpSpPr/>
              <p:nvPr/>
            </p:nvGrpSpPr>
            <p:grpSpPr>
              <a:xfrm>
                <a:off x="0" y="1533586"/>
                <a:ext cx="2897758" cy="2464534"/>
                <a:chOff x="480920" y="2224713"/>
                <a:chExt cx="3303162" cy="2792401"/>
              </a:xfrm>
            </p:grpSpPr>
            <p:pic>
              <p:nvPicPr>
                <p:cNvPr id="14" name="그래픽 13" descr="보안 카메라 단색으로 채워진">
                  <a:extLst>
                    <a:ext uri="{FF2B5EF4-FFF2-40B4-BE49-F238E27FC236}">
                      <a16:creationId xmlns:a16="http://schemas.microsoft.com/office/drawing/2014/main" id="{318D2DC6-46B4-47CF-8DC7-A735CF2E53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0920" y="222471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52117A1-CF68-4958-8E1F-E007474B8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61196" y1="55053" x2="61196" y2="55053"/>
                              <a14:foregroundMark x1="49891" y1="28507" x2="49891" y2="28507"/>
                              <a14:foregroundMark x1="45326" y1="33183" x2="45326" y2="33183"/>
                              <a14:foregroundMark x1="55217" y1="31674" x2="55217" y2="3167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4123" y="2313488"/>
                  <a:ext cx="2478223" cy="1785937"/>
                </a:xfrm>
                <a:prstGeom prst="rect">
                  <a:avLst/>
                </a:prstGeom>
              </p:spPr>
            </p:pic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C0126D04-FEE2-42CB-8905-0F531C8F9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8396" y="2894372"/>
                  <a:ext cx="360527" cy="917841"/>
                </a:xfrm>
                <a:prstGeom prst="line">
                  <a:avLst/>
                </a:prstGeom>
                <a:ln w="38100">
                  <a:solidFill>
                    <a:srgbClr val="5A7D5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88B8395D-3FC3-408B-B580-E00B1BA10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8659" y="2598194"/>
                  <a:ext cx="1499641" cy="119610"/>
                </a:xfrm>
                <a:prstGeom prst="line">
                  <a:avLst/>
                </a:prstGeom>
                <a:ln w="38100">
                  <a:solidFill>
                    <a:srgbClr val="5A7D5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8CBADC-D4DD-43D2-85E4-1E555A4FC892}"/>
                    </a:ext>
                  </a:extLst>
                </p:cNvPr>
                <p:cNvSpPr txBox="1"/>
                <p:nvPr/>
              </p:nvSpPr>
              <p:spPr>
                <a:xfrm>
                  <a:off x="532874" y="4040695"/>
                  <a:ext cx="3251208" cy="9764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2000" dirty="0" err="1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딥러닝을</a:t>
                  </a:r>
                  <a:r>
                    <a:rPr lang="ko-KR" altLang="en-US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통한 사고 감지</a:t>
                  </a:r>
                  <a:endParaRPr lang="en-US" altLang="ko-KR" sz="200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 algn="ctr"/>
                  <a:r>
                    <a:rPr lang="en-US" altLang="ko-KR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</a:t>
                  </a:r>
                  <a:r>
                    <a:rPr lang="ko-KR" altLang="en-US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이벤트 발생</a:t>
                  </a:r>
                  <a:r>
                    <a:rPr lang="en-US" altLang="ko-KR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)</a:t>
                  </a:r>
                  <a:endParaRPr lang="ko-KR" altLang="en-US" sz="200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C67EA35-CDEA-4539-AC19-578631760BF4}"/>
                  </a:ext>
                </a:extLst>
              </p:cNvPr>
              <p:cNvGrpSpPr/>
              <p:nvPr/>
            </p:nvGrpSpPr>
            <p:grpSpPr>
              <a:xfrm>
                <a:off x="3450083" y="1533586"/>
                <a:ext cx="3172453" cy="2420371"/>
                <a:chOff x="4683522" y="1741339"/>
                <a:chExt cx="3512453" cy="2604185"/>
              </a:xfrm>
            </p:grpSpPr>
            <p:pic>
              <p:nvPicPr>
                <p:cNvPr id="12" name="Picture 4" descr="KEDA | Kubernetes Event-driven Autoscaling">
                  <a:extLst>
                    <a:ext uri="{FF2B5EF4-FFF2-40B4-BE49-F238E27FC236}">
                      <a16:creationId xmlns:a16="http://schemas.microsoft.com/office/drawing/2014/main" id="{C1BEBAD7-2E88-4B65-8B9B-CA0FA44003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36789" y="1741339"/>
                  <a:ext cx="1805921" cy="18059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04140D-E0E0-443C-9DC7-1032AF425F88}"/>
                    </a:ext>
                  </a:extLst>
                </p:cNvPr>
                <p:cNvSpPr txBox="1"/>
                <p:nvPr/>
              </p:nvSpPr>
              <p:spPr>
                <a:xfrm>
                  <a:off x="4683522" y="3583878"/>
                  <a:ext cx="3512453" cy="76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KEDA</a:t>
                  </a:r>
                  <a:r>
                    <a:rPr lang="ko-KR" altLang="en-US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를 통한 </a:t>
                  </a:r>
                  <a:r>
                    <a:rPr lang="en-US" altLang="ko-KR" sz="2000" dirty="0" err="1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FaaS</a:t>
                  </a:r>
                  <a:r>
                    <a:rPr lang="en-US" altLang="ko-KR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  <a:r>
                    <a:rPr lang="ko-KR" altLang="en-US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실현</a:t>
                  </a:r>
                  <a:br>
                    <a:rPr lang="en-US" altLang="ko-KR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</a:br>
                  <a:r>
                    <a:rPr lang="en-US" altLang="ko-KR" sz="2000" dirty="0">
                      <a:solidFill>
                        <a:srgbClr val="595959"/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(Scale to Zero)</a:t>
                  </a:r>
                  <a:endParaRPr lang="ko-KR" altLang="en-US" sz="200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000F02-5B11-4CC4-B1C9-448708C22368}"/>
                  </a:ext>
                </a:extLst>
              </p:cNvPr>
              <p:cNvSpPr txBox="1"/>
              <p:nvPr/>
            </p:nvSpPr>
            <p:spPr>
              <a:xfrm>
                <a:off x="7629333" y="3227792"/>
                <a:ext cx="328220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사고 위치를 실시간으로 </a:t>
                </a:r>
                <a:endParaRPr lang="en-US" altLang="ko-KR" sz="2000" dirty="0">
                  <a:solidFill>
                    <a:srgbClr val="595959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rgbClr val="595959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지도에 표시해주는 서비스</a:t>
                </a:r>
              </a:p>
            </p:txBody>
          </p:sp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48116E8C-3129-458A-85DC-73093CD9E9EC}"/>
                  </a:ext>
                </a:extLst>
              </p:cNvPr>
              <p:cNvSpPr/>
              <p:nvPr/>
            </p:nvSpPr>
            <p:spPr>
              <a:xfrm>
                <a:off x="3067682" y="2238918"/>
                <a:ext cx="525306" cy="430913"/>
              </a:xfrm>
              <a:prstGeom prst="rightArrow">
                <a:avLst/>
              </a:prstGeom>
              <a:solidFill>
                <a:srgbClr val="5A7D5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038EB3A4-A245-4C88-A5D9-0CC4F56A2123}"/>
                  </a:ext>
                </a:extLst>
              </p:cNvPr>
              <p:cNvSpPr/>
              <p:nvPr/>
            </p:nvSpPr>
            <p:spPr>
              <a:xfrm>
                <a:off x="6359883" y="2238917"/>
                <a:ext cx="525306" cy="430913"/>
              </a:xfrm>
              <a:prstGeom prst="rightArrow">
                <a:avLst/>
              </a:prstGeom>
              <a:solidFill>
                <a:srgbClr val="5A7D5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5CCCC5B-2907-4878-AE4B-FFF099F8048F}"/>
                </a:ext>
              </a:extLst>
            </p:cNvPr>
            <p:cNvGrpSpPr/>
            <p:nvPr/>
          </p:nvGrpSpPr>
          <p:grpSpPr>
            <a:xfrm>
              <a:off x="7781733" y="2346061"/>
              <a:ext cx="3282228" cy="1620375"/>
              <a:chOff x="648302" y="254000"/>
              <a:chExt cx="11378598" cy="6331644"/>
            </a:xfrm>
          </p:grpSpPr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7056D49E-8A33-4FD7-956F-55EE06CE6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7323" y="254000"/>
                <a:ext cx="3929577" cy="6331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>
                <a:extLst>
                  <a:ext uri="{FF2B5EF4-FFF2-40B4-BE49-F238E27FC236}">
                    <a16:creationId xmlns:a16="http://schemas.microsoft.com/office/drawing/2014/main" id="{BC7EED43-6C5A-45A3-A462-F0202D947A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302" y="1679713"/>
                <a:ext cx="7307066" cy="4859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4D8E939-27FC-4668-BDE8-273713929A2B}"/>
                  </a:ext>
                </a:extLst>
              </p:cNvPr>
              <p:cNvCxnSpPr/>
              <p:nvPr/>
            </p:nvCxnSpPr>
            <p:spPr>
              <a:xfrm flipV="1">
                <a:off x="5327374" y="3190461"/>
                <a:ext cx="4224130" cy="24649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32F65FFA-9635-4EA5-914C-96725F488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7374" y="2892287"/>
                <a:ext cx="4104861" cy="29625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50D7721-3C8F-40FC-89BF-AD12EAAFE9DD}"/>
                  </a:ext>
                </a:extLst>
              </p:cNvPr>
              <p:cNvCxnSpPr/>
              <p:nvPr/>
            </p:nvCxnSpPr>
            <p:spPr>
              <a:xfrm>
                <a:off x="648302" y="5774635"/>
                <a:ext cx="459955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6B25DF1-334D-4841-B6F7-02A4430C2EAF}"/>
                  </a:ext>
                </a:extLst>
              </p:cNvPr>
              <p:cNvCxnSpPr/>
              <p:nvPr/>
            </p:nvCxnSpPr>
            <p:spPr>
              <a:xfrm>
                <a:off x="727815" y="5936974"/>
                <a:ext cx="459955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589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153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 SD Gothic Neo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윤창섭</dc:creator>
  <cp:lastModifiedBy>윤창섭</cp:lastModifiedBy>
  <cp:revision>19</cp:revision>
  <dcterms:created xsi:type="dcterms:W3CDTF">2021-06-12T10:09:04Z</dcterms:created>
  <dcterms:modified xsi:type="dcterms:W3CDTF">2021-08-17T07:55:37Z</dcterms:modified>
</cp:coreProperties>
</file>