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1"/>
  </p:notesMasterIdLst>
  <p:handoutMasterIdLst>
    <p:handoutMasterId r:id="rId12"/>
  </p:handoutMasterIdLst>
  <p:sldIdLst>
    <p:sldId id="382" r:id="rId5"/>
    <p:sldId id="364" r:id="rId6"/>
    <p:sldId id="383" r:id="rId7"/>
    <p:sldId id="385" r:id="rId8"/>
    <p:sldId id="386" r:id="rId9"/>
    <p:sldId id="387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5E9C40-2B55-43AB-8539-C48809F2FC17}" type="datetime1">
              <a:rPr lang="en-US" altLang="ko-KR" smtClean="0">
                <a:latin typeface="+mj-ea"/>
                <a:ea typeface="+mj-ea"/>
              </a:rPr>
              <a:t>5/2/2021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8D25597-25DC-4569-9D2F-FB5CC7243947}" type="datetime1">
              <a:rPr lang="ko-KR" altLang="en-US" smtClean="0"/>
              <a:pPr/>
              <a:t>2021-05-02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BCFAAAB6-A2C6-4A85-A3A1-98EFBA61C96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i="0">
              <a:effectLst/>
              <a:latin typeface="+mj-ea"/>
              <a:ea typeface="+mj-ea"/>
            </a:endParaRPr>
          </a:p>
          <a:p>
            <a:pPr rtl="0"/>
            <a:r>
              <a:rPr lang="en-US" altLang="ko-KR">
                <a:latin typeface="+mj-ea"/>
                <a:ea typeface="+mj-ea"/>
              </a:rPr>
              <a:t>ID=d924773e-9a16-4d6d-9803-8cb819e99682</a:t>
            </a:r>
            <a:r>
              <a:rPr lang="ko-KR" altLang="en-US">
                <a:latin typeface="+mj-ea"/>
                <a:ea typeface="+mj-ea"/>
              </a:rPr>
              <a:t>
</a:t>
            </a:r>
            <a:r>
              <a:rPr lang="en-US" altLang="ko-KR">
                <a:latin typeface="+mj-ea"/>
                <a:ea typeface="+mj-ea"/>
              </a:rPr>
              <a:t>Recipe=text_billboard
Type=TextOnly
Variant=0
FamilyID=AccentBoxWalbaum_Zero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0542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447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4906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i="0">
              <a:effectLst/>
              <a:latin typeface="+mj-ea"/>
              <a:ea typeface="+mj-ea"/>
            </a:endParaRPr>
          </a:p>
          <a:p>
            <a:pPr rtl="0"/>
            <a:r>
              <a:rPr lang="en-US" altLang="ko-KR">
                <a:latin typeface="+mj-ea"/>
                <a:ea typeface="+mj-ea"/>
              </a:rPr>
              <a:t>ID=d924773e-9a16-4d6d-9803-8cb819e99682</a:t>
            </a:r>
            <a:r>
              <a:rPr lang="ko-KR" altLang="en-US">
                <a:latin typeface="+mj-ea"/>
                <a:ea typeface="+mj-ea"/>
              </a:rPr>
              <a:t>
</a:t>
            </a:r>
            <a:r>
              <a:rPr lang="en-US" altLang="ko-KR">
                <a:latin typeface="+mj-ea"/>
                <a:ea typeface="+mj-ea"/>
              </a:rPr>
              <a:t>Recipe=text_billboard
Type=TextOnly
Variant=0
FamilyID=AccentBoxWalbaum_Zero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1723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0066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1108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4" name="그림 개체 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5" name="그림 개체 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스타일을 편집하려면 클릭하세요.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65776" y="1987634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직사각형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2" name="그림 개체 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33" name="그림 개체 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텍스트 개체 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8" name="텍스트 개체 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9" name="텍스트 개체 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10" y="0"/>
            <a:ext cx="11139590" cy="87525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4202" y="8567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-6"/>
            <a:ext cx="10378440" cy="955969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sv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089" y="1697764"/>
            <a:ext cx="9179821" cy="2176272"/>
          </a:xfrm>
        </p:spPr>
        <p:txBody>
          <a:bodyPr rtlCol="0">
            <a:normAutofit/>
          </a:bodyPr>
          <a:lstStyle/>
          <a:p>
            <a:r>
              <a: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클라우드 기반 자율주행 맵 데이터 취득 시스템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A1C359B-98F1-495A-8054-53C499AC1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83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목적 및 필요성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2021/05/01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F486F3-53EE-4A18-B646-4B10B15F3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481" y="3654132"/>
            <a:ext cx="6282030" cy="3056438"/>
          </a:xfrm>
          <a:prstGeom prst="rect">
            <a:avLst/>
          </a:prstGeom>
        </p:spPr>
      </p:pic>
      <p:pic>
        <p:nvPicPr>
          <p:cNvPr id="8" name="Picture 2" descr="도로 한복판 달리는 자율주행차, 직접 타보니... - 오마이뉴스 모바일">
            <a:extLst>
              <a:ext uri="{FF2B5EF4-FFF2-40B4-BE49-F238E27FC236}">
                <a16:creationId xmlns:a16="http://schemas.microsoft.com/office/drawing/2014/main" id="{80DF4209-18E2-4958-B6F8-BE9E2DCC0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52" r="29087"/>
          <a:stretch/>
        </p:blipFill>
        <p:spPr bwMode="auto">
          <a:xfrm>
            <a:off x="625037" y="3654132"/>
            <a:ext cx="4376629" cy="307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BEC274-58D8-408B-9127-1C65337A0F47}"/>
              </a:ext>
            </a:extLst>
          </p:cNvPr>
          <p:cNvSpPr txBox="1"/>
          <p:nvPr/>
        </p:nvSpPr>
        <p:spPr>
          <a:xfrm>
            <a:off x="771032" y="997526"/>
            <a:ext cx="10059155" cy="226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기술이 미래 이동수단 기술로 각광받고 있고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데이터로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Point Map (3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점군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점군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지도는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제곱 킬로미터 당 수십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GB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매우 큰 데이터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 전체 지도를 가지고 있으려면 수천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TB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단위의 크기를 수용해야 하고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매번 바뀌는 주변지형을 주기적으로 업데이트하는 것도 매우 힘듦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초고속 대용량 네트워크망을 이용하여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차의 반경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1km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맵 데이터만 실시간으로 확보 및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쿠버네티스를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이용해 안정성 확보</a:t>
            </a:r>
          </a:p>
        </p:txBody>
      </p:sp>
    </p:spTree>
    <p:extLst>
      <p:ext uri="{BB962C8B-B14F-4D97-AF65-F5344CB8AC3E}">
        <p14:creationId xmlns:p14="http://schemas.microsoft.com/office/powerpoint/2010/main" val="241066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3600" b="1" dirty="0"/>
              <a:t>내용 및 특징</a:t>
            </a:r>
            <a:endParaRPr lang="ko-KR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2021/05/01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 기반 자율주행 맵 데이터 취득 시스템</a:t>
            </a:r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BA347A2-9A12-43B9-BF59-AE6745CEB686}"/>
              </a:ext>
            </a:extLst>
          </p:cNvPr>
          <p:cNvGrpSpPr/>
          <p:nvPr/>
        </p:nvGrpSpPr>
        <p:grpSpPr>
          <a:xfrm>
            <a:off x="516497" y="955963"/>
            <a:ext cx="3951325" cy="5364760"/>
            <a:chOff x="516497" y="955963"/>
            <a:chExt cx="3951325" cy="536476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4452E34-8D01-4811-83A5-7A7E8E07D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49" b="93231" l="9924" r="90534">
                          <a14:foregroundMark x1="45344" y1="12000" x2="45954" y2="8103"/>
                          <a14:foregroundMark x1="36947" y1="7385" x2="37557" y2="7385"/>
                          <a14:foregroundMark x1="47786" y1="6051" x2="47786" y2="6051"/>
                          <a14:foregroundMark x1="86412" y1="28410" x2="86412" y2="28410"/>
                          <a14:foregroundMark x1="90687" y1="30462" x2="90687" y2="30462"/>
                          <a14:foregroundMark x1="37863" y1="88308" x2="37863" y2="88308"/>
                          <a14:foregroundMark x1="37405" y1="93231" x2="37405" y2="93231"/>
                          <a14:foregroundMark x1="90382" y1="53436" x2="90382" y2="53436"/>
                          <a14:foregroundMark x1="60000" y1="75385" x2="60000" y2="75385"/>
                          <a14:foregroundMark x1="31298" y1="80103" x2="31298" y2="80103"/>
                          <a14:foregroundMark x1="29618" y1="80205" x2="29618" y2="80205"/>
                          <a14:foregroundMark x1="36031" y1="82051" x2="36031" y2="82051"/>
                          <a14:foregroundMark x1="34504" y1="76513" x2="34504" y2="76513"/>
                          <a14:foregroundMark x1="65954" y1="73538" x2="65954" y2="73538"/>
                          <a14:foregroundMark x1="17405" y1="29846" x2="17405" y2="29846"/>
                          <a14:foregroundMark x1="16183" y1="27385" x2="16183" y2="27385"/>
                          <a14:foregroundMark x1="38015" y1="5949" x2="38015" y2="5949"/>
                          <a14:backgroundMark x1="80458" y1="9744" x2="80458" y2="9744"/>
                          <a14:backgroundMark x1="76641" y1="5744" x2="90840" y2="17333"/>
                          <a14:backgroundMark x1="89466" y1="7487" x2="88550" y2="5641"/>
                          <a14:backgroundMark x1="34351" y1="79282" x2="34351" y2="79282"/>
                          <a14:backgroundMark x1="34046" y1="79590" x2="34809" y2="79282"/>
                          <a14:backgroundMark x1="46870" y1="7897" x2="46870" y2="7897"/>
                          <a14:backgroundMark x1="45802" y1="8103" x2="45802" y2="8103"/>
                          <a14:backgroundMark x1="37863" y1="74051" x2="37863" y2="74051"/>
                          <a14:backgroundMark x1="37557" y1="74564" x2="37557" y2="74564"/>
                          <a14:backgroundMark x1="15420" y1="74256" x2="15420" y2="74256"/>
                          <a14:backgroundMark x1="35725" y1="74667" x2="35725" y2="74667"/>
                          <a14:backgroundMark x1="20611" y1="26564" x2="20611" y2="2656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2707" y="955963"/>
              <a:ext cx="3604018" cy="5364760"/>
            </a:xfrm>
            <a:prstGeom prst="rect">
              <a:avLst/>
            </a:prstGeom>
          </p:spPr>
        </p:pic>
        <p:pic>
          <p:nvPicPr>
            <p:cNvPr id="9" name="그래픽 8" descr="자동차 단색으로 채워진">
              <a:extLst>
                <a:ext uri="{FF2B5EF4-FFF2-40B4-BE49-F238E27FC236}">
                  <a16:creationId xmlns:a16="http://schemas.microsoft.com/office/drawing/2014/main" id="{C859B47C-BEEC-4173-8549-AA7DF2804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53422" y="3055206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자동차 단색으로 채워진">
              <a:extLst>
                <a:ext uri="{FF2B5EF4-FFF2-40B4-BE49-F238E27FC236}">
                  <a16:creationId xmlns:a16="http://schemas.microsoft.com/office/drawing/2014/main" id="{A0A4C1B4-C7EC-487A-B577-D8065D161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516497" y="1823653"/>
              <a:ext cx="914400" cy="914400"/>
            </a:xfrm>
            <a:prstGeom prst="rect">
              <a:avLst/>
            </a:prstGeom>
          </p:spPr>
        </p:pic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4125A50-70DF-41BA-875B-0EB2310F3A18}"/>
                </a:ext>
              </a:extLst>
            </p:cNvPr>
            <p:cNvCxnSpPr/>
            <p:nvPr/>
          </p:nvCxnSpPr>
          <p:spPr>
            <a:xfrm flipH="1" flipV="1">
              <a:off x="1274687" y="2212273"/>
              <a:ext cx="525780" cy="1371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1B170EF-8CC6-4AF5-970E-6AEFF784B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9478" y="3512406"/>
              <a:ext cx="227889" cy="1966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838DBDC-D350-4CB6-B628-632451FD6F5B}"/>
              </a:ext>
            </a:extLst>
          </p:cNvPr>
          <p:cNvSpPr txBox="1"/>
          <p:nvPr/>
        </p:nvSpPr>
        <p:spPr>
          <a:xfrm>
            <a:off x="4878705" y="1307943"/>
            <a:ext cx="7023732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거점마다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쿠버네티스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노드 구성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사용자들은 가장 가까운 노드에서 반경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1km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맵 데이터 취득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노드에 문제가 발생하여도 다른 노드에서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재배포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2A54F7-7D73-469A-841E-000D16639659}"/>
              </a:ext>
            </a:extLst>
          </p:cNvPr>
          <p:cNvSpPr txBox="1"/>
          <p:nvPr/>
        </p:nvSpPr>
        <p:spPr>
          <a:xfrm>
            <a:off x="4878705" y="3709082"/>
            <a:ext cx="7023732" cy="1543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2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결과물을 보여주기 위해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점군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지도를 이용한 자율주행 구현 가능성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200000"/>
              </a:lnSpc>
              <a:buClr>
                <a:srgbClr val="FFC000"/>
              </a:buClr>
              <a:buFont typeface="+mj-lt"/>
              <a:buAutoNum type="arabicPeriod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75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전국 화재 취약 산업단지 통합 관제 시스템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A1C359B-98F1-495A-8054-53C499AC1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목적 및 필요성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2021/05/01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EC274-58D8-408B-9127-1C65337A0F47}"/>
              </a:ext>
            </a:extLst>
          </p:cNvPr>
          <p:cNvSpPr txBox="1"/>
          <p:nvPr/>
        </p:nvSpPr>
        <p:spPr>
          <a:xfrm>
            <a:off x="771032" y="1043767"/>
            <a:ext cx="10059155" cy="2753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대형화재 발생 건수 최근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연속 증가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이천 물류창고 화재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국가적 차원에서 중앙 감시 및 통제 시스템 개발의 필요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화재 발생 감시 카메라를 전국 산업단지에 설치하여 초고속 대용량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망을 통한 실시간 감시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 문제 발생하여도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쿠버네티스를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통한 자동 재배포로 안전의 공백을 메꿀 수 있음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Using Popular Object Detection Methods for Real Time Forest Fire Detection  | Semantic Scholar">
            <a:extLst>
              <a:ext uri="{FF2B5EF4-FFF2-40B4-BE49-F238E27FC236}">
                <a16:creationId xmlns:a16="http://schemas.microsoft.com/office/drawing/2014/main" id="{C7BACE61-89C0-446F-A56F-CF36DD01A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609" y="3567112"/>
            <a:ext cx="6019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D338D3D-2F85-43A7-9581-226EA870CB6E}"/>
              </a:ext>
            </a:extLst>
          </p:cNvPr>
          <p:cNvGrpSpPr/>
          <p:nvPr/>
        </p:nvGrpSpPr>
        <p:grpSpPr>
          <a:xfrm>
            <a:off x="771032" y="3321752"/>
            <a:ext cx="4650954" cy="3462520"/>
            <a:chOff x="771032" y="3321752"/>
            <a:chExt cx="4650954" cy="34625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9350463-769A-4CC3-AB44-1D8249FE9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1032" y="3321752"/>
              <a:ext cx="4650954" cy="34625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A432F9A-EB30-43DA-BAF5-AAB2EA2982AB}"/>
                </a:ext>
              </a:extLst>
            </p:cNvPr>
            <p:cNvSpPr txBox="1"/>
            <p:nvPr/>
          </p:nvSpPr>
          <p:spPr>
            <a:xfrm>
              <a:off x="2374084" y="6459865"/>
              <a:ext cx="9300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(2020-4-29)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691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0"/>
            <a:ext cx="10378440" cy="955969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600" b="1" dirty="0"/>
              <a:t>내용 및 특징</a:t>
            </a:r>
            <a:endParaRPr lang="ko-KR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2021/05/01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EC274-58D8-408B-9127-1C65337A0F47}"/>
              </a:ext>
            </a:extLst>
          </p:cNvPr>
          <p:cNvSpPr txBox="1"/>
          <p:nvPr/>
        </p:nvSpPr>
        <p:spPr>
          <a:xfrm>
            <a:off x="5711409" y="1662623"/>
            <a:ext cx="6351394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전국 모든 산업체 공장의 동영상 데이터를 대용량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초고속 네트워크 망으로 연결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HPC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활용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Objecting Detecting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화재 및 연기 사진 학습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(YOLO darknet)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쿠버네티스를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통한 안전 공백 메꿀 수 있음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 통합 관제 시스템 구축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E42D9DD-CAA2-4CA4-B31A-EDCDCC75D57F}"/>
              </a:ext>
            </a:extLst>
          </p:cNvPr>
          <p:cNvGrpSpPr/>
          <p:nvPr/>
        </p:nvGrpSpPr>
        <p:grpSpPr>
          <a:xfrm>
            <a:off x="272604" y="1174152"/>
            <a:ext cx="5218662" cy="5364760"/>
            <a:chOff x="-96645" y="955963"/>
            <a:chExt cx="5218662" cy="536476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D2F5F8A-8095-4427-BEFE-0B61FC583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49" b="93231" l="9924" r="90534">
                          <a14:foregroundMark x1="45344" y1="12000" x2="45954" y2="8103"/>
                          <a14:foregroundMark x1="36947" y1="7385" x2="37557" y2="7385"/>
                          <a14:foregroundMark x1="47786" y1="6051" x2="47786" y2="6051"/>
                          <a14:foregroundMark x1="86412" y1="28410" x2="86412" y2="28410"/>
                          <a14:foregroundMark x1="90687" y1="30462" x2="90687" y2="30462"/>
                          <a14:foregroundMark x1="37863" y1="88308" x2="37863" y2="88308"/>
                          <a14:foregroundMark x1="37405" y1="93231" x2="37405" y2="93231"/>
                          <a14:foregroundMark x1="90382" y1="53436" x2="90382" y2="53436"/>
                          <a14:foregroundMark x1="60000" y1="75385" x2="60000" y2="75385"/>
                          <a14:foregroundMark x1="31298" y1="80103" x2="31298" y2="80103"/>
                          <a14:foregroundMark x1="29618" y1="80205" x2="29618" y2="80205"/>
                          <a14:foregroundMark x1="36031" y1="82051" x2="36031" y2="82051"/>
                          <a14:foregroundMark x1="34504" y1="76513" x2="34504" y2="76513"/>
                          <a14:foregroundMark x1="65954" y1="73538" x2="65954" y2="73538"/>
                          <a14:foregroundMark x1="17405" y1="29846" x2="17405" y2="29846"/>
                          <a14:foregroundMark x1="16183" y1="27385" x2="16183" y2="27385"/>
                          <a14:foregroundMark x1="38015" y1="5949" x2="38015" y2="5949"/>
                          <a14:backgroundMark x1="80458" y1="9744" x2="80458" y2="9744"/>
                          <a14:backgroundMark x1="76641" y1="5744" x2="90840" y2="17333"/>
                          <a14:backgroundMark x1="89466" y1="7487" x2="88550" y2="5641"/>
                          <a14:backgroundMark x1="34351" y1="79282" x2="34351" y2="79282"/>
                          <a14:backgroundMark x1="34046" y1="79590" x2="34809" y2="79282"/>
                          <a14:backgroundMark x1="46870" y1="7897" x2="46870" y2="7897"/>
                          <a14:backgroundMark x1="45802" y1="8103" x2="45802" y2="8103"/>
                          <a14:backgroundMark x1="37863" y1="74051" x2="37863" y2="74051"/>
                          <a14:backgroundMark x1="37557" y1="74564" x2="37557" y2="74564"/>
                          <a14:backgroundMark x1="15420" y1="74256" x2="15420" y2="74256"/>
                          <a14:backgroundMark x1="35725" y1="74667" x2="35725" y2="74667"/>
                          <a14:backgroundMark x1="20611" y1="26564" x2="20611" y2="2656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2707" y="955963"/>
              <a:ext cx="3604018" cy="5364760"/>
            </a:xfrm>
            <a:prstGeom prst="rect">
              <a:avLst/>
            </a:prstGeom>
          </p:spPr>
        </p:pic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B78BE39-0360-4D58-9CDC-723A296286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8531" y="1777979"/>
              <a:ext cx="1041936" cy="57145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그래픽 6" descr="공장 단색으로 채워진">
              <a:extLst>
                <a:ext uri="{FF2B5EF4-FFF2-40B4-BE49-F238E27FC236}">
                  <a16:creationId xmlns:a16="http://schemas.microsoft.com/office/drawing/2014/main" id="{EC660154-20C7-4D80-94D7-10AB5F229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8409" y="1324181"/>
              <a:ext cx="665183" cy="665183"/>
            </a:xfrm>
            <a:prstGeom prst="rect">
              <a:avLst/>
            </a:prstGeom>
          </p:spPr>
        </p:pic>
        <p:pic>
          <p:nvPicPr>
            <p:cNvPr id="15" name="그래픽 14" descr="보안 카메라 단색으로 채워진">
              <a:extLst>
                <a:ext uri="{FF2B5EF4-FFF2-40B4-BE49-F238E27FC236}">
                  <a16:creationId xmlns:a16="http://schemas.microsoft.com/office/drawing/2014/main" id="{31E5C1F2-C924-45E2-8124-0AD2DF585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2664" y="991590"/>
              <a:ext cx="665183" cy="665183"/>
            </a:xfrm>
            <a:prstGeom prst="rect">
              <a:avLst/>
            </a:prstGeom>
          </p:spPr>
        </p:pic>
        <p:pic>
          <p:nvPicPr>
            <p:cNvPr id="2050" name="Picture 2" descr="YOLO Darknet TXT Annotation Format">
              <a:extLst>
                <a:ext uri="{FF2B5EF4-FFF2-40B4-BE49-F238E27FC236}">
                  <a16:creationId xmlns:a16="http://schemas.microsoft.com/office/drawing/2014/main" id="{B28BBCDB-076C-4D08-BBD1-D644BD80C0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6645" y="1543606"/>
              <a:ext cx="937492" cy="468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1499855C-D781-49A8-A7AC-76EC739C9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8704" y="3429000"/>
              <a:ext cx="738020" cy="3200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그래픽 20" descr="공장 단색으로 채워진">
              <a:extLst>
                <a:ext uri="{FF2B5EF4-FFF2-40B4-BE49-F238E27FC236}">
                  <a16:creationId xmlns:a16="http://schemas.microsoft.com/office/drawing/2014/main" id="{B8C041DB-2258-4965-B32D-63300DE74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97382" y="2841114"/>
              <a:ext cx="665183" cy="665183"/>
            </a:xfrm>
            <a:prstGeom prst="rect">
              <a:avLst/>
            </a:prstGeom>
          </p:spPr>
        </p:pic>
        <p:pic>
          <p:nvPicPr>
            <p:cNvPr id="22" name="그래픽 21" descr="보안 카메라 단색으로 채워진">
              <a:extLst>
                <a:ext uri="{FF2B5EF4-FFF2-40B4-BE49-F238E27FC236}">
                  <a16:creationId xmlns:a16="http://schemas.microsoft.com/office/drawing/2014/main" id="{680FFABB-1E85-4873-93E9-2C88E7D02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3944133" y="2474477"/>
              <a:ext cx="665183" cy="665183"/>
            </a:xfrm>
            <a:prstGeom prst="rect">
              <a:avLst/>
            </a:prstGeom>
          </p:spPr>
        </p:pic>
        <p:pic>
          <p:nvPicPr>
            <p:cNvPr id="23" name="Picture 2" descr="YOLO Darknet TXT Annotation Format">
              <a:extLst>
                <a:ext uri="{FF2B5EF4-FFF2-40B4-BE49-F238E27FC236}">
                  <a16:creationId xmlns:a16="http://schemas.microsoft.com/office/drawing/2014/main" id="{631E717A-2353-4F36-ABFF-7E950E17D5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4525" y="3015945"/>
              <a:ext cx="937492" cy="468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래픽 26" descr="모닥불 단색으로 채워진">
              <a:extLst>
                <a:ext uri="{FF2B5EF4-FFF2-40B4-BE49-F238E27FC236}">
                  <a16:creationId xmlns:a16="http://schemas.microsoft.com/office/drawing/2014/main" id="{26EB91EB-6845-4C9A-A20C-72DB334E8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07036" y="2659151"/>
              <a:ext cx="548258" cy="548258"/>
            </a:xfrm>
            <a:prstGeom prst="rect">
              <a:avLst/>
            </a:prstGeom>
          </p:spPr>
        </p:pic>
      </p:grpSp>
      <p:sp>
        <p:nvSpPr>
          <p:cNvPr id="31" name="바닥글 개체 틀 4">
            <a:extLst>
              <a:ext uri="{FF2B5EF4-FFF2-40B4-BE49-F238E27FC236}">
                <a16:creationId xmlns:a16="http://schemas.microsoft.com/office/drawing/2014/main" id="{E6E42F27-D30D-4E29-9DD8-26423F3A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전국 화재 취약 산업단지 통합 관제 시스템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27225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50_TF89213316_Win32_OJ108761954" id="{2C949246-E701-4358-AE1D-5E981A9339C9}" vid="{1C9D17EB-7AF8-47B4-A0BF-F0125A4D3E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프레젠테이션</Template>
  <TotalTime>1416</TotalTime>
  <Words>302</Words>
  <Application>Microsoft Office PowerPoint</Application>
  <PresentationFormat>와이드스크린</PresentationFormat>
  <Paragraphs>49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휴먼둥근헤드라인</vt:lpstr>
      <vt:lpstr>Arial</vt:lpstr>
      <vt:lpstr>Avenir Next LT Pro</vt:lpstr>
      <vt:lpstr>Calibri</vt:lpstr>
      <vt:lpstr>Wingdings</vt:lpstr>
      <vt:lpstr>AccentBoxVTI</vt:lpstr>
      <vt:lpstr>클라우드 기반 자율주행 맵 데이터 취득 시스템</vt:lpstr>
      <vt:lpstr>개발 목적 및 필요성</vt:lpstr>
      <vt:lpstr>내용 및 특징</vt:lpstr>
      <vt:lpstr>전국 화재 취약 산업단지 통합 관제 시스템</vt:lpstr>
      <vt:lpstr>개발 목적 및 필요성</vt:lpstr>
      <vt:lpstr>내용 및 특징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코루틴(coroutine) 사용하기</dc:title>
  <dc:creator>Yoon ChangSeop</dc:creator>
  <cp:lastModifiedBy>윤창섭</cp:lastModifiedBy>
  <cp:revision>35</cp:revision>
  <dcterms:created xsi:type="dcterms:W3CDTF">2021-01-28T00:54:06Z</dcterms:created>
  <dcterms:modified xsi:type="dcterms:W3CDTF">2021-05-01T16:03:21Z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