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58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9E8"/>
    <a:srgbClr val="FF8181"/>
    <a:srgbClr val="404040"/>
    <a:srgbClr val="3C5FE9"/>
    <a:srgbClr val="18CAC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000" autoAdjust="0"/>
  </p:normalViewPr>
  <p:slideViewPr>
    <p:cSldViewPr snapToGrid="0">
      <p:cViewPr varScale="1">
        <p:scale>
          <a:sx n="107" d="100"/>
          <a:sy n="107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59D2E-C574-4C6F-A710-6264FB458B6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AD75-3B4B-405B-AA13-B0D0BFA8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4AD75-3B4B-405B-AA13-B0D0BFA8A7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8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20.png"/><Relationship Id="rId18" Type="http://schemas.openxmlformats.org/officeDocument/2006/relationships/image" Target="../media/image13.png"/><Relationship Id="rId3" Type="http://schemas.microsoft.com/office/2007/relationships/hdphoto" Target="../media/hdphoto3.wdp"/><Relationship Id="rId21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microsoft.com/office/2007/relationships/hdphoto" Target="../media/hdphoto6.wdp"/><Relationship Id="rId17" Type="http://schemas.openxmlformats.org/officeDocument/2006/relationships/image" Target="../media/image4.png"/><Relationship Id="rId25" Type="http://schemas.openxmlformats.org/officeDocument/2006/relationships/image" Target="../media/image27.png"/><Relationship Id="rId2" Type="http://schemas.openxmlformats.org/officeDocument/2006/relationships/image" Target="../media/image11.png"/><Relationship Id="rId16" Type="http://schemas.openxmlformats.org/officeDocument/2006/relationships/image" Target="../media/image12.png"/><Relationship Id="rId20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9.png"/><Relationship Id="rId24" Type="http://schemas.microsoft.com/office/2007/relationships/hdphoto" Target="../media/hdphoto8.wdp"/><Relationship Id="rId5" Type="http://schemas.openxmlformats.org/officeDocument/2006/relationships/image" Target="../media/image17.png"/><Relationship Id="rId15" Type="http://schemas.openxmlformats.org/officeDocument/2006/relationships/image" Target="../media/image22.svg"/><Relationship Id="rId23" Type="http://schemas.openxmlformats.org/officeDocument/2006/relationships/image" Target="../media/image26.png"/><Relationship Id="rId10" Type="http://schemas.microsoft.com/office/2007/relationships/hdphoto" Target="../media/hdphoto5.wdp"/><Relationship Id="rId19" Type="http://schemas.openxmlformats.org/officeDocument/2006/relationships/image" Target="../media/image23.png"/><Relationship Id="rId4" Type="http://schemas.openxmlformats.org/officeDocument/2006/relationships/image" Target="../media/image16.jpeg"/><Relationship Id="rId9" Type="http://schemas.openxmlformats.org/officeDocument/2006/relationships/image" Target="../media/image18.png"/><Relationship Id="rId14" Type="http://schemas.openxmlformats.org/officeDocument/2006/relationships/image" Target="../media/image21.png"/><Relationship Id="rId22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8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400" b="1" kern="0">
                <a:ln w="19050">
                  <a:noFill/>
                </a:ln>
                <a:solidFill>
                  <a:srgbClr val="404040"/>
                </a:solidFill>
                <a:latin typeface="G마켓 산스 TTF Bold" panose="02000000000000000000" pitchFamily="2" charset="-127"/>
                <a:ea typeface="야놀자 야체 B" panose="02020603020101020101" pitchFamily="18" charset="-127"/>
              </a:rPr>
              <a:t>분산 </a:t>
            </a:r>
            <a:r>
              <a:rPr lang="en-US" altLang="ko-KR" sz="4400" b="1" kern="0">
                <a:ln w="19050">
                  <a:noFill/>
                </a:ln>
                <a:solidFill>
                  <a:srgbClr val="404040"/>
                </a:solidFill>
                <a:latin typeface="G마켓 산스 TTF Bold" panose="02000000000000000000" pitchFamily="2" charset="-127"/>
                <a:ea typeface="야놀자 야체 B" panose="02020603020101020101" pitchFamily="18" charset="-127"/>
              </a:rPr>
              <a:t>Edge Cloud </a:t>
            </a:r>
            <a:r>
              <a:rPr lang="ko-KR" altLang="en-US" sz="4400" b="1" kern="0">
                <a:ln w="19050">
                  <a:noFill/>
                </a:ln>
                <a:solidFill>
                  <a:srgbClr val="404040"/>
                </a:solidFill>
                <a:latin typeface="G마켓 산스 TTF Bold" panose="02000000000000000000" pitchFamily="2" charset="-127"/>
                <a:ea typeface="야놀자 야체 B" panose="02020603020101020101" pitchFamily="18" charset="-127"/>
              </a:rPr>
              <a:t>환경에서 </a:t>
            </a:r>
            <a:r>
              <a:rPr lang="en-US" altLang="ko-KR" sz="4400" b="1" kern="0">
                <a:ln w="19050">
                  <a:noFill/>
                </a:ln>
                <a:solidFill>
                  <a:srgbClr val="404040"/>
                </a:solidFill>
                <a:latin typeface="G마켓 산스 TTF Bold" panose="02000000000000000000" pitchFamily="2" charset="-127"/>
                <a:ea typeface="야놀자 야체 B" panose="02020603020101020101" pitchFamily="18" charset="-127"/>
              </a:rPr>
              <a:t>Event </a:t>
            </a:r>
            <a:r>
              <a:rPr lang="ko-KR" altLang="en-US" sz="4400" b="1" kern="0">
                <a:ln w="19050">
                  <a:noFill/>
                </a:ln>
                <a:solidFill>
                  <a:srgbClr val="404040"/>
                </a:solidFill>
                <a:latin typeface="G마켓 산스 TTF Bold" panose="02000000000000000000" pitchFamily="2" charset="-127"/>
                <a:ea typeface="야놀자 야체 B" panose="02020603020101020101" pitchFamily="18" charset="-127"/>
              </a:rPr>
              <a:t>기반 </a:t>
            </a:r>
            <a:r>
              <a:rPr lang="en-US" altLang="ko-KR" sz="4400" b="1" kern="0">
                <a:ln w="19050">
                  <a:noFill/>
                </a:ln>
                <a:solidFill>
                  <a:srgbClr val="18CACA"/>
                </a:solidFill>
                <a:latin typeface="G마켓 산스 TTF Bold" panose="02000000000000000000" pitchFamily="2" charset="-127"/>
                <a:ea typeface="야놀자 야체 B" panose="02020603020101020101" pitchFamily="18" charset="-127"/>
              </a:rPr>
              <a:t>Function-as-a-Service</a:t>
            </a:r>
            <a:r>
              <a:rPr lang="en-US" altLang="ko-KR" sz="4400" b="1" kern="0">
                <a:ln w="19050">
                  <a:noFill/>
                </a:ln>
                <a:solidFill>
                  <a:srgbClr val="404040"/>
                </a:solidFill>
                <a:latin typeface="G마켓 산스 TTF Bold" panose="02000000000000000000" pitchFamily="2" charset="-127"/>
                <a:ea typeface="야놀자 야체 B" panose="02020603020101020101" pitchFamily="18" charset="-127"/>
              </a:rPr>
              <a:t> </a:t>
            </a:r>
            <a:r>
              <a:rPr lang="ko-KR" altLang="en-US" sz="4400" b="1" kern="0">
                <a:ln w="19050">
                  <a:noFill/>
                </a:ln>
                <a:solidFill>
                  <a:srgbClr val="404040"/>
                </a:solidFill>
                <a:latin typeface="G마켓 산스 TTF Bold" panose="02000000000000000000" pitchFamily="2" charset="-127"/>
                <a:ea typeface="야놀자 야체 B" panose="02020603020101020101" pitchFamily="18" charset="-127"/>
              </a:rPr>
              <a:t>기능 개발</a:t>
            </a:r>
            <a:endParaRPr lang="en-US" altLang="ko-KR" sz="4400" b="1" kern="0">
              <a:ln w="19050">
                <a:noFill/>
              </a:ln>
              <a:solidFill>
                <a:srgbClr val="404040"/>
              </a:solidFill>
              <a:latin typeface="G마켓 산스 TTF Bold" panose="02000000000000000000" pitchFamily="2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b="1" ker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졸업작품 최종 데모</a:t>
            </a:r>
            <a:endParaRPr lang="ko-KR" altLang="en-US" sz="115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E2966-19E4-437E-8E69-E282112BE8C7}"/>
              </a:ext>
            </a:extLst>
          </p:cNvPr>
          <p:cNvSpPr txBox="1"/>
          <p:nvPr/>
        </p:nvSpPr>
        <p:spPr>
          <a:xfrm>
            <a:off x="4832672" y="5066950"/>
            <a:ext cx="2526653" cy="78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404040"/>
                </a:solidFill>
                <a:ea typeface="야놀자 야체 B" panose="02020603020101020101"/>
              </a:rPr>
              <a:t>넷첼린지 빠숭 팀</a:t>
            </a:r>
            <a:endParaRPr lang="en-US" altLang="ko-KR" b="1">
              <a:solidFill>
                <a:srgbClr val="404040"/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404040"/>
                </a:solidFill>
                <a:ea typeface="야놀자 야체 B" panose="02020603020101020101"/>
              </a:rPr>
              <a:t>김도현 송수현 송지원 윤창섭</a:t>
            </a: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453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054C2C-8220-418D-ACE2-8784F7778E4B}"/>
              </a:ext>
            </a:extLst>
          </p:cNvPr>
          <p:cNvSpPr/>
          <p:nvPr/>
        </p:nvSpPr>
        <p:spPr>
          <a:xfrm>
            <a:off x="1719289" y="1545381"/>
            <a:ext cx="106466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&lt;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기존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&gt;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EA06F0-7724-4873-9CC8-49F6F61CBD87}"/>
              </a:ext>
            </a:extLst>
          </p:cNvPr>
          <p:cNvGrpSpPr/>
          <p:nvPr/>
        </p:nvGrpSpPr>
        <p:grpSpPr>
          <a:xfrm>
            <a:off x="3307169" y="271431"/>
            <a:ext cx="6798155" cy="2963663"/>
            <a:chOff x="1041232" y="829705"/>
            <a:chExt cx="10056012" cy="585186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4F203C2-33F0-4398-86DC-C411BB016266}"/>
                </a:ext>
              </a:extLst>
            </p:cNvPr>
            <p:cNvGrpSpPr/>
            <p:nvPr/>
          </p:nvGrpSpPr>
          <p:grpSpPr>
            <a:xfrm>
              <a:off x="1041232" y="2672543"/>
              <a:ext cx="3172455" cy="3140005"/>
              <a:chOff x="173142" y="1821696"/>
              <a:chExt cx="3616288" cy="3557732"/>
            </a:xfrm>
          </p:grpSpPr>
          <p:pic>
            <p:nvPicPr>
              <p:cNvPr id="43" name="그래픽 42" descr="보안 카메라 단색으로 채워진">
                <a:extLst>
                  <a:ext uri="{FF2B5EF4-FFF2-40B4-BE49-F238E27FC236}">
                    <a16:creationId xmlns:a16="http://schemas.microsoft.com/office/drawing/2014/main" id="{D93945E3-465D-446F-B951-E299115BE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0298" y="1821696"/>
                <a:ext cx="914400" cy="1095105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C5D3B44-8445-42A0-9545-B4C60228E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61196" y1="55053" x2="61196" y2="55053"/>
                            <a14:foregroundMark x1="49891" y1="28507" x2="49891" y2="28507"/>
                            <a14:foregroundMark x1="45326" y1="33183" x2="45326" y2="33183"/>
                            <a14:foregroundMark x1="55217" y1="31674" x2="55217" y2="3167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93645" y="2189479"/>
                <a:ext cx="2478224" cy="2138877"/>
              </a:xfrm>
              <a:prstGeom prst="rect">
                <a:avLst/>
              </a:prstGeom>
            </p:spPr>
          </p:pic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5B93CC4-3FE7-4E7B-98C1-584DE83C9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5808" y="2555880"/>
                <a:ext cx="360528" cy="917841"/>
              </a:xfrm>
              <a:prstGeom prst="line">
                <a:avLst/>
              </a:prstGeom>
              <a:ln w="38100">
                <a:solidFill>
                  <a:srgbClr val="5A7D5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7FDCD16-F664-487C-B0C5-C614ED05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659" y="2482121"/>
                <a:ext cx="1499641" cy="116074"/>
              </a:xfrm>
              <a:prstGeom prst="line">
                <a:avLst/>
              </a:prstGeom>
              <a:ln w="38100">
                <a:solidFill>
                  <a:srgbClr val="5A7D5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19F2EA-5466-46ED-8F7A-B7F1165B13FF}"/>
                  </a:ext>
                </a:extLst>
              </p:cNvPr>
              <p:cNvSpPr txBox="1"/>
              <p:nvPr/>
            </p:nvSpPr>
            <p:spPr>
              <a:xfrm>
                <a:off x="173142" y="3967873"/>
                <a:ext cx="3616288" cy="1411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spc="-15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딥러닝을 통한 위험 상황 감지</a:t>
                </a:r>
                <a:endParaRPr lang="en-US" altLang="ko-KR" sz="1400" spc="-150">
                  <a:solidFill>
                    <a:srgbClr val="59595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en-US" altLang="ko-KR" sz="14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</a:t>
                </a:r>
                <a:r>
                  <a:rPr lang="ko-KR" altLang="en-US" sz="14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이벤트 발생</a:t>
                </a:r>
                <a:r>
                  <a:rPr lang="en-US" altLang="ko-KR" sz="14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)</a:t>
                </a:r>
                <a:endParaRPr lang="ko-KR" altLang="en-US" sz="1400">
                  <a:solidFill>
                    <a:srgbClr val="59595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D7CA06F-E23B-47AE-A069-3B00ABDAEDFA}"/>
                </a:ext>
              </a:extLst>
            </p:cNvPr>
            <p:cNvGrpSpPr/>
            <p:nvPr/>
          </p:nvGrpSpPr>
          <p:grpSpPr>
            <a:xfrm>
              <a:off x="4630420" y="2795095"/>
              <a:ext cx="3172453" cy="2979022"/>
              <a:chOff x="4683522" y="1490193"/>
              <a:chExt cx="3512453" cy="3205263"/>
            </a:xfrm>
          </p:grpSpPr>
          <p:pic>
            <p:nvPicPr>
              <p:cNvPr id="41" name="Picture 4" descr="KEDA | Kubernetes Event-driven Autoscaling">
                <a:extLst>
                  <a:ext uri="{FF2B5EF4-FFF2-40B4-BE49-F238E27FC236}">
                    <a16:creationId xmlns:a16="http://schemas.microsoft.com/office/drawing/2014/main" id="{14543E38-6631-4F8B-B874-9C35BBB1D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6786" y="1490193"/>
                <a:ext cx="1805921" cy="2056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5664F9-7A0A-4E23-8991-3C1B04145936}"/>
                  </a:ext>
                </a:extLst>
              </p:cNvPr>
              <p:cNvSpPr txBox="1"/>
              <p:nvPr/>
            </p:nvSpPr>
            <p:spPr>
              <a:xfrm>
                <a:off x="4683522" y="3583878"/>
                <a:ext cx="3512453" cy="1111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spc="-15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KEDA</a:t>
                </a:r>
                <a:r>
                  <a:rPr lang="ko-KR" altLang="en-US" sz="1400" spc="-15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를 통한 </a:t>
                </a:r>
                <a:r>
                  <a:rPr lang="en-US" altLang="ko-KR" sz="1400" spc="-150" dirty="0" err="1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FaaS</a:t>
                </a:r>
                <a:r>
                  <a:rPr lang="en-US" altLang="ko-KR" sz="1400" spc="-15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</a:t>
                </a:r>
                <a:r>
                  <a:rPr lang="ko-KR" altLang="en-US" sz="1400" spc="-15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실현</a:t>
                </a:r>
                <a:br>
                  <a:rPr lang="en-US" altLang="ko-KR" sz="1400" spc="-15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</a:br>
                <a:r>
                  <a:rPr lang="en-US" altLang="ko-KR" sz="1400" spc="-15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(Scale to Zero)</a:t>
                </a:r>
                <a:endParaRPr lang="ko-KR" altLang="en-US" sz="1400" spc="-150" dirty="0">
                  <a:solidFill>
                    <a:srgbClr val="59595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C546FE34-FF2A-4499-9AF9-8F3DE808554E}"/>
                </a:ext>
              </a:extLst>
            </p:cNvPr>
            <p:cNvSpPr/>
            <p:nvPr/>
          </p:nvSpPr>
          <p:spPr>
            <a:xfrm>
              <a:off x="4324283" y="3679257"/>
              <a:ext cx="525306" cy="430913"/>
            </a:xfrm>
            <a:prstGeom prst="rightArrow">
              <a:avLst/>
            </a:prstGeom>
            <a:solidFill>
              <a:srgbClr val="5A7D5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921A5EC6-EC80-4654-8F6A-62A610788AB7}"/>
                </a:ext>
              </a:extLst>
            </p:cNvPr>
            <p:cNvSpPr/>
            <p:nvPr/>
          </p:nvSpPr>
          <p:spPr>
            <a:xfrm>
              <a:off x="7918569" y="3725560"/>
              <a:ext cx="525306" cy="430913"/>
            </a:xfrm>
            <a:prstGeom prst="rightArrow">
              <a:avLst/>
            </a:prstGeom>
            <a:solidFill>
              <a:srgbClr val="5A7D5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B3DA0365-7342-4248-A80E-18648F6071A5}"/>
                </a:ext>
              </a:extLst>
            </p:cNvPr>
            <p:cNvSpPr/>
            <p:nvPr/>
          </p:nvSpPr>
          <p:spPr>
            <a:xfrm rot="19680078">
              <a:off x="7947867" y="2948141"/>
              <a:ext cx="525306" cy="430913"/>
            </a:xfrm>
            <a:prstGeom prst="rightArrow">
              <a:avLst/>
            </a:prstGeom>
            <a:solidFill>
              <a:srgbClr val="5A7D5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AF80A9EC-0C4A-406A-B5E8-F53B6CA2D8AA}"/>
                </a:ext>
              </a:extLst>
            </p:cNvPr>
            <p:cNvSpPr/>
            <p:nvPr/>
          </p:nvSpPr>
          <p:spPr>
            <a:xfrm rot="1787956">
              <a:off x="7974562" y="4579768"/>
              <a:ext cx="525306" cy="430913"/>
            </a:xfrm>
            <a:prstGeom prst="rightArrow">
              <a:avLst/>
            </a:prstGeom>
            <a:solidFill>
              <a:srgbClr val="5A7D5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A563EDB-9B02-411D-95EA-22C39B05EEFC}"/>
                </a:ext>
              </a:extLst>
            </p:cNvPr>
            <p:cNvGrpSpPr/>
            <p:nvPr/>
          </p:nvGrpSpPr>
          <p:grpSpPr>
            <a:xfrm>
              <a:off x="8619244" y="829705"/>
              <a:ext cx="2478000" cy="2478328"/>
              <a:chOff x="8559554" y="1345912"/>
              <a:chExt cx="2478000" cy="2478328"/>
            </a:xfrm>
          </p:grpSpPr>
          <p:pic>
            <p:nvPicPr>
              <p:cNvPr id="39" name="Google Shape;170;p5">
                <a:extLst>
                  <a:ext uri="{FF2B5EF4-FFF2-40B4-BE49-F238E27FC236}">
                    <a16:creationId xmlns:a16="http://schemas.microsoft.com/office/drawing/2014/main" id="{27E9DAA2-1567-43F4-879F-8007208A8501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559554" y="1345912"/>
                <a:ext cx="2478000" cy="20724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" name="Google Shape;176;p5">
                <a:extLst>
                  <a:ext uri="{FF2B5EF4-FFF2-40B4-BE49-F238E27FC236}">
                    <a16:creationId xmlns:a16="http://schemas.microsoft.com/office/drawing/2014/main" id="{245CFA53-0E70-4637-A49E-B5CEF8BB76DC}"/>
                  </a:ext>
                </a:extLst>
              </p:cNvPr>
              <p:cNvSpPr txBox="1"/>
              <p:nvPr/>
            </p:nvSpPr>
            <p:spPr>
              <a:xfrm>
                <a:off x="8808125" y="2973516"/>
                <a:ext cx="1980859" cy="850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1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사고 위치 실시간 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1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표시 서비스</a:t>
                </a:r>
                <a:endParaRPr lang="ko-KR" altLang="en-US" sz="120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8465A5C-6459-4C19-88C0-06A65CF67A27}"/>
                </a:ext>
              </a:extLst>
            </p:cNvPr>
            <p:cNvGrpSpPr/>
            <p:nvPr/>
          </p:nvGrpSpPr>
          <p:grpSpPr>
            <a:xfrm>
              <a:off x="9012509" y="3169055"/>
              <a:ext cx="1792791" cy="1823038"/>
              <a:chOff x="8599383" y="4547840"/>
              <a:chExt cx="1792791" cy="1823038"/>
            </a:xfrm>
          </p:grpSpPr>
          <p:pic>
            <p:nvPicPr>
              <p:cNvPr id="30" name="Google Shape;171;p5" descr="불꽃 단색으로 채워진">
                <a:extLst>
                  <a:ext uri="{FF2B5EF4-FFF2-40B4-BE49-F238E27FC236}">
                    <a16:creationId xmlns:a16="http://schemas.microsoft.com/office/drawing/2014/main" id="{D3E5DAA1-9576-484C-95BB-44DC5FA3ADF8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8974661" y="4547840"/>
                <a:ext cx="1042233" cy="9723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" name="Google Shape;177;p5">
                <a:extLst>
                  <a:ext uri="{FF2B5EF4-FFF2-40B4-BE49-F238E27FC236}">
                    <a16:creationId xmlns:a16="http://schemas.microsoft.com/office/drawing/2014/main" id="{B2A14A6A-D2AD-480D-B578-4E21EF5E0BD7}"/>
                  </a:ext>
                </a:extLst>
              </p:cNvPr>
              <p:cNvSpPr txBox="1"/>
              <p:nvPr/>
            </p:nvSpPr>
            <p:spPr>
              <a:xfrm>
                <a:off x="8599383" y="5520154"/>
                <a:ext cx="1792791" cy="850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SNS </a:t>
                </a:r>
                <a:r>
                  <a:rPr lang="en-US" sz="1100" err="1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화재</a:t>
                </a:r>
                <a:r>
                  <a:rPr lang="en-US" sz="11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</a:t>
                </a:r>
                <a:r>
                  <a:rPr lang="en-US" sz="1100" err="1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발생</a:t>
                </a:r>
                <a:endParaRPr sz="1100">
                  <a:solidFill>
                    <a:srgbClr val="59595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err="1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정보</a:t>
                </a:r>
                <a:r>
                  <a:rPr lang="en-US" sz="11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</a:t>
                </a:r>
                <a:r>
                  <a:rPr lang="en-US" sz="1100" err="1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전송</a:t>
                </a:r>
                <a:endParaRPr sz="120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323559E-7D4E-42DD-BD3C-CE3C662F7A35}"/>
                </a:ext>
              </a:extLst>
            </p:cNvPr>
            <p:cNvGrpSpPr/>
            <p:nvPr/>
          </p:nvGrpSpPr>
          <p:grpSpPr>
            <a:xfrm>
              <a:off x="8717676" y="4830095"/>
              <a:ext cx="2364515" cy="1851475"/>
              <a:chOff x="7514753" y="4653158"/>
              <a:chExt cx="2364515" cy="1851475"/>
            </a:xfrm>
          </p:grpSpPr>
          <p:pic>
            <p:nvPicPr>
              <p:cNvPr id="28" name="Google Shape;172;p5" descr="남자 단색으로 채워진">
                <a:extLst>
                  <a:ext uri="{FF2B5EF4-FFF2-40B4-BE49-F238E27FC236}">
                    <a16:creationId xmlns:a16="http://schemas.microsoft.com/office/drawing/2014/main" id="{4F5D4C87-3FAB-43B8-A553-EB16FC725F40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175893" y="4653158"/>
                <a:ext cx="1042232" cy="10343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Google Shape;178;p5">
                <a:extLst>
                  <a:ext uri="{FF2B5EF4-FFF2-40B4-BE49-F238E27FC236}">
                    <a16:creationId xmlns:a16="http://schemas.microsoft.com/office/drawing/2014/main" id="{16E09A47-0B50-43B9-BB75-471C505744F0}"/>
                  </a:ext>
                </a:extLst>
              </p:cNvPr>
              <p:cNvSpPr txBox="1"/>
              <p:nvPr/>
            </p:nvSpPr>
            <p:spPr>
              <a:xfrm>
                <a:off x="7514753" y="5653909"/>
                <a:ext cx="2364515" cy="850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err="1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상황을</a:t>
                </a:r>
                <a:r>
                  <a:rPr lang="en-US" sz="11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</a:t>
                </a:r>
                <a:r>
                  <a:rPr lang="en-US" sz="1100" err="1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텍스트화</a:t>
                </a:r>
                <a:r>
                  <a:rPr lang="en-US" sz="11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하는 서비스</a:t>
                </a:r>
                <a:endParaRPr sz="1100">
                  <a:solidFill>
                    <a:srgbClr val="59595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5F5B0F2-8AF4-46B7-B370-C86E100B5178}"/>
              </a:ext>
            </a:extLst>
          </p:cNvPr>
          <p:cNvSpPr txBox="1"/>
          <p:nvPr/>
        </p:nvSpPr>
        <p:spPr>
          <a:xfrm>
            <a:off x="224969" y="30840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ea typeface="야놀자 야체 B" panose="02020603020101020101"/>
              </a:rPr>
              <a:t>1. </a:t>
            </a:r>
            <a:r>
              <a:rPr lang="ko-KR" altLang="en-US" sz="3200" b="1">
                <a:ea typeface="야놀자 야체 B" panose="02020603020101020101"/>
              </a:rPr>
              <a:t>동작 개념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F15F76-7627-451F-8EB0-4D83AEACC900}"/>
              </a:ext>
            </a:extLst>
          </p:cNvPr>
          <p:cNvSpPr/>
          <p:nvPr/>
        </p:nvSpPr>
        <p:spPr>
          <a:xfrm>
            <a:off x="646340" y="4716443"/>
            <a:ext cx="106466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&lt;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변경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&gt;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</p:txBody>
      </p:sp>
      <p:pic>
        <p:nvPicPr>
          <p:cNvPr id="53" name="그래픽 52" descr="보안 카메라 단색으로 채워진">
            <a:extLst>
              <a:ext uri="{FF2B5EF4-FFF2-40B4-BE49-F238E27FC236}">
                <a16:creationId xmlns:a16="http://schemas.microsoft.com/office/drawing/2014/main" id="{FFEE3360-5C22-4CCC-B7E5-0F443B4B8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0110" y="4083091"/>
            <a:ext cx="542293" cy="489494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56652B9-42D3-450C-9BE7-1F8DD647D0C4}"/>
              </a:ext>
            </a:extLst>
          </p:cNvPr>
          <p:cNvCxnSpPr>
            <a:cxnSpLocks/>
          </p:cNvCxnSpPr>
          <p:nvPr/>
        </p:nvCxnSpPr>
        <p:spPr>
          <a:xfrm>
            <a:off x="2400032" y="4411259"/>
            <a:ext cx="296185" cy="714153"/>
          </a:xfrm>
          <a:prstGeom prst="line">
            <a:avLst/>
          </a:prstGeom>
          <a:ln w="38100">
            <a:solidFill>
              <a:srgbClr val="5A7D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36DE972-641A-4942-8803-7755413C9D79}"/>
              </a:ext>
            </a:extLst>
          </p:cNvPr>
          <p:cNvCxnSpPr>
            <a:cxnSpLocks/>
          </p:cNvCxnSpPr>
          <p:nvPr/>
        </p:nvCxnSpPr>
        <p:spPr>
          <a:xfrm>
            <a:off x="2490682" y="4378290"/>
            <a:ext cx="889375" cy="51883"/>
          </a:xfrm>
          <a:prstGeom prst="line">
            <a:avLst/>
          </a:prstGeom>
          <a:ln w="38100">
            <a:solidFill>
              <a:srgbClr val="5A7D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Aspiration 단색으로 채워진">
            <a:extLst>
              <a:ext uri="{FF2B5EF4-FFF2-40B4-BE49-F238E27FC236}">
                <a16:creationId xmlns:a16="http://schemas.microsoft.com/office/drawing/2014/main" id="{32E2D38C-8921-4CCD-B490-769D04A4B1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03374" y="4463142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3BD15E2-F531-43AD-955C-D59E8E2933AD}"/>
              </a:ext>
            </a:extLst>
          </p:cNvPr>
          <p:cNvSpPr txBox="1"/>
          <p:nvPr/>
        </p:nvSpPr>
        <p:spPr>
          <a:xfrm>
            <a:off x="1770598" y="5377542"/>
            <a:ext cx="2144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움직임 감지</a:t>
            </a:r>
            <a:endParaRPr lang="en-US" altLang="ko-KR" sz="140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4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 발생</a:t>
            </a:r>
            <a:r>
              <a:rPr lang="en-US" altLang="ko-KR" sz="14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40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7" name="그래픽 66" descr="보안 카메라 단색으로 채워진">
            <a:extLst>
              <a:ext uri="{FF2B5EF4-FFF2-40B4-BE49-F238E27FC236}">
                <a16:creationId xmlns:a16="http://schemas.microsoft.com/office/drawing/2014/main" id="{93DD4388-A85E-4F4C-BE8B-BFD116AA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7622" y="4344155"/>
            <a:ext cx="542293" cy="48949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AB67C3A2-BB0E-4749-9242-519E3DCDEE4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1196" y1="55053" x2="61196" y2="55053"/>
                        <a14:foregroundMark x1="49891" y1="28507" x2="49891" y2="28507"/>
                        <a14:foregroundMark x1="45326" y1="33183" x2="45326" y2="33183"/>
                        <a14:foregroundMark x1="55217" y1="31674" x2="55217" y2="31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678" y="4508548"/>
            <a:ext cx="1469732" cy="956043"/>
          </a:xfrm>
          <a:prstGeom prst="rect">
            <a:avLst/>
          </a:prstGeom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B328348-F707-4358-B533-033C2FE813AB}"/>
              </a:ext>
            </a:extLst>
          </p:cNvPr>
          <p:cNvCxnSpPr>
            <a:cxnSpLocks/>
          </p:cNvCxnSpPr>
          <p:nvPr/>
        </p:nvCxnSpPr>
        <p:spPr>
          <a:xfrm>
            <a:off x="5167544" y="4672323"/>
            <a:ext cx="213814" cy="410260"/>
          </a:xfrm>
          <a:prstGeom prst="line">
            <a:avLst/>
          </a:prstGeom>
          <a:ln w="38100">
            <a:solidFill>
              <a:srgbClr val="5A7D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AF44E87-78DF-43AE-8A9E-9D4925D0910D}"/>
              </a:ext>
            </a:extLst>
          </p:cNvPr>
          <p:cNvCxnSpPr>
            <a:cxnSpLocks/>
          </p:cNvCxnSpPr>
          <p:nvPr/>
        </p:nvCxnSpPr>
        <p:spPr>
          <a:xfrm>
            <a:off x="5258194" y="4639354"/>
            <a:ext cx="889375" cy="51883"/>
          </a:xfrm>
          <a:prstGeom prst="line">
            <a:avLst/>
          </a:prstGeom>
          <a:ln w="38100">
            <a:solidFill>
              <a:srgbClr val="5A7D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20AE295-D1CB-4827-8CED-2D5982846D36}"/>
              </a:ext>
            </a:extLst>
          </p:cNvPr>
          <p:cNvSpPr txBox="1"/>
          <p:nvPr/>
        </p:nvSpPr>
        <p:spPr>
          <a:xfrm>
            <a:off x="4525460" y="5303461"/>
            <a:ext cx="214467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딥러닝을 통한 위험 상황 감지</a:t>
            </a:r>
            <a:endParaRPr lang="en-US" altLang="ko-KR" sz="1400" spc="-15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4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 발생</a:t>
            </a:r>
            <a:r>
              <a:rPr lang="en-US" altLang="ko-KR" sz="14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40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2819B15-0923-493F-A975-1BE2A0015921}"/>
              </a:ext>
            </a:extLst>
          </p:cNvPr>
          <p:cNvSpPr/>
          <p:nvPr/>
        </p:nvSpPr>
        <p:spPr>
          <a:xfrm>
            <a:off x="3884949" y="4768335"/>
            <a:ext cx="355122" cy="218235"/>
          </a:xfrm>
          <a:prstGeom prst="rightArrow">
            <a:avLst/>
          </a:prstGeom>
          <a:solidFill>
            <a:srgbClr val="5A7D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4" descr="KEDA | Kubernetes Event-driven Autoscaling">
            <a:extLst>
              <a:ext uri="{FF2B5EF4-FFF2-40B4-BE49-F238E27FC236}">
                <a16:creationId xmlns:a16="http://schemas.microsoft.com/office/drawing/2014/main" id="{6E99D0C3-EC16-4FA9-A164-9B1F6A3C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9463" y="4239173"/>
            <a:ext cx="1102678" cy="96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B3E6C0E-BC31-4BEF-A368-6739A16AF38D}"/>
              </a:ext>
            </a:extLst>
          </p:cNvPr>
          <p:cNvSpPr txBox="1"/>
          <p:nvPr/>
        </p:nvSpPr>
        <p:spPr>
          <a:xfrm>
            <a:off x="7218468" y="5224672"/>
            <a:ext cx="2144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KEDA</a:t>
            </a:r>
            <a:r>
              <a:rPr lang="ko-KR" altLang="en-US" sz="1400" spc="-15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통한 </a:t>
            </a:r>
            <a:r>
              <a:rPr lang="en-US" altLang="ko-KR" sz="1400" spc="-150" dirty="0" err="1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FaaS</a:t>
            </a:r>
            <a:r>
              <a:rPr lang="en-US" altLang="ko-KR" sz="1400" spc="-15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실현</a:t>
            </a:r>
            <a:br>
              <a:rPr lang="en-US" altLang="ko-KR" sz="1400" spc="-15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1400" spc="-15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(Scale to Zero)</a:t>
            </a:r>
            <a:endParaRPr lang="ko-KR" altLang="en-US" sz="1400" spc="-150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2EE62A3E-033A-4407-8572-409F4AEEFC6B}"/>
              </a:ext>
            </a:extLst>
          </p:cNvPr>
          <p:cNvSpPr/>
          <p:nvPr/>
        </p:nvSpPr>
        <p:spPr>
          <a:xfrm>
            <a:off x="9441352" y="4710405"/>
            <a:ext cx="355122" cy="218235"/>
          </a:xfrm>
          <a:prstGeom prst="rightArrow">
            <a:avLst/>
          </a:prstGeom>
          <a:solidFill>
            <a:srgbClr val="5A7D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5263121A-67D2-412D-8543-9F5C0F066F8F}"/>
              </a:ext>
            </a:extLst>
          </p:cNvPr>
          <p:cNvSpPr/>
          <p:nvPr/>
        </p:nvSpPr>
        <p:spPr>
          <a:xfrm rot="19680078">
            <a:off x="9461158" y="4316683"/>
            <a:ext cx="355122" cy="218235"/>
          </a:xfrm>
          <a:prstGeom prst="rightArrow">
            <a:avLst/>
          </a:prstGeom>
          <a:solidFill>
            <a:srgbClr val="5A7D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7840950F-315E-4680-916C-FCDF42866DEE}"/>
              </a:ext>
            </a:extLst>
          </p:cNvPr>
          <p:cNvSpPr/>
          <p:nvPr/>
        </p:nvSpPr>
        <p:spPr>
          <a:xfrm rot="1787956">
            <a:off x="9479205" y="5143016"/>
            <a:ext cx="355122" cy="218235"/>
          </a:xfrm>
          <a:prstGeom prst="rightArrow">
            <a:avLst/>
          </a:prstGeom>
          <a:solidFill>
            <a:srgbClr val="5A7D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Google Shape;170;p5">
            <a:extLst>
              <a:ext uri="{FF2B5EF4-FFF2-40B4-BE49-F238E27FC236}">
                <a16:creationId xmlns:a16="http://schemas.microsoft.com/office/drawing/2014/main" id="{CD021ED2-04DC-473B-B203-A5985F5D425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15028" y="3243806"/>
            <a:ext cx="1675200" cy="10495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176;p5">
            <a:extLst>
              <a:ext uri="{FF2B5EF4-FFF2-40B4-BE49-F238E27FC236}">
                <a16:creationId xmlns:a16="http://schemas.microsoft.com/office/drawing/2014/main" id="{B4A1AF26-A133-4ABC-A7CD-4AF0FC6482F9}"/>
              </a:ext>
            </a:extLst>
          </p:cNvPr>
          <p:cNvSpPr txBox="1"/>
          <p:nvPr/>
        </p:nvSpPr>
        <p:spPr>
          <a:xfrm>
            <a:off x="10083069" y="4068102"/>
            <a:ext cx="133911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사고 위치 실시간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표시 서비스</a:t>
            </a:r>
            <a:endParaRPr lang="ko-KR" altLang="en-US" sz="12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0" name="Google Shape;171;p5" descr="불꽃 단색으로 채워진">
            <a:extLst>
              <a:ext uri="{FF2B5EF4-FFF2-40B4-BE49-F238E27FC236}">
                <a16:creationId xmlns:a16="http://schemas.microsoft.com/office/drawing/2014/main" id="{DD0224DD-F005-49B3-8BDA-EC67D622431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434586" y="4428564"/>
            <a:ext cx="704580" cy="4924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177;p5">
            <a:extLst>
              <a:ext uri="{FF2B5EF4-FFF2-40B4-BE49-F238E27FC236}">
                <a16:creationId xmlns:a16="http://schemas.microsoft.com/office/drawing/2014/main" id="{F5682420-2246-4993-8026-BB09C40CB057}"/>
              </a:ext>
            </a:extLst>
          </p:cNvPr>
          <p:cNvSpPr txBox="1"/>
          <p:nvPr/>
        </p:nvSpPr>
        <p:spPr>
          <a:xfrm>
            <a:off x="10180887" y="4920990"/>
            <a:ext cx="121197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SNS </a:t>
            </a:r>
            <a:r>
              <a:rPr lang="en-US" sz="1100" err="1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화재</a:t>
            </a:r>
            <a:r>
              <a:rPr 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sz="1100" err="1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발생</a:t>
            </a:r>
            <a:endParaRPr sz="110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err="1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</a:t>
            </a:r>
            <a:r>
              <a:rPr 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sz="1100" err="1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전송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2" name="Google Shape;172;p5" descr="남자 단색으로 채워진">
            <a:extLst>
              <a:ext uri="{FF2B5EF4-FFF2-40B4-BE49-F238E27FC236}">
                <a16:creationId xmlns:a16="http://schemas.microsoft.com/office/drawing/2014/main" id="{49C8248E-886C-4160-9E6F-9B88301D1B7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428521" y="5269794"/>
            <a:ext cx="704579" cy="52383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178;p5">
            <a:extLst>
              <a:ext uri="{FF2B5EF4-FFF2-40B4-BE49-F238E27FC236}">
                <a16:creationId xmlns:a16="http://schemas.microsoft.com/office/drawing/2014/main" id="{440F2F9F-F389-4A58-9FB3-341FA179CFDC}"/>
              </a:ext>
            </a:extLst>
          </p:cNvPr>
          <p:cNvSpPr txBox="1"/>
          <p:nvPr/>
        </p:nvSpPr>
        <p:spPr>
          <a:xfrm>
            <a:off x="9981571" y="5776622"/>
            <a:ext cx="159848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err="1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상황을</a:t>
            </a:r>
            <a:r>
              <a:rPr 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sz="1100" err="1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텍스트화</a:t>
            </a:r>
            <a:r>
              <a:rPr 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서비스</a:t>
            </a:r>
            <a:endParaRPr sz="110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F56AFFD8-B4EF-47E8-91B7-DA0ADC0B7A87}"/>
              </a:ext>
            </a:extLst>
          </p:cNvPr>
          <p:cNvSpPr/>
          <p:nvPr/>
        </p:nvSpPr>
        <p:spPr>
          <a:xfrm>
            <a:off x="6880749" y="4757808"/>
            <a:ext cx="355122" cy="218235"/>
          </a:xfrm>
          <a:prstGeom prst="rightArrow">
            <a:avLst/>
          </a:prstGeom>
          <a:solidFill>
            <a:srgbClr val="5A7D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Google Shape;177;p5">
            <a:extLst>
              <a:ext uri="{FF2B5EF4-FFF2-40B4-BE49-F238E27FC236}">
                <a16:creationId xmlns:a16="http://schemas.microsoft.com/office/drawing/2014/main" id="{3D22EB14-B90B-4537-BF53-96AE6E50B53D}"/>
              </a:ext>
            </a:extLst>
          </p:cNvPr>
          <p:cNvSpPr txBox="1"/>
          <p:nvPr/>
        </p:nvSpPr>
        <p:spPr>
          <a:xfrm>
            <a:off x="3447962" y="4265731"/>
            <a:ext cx="121197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HPC</a:t>
            </a:r>
            <a:r>
              <a:rPr lang="ko-KR" alt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딥러닝 </a:t>
            </a:r>
            <a:r>
              <a:rPr lang="en-US" altLang="ko-KR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Pod</a:t>
            </a:r>
            <a:r>
              <a:rPr 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10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배포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48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8" y="254610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054C2C-8220-418D-ACE2-8784F7778E4B}"/>
              </a:ext>
            </a:extLst>
          </p:cNvPr>
          <p:cNvSpPr/>
          <p:nvPr/>
        </p:nvSpPr>
        <p:spPr>
          <a:xfrm>
            <a:off x="6795490" y="1328782"/>
            <a:ext cx="488942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Kubernetes 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클러스터화</a:t>
            </a:r>
            <a:b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</a:b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	Master Node –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서울</a:t>
            </a:r>
            <a:b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</a:b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	Worker Node –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서울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,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대전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,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성남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(HPC)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427EF79-6917-4179-86E3-D2FCD96291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49" b="93231" l="9924" r="90534">
                        <a14:foregroundMark x1="45344" y1="12000" x2="45954" y2="8103"/>
                        <a14:foregroundMark x1="36947" y1="7385" x2="37557" y2="7385"/>
                        <a14:foregroundMark x1="47786" y1="6051" x2="47786" y2="6051"/>
                        <a14:foregroundMark x1="86412" y1="28410" x2="86412" y2="28410"/>
                        <a14:foregroundMark x1="90687" y1="30462" x2="90687" y2="30462"/>
                        <a14:foregroundMark x1="37863" y1="88308" x2="37863" y2="88308"/>
                        <a14:foregroundMark x1="37405" y1="93231" x2="37405" y2="93231"/>
                        <a14:foregroundMark x1="90382" y1="53436" x2="90382" y2="53436"/>
                        <a14:foregroundMark x1="60000" y1="75385" x2="60000" y2="75385"/>
                        <a14:foregroundMark x1="31298" y1="80103" x2="31298" y2="80103"/>
                        <a14:foregroundMark x1="29618" y1="80205" x2="29618" y2="80205"/>
                        <a14:foregroundMark x1="36031" y1="82051" x2="36031" y2="82051"/>
                        <a14:foregroundMark x1="34504" y1="76513" x2="34504" y2="76513"/>
                        <a14:foregroundMark x1="65954" y1="73538" x2="65954" y2="73538"/>
                        <a14:foregroundMark x1="17405" y1="29846" x2="17405" y2="29846"/>
                        <a14:foregroundMark x1="16183" y1="27385" x2="16183" y2="27385"/>
                        <a14:foregroundMark x1="38015" y1="5949" x2="38015" y2="5949"/>
                        <a14:backgroundMark x1="80458" y1="9744" x2="80458" y2="9744"/>
                        <a14:backgroundMark x1="76641" y1="5744" x2="90840" y2="17333"/>
                        <a14:backgroundMark x1="89466" y1="7487" x2="88550" y2="5641"/>
                        <a14:backgroundMark x1="34351" y1="79282" x2="34351" y2="79282"/>
                        <a14:backgroundMark x1="34046" y1="79590" x2="34809" y2="79282"/>
                        <a14:backgroundMark x1="46870" y1="7897" x2="46870" y2="7897"/>
                        <a14:backgroundMark x1="45802" y1="8103" x2="45802" y2="8103"/>
                        <a14:backgroundMark x1="37863" y1="74051" x2="37863" y2="74051"/>
                        <a14:backgroundMark x1="37557" y1="74564" x2="37557" y2="74564"/>
                        <a14:backgroundMark x1="15420" y1="74256" x2="15420" y2="74256"/>
                        <a14:backgroundMark x1="35725" y1="74667" x2="35725" y2="74667"/>
                        <a14:backgroundMark x1="20611" y1="26564" x2="20611" y2="26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0023" y="849862"/>
            <a:ext cx="4094160" cy="5807855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34F0CCE-D6A7-47EF-9005-7F78A7B42C3E}"/>
              </a:ext>
            </a:extLst>
          </p:cNvPr>
          <p:cNvSpPr/>
          <p:nvPr/>
        </p:nvSpPr>
        <p:spPr>
          <a:xfrm>
            <a:off x="3558139" y="2182280"/>
            <a:ext cx="692508" cy="435930"/>
          </a:xfrm>
          <a:prstGeom prst="roundRect">
            <a:avLst/>
          </a:prstGeom>
          <a:solidFill>
            <a:srgbClr val="5A7D5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Master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Node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8F003CA-12ED-422D-B9B2-D16C28A8B5B5}"/>
              </a:ext>
            </a:extLst>
          </p:cNvPr>
          <p:cNvSpPr/>
          <p:nvPr/>
        </p:nvSpPr>
        <p:spPr>
          <a:xfrm>
            <a:off x="4786957" y="2765379"/>
            <a:ext cx="703626" cy="300459"/>
          </a:xfrm>
          <a:prstGeom prst="roundRect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HPC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D83972B-52FE-4886-8798-D4DC3E8E478A}"/>
              </a:ext>
            </a:extLst>
          </p:cNvPr>
          <p:cNvSpPr/>
          <p:nvPr/>
        </p:nvSpPr>
        <p:spPr>
          <a:xfrm>
            <a:off x="3253732" y="1849855"/>
            <a:ext cx="2430498" cy="2164700"/>
          </a:xfrm>
          <a:prstGeom prst="roundRect">
            <a:avLst/>
          </a:prstGeom>
          <a:noFill/>
          <a:ln w="38100">
            <a:solidFill>
              <a:srgbClr val="3B5E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 descr="Kubernetes | asbubam&amp;#39;s blog on 2dal.com">
            <a:extLst>
              <a:ext uri="{FF2B5EF4-FFF2-40B4-BE49-F238E27FC236}">
                <a16:creationId xmlns:a16="http://schemas.microsoft.com/office/drawing/2014/main" id="{A3C23C4B-F8F2-435F-9310-BC5E324EB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0714" y1="77083" x2="10714" y2="77083"/>
                        <a14:foregroundMark x1="20536" y1="81250" x2="20536" y2="81250"/>
                        <a14:foregroundMark x1="29018" y1="75521" x2="29018" y2="75521"/>
                        <a14:foregroundMark x1="37500" y1="76563" x2="37500" y2="76563"/>
                        <a14:foregroundMark x1="46875" y1="76042" x2="46875" y2="76042"/>
                        <a14:foregroundMark x1="53571" y1="75521" x2="53571" y2="75521"/>
                        <a14:foregroundMark x1="62500" y1="76563" x2="62500" y2="76563"/>
                        <a14:foregroundMark x1="70536" y1="75000" x2="70536" y2="75000"/>
                        <a14:foregroundMark x1="77679" y1="76563" x2="77679" y2="76563"/>
                        <a14:foregroundMark x1="86607" y1="76042" x2="86607" y2="76042"/>
                        <a14:backgroundMark x1="40625" y1="76563" x2="40625" y2="76563"/>
                        <a14:backgroundMark x1="64286" y1="76042" x2="64286" y2="76042"/>
                        <a14:backgroundMark x1="79464" y1="76042" x2="79464" y2="76042"/>
                        <a14:backgroundMark x1="78571" y1="76563" x2="78571" y2="76563"/>
                        <a14:backgroundMark x1="63393" y1="76563" x2="63393" y2="76563"/>
                        <a14:backgroundMark x1="29911" y1="76042" x2="29911" y2="760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443"/>
          <a:stretch/>
        </p:blipFill>
        <p:spPr bwMode="auto">
          <a:xfrm>
            <a:off x="3539089" y="1642756"/>
            <a:ext cx="1386056" cy="3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Kubernetes | asbubam&amp;#39;s blog on 2dal.com">
            <a:extLst>
              <a:ext uri="{FF2B5EF4-FFF2-40B4-BE49-F238E27FC236}">
                <a16:creationId xmlns:a16="http://schemas.microsoft.com/office/drawing/2014/main" id="{61A17DD4-13F1-4482-900A-5799E0ABA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0714" y1="77083" x2="10714" y2="77083"/>
                        <a14:foregroundMark x1="20536" y1="81250" x2="20536" y2="81250"/>
                        <a14:foregroundMark x1="29018" y1="75521" x2="29018" y2="75521"/>
                        <a14:foregroundMark x1="37500" y1="76563" x2="37500" y2="76563"/>
                        <a14:foregroundMark x1="46875" y1="76042" x2="46875" y2="76042"/>
                        <a14:foregroundMark x1="53571" y1="75521" x2="53571" y2="75521"/>
                        <a14:foregroundMark x1="62500" y1="76563" x2="62500" y2="76563"/>
                        <a14:foregroundMark x1="70536" y1="75000" x2="70536" y2="75000"/>
                        <a14:foregroundMark x1="77679" y1="76563" x2="77679" y2="76563"/>
                        <a14:foregroundMark x1="86607" y1="76042" x2="86607" y2="76042"/>
                        <a14:backgroundMark x1="40625" y1="76563" x2="40625" y2="76563"/>
                        <a14:backgroundMark x1="64286" y1="76042" x2="64286" y2="76042"/>
                        <a14:backgroundMark x1="79464" y1="76042" x2="79464" y2="76042"/>
                        <a14:backgroundMark x1="78571" y1="76563" x2="78571" y2="76563"/>
                        <a14:backgroundMark x1="63393" y1="76563" x2="63393" y2="76563"/>
                        <a14:backgroundMark x1="29911" y1="76042" x2="29911" y2="760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93"/>
          <a:stretch/>
        </p:blipFill>
        <p:spPr bwMode="auto">
          <a:xfrm>
            <a:off x="2782012" y="1474778"/>
            <a:ext cx="1148674" cy="64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F55A3C8-95CC-49E6-AF12-9C05B2DEED80}"/>
              </a:ext>
            </a:extLst>
          </p:cNvPr>
          <p:cNvSpPr/>
          <p:nvPr/>
        </p:nvSpPr>
        <p:spPr>
          <a:xfrm>
            <a:off x="4249913" y="2182280"/>
            <a:ext cx="778812" cy="435930"/>
          </a:xfrm>
          <a:prstGeom prst="roundRect">
            <a:avLst/>
          </a:prstGeom>
          <a:solidFill>
            <a:srgbClr val="E7E8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Node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6474FAE-0FEE-40C6-86C3-5117A6527B03}"/>
              </a:ext>
            </a:extLst>
          </p:cNvPr>
          <p:cNvSpPr/>
          <p:nvPr/>
        </p:nvSpPr>
        <p:spPr>
          <a:xfrm>
            <a:off x="4231596" y="3309558"/>
            <a:ext cx="778812" cy="435930"/>
          </a:xfrm>
          <a:prstGeom prst="roundRect">
            <a:avLst/>
          </a:prstGeom>
          <a:solidFill>
            <a:srgbClr val="E7E8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Node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C2F23-9BD0-4333-9C8E-029DBCF5DB93}"/>
              </a:ext>
            </a:extLst>
          </p:cNvPr>
          <p:cNvSpPr txBox="1"/>
          <p:nvPr/>
        </p:nvSpPr>
        <p:spPr>
          <a:xfrm>
            <a:off x="224969" y="30840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ea typeface="야놀자 야체 B" panose="02020603020101020101"/>
              </a:rPr>
              <a:t>2. </a:t>
            </a:r>
            <a:r>
              <a:rPr lang="ko-KR" altLang="en-US" sz="3200" b="1">
                <a:ea typeface="야놀자 야체 B" panose="02020603020101020101"/>
              </a:rPr>
              <a:t>클러스터 구조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6EBC95-2A2A-42EE-B0E1-748FF924FDB2}"/>
              </a:ext>
            </a:extLst>
          </p:cNvPr>
          <p:cNvSpPr/>
          <p:nvPr/>
        </p:nvSpPr>
        <p:spPr>
          <a:xfrm>
            <a:off x="6795490" y="2765379"/>
            <a:ext cx="488942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Node 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상태 모니터링 </a:t>
            </a:r>
            <a:b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</a:b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	Prometheus, Grafana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1B766E8-FD29-4D91-819A-CE67A009523F}"/>
              </a:ext>
            </a:extLst>
          </p:cNvPr>
          <p:cNvGrpSpPr/>
          <p:nvPr/>
        </p:nvGrpSpPr>
        <p:grpSpPr>
          <a:xfrm>
            <a:off x="574061" y="1770762"/>
            <a:ext cx="2975770" cy="1759628"/>
            <a:chOff x="60635" y="1770762"/>
            <a:chExt cx="2367721" cy="143571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9C39674-ACAB-4A0B-9B2F-A657829ACD7A}"/>
                </a:ext>
              </a:extLst>
            </p:cNvPr>
            <p:cNvGrpSpPr/>
            <p:nvPr/>
          </p:nvGrpSpPr>
          <p:grpSpPr>
            <a:xfrm>
              <a:off x="60635" y="1770762"/>
              <a:ext cx="1610301" cy="1435710"/>
              <a:chOff x="353306" y="2177783"/>
              <a:chExt cx="1610301" cy="143571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E9A483FC-F3DC-4362-AE3B-B78F866F9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032" y="2177783"/>
                <a:ext cx="395527" cy="359632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80416AC8-681A-467A-918B-3AA9537A7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674" y="2183152"/>
                <a:ext cx="395527" cy="354263"/>
              </a:xfrm>
              <a:prstGeom prst="rect">
                <a:avLst/>
              </a:prstGeom>
            </p:spPr>
          </p:pic>
          <p:pic>
            <p:nvPicPr>
              <p:cNvPr id="23" name="Google Shape;209;gea115b04d8_1_97">
                <a:extLst>
                  <a:ext uri="{FF2B5EF4-FFF2-40B4-BE49-F238E27FC236}">
                    <a16:creationId xmlns:a16="http://schemas.microsoft.com/office/drawing/2014/main" id="{A6B13477-5F36-4EC9-A4C4-F95923C6DCA7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53306" y="2618210"/>
                <a:ext cx="1610301" cy="9952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317A99D-23E7-42E2-BD61-732EB5757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6993" y="1849855"/>
              <a:ext cx="877921" cy="322344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5BA3610-8A78-4298-B71A-CD87F4ABC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0589" y="2483761"/>
              <a:ext cx="737767" cy="719506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9B5ECC-EB5E-4DA0-B686-51365433DD9E}"/>
              </a:ext>
            </a:extLst>
          </p:cNvPr>
          <p:cNvSpPr/>
          <p:nvPr/>
        </p:nvSpPr>
        <p:spPr>
          <a:xfrm>
            <a:off x="6795490" y="3832644"/>
            <a:ext cx="488942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Function-as-a-Service</a:t>
            </a:r>
            <a:b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</a:b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	KEDA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사용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	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Trigger – RabbitMQ Server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0529DA-E11E-4782-BA8B-17EDF70158EF}"/>
              </a:ext>
            </a:extLst>
          </p:cNvPr>
          <p:cNvGrpSpPr/>
          <p:nvPr/>
        </p:nvGrpSpPr>
        <p:grpSpPr>
          <a:xfrm>
            <a:off x="24310" y="2291712"/>
            <a:ext cx="4125736" cy="4064295"/>
            <a:chOff x="24310" y="2291712"/>
            <a:chExt cx="4125736" cy="40642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C6E6255-EAA7-4B62-8457-3B23B904C210}"/>
                </a:ext>
              </a:extLst>
            </p:cNvPr>
            <p:cNvGrpSpPr/>
            <p:nvPr/>
          </p:nvGrpSpPr>
          <p:grpSpPr>
            <a:xfrm>
              <a:off x="24310" y="4236215"/>
              <a:ext cx="3855548" cy="2119792"/>
              <a:chOff x="5801567" y="4308809"/>
              <a:chExt cx="4366344" cy="2258099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45A1149-7A77-4B53-AFCB-9968D5C55489}"/>
                  </a:ext>
                </a:extLst>
              </p:cNvPr>
              <p:cNvGrpSpPr/>
              <p:nvPr/>
            </p:nvGrpSpPr>
            <p:grpSpPr>
              <a:xfrm>
                <a:off x="5801567" y="4308809"/>
                <a:ext cx="4327591" cy="2258099"/>
                <a:chOff x="2431124" y="980660"/>
                <a:chExt cx="8184271" cy="4351693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177B8EF2-2957-4D5A-AF08-AAC3FEC98381}"/>
                    </a:ext>
                  </a:extLst>
                </p:cNvPr>
                <p:cNvSpPr/>
                <p:nvPr/>
              </p:nvSpPr>
              <p:spPr>
                <a:xfrm>
                  <a:off x="2431124" y="1589703"/>
                  <a:ext cx="1607170" cy="1238905"/>
                </a:xfrm>
                <a:prstGeom prst="rect">
                  <a:avLst/>
                </a:prstGeom>
                <a:solidFill>
                  <a:srgbClr val="E7E8E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G마켓 산스 TTF Bold" panose="02000000000000000000" pitchFamily="2" charset="-127"/>
                      <a:ea typeface="G마켓 산스 TTF Bold" panose="02000000000000000000" pitchFamily="2" charset="-127"/>
                    </a:rPr>
                    <a:t>Horizontal</a:t>
                  </a:r>
                </a:p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G마켓 산스 TTF Bold" panose="02000000000000000000" pitchFamily="2" charset="-127"/>
                      <a:ea typeface="G마켓 산스 TTF Bold" panose="02000000000000000000" pitchFamily="2" charset="-127"/>
                    </a:rPr>
                    <a:t>Pod</a:t>
                  </a:r>
                </a:p>
                <a:p>
                  <a:pPr algn="ctr"/>
                  <a:r>
                    <a:rPr lang="en-US" altLang="ko-KR" sz="700" dirty="0" err="1">
                      <a:solidFill>
                        <a:schemeClr val="tx1"/>
                      </a:solidFill>
                      <a:latin typeface="G마켓 산스 TTF Bold" panose="02000000000000000000" pitchFamily="2" charset="-127"/>
                      <a:ea typeface="G마켓 산스 TTF Bold" panose="02000000000000000000" pitchFamily="2" charset="-127"/>
                    </a:rPr>
                    <a:t>Autoscaler</a:t>
                  </a:r>
                  <a:endParaRPr lang="ko-KR" altLang="en-US" sz="700" dirty="0">
                    <a:solidFill>
                      <a:schemeClr val="tx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endParaRPr>
                </a:p>
              </p:txBody>
            </p: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CFB59E80-108B-4FF6-9B65-52C03D2AC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59546" y="2274213"/>
                  <a:ext cx="145268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연결선: 꺾임 40">
                  <a:extLst>
                    <a:ext uri="{FF2B5EF4-FFF2-40B4-BE49-F238E27FC236}">
                      <a16:creationId xmlns:a16="http://schemas.microsoft.com/office/drawing/2014/main" id="{A6FC7E46-2935-4DAC-A9EA-B7E69CDA7091}"/>
                    </a:ext>
                  </a:extLst>
                </p:cNvPr>
                <p:cNvCxnSpPr>
                  <a:cxnSpLocks/>
                  <a:stCxn id="39" idx="2"/>
                  <a:endCxn id="58" idx="0"/>
                </p:cNvCxnSpPr>
                <p:nvPr/>
              </p:nvCxnSpPr>
              <p:spPr>
                <a:xfrm rot="16200000" flipH="1">
                  <a:off x="3528800" y="2534514"/>
                  <a:ext cx="1167530" cy="1755714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5A7D59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연결선: 꺾임 41">
                  <a:extLst>
                    <a:ext uri="{FF2B5EF4-FFF2-40B4-BE49-F238E27FC236}">
                      <a16:creationId xmlns:a16="http://schemas.microsoft.com/office/drawing/2014/main" id="{DFF94934-096D-4295-B277-D06CB68E4102}"/>
                    </a:ext>
                  </a:extLst>
                </p:cNvPr>
                <p:cNvCxnSpPr>
                  <a:cxnSpLocks/>
                  <a:stCxn id="53" idx="2"/>
                  <a:endCxn id="58" idx="0"/>
                </p:cNvCxnSpPr>
                <p:nvPr/>
              </p:nvCxnSpPr>
              <p:spPr>
                <a:xfrm rot="5400000">
                  <a:off x="5460033" y="2687720"/>
                  <a:ext cx="838810" cy="1778027"/>
                </a:xfrm>
                <a:prstGeom prst="bentConnector3">
                  <a:avLst>
                    <a:gd name="adj1" fmla="val 28060"/>
                  </a:avLst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DA4348B-7530-4103-AB32-0719184145D9}"/>
                    </a:ext>
                  </a:extLst>
                </p:cNvPr>
                <p:cNvSpPr txBox="1"/>
                <p:nvPr/>
              </p:nvSpPr>
              <p:spPr>
                <a:xfrm>
                  <a:off x="5108147" y="3401020"/>
                  <a:ext cx="1975707" cy="442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>
                      <a:solidFill>
                        <a:srgbClr val="0070C0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0 </a:t>
                  </a:r>
                  <a:r>
                    <a:rPr lang="ko-KR" altLang="en-US" sz="800">
                      <a:solidFill>
                        <a:srgbClr val="0070C0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→ </a:t>
                  </a:r>
                  <a:r>
                    <a:rPr lang="en-US" altLang="ko-KR" sz="800">
                      <a:solidFill>
                        <a:srgbClr val="0070C0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1  </a:t>
                  </a:r>
                  <a:r>
                    <a:rPr lang="en-US" altLang="ko-KR" sz="400">
                      <a:solidFill>
                        <a:srgbClr val="0070C0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or </a:t>
                  </a:r>
                  <a:r>
                    <a:rPr lang="en-US" altLang="ko-KR" sz="800">
                      <a:solidFill>
                        <a:srgbClr val="0070C0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1 </a:t>
                  </a:r>
                  <a:r>
                    <a:rPr lang="ko-KR" altLang="en-US" sz="800">
                      <a:solidFill>
                        <a:srgbClr val="0070C0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→ </a:t>
                  </a:r>
                  <a:r>
                    <a:rPr lang="en-US" altLang="ko-KR" sz="800">
                      <a:solidFill>
                        <a:srgbClr val="0070C0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0</a:t>
                  </a:r>
                  <a:endParaRPr lang="ko-KR" altLang="en-US" sz="800">
                    <a:solidFill>
                      <a:srgbClr val="0070C0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6715F14-5DA8-4885-9273-233FE3DEF168}"/>
                    </a:ext>
                  </a:extLst>
                </p:cNvPr>
                <p:cNvSpPr txBox="1"/>
                <p:nvPr/>
              </p:nvSpPr>
              <p:spPr>
                <a:xfrm>
                  <a:off x="3156262" y="3383114"/>
                  <a:ext cx="1796650" cy="442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>
                      <a:solidFill>
                        <a:srgbClr val="5A7D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1 </a:t>
                  </a:r>
                  <a:r>
                    <a:rPr lang="ko-KR" altLang="en-US" sz="800">
                      <a:solidFill>
                        <a:srgbClr val="5A7D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→ </a:t>
                  </a:r>
                  <a:r>
                    <a:rPr lang="en-US" altLang="ko-KR" sz="800">
                      <a:solidFill>
                        <a:srgbClr val="5A7D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n  </a:t>
                  </a:r>
                  <a:r>
                    <a:rPr lang="en-US" altLang="ko-KR" sz="400">
                      <a:solidFill>
                        <a:srgbClr val="5A7D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or </a:t>
                  </a:r>
                  <a:r>
                    <a:rPr lang="en-US" altLang="ko-KR" sz="800">
                      <a:solidFill>
                        <a:srgbClr val="5A7D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n </a:t>
                  </a:r>
                  <a:r>
                    <a:rPr lang="ko-KR" altLang="en-US" sz="800">
                      <a:solidFill>
                        <a:srgbClr val="5A7D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→ </a:t>
                  </a:r>
                  <a:r>
                    <a:rPr lang="en-US" altLang="ko-KR" sz="800">
                      <a:solidFill>
                        <a:srgbClr val="5A7D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1</a:t>
                  </a:r>
                  <a:endParaRPr lang="ko-KR" altLang="en-US" sz="800">
                    <a:solidFill>
                      <a:srgbClr val="5A7D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000A9F26-BE47-4DAA-95BE-E1829E0037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37225" y="2274213"/>
                  <a:ext cx="106996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1513A80-6D20-4B5D-BCDA-F7775FC38786}"/>
                    </a:ext>
                  </a:extLst>
                </p:cNvPr>
                <p:cNvSpPr txBox="1"/>
                <p:nvPr/>
              </p:nvSpPr>
              <p:spPr>
                <a:xfrm>
                  <a:off x="9155595" y="2578816"/>
                  <a:ext cx="1459800" cy="947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External </a:t>
                  </a:r>
                </a:p>
                <a:p>
                  <a:pPr algn="ctr"/>
                  <a:r>
                    <a:rPr lang="en-US" altLang="ko-KR" sz="80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Trigger</a:t>
                  </a:r>
                </a:p>
                <a:p>
                  <a:pPr algn="ctr"/>
                  <a:r>
                    <a:rPr lang="en-US" altLang="ko-KR" sz="80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Source</a:t>
                  </a:r>
                  <a:endParaRPr lang="ko-KR" altLang="en-US" sz="80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F282353-A520-4B37-84E1-9FF0FD18D134}"/>
                    </a:ext>
                  </a:extLst>
                </p:cNvPr>
                <p:cNvSpPr txBox="1"/>
                <p:nvPr/>
              </p:nvSpPr>
              <p:spPr>
                <a:xfrm>
                  <a:off x="7771489" y="1894562"/>
                  <a:ext cx="1401433" cy="379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Any Event?</a:t>
                  </a:r>
                  <a:endParaRPr lang="ko-KR" altLang="en-US" sz="60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B4332C1F-28AE-4FAF-A3FD-46EFAC75461D}"/>
                    </a:ext>
                  </a:extLst>
                </p:cNvPr>
                <p:cNvGrpSpPr/>
                <p:nvPr/>
              </p:nvGrpSpPr>
              <p:grpSpPr>
                <a:xfrm>
                  <a:off x="3487291" y="3996138"/>
                  <a:ext cx="2946507" cy="1336215"/>
                  <a:chOff x="4644485" y="5369200"/>
                  <a:chExt cx="2946507" cy="1336215"/>
                </a:xfrm>
              </p:grpSpPr>
              <p:grpSp>
                <p:nvGrpSpPr>
                  <p:cNvPr id="54" name="그룹 53">
                    <a:extLst>
                      <a:ext uri="{FF2B5EF4-FFF2-40B4-BE49-F238E27FC236}">
                        <a16:creationId xmlns:a16="http://schemas.microsoft.com/office/drawing/2014/main" id="{EC54E485-5E6D-43C4-8390-5A66DD846DAB}"/>
                      </a:ext>
                    </a:extLst>
                  </p:cNvPr>
                  <p:cNvGrpSpPr/>
                  <p:nvPr/>
                </p:nvGrpSpPr>
                <p:grpSpPr>
                  <a:xfrm>
                    <a:off x="4644485" y="5526566"/>
                    <a:ext cx="2946507" cy="1178849"/>
                    <a:chOff x="4644485" y="5526566"/>
                    <a:chExt cx="2946507" cy="1178849"/>
                  </a:xfrm>
                </p:grpSpPr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ED15D4FE-BBB5-40E0-BCFC-09364776C6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44485" y="5526566"/>
                      <a:ext cx="1223258" cy="1178849"/>
                      <a:chOff x="4273848" y="5609946"/>
                      <a:chExt cx="1468335" cy="1453324"/>
                    </a:xfrm>
                  </p:grpSpPr>
                  <p:sp>
                    <p:nvSpPr>
                      <p:cNvPr id="61" name="직사각형 60">
                        <a:extLst>
                          <a:ext uri="{FF2B5EF4-FFF2-40B4-BE49-F238E27FC236}">
                            <a16:creationId xmlns:a16="http://schemas.microsoft.com/office/drawing/2014/main" id="{9ACB8105-D11D-4EAE-B49D-2A60E1461D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3848" y="5609946"/>
                        <a:ext cx="1322790" cy="128789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8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endParaRPr>
                      </a:p>
                    </p:txBody>
                  </p:sp>
                  <p:sp>
                    <p:nvSpPr>
                      <p:cNvPr id="62" name="직사각형 61">
                        <a:extLst>
                          <a:ext uri="{FF2B5EF4-FFF2-40B4-BE49-F238E27FC236}">
                            <a16:creationId xmlns:a16="http://schemas.microsoft.com/office/drawing/2014/main" id="{F31EC10A-8B57-4563-BBBF-077BBF1EF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6620" y="5696401"/>
                        <a:ext cx="1322790" cy="128789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8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endParaRPr>
                      </a:p>
                    </p:txBody>
                  </p:sp>
                  <p:sp>
                    <p:nvSpPr>
                      <p:cNvPr id="63" name="직사각형 62">
                        <a:extLst>
                          <a:ext uri="{FF2B5EF4-FFF2-40B4-BE49-F238E27FC236}">
                            <a16:creationId xmlns:a16="http://schemas.microsoft.com/office/drawing/2014/main" id="{B5711E16-8DBA-46AE-A605-3E2AFF6F0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9393" y="5775371"/>
                        <a:ext cx="1322790" cy="128789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dirty="0">
                            <a:solidFill>
                              <a:schemeClr val="tx1"/>
                            </a:solidFill>
                            <a:latin typeface="G마켓 산스 TTF Bold" panose="02000000000000000000" pitchFamily="2" charset="-127"/>
                            <a:ea typeface="G마켓 산스 TTF Bold" panose="02000000000000000000" pitchFamily="2" charset="-127"/>
                          </a:rPr>
                          <a:t>Pod n</a:t>
                        </a:r>
                        <a:endParaRPr lang="ko-KR" altLang="en-US" sz="8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60" name="직사각형 59">
                      <a:extLst>
                        <a:ext uri="{FF2B5EF4-FFF2-40B4-BE49-F238E27FC236}">
                          <a16:creationId xmlns:a16="http://schemas.microsoft.com/office/drawing/2014/main" id="{F694CBB5-F2F4-4614-95FC-D5C653765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71" y="5588206"/>
                      <a:ext cx="1108721" cy="1044666"/>
                    </a:xfrm>
                    <a:prstGeom prst="rect">
                      <a:avLst/>
                    </a:prstGeom>
                    <a:noFill/>
                    <a:ln w="38100"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Pod 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p:txBody>
                </p:sp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C9A189C-160F-40C3-A80E-CE39635B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5853733" y="5369200"/>
                    <a:ext cx="587767" cy="947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en-US" altLang="ko-KR" sz="60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  <a:p>
                    <a:pPr algn="ctr"/>
                    <a:endParaRPr lang="en-US" altLang="ko-KR" sz="60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  <a:p>
                    <a:pPr algn="ctr"/>
                    <a:endParaRPr lang="en-US" altLang="ko-KR" sz="60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  <a:p>
                    <a:pPr algn="ctr"/>
                    <a:r>
                      <a:rPr lang="en-US" altLang="ko-KR" sz="6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or</a:t>
                    </a:r>
                    <a:endParaRPr lang="ko-KR" altLang="en-US" sz="60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</p:txBody>
              </p:sp>
            </p:grpSp>
            <p:pic>
              <p:nvPicPr>
                <p:cNvPr id="53" name="Picture 4" descr="KEDA | Kubernetes Event-driven Autoscaling">
                  <a:extLst>
                    <a:ext uri="{FF2B5EF4-FFF2-40B4-BE49-F238E27FC236}">
                      <a16:creationId xmlns:a16="http://schemas.microsoft.com/office/drawing/2014/main" id="{6BB9049A-6B70-45EC-989C-A6903F516E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10813" y="980660"/>
                  <a:ext cx="2115275" cy="21766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6" name="Picture 2" descr="RabbitMQ-icon | Brands RA - RZ">
                <a:extLst>
                  <a:ext uri="{FF2B5EF4-FFF2-40B4-BE49-F238E27FC236}">
                    <a16:creationId xmlns:a16="http://schemas.microsoft.com/office/drawing/2014/main" id="{89C86C7B-AAF3-46C2-AE8F-B4E9599EF6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9638" y="4527139"/>
                <a:ext cx="838273" cy="838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BAD38C4-21C2-4830-8502-F3D78EAFA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10" y="2291712"/>
              <a:ext cx="3549801" cy="214919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2D31E5B-0847-498D-8E7D-D4E71986D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4393" y="2618210"/>
              <a:ext cx="245653" cy="2812806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5" grpId="0" animBg="1"/>
      <p:bldP spid="46" grpId="0" animBg="1"/>
      <p:bldP spid="55" grpId="0" animBg="1"/>
      <p:bldP spid="57" grpId="0" animBg="1"/>
      <p:bldP spid="2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00401" y="235858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C2F23-9BD0-4333-9C8E-029DBCF5DB93}"/>
              </a:ext>
            </a:extLst>
          </p:cNvPr>
          <p:cNvSpPr txBox="1"/>
          <p:nvPr/>
        </p:nvSpPr>
        <p:spPr>
          <a:xfrm>
            <a:off x="224969" y="308400"/>
            <a:ext cx="256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ea typeface="야놀자 야체 B" panose="02020603020101020101"/>
              </a:rPr>
              <a:t>3. Workflow</a:t>
            </a:r>
            <a:endParaRPr lang="ko-KR" altLang="en-US" sz="3200" b="1">
              <a:ea typeface="야놀자 야체 B" panose="02020603020101020101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60DBC79-120F-420B-9E36-3089538F3DE2}"/>
              </a:ext>
            </a:extLst>
          </p:cNvPr>
          <p:cNvGrpSpPr/>
          <p:nvPr/>
        </p:nvGrpSpPr>
        <p:grpSpPr>
          <a:xfrm>
            <a:off x="4713528" y="3501580"/>
            <a:ext cx="1931896" cy="2038810"/>
            <a:chOff x="1609162" y="1189530"/>
            <a:chExt cx="1931896" cy="203881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41E2212-642F-48AD-B0B5-FE47CC0E5792}"/>
                </a:ext>
              </a:extLst>
            </p:cNvPr>
            <p:cNvSpPr/>
            <p:nvPr/>
          </p:nvSpPr>
          <p:spPr>
            <a:xfrm>
              <a:off x="1609162" y="1453529"/>
              <a:ext cx="1931896" cy="1774811"/>
            </a:xfrm>
            <a:prstGeom prst="roundRect">
              <a:avLst>
                <a:gd name="adj" fmla="val 3252"/>
              </a:avLst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2C13B4-306D-467D-BE56-7521E36FD90E}"/>
                </a:ext>
              </a:extLst>
            </p:cNvPr>
            <p:cNvSpPr txBox="1"/>
            <p:nvPr/>
          </p:nvSpPr>
          <p:spPr>
            <a:xfrm>
              <a:off x="1609162" y="1189530"/>
              <a:ext cx="192604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/>
                <a:t>Worker Node(</a:t>
              </a:r>
              <a:r>
                <a:rPr lang="ko-KR" altLang="en-US" sz="1400"/>
                <a:t>대전</a:t>
              </a:r>
              <a:r>
                <a:rPr lang="en-US" altLang="ko-KR" sz="1400"/>
                <a:t>)</a:t>
              </a:r>
              <a:endParaRPr lang="ko-KR" altLang="en-US" sz="14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2A96E5-9901-4ECF-BCE3-7CF2F961AE71}"/>
              </a:ext>
            </a:extLst>
          </p:cNvPr>
          <p:cNvGrpSpPr/>
          <p:nvPr/>
        </p:nvGrpSpPr>
        <p:grpSpPr>
          <a:xfrm>
            <a:off x="2684069" y="3495004"/>
            <a:ext cx="1931898" cy="2036220"/>
            <a:chOff x="1609161" y="3548792"/>
            <a:chExt cx="1931898" cy="203622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15998CB-1BB1-4B85-9FC5-BCDFAD5A86B4}"/>
                </a:ext>
              </a:extLst>
            </p:cNvPr>
            <p:cNvSpPr/>
            <p:nvPr/>
          </p:nvSpPr>
          <p:spPr>
            <a:xfrm>
              <a:off x="1609163" y="3810201"/>
              <a:ext cx="1931896" cy="1774811"/>
            </a:xfrm>
            <a:prstGeom prst="roundRect">
              <a:avLst>
                <a:gd name="adj" fmla="val 3252"/>
              </a:avLst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08EE09-05D4-4555-BF59-95E755362F5E}"/>
                </a:ext>
              </a:extLst>
            </p:cNvPr>
            <p:cNvSpPr txBox="1"/>
            <p:nvPr/>
          </p:nvSpPr>
          <p:spPr>
            <a:xfrm>
              <a:off x="1609161" y="3548792"/>
              <a:ext cx="192604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/>
                <a:t>Worker Node(</a:t>
              </a:r>
              <a:r>
                <a:rPr lang="ko-KR" altLang="en-US" sz="1400"/>
                <a:t>서울</a:t>
              </a:r>
              <a:r>
                <a:rPr lang="en-US" altLang="ko-KR" sz="1400"/>
                <a:t>)</a:t>
              </a:r>
              <a:endParaRPr lang="ko-KR" altLang="en-US" sz="140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23BE23A-9949-40E1-B1E9-71979A516EA7}"/>
              </a:ext>
            </a:extLst>
          </p:cNvPr>
          <p:cNvGrpSpPr/>
          <p:nvPr/>
        </p:nvGrpSpPr>
        <p:grpSpPr>
          <a:xfrm>
            <a:off x="2449010" y="965719"/>
            <a:ext cx="6685846" cy="4648963"/>
            <a:chOff x="1374102" y="1337934"/>
            <a:chExt cx="6972040" cy="433053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50A4C00-0E39-44A4-ACAB-2DA58ADFFDFC}"/>
                </a:ext>
              </a:extLst>
            </p:cNvPr>
            <p:cNvSpPr/>
            <p:nvPr/>
          </p:nvSpPr>
          <p:spPr>
            <a:xfrm>
              <a:off x="1452282" y="1622612"/>
              <a:ext cx="6893860" cy="4045858"/>
            </a:xfrm>
            <a:prstGeom prst="roundRect">
              <a:avLst>
                <a:gd name="adj" fmla="val 3252"/>
              </a:avLst>
            </a:prstGeom>
            <a:noFill/>
            <a:ln w="19050">
              <a:solidFill>
                <a:srgbClr val="3C5F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A6F3BD-D6A5-4D90-89B0-DF1CCD7ABD05}"/>
                </a:ext>
              </a:extLst>
            </p:cNvPr>
            <p:cNvSpPr txBox="1"/>
            <p:nvPr/>
          </p:nvSpPr>
          <p:spPr>
            <a:xfrm>
              <a:off x="1814640" y="1349771"/>
              <a:ext cx="1920915" cy="2866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/>
                <a:t>Kubernetes Cluster</a:t>
              </a:r>
              <a:endParaRPr lang="ko-KR" altLang="en-US" sz="1400"/>
            </a:p>
          </p:txBody>
        </p:sp>
        <p:pic>
          <p:nvPicPr>
            <p:cNvPr id="39" name="Picture 2" descr="Kubernetes | asbubam&amp;#39;s blog on 2dal.com">
              <a:extLst>
                <a:ext uri="{FF2B5EF4-FFF2-40B4-BE49-F238E27FC236}">
                  <a16:creationId xmlns:a16="http://schemas.microsoft.com/office/drawing/2014/main" id="{C55D1680-9C21-4DAD-8C4E-789AAF0A83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0714" y1="77083" x2="10714" y2="77083"/>
                          <a14:foregroundMark x1="20536" y1="81250" x2="20536" y2="81250"/>
                          <a14:foregroundMark x1="29018" y1="75521" x2="29018" y2="75521"/>
                          <a14:foregroundMark x1="37500" y1="76563" x2="37500" y2="76563"/>
                          <a14:foregroundMark x1="46875" y1="76042" x2="46875" y2="76042"/>
                          <a14:foregroundMark x1="53571" y1="75521" x2="53571" y2="75521"/>
                          <a14:foregroundMark x1="62500" y1="76563" x2="62500" y2="76563"/>
                          <a14:foregroundMark x1="70536" y1="75000" x2="70536" y2="75000"/>
                          <a14:foregroundMark x1="77679" y1="76563" x2="77679" y2="76563"/>
                          <a14:foregroundMark x1="86607" y1="76042" x2="86607" y2="76042"/>
                          <a14:backgroundMark x1="40625" y1="76563" x2="40625" y2="76563"/>
                          <a14:backgroundMark x1="64286" y1="76042" x2="64286" y2="76042"/>
                          <a14:backgroundMark x1="79464" y1="76042" x2="79464" y2="76042"/>
                          <a14:backgroundMark x1="78571" y1="76563" x2="78571" y2="76563"/>
                          <a14:backgroundMark x1="63393" y1="76563" x2="63393" y2="76563"/>
                          <a14:backgroundMark x1="29911" y1="76042" x2="29911" y2="760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15" t="7157" r="22213" b="31493"/>
            <a:stretch/>
          </p:blipFill>
          <p:spPr bwMode="auto">
            <a:xfrm>
              <a:off x="1374102" y="1337934"/>
              <a:ext cx="545169" cy="42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9993FC-AE40-49FA-9BF4-F0872410C0A7}"/>
              </a:ext>
            </a:extLst>
          </p:cNvPr>
          <p:cNvGrpSpPr/>
          <p:nvPr/>
        </p:nvGrpSpPr>
        <p:grpSpPr>
          <a:xfrm>
            <a:off x="6909122" y="3623334"/>
            <a:ext cx="1884408" cy="1904758"/>
            <a:chOff x="6991041" y="3375210"/>
            <a:chExt cx="1884408" cy="19047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7FEC891-7B07-4BF0-AF74-943BC625CD91}"/>
                </a:ext>
              </a:extLst>
            </p:cNvPr>
            <p:cNvGrpSpPr/>
            <p:nvPr/>
          </p:nvGrpSpPr>
          <p:grpSpPr>
            <a:xfrm>
              <a:off x="6991041" y="3375210"/>
              <a:ext cx="1884408" cy="1904758"/>
              <a:chOff x="4864127" y="2362643"/>
              <a:chExt cx="1884408" cy="1904758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A8F87EA-4EBE-414F-A65E-592EBBFA0042}"/>
                  </a:ext>
                </a:extLst>
              </p:cNvPr>
              <p:cNvSpPr/>
              <p:nvPr/>
            </p:nvSpPr>
            <p:spPr>
              <a:xfrm>
                <a:off x="4946628" y="2673131"/>
                <a:ext cx="1801907" cy="1594270"/>
              </a:xfrm>
              <a:prstGeom prst="roundRect">
                <a:avLst>
                  <a:gd name="adj" fmla="val 3252"/>
                </a:avLst>
              </a:prstGeom>
              <a:noFill/>
              <a:ln w="19050">
                <a:solidFill>
                  <a:srgbClr val="FF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BF270C-93CE-4B3A-8B94-AD3CCF0082A7}"/>
                  </a:ext>
                </a:extLst>
              </p:cNvPr>
              <p:cNvSpPr txBox="1"/>
              <p:nvPr/>
            </p:nvSpPr>
            <p:spPr>
              <a:xfrm>
                <a:off x="5222099" y="2400953"/>
                <a:ext cx="1526435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HPC(</a:t>
                </a:r>
                <a:r>
                  <a:rPr lang="ko-KR" altLang="en-US" sz="1400"/>
                  <a:t>성남</a:t>
                </a:r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  <p:pic>
            <p:nvPicPr>
              <p:cNvPr id="26" name="Picture 2" descr="2020 ICT 기기산업 페스티벌 전시회">
                <a:extLst>
                  <a:ext uri="{FF2B5EF4-FFF2-40B4-BE49-F238E27FC236}">
                    <a16:creationId xmlns:a16="http://schemas.microsoft.com/office/drawing/2014/main" id="{3A305758-8C19-4C8E-B7E5-A8EA579F85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20" t="36471" r="73709" b="40859"/>
              <a:stretch/>
            </p:blipFill>
            <p:spPr bwMode="auto">
              <a:xfrm>
                <a:off x="4864127" y="2362643"/>
                <a:ext cx="383409" cy="384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91F9CA1-ABBA-4859-9C22-46E203135089}"/>
                </a:ext>
              </a:extLst>
            </p:cNvPr>
            <p:cNvSpPr/>
            <p:nvPr/>
          </p:nvSpPr>
          <p:spPr>
            <a:xfrm>
              <a:off x="7093113" y="4886849"/>
              <a:ext cx="1773191" cy="3843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404040"/>
                  </a:solidFill>
                </a:rPr>
                <a:t>Nvidia-docker</a:t>
              </a:r>
            </a:p>
            <a:p>
              <a:pPr algn="ctr"/>
              <a:r>
                <a:rPr lang="en-US" altLang="ko-KR" sz="1200">
                  <a:solidFill>
                    <a:srgbClr val="404040"/>
                  </a:solidFill>
                </a:rPr>
                <a:t>(CUDA)</a:t>
              </a:r>
              <a:endParaRPr lang="ko-KR" altLang="en-US" sz="1200">
                <a:solidFill>
                  <a:srgbClr val="40404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ECE1DD-DC95-4B11-9140-0D89E82FB84F}"/>
              </a:ext>
            </a:extLst>
          </p:cNvPr>
          <p:cNvGrpSpPr/>
          <p:nvPr/>
        </p:nvGrpSpPr>
        <p:grpSpPr>
          <a:xfrm>
            <a:off x="2374789" y="420625"/>
            <a:ext cx="9592238" cy="5343682"/>
            <a:chOff x="1299881" y="800939"/>
            <a:chExt cx="9592238" cy="50171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25A4229-5B92-4714-9BC9-D4DC6CCEE5EB}"/>
                </a:ext>
              </a:extLst>
            </p:cNvPr>
            <p:cNvSpPr/>
            <p:nvPr/>
          </p:nvSpPr>
          <p:spPr>
            <a:xfrm>
              <a:off x="1299881" y="1184789"/>
              <a:ext cx="8991601" cy="4633305"/>
            </a:xfrm>
            <a:prstGeom prst="roundRect">
              <a:avLst>
                <a:gd name="adj" fmla="val 32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EA0751-556D-472A-BBC8-A4B017639D68}"/>
                </a:ext>
              </a:extLst>
            </p:cNvPr>
            <p:cNvSpPr txBox="1"/>
            <p:nvPr/>
          </p:nvSpPr>
          <p:spPr>
            <a:xfrm>
              <a:off x="9165700" y="866409"/>
              <a:ext cx="1726419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b="1"/>
                <a:t>KOREN </a:t>
              </a:r>
              <a:r>
                <a:rPr lang="ko-KR" altLang="en-US" sz="1600" b="1"/>
                <a:t>망</a:t>
              </a:r>
            </a:p>
          </p:txBody>
        </p:sp>
        <p:pic>
          <p:nvPicPr>
            <p:cNvPr id="1026" name="Picture 2" descr="KOREN - 2018 NET 챌린지 캠프 | Facebook">
              <a:extLst>
                <a:ext uri="{FF2B5EF4-FFF2-40B4-BE49-F238E27FC236}">
                  <a16:creationId xmlns:a16="http://schemas.microsoft.com/office/drawing/2014/main" id="{94C65501-7F75-49FC-B88D-47A0162E4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67" b="98667" l="4889" r="99556">
                          <a14:foregroundMark x1="32000" y1="11556" x2="32000" y2="11556"/>
                          <a14:foregroundMark x1="44000" y1="9778" x2="36444" y2="20889"/>
                          <a14:foregroundMark x1="56000" y1="10222" x2="60889" y2="5778"/>
                          <a14:foregroundMark x1="52000" y1="10222" x2="49333" y2="12444"/>
                          <a14:foregroundMark x1="83556" y1="51556" x2="76000" y2="40000"/>
                          <a14:foregroundMark x1="73778" y1="62222" x2="62222" y2="51111"/>
                          <a14:foregroundMark x1="73778" y1="50222" x2="85333" y2="55111"/>
                          <a14:foregroundMark x1="85778" y1="60444" x2="85778" y2="65333"/>
                          <a14:foregroundMark x1="87111" y1="64000" x2="91111" y2="49778"/>
                          <a14:foregroundMark x1="93333" y1="41333" x2="93333" y2="41333"/>
                          <a14:foregroundMark x1="95111" y1="48889" x2="95111" y2="44444"/>
                          <a14:foregroundMark x1="83556" y1="89778" x2="70222" y2="77778"/>
                          <a14:foregroundMark x1="68444" y1="79556" x2="56444" y2="63556"/>
                          <a14:foregroundMark x1="80000" y1="92444" x2="85333" y2="95111"/>
                          <a14:foregroundMark x1="85778" y1="88889" x2="99556" y2="93778"/>
                          <a14:foregroundMark x1="92000" y1="96000" x2="93778" y2="99111"/>
                          <a14:foregroundMark x1="37333" y1="81778" x2="43111" y2="92889"/>
                          <a14:foregroundMark x1="8444" y1="64000" x2="4889" y2="42667"/>
                          <a14:foregroundMark x1="47111" y1="4000" x2="47111" y2="2667"/>
                          <a14:foregroundMark x1="58222" y1="9333" x2="66222" y2="9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5932" y="800939"/>
              <a:ext cx="383229" cy="38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그래픽 39" descr="보안 카메라 단색으로 채워진">
            <a:extLst>
              <a:ext uri="{FF2B5EF4-FFF2-40B4-BE49-F238E27FC236}">
                <a16:creationId xmlns:a16="http://schemas.microsoft.com/office/drawing/2014/main" id="{530EFFC5-EC98-4656-967D-002BD6A98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473328" y="4408237"/>
            <a:ext cx="526547" cy="489494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D04561-E41F-4418-BA36-1DAF853AA28F}"/>
              </a:ext>
            </a:extLst>
          </p:cNvPr>
          <p:cNvGrpSpPr/>
          <p:nvPr/>
        </p:nvGrpSpPr>
        <p:grpSpPr>
          <a:xfrm>
            <a:off x="4026832" y="1320857"/>
            <a:ext cx="3745567" cy="1708875"/>
            <a:chOff x="1609161" y="3521360"/>
            <a:chExt cx="1931898" cy="210878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9E6ABA1-2518-4C6C-A760-191E28BC368F}"/>
                </a:ext>
              </a:extLst>
            </p:cNvPr>
            <p:cNvSpPr/>
            <p:nvPr/>
          </p:nvSpPr>
          <p:spPr>
            <a:xfrm>
              <a:off x="1609163" y="3855337"/>
              <a:ext cx="1931896" cy="1774811"/>
            </a:xfrm>
            <a:prstGeom prst="roundRect">
              <a:avLst>
                <a:gd name="adj" fmla="val 3252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30B36C-CE22-4FAF-83B5-CE6F7C1626CA}"/>
                </a:ext>
              </a:extLst>
            </p:cNvPr>
            <p:cNvSpPr txBox="1"/>
            <p:nvPr/>
          </p:nvSpPr>
          <p:spPr>
            <a:xfrm>
              <a:off x="1609161" y="3521360"/>
              <a:ext cx="172641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/>
                <a:t>Master Node(</a:t>
              </a:r>
              <a:r>
                <a:rPr lang="ko-KR" altLang="en-US" sz="1400"/>
                <a:t>서울</a:t>
              </a:r>
              <a:r>
                <a:rPr lang="en-US" altLang="ko-KR" sz="1400"/>
                <a:t>)</a:t>
              </a:r>
              <a:endParaRPr lang="ko-KR" altLang="en-US" sz="1400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237159D-5AA6-41D7-81EA-50F8C721D0F0}"/>
              </a:ext>
            </a:extLst>
          </p:cNvPr>
          <p:cNvCxnSpPr>
            <a:cxnSpLocks/>
            <a:stCxn id="42" idx="2"/>
            <a:endCxn id="23" idx="0"/>
          </p:cNvCxnSpPr>
          <p:nvPr/>
        </p:nvCxnSpPr>
        <p:spPr>
          <a:xfrm rot="5400000">
            <a:off x="4540719" y="2136105"/>
            <a:ext cx="465272" cy="2252526"/>
          </a:xfrm>
          <a:prstGeom prst="bentConnector3">
            <a:avLst>
              <a:gd name="adj1" fmla="val 5192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437A2-C9F7-42EE-BDD2-8B831A832EBA}"/>
              </a:ext>
            </a:extLst>
          </p:cNvPr>
          <p:cNvCxnSpPr>
            <a:stCxn id="42" idx="2"/>
            <a:endCxn id="24" idx="0"/>
          </p:cNvCxnSpPr>
          <p:nvPr/>
        </p:nvCxnSpPr>
        <p:spPr>
          <a:xfrm rot="16200000" flipH="1">
            <a:off x="6649009" y="2280341"/>
            <a:ext cx="631912" cy="2130694"/>
          </a:xfrm>
          <a:prstGeom prst="bentConnector3">
            <a:avLst>
              <a:gd name="adj1" fmla="val 38651"/>
            </a:avLst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CC28BE6-EE4E-473F-87E3-A92D1FC8242F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5566213" y="3168175"/>
            <a:ext cx="443743" cy="223066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A2C1F8-5049-4114-AF37-D86412704676}"/>
              </a:ext>
            </a:extLst>
          </p:cNvPr>
          <p:cNvGrpSpPr/>
          <p:nvPr/>
        </p:nvGrpSpPr>
        <p:grpSpPr>
          <a:xfrm>
            <a:off x="9228040" y="1005646"/>
            <a:ext cx="1986338" cy="2311295"/>
            <a:chOff x="1609163" y="3511587"/>
            <a:chExt cx="1986338" cy="2852187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5A74FAE-9254-494A-AE92-FA406CE1BC31}"/>
                </a:ext>
              </a:extLst>
            </p:cNvPr>
            <p:cNvSpPr/>
            <p:nvPr/>
          </p:nvSpPr>
          <p:spPr>
            <a:xfrm>
              <a:off x="1609163" y="3855336"/>
              <a:ext cx="1931896" cy="2508438"/>
            </a:xfrm>
            <a:prstGeom prst="roundRect">
              <a:avLst>
                <a:gd name="adj" fmla="val 3252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931B62-FE42-42DA-8756-8F6B2D494084}"/>
                </a:ext>
              </a:extLst>
            </p:cNvPr>
            <p:cNvSpPr txBox="1"/>
            <p:nvPr/>
          </p:nvSpPr>
          <p:spPr>
            <a:xfrm>
              <a:off x="1869082" y="3511587"/>
              <a:ext cx="1726419" cy="37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/>
                <a:t>PaaS-TA</a:t>
              </a:r>
              <a:endParaRPr lang="ko-KR" altLang="en-US" sz="1400"/>
            </a:p>
          </p:txBody>
        </p:sp>
      </p:grpSp>
      <p:pic>
        <p:nvPicPr>
          <p:cNvPr id="1030" name="Picture 6" descr="Apache Logo">
            <a:extLst>
              <a:ext uri="{FF2B5EF4-FFF2-40B4-BE49-F238E27FC236}">
                <a16:creationId xmlns:a16="http://schemas.microsoft.com/office/drawing/2014/main" id="{6FBB11E9-CF72-4F7B-8DA1-DEB3F817D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696" b="90000" l="1000" r="97111">
                        <a14:foregroundMark x1="7778" y1="41739" x2="5111" y2="60435"/>
                        <a14:foregroundMark x1="11444" y1="53696" x2="13889" y2="43043"/>
                        <a14:foregroundMark x1="19444" y1="8696" x2="19444" y2="8696"/>
                        <a14:foregroundMark x1="3111" y1="65435" x2="3111" y2="65435"/>
                        <a14:foregroundMark x1="6444" y1="67826" x2="6444" y2="67826"/>
                        <a14:foregroundMark x1="5667" y1="69565" x2="6444" y2="64130"/>
                        <a14:foregroundMark x1="7111" y1="66304" x2="9444" y2="65217"/>
                        <a14:foregroundMark x1="4058" y1="63892" x2="3333" y2="67391"/>
                        <a14:foregroundMark x1="5000" y1="59348" x2="4113" y2="63627"/>
                        <a14:foregroundMark x1="6444" y1="64130" x2="5444" y2="71304"/>
                        <a14:foregroundMark x1="2722" y1="77992" x2="1444" y2="83261"/>
                        <a14:foregroundMark x1="4133" y1="72174" x2="4028" y2="72606"/>
                        <a14:foregroundMark x1="5556" y1="66304" x2="4133" y2="72174"/>
                        <a14:foregroundMark x1="2988" y1="72174" x2="5444" y2="55652"/>
                        <a14:foregroundMark x1="26333" y1="51522" x2="26333" y2="51522"/>
                        <a14:foregroundMark x1="39000" y1="49783" x2="39000" y2="49783"/>
                        <a14:foregroundMark x1="50889" y1="51087" x2="50889" y2="51087"/>
                        <a14:foregroundMark x1="61556" y1="51087" x2="61556" y2="51087"/>
                        <a14:foregroundMark x1="77667" y1="46522" x2="77667" y2="46522"/>
                        <a14:foregroundMark x1="91000" y1="45435" x2="91000" y2="45435"/>
                        <a14:foregroundMark x1="91333" y1="42826" x2="91333" y2="42826"/>
                        <a14:foregroundMark x1="91333" y1="41304" x2="91000" y2="34783"/>
                        <a14:foregroundMark x1="91333" y1="34130" x2="93222" y2="33478"/>
                        <a14:foregroundMark x1="95111" y1="46739" x2="97111" y2="46739"/>
                        <a14:foregroundMark x1="7333" y1="65217" x2="6333" y2="70217"/>
                        <a14:foregroundMark x1="76889" y1="46957" x2="76222" y2="45217"/>
                        <a14:foregroundMark x1="6444" y1="55217" x2="3667" y2="65435"/>
                        <a14:foregroundMark x1="2831" y1="70256" x2="2740" y2="71065"/>
                        <a14:foregroundMark x1="3508" y1="64242" x2="2903" y2="69620"/>
                        <a14:foregroundMark x1="3763" y1="62009" x2="4111" y2="58913"/>
                        <a14:foregroundMark x1="2889" y1="69783" x2="3512" y2="64237"/>
                        <a14:foregroundMark x1="2889" y1="65435" x2="2719" y2="65043"/>
                        <a14:foregroundMark x1="4667" y1="63478" x2="4333" y2="61739"/>
                        <a14:foregroundMark x1="7222" y1="63261" x2="8778" y2="67391"/>
                        <a14:foregroundMark x1="8222" y1="65217" x2="11222" y2="63478"/>
                        <a14:foregroundMark x1="11444" y1="61087" x2="9111" y2="66739"/>
                        <a14:foregroundMark x1="9000" y1="67174" x2="7889" y2="68043"/>
                        <a14:backgroundMark x1="1556" y1="65435" x2="556" y2="61522"/>
                        <a14:backgroundMark x1="1222" y1="62391" x2="1222" y2="62391"/>
                        <a14:backgroundMark x1="1889" y1="62826" x2="1889" y2="62826"/>
                        <a14:backgroundMark x1="1444" y1="61522" x2="1444" y2="61522"/>
                        <a14:backgroundMark x1="1444" y1="61522" x2="1667" y2="63696"/>
                        <a14:backgroundMark x1="1889" y1="63913" x2="2333" y2="65435"/>
                        <a14:backgroundMark x1="1889" y1="63696" x2="1000" y2="60652"/>
                        <a14:backgroundMark x1="1556" y1="74783" x2="1111" y2="84130"/>
                        <a14:backgroundMark x1="1889" y1="73261" x2="2222" y2="72826"/>
                        <a14:backgroundMark x1="2556" y1="72174" x2="2556" y2="72174"/>
                        <a14:backgroundMark x1="2667" y1="71957" x2="2667" y2="71957"/>
                        <a14:backgroundMark x1="2111" y1="73043" x2="2111" y2="75652"/>
                        <a14:backgroundMark x1="2889" y1="71957" x2="2556" y2="74130"/>
                        <a14:backgroundMark x1="2889" y1="71522" x2="2444" y2="71522"/>
                        <a14:backgroundMark x1="3444" y1="73043" x2="3333" y2="78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13" y="1919107"/>
            <a:ext cx="855260" cy="4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, PHP png | PNGEgg">
            <a:extLst>
              <a:ext uri="{FF2B5EF4-FFF2-40B4-BE49-F238E27FC236}">
                <a16:creationId xmlns:a16="http://schemas.microsoft.com/office/drawing/2014/main" id="{BFE6A63F-59A1-47DA-B795-7AD66CB4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4524" l="9778" r="90667">
                        <a14:foregroundMark x1="47333" y1="11905" x2="50333" y2="10952"/>
                        <a14:foregroundMark x1="9778" y1="47619" x2="9778" y2="47619"/>
                        <a14:foregroundMark x1="49111" y1="94524" x2="51444" y2="93571"/>
                        <a14:foregroundMark x1="90667" y1="48333" x2="90667" y2="48333"/>
                        <a14:foregroundMark x1="86556" y1="46190" x2="27333" y2="35476"/>
                        <a14:foregroundMark x1="27333" y1="35476" x2="27556" y2="62143"/>
                        <a14:foregroundMark x1="27556" y1="62143" x2="60444" y2="65714"/>
                        <a14:foregroundMark x1="60444" y1="65714" x2="65111" y2="64524"/>
                        <a14:foregroundMark x1="85111" y1="61667" x2="52000" y2="79048"/>
                        <a14:foregroundMark x1="50889" y1="79048" x2="28000" y2="70714"/>
                        <a14:foregroundMark x1="41333" y1="77619" x2="14333" y2="50952"/>
                        <a14:foregroundMark x1="16667" y1="50476" x2="25667" y2="19762"/>
                        <a14:foregroundMark x1="26222" y1="19286" x2="56000" y2="10476"/>
                        <a14:foregroundMark x1="54778" y1="14048" x2="32333" y2="31905"/>
                        <a14:foregroundMark x1="60778" y1="19762" x2="80111" y2="39048"/>
                        <a14:foregroundMark x1="54333" y1="21905" x2="57556" y2="31667"/>
                        <a14:foregroundMark x1="57556" y1="31667" x2="68889" y2="48095"/>
                        <a14:foregroundMark x1="59667" y1="20000" x2="73444" y2="34762"/>
                        <a14:foregroundMark x1="65111" y1="15000" x2="84222" y2="32857"/>
                        <a14:foregroundMark x1="83444" y1="65952" x2="75444" y2="83095"/>
                        <a14:foregroundMark x1="34333" y1="45476" x2="33556" y2="3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81" y="1666487"/>
            <a:ext cx="659523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06FBE0C-0642-4B94-B224-B315125CD4C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324" y="1651999"/>
            <a:ext cx="542924" cy="542924"/>
          </a:xfrm>
          <a:prstGeom prst="rect">
            <a:avLst/>
          </a:prstGeom>
        </p:spPr>
      </p:pic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E8DE06E1-0B86-493D-A955-7B947A4329AD}"/>
              </a:ext>
            </a:extLst>
          </p:cNvPr>
          <p:cNvGrpSpPr/>
          <p:nvPr/>
        </p:nvGrpSpPr>
        <p:grpSpPr>
          <a:xfrm>
            <a:off x="10450751" y="2620982"/>
            <a:ext cx="551826" cy="744632"/>
            <a:chOff x="10488161" y="2592493"/>
            <a:chExt cx="551826" cy="744632"/>
          </a:xfrm>
        </p:grpSpPr>
        <p:pic>
          <p:nvPicPr>
            <p:cNvPr id="1024" name="그래픽 1023" descr="데이터베이스 윤곽선">
              <a:extLst>
                <a:ext uri="{FF2B5EF4-FFF2-40B4-BE49-F238E27FC236}">
                  <a16:creationId xmlns:a16="http://schemas.microsoft.com/office/drawing/2014/main" id="{F8B43AE0-AD2A-4728-9450-C178CCE9D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88161" y="2592493"/>
              <a:ext cx="542924" cy="542924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135A54-718F-4088-8A05-9469D42C8E62}"/>
                </a:ext>
              </a:extLst>
            </p:cNvPr>
            <p:cNvSpPr txBox="1"/>
            <p:nvPr/>
          </p:nvSpPr>
          <p:spPr>
            <a:xfrm>
              <a:off x="10557224" y="3029348"/>
              <a:ext cx="48276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/>
                <a:t>DB</a:t>
              </a:r>
              <a:endParaRPr lang="ko-KR" altLang="en-US" sz="1400"/>
            </a:p>
          </p:txBody>
        </p:sp>
      </p:grp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3851B439-DF99-4A7E-BAF0-DD06981F0291}"/>
              </a:ext>
            </a:extLst>
          </p:cNvPr>
          <p:cNvCxnSpPr>
            <a:cxnSpLocks/>
            <a:endCxn id="1024" idx="0"/>
          </p:cNvCxnSpPr>
          <p:nvPr/>
        </p:nvCxnSpPr>
        <p:spPr>
          <a:xfrm>
            <a:off x="10716786" y="2268963"/>
            <a:ext cx="5427" cy="35201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F7F0B11-1242-4E24-9722-AACE4CD473BF}"/>
              </a:ext>
            </a:extLst>
          </p:cNvPr>
          <p:cNvCxnSpPr>
            <a:cxnSpLocks/>
          </p:cNvCxnSpPr>
          <p:nvPr/>
        </p:nvCxnSpPr>
        <p:spPr>
          <a:xfrm>
            <a:off x="10116833" y="1923461"/>
            <a:ext cx="32849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6C6A12B0-F53F-408C-BAA9-308BDEAC2A0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73" y="1753554"/>
            <a:ext cx="395527" cy="359632"/>
          </a:xfrm>
          <a:prstGeom prst="rect">
            <a:avLst/>
          </a:prstGeom>
        </p:spPr>
      </p:pic>
      <p:pic>
        <p:nvPicPr>
          <p:cNvPr id="79" name="Picture 4" descr="KEDA | Kubernetes Event-driven Autoscaling">
            <a:extLst>
              <a:ext uri="{FF2B5EF4-FFF2-40B4-BE49-F238E27FC236}">
                <a16:creationId xmlns:a16="http://schemas.microsoft.com/office/drawing/2014/main" id="{6B74A0FA-4F12-4E80-8232-85B66919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9599" y="1684998"/>
            <a:ext cx="648191" cy="66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5145B43B-5A6C-4E5A-8917-A665B0B6C4F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98" y="1758051"/>
            <a:ext cx="395527" cy="354263"/>
          </a:xfrm>
          <a:prstGeom prst="rect">
            <a:avLst/>
          </a:prstGeom>
        </p:spPr>
      </p:pic>
      <p:sp>
        <p:nvSpPr>
          <p:cNvPr id="83" name="원호 82">
            <a:extLst>
              <a:ext uri="{FF2B5EF4-FFF2-40B4-BE49-F238E27FC236}">
                <a16:creationId xmlns:a16="http://schemas.microsoft.com/office/drawing/2014/main" id="{A6A7DD5A-A8B8-4BC6-BCED-D9FB7F2B6C46}"/>
              </a:ext>
            </a:extLst>
          </p:cNvPr>
          <p:cNvSpPr/>
          <p:nvPr/>
        </p:nvSpPr>
        <p:spPr>
          <a:xfrm>
            <a:off x="20040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4" name="Picture 10" descr="RabbitMQ 클러스터 구성하기 :: 조은우 개발 블로그">
            <a:extLst>
              <a:ext uri="{FF2B5EF4-FFF2-40B4-BE49-F238E27FC236}">
                <a16:creationId xmlns:a16="http://schemas.microsoft.com/office/drawing/2014/main" id="{3CEEE692-85B9-4AF8-940C-6B515E334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762" b="97381" l="7381" r="42619">
                        <a14:foregroundMark x1="9286" y1="7143" x2="11905" y2="23333"/>
                        <a14:foregroundMark x1="23333" y1="4762" x2="26905" y2="5952"/>
                        <a14:foregroundMark x1="7857" y1="7381" x2="7381" y2="10000"/>
                        <a14:foregroundMark x1="42976" y1="51905" x2="42976" y2="51905"/>
                        <a14:foregroundMark x1="8214" y1="90238" x2="8214" y2="90238"/>
                        <a14:foregroundMark x1="11429" y1="95000" x2="11429" y2="95000"/>
                        <a14:foregroundMark x1="15476" y1="92619" x2="15476" y2="92619"/>
                        <a14:foregroundMark x1="16786" y1="88810" x2="16786" y2="88810"/>
                        <a14:foregroundMark x1="21310" y1="89762" x2="21310" y2="89762"/>
                        <a14:foregroundMark x1="25595" y1="89524" x2="25595" y2="89524"/>
                        <a14:foregroundMark x1="25595" y1="84286" x2="25595" y2="84286"/>
                        <a14:foregroundMark x1="27857" y1="88333" x2="27857" y2="88333"/>
                        <a14:foregroundMark x1="41429" y1="93810" x2="41429" y2="93810"/>
                        <a14:foregroundMark x1="41429" y1="91905" x2="41429" y2="91905"/>
                        <a14:foregroundMark x1="41429" y1="91190" x2="41429" y2="91190"/>
                        <a14:foregroundMark x1="41548" y1="89762" x2="41548" y2="89762"/>
                        <a14:foregroundMark x1="41429" y1="88095" x2="41429" y2="88095"/>
                        <a14:foregroundMark x1="40952" y1="85000" x2="40952" y2="85000"/>
                        <a14:foregroundMark x1="41548" y1="97381" x2="41548" y2="97381"/>
                        <a14:foregroundMark x1="33452" y1="96667" x2="33452" y2="96667"/>
                        <a14:foregroundMark x1="30833" y1="84048" x2="30833" y2="84048"/>
                        <a14:foregroundMark x1="35714" y1="88095" x2="35714" y2="88095"/>
                        <a14:foregroundMark x1="36071" y1="93333" x2="36071" y2="93333"/>
                        <a14:foregroundMark x1="35952" y1="95714" x2="35952" y2="95714"/>
                        <a14:foregroundMark x1="35952" y1="91429" x2="35952" y2="91429"/>
                        <a14:foregroundMark x1="36071" y1="90238" x2="36071" y2="90238"/>
                        <a14:foregroundMark x1="36071" y1="96667" x2="36071" y2="96667"/>
                        <a14:backgroundMark x1="31310" y1="87857" x2="31310" y2="87857"/>
                        <a14:backgroundMark x1="31071" y1="86667" x2="31071" y2="86667"/>
                        <a14:backgroundMark x1="35595" y1="88571" x2="35595" y2="8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2" r="53356" b="16927"/>
          <a:stretch/>
        </p:blipFill>
        <p:spPr bwMode="auto">
          <a:xfrm>
            <a:off x="5834605" y="2001812"/>
            <a:ext cx="522790" cy="52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3E0A9437-5CF6-4335-BDFB-19F74F41A659}"/>
              </a:ext>
            </a:extLst>
          </p:cNvPr>
          <p:cNvSpPr/>
          <p:nvPr/>
        </p:nvSpPr>
        <p:spPr>
          <a:xfrm>
            <a:off x="4123765" y="1666487"/>
            <a:ext cx="1084729" cy="52843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B2A9209-5D72-4C30-BB3B-8375ACAF0C0B}"/>
              </a:ext>
            </a:extLst>
          </p:cNvPr>
          <p:cNvSpPr txBox="1"/>
          <p:nvPr/>
        </p:nvSpPr>
        <p:spPr>
          <a:xfrm>
            <a:off x="4177414" y="2150559"/>
            <a:ext cx="96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Monitoring</a:t>
            </a:r>
            <a:endParaRPr lang="ko-KR" altLang="en-US" sz="12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C480CE-6B68-4BB0-856B-F81246302A5B}"/>
              </a:ext>
            </a:extLst>
          </p:cNvPr>
          <p:cNvSpPr txBox="1"/>
          <p:nvPr/>
        </p:nvSpPr>
        <p:spPr>
          <a:xfrm>
            <a:off x="5633179" y="2497502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RabbitMQ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pic>
        <p:nvPicPr>
          <p:cNvPr id="92" name="그래픽 91" descr="보안 카메라 단색으로 채워진">
            <a:extLst>
              <a:ext uri="{FF2B5EF4-FFF2-40B4-BE49-F238E27FC236}">
                <a16:creationId xmlns:a16="http://schemas.microsoft.com/office/drawing/2014/main" id="{DF28D0AC-A055-4C5D-BBEF-AFB5AD241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5403" y="6069918"/>
            <a:ext cx="542293" cy="48949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0C7C79-B525-4358-81B1-CCE13386D2B6}"/>
              </a:ext>
            </a:extLst>
          </p:cNvPr>
          <p:cNvSpPr/>
          <p:nvPr/>
        </p:nvSpPr>
        <p:spPr>
          <a:xfrm>
            <a:off x="3059004" y="4684311"/>
            <a:ext cx="559750" cy="5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Pod 1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60B985-7734-43D7-8C37-84106867C13F}"/>
              </a:ext>
            </a:extLst>
          </p:cNvPr>
          <p:cNvSpPr txBox="1"/>
          <p:nvPr/>
        </p:nvSpPr>
        <p:spPr>
          <a:xfrm>
            <a:off x="2826738" y="5202163"/>
            <a:ext cx="109151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/>
              <a:t>움직임 감지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FA77ABE-BB27-42DE-B890-5E98C86AB0F8}"/>
              </a:ext>
            </a:extLst>
          </p:cNvPr>
          <p:cNvSpPr/>
          <p:nvPr/>
        </p:nvSpPr>
        <p:spPr>
          <a:xfrm>
            <a:off x="4995881" y="4702693"/>
            <a:ext cx="559750" cy="5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Pod 1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4FBABF-533F-48E5-AC07-3FEDA572AE83}"/>
              </a:ext>
            </a:extLst>
          </p:cNvPr>
          <p:cNvSpPr txBox="1"/>
          <p:nvPr/>
        </p:nvSpPr>
        <p:spPr>
          <a:xfrm>
            <a:off x="4763615" y="5220545"/>
            <a:ext cx="109151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/>
              <a:t>움직임 감지</a:t>
            </a:r>
          </a:p>
        </p:txBody>
      </p:sp>
      <p:cxnSp>
        <p:nvCxnSpPr>
          <p:cNvPr id="1044" name="직선 연결선 1043">
            <a:extLst>
              <a:ext uri="{FF2B5EF4-FFF2-40B4-BE49-F238E27FC236}">
                <a16:creationId xmlns:a16="http://schemas.microsoft.com/office/drawing/2014/main" id="{BD35BF9F-3D52-4651-AF1F-6A895AF63274}"/>
              </a:ext>
            </a:extLst>
          </p:cNvPr>
          <p:cNvCxnSpPr>
            <a:stCxn id="40" idx="3"/>
          </p:cNvCxnSpPr>
          <p:nvPr/>
        </p:nvCxnSpPr>
        <p:spPr>
          <a:xfrm flipH="1">
            <a:off x="806824" y="4652984"/>
            <a:ext cx="666504" cy="77973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B7FD00F-E158-400C-9CBC-51AC99C0D297}"/>
              </a:ext>
            </a:extLst>
          </p:cNvPr>
          <p:cNvCxnSpPr>
            <a:cxnSpLocks/>
          </p:cNvCxnSpPr>
          <p:nvPr/>
        </p:nvCxnSpPr>
        <p:spPr>
          <a:xfrm flipH="1">
            <a:off x="1265979" y="4743484"/>
            <a:ext cx="285873" cy="48783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6C3CA7B4-05C5-4A80-B8B0-88BB21ED2A6F}"/>
              </a:ext>
            </a:extLst>
          </p:cNvPr>
          <p:cNvSpPr txBox="1"/>
          <p:nvPr/>
        </p:nvSpPr>
        <p:spPr>
          <a:xfrm>
            <a:off x="3078802" y="427870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움직임 감지</a:t>
            </a:r>
            <a:r>
              <a:rPr lang="en-US" altLang="ko-KR"/>
              <a:t>!</a:t>
            </a:r>
            <a:endParaRPr lang="ko-KR" altLang="en-US"/>
          </a:p>
        </p:txBody>
      </p:sp>
      <p:cxnSp>
        <p:nvCxnSpPr>
          <p:cNvPr id="1050" name="직선 화살표 연결선 1049">
            <a:extLst>
              <a:ext uri="{FF2B5EF4-FFF2-40B4-BE49-F238E27FC236}">
                <a16:creationId xmlns:a16="http://schemas.microsoft.com/office/drawing/2014/main" id="{70FF1AAC-BD2E-45EB-A347-C7C69E4A7FE4}"/>
              </a:ext>
            </a:extLst>
          </p:cNvPr>
          <p:cNvCxnSpPr/>
          <p:nvPr/>
        </p:nvCxnSpPr>
        <p:spPr>
          <a:xfrm>
            <a:off x="1999875" y="4652984"/>
            <a:ext cx="1059129" cy="3140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7138BEB-995E-4313-A16A-D9FD832785D3}"/>
              </a:ext>
            </a:extLst>
          </p:cNvPr>
          <p:cNvCxnSpPr>
            <a:cxnSpLocks/>
            <a:stCxn id="96" idx="2"/>
            <a:endCxn id="92" idx="0"/>
          </p:cNvCxnSpPr>
          <p:nvPr/>
        </p:nvCxnSpPr>
        <p:spPr>
          <a:xfrm>
            <a:off x="5309373" y="5497544"/>
            <a:ext cx="367177" cy="57237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그래픽 1054" descr="자동차 단색으로 채워진">
            <a:extLst>
              <a:ext uri="{FF2B5EF4-FFF2-40B4-BE49-F238E27FC236}">
                <a16:creationId xmlns:a16="http://schemas.microsoft.com/office/drawing/2014/main" id="{FDE0F355-117E-4169-910A-63DB3A2768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359551" y="4883962"/>
            <a:ext cx="914400" cy="914400"/>
          </a:xfrm>
          <a:prstGeom prst="rect">
            <a:avLst/>
          </a:prstGeom>
        </p:spPr>
      </p:pic>
      <p:sp>
        <p:nvSpPr>
          <p:cNvPr id="1056" name="화살표: 오른쪽 1055">
            <a:extLst>
              <a:ext uri="{FF2B5EF4-FFF2-40B4-BE49-F238E27FC236}">
                <a16:creationId xmlns:a16="http://schemas.microsoft.com/office/drawing/2014/main" id="{95FF3E7B-FCED-41CD-AD31-FA807E0532D8}"/>
              </a:ext>
            </a:extLst>
          </p:cNvPr>
          <p:cNvSpPr/>
          <p:nvPr/>
        </p:nvSpPr>
        <p:spPr>
          <a:xfrm rot="19134222">
            <a:off x="3433562" y="3595319"/>
            <a:ext cx="2532719" cy="2417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107ECBAD-736C-4E6F-A233-966A58AF32DC}"/>
              </a:ext>
            </a:extLst>
          </p:cNvPr>
          <p:cNvSpPr/>
          <p:nvPr/>
        </p:nvSpPr>
        <p:spPr>
          <a:xfrm rot="3140191">
            <a:off x="6125648" y="3420603"/>
            <a:ext cx="1493874" cy="2417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5B34E7C3-CB57-477F-888A-11EDD7E881E9}"/>
              </a:ext>
            </a:extLst>
          </p:cNvPr>
          <p:cNvGrpSpPr/>
          <p:nvPr/>
        </p:nvGrpSpPr>
        <p:grpSpPr>
          <a:xfrm>
            <a:off x="6877690" y="4145928"/>
            <a:ext cx="1526435" cy="924350"/>
            <a:chOff x="6941781" y="4220131"/>
            <a:chExt cx="1526435" cy="92435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575DC05-B443-43F9-8CED-EF9588305663}"/>
                </a:ext>
              </a:extLst>
            </p:cNvPr>
            <p:cNvSpPr/>
            <p:nvPr/>
          </p:nvSpPr>
          <p:spPr>
            <a:xfrm>
              <a:off x="7425576" y="4220131"/>
              <a:ext cx="559750" cy="528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 1</a:t>
              </a:r>
              <a:endPara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6198416-E664-4BA9-8642-C847B184AAB0}"/>
                </a:ext>
              </a:extLst>
            </p:cNvPr>
            <p:cNvSpPr txBox="1"/>
            <p:nvPr/>
          </p:nvSpPr>
          <p:spPr>
            <a:xfrm>
              <a:off x="6941781" y="4713594"/>
              <a:ext cx="1526435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딥러닝</a:t>
              </a:r>
              <a:endParaRPr lang="en-US" altLang="ko-KR" sz="1100"/>
            </a:p>
            <a:p>
              <a:pPr algn="ctr"/>
              <a:r>
                <a:rPr lang="en-US" altLang="ko-KR" sz="1100"/>
                <a:t>(</a:t>
              </a:r>
              <a:r>
                <a:rPr lang="ko-KR" altLang="en-US" sz="1100"/>
                <a:t>상황 추론</a:t>
              </a:r>
              <a:r>
                <a:rPr lang="en-US" altLang="ko-KR" sz="1100"/>
                <a:t>)</a:t>
              </a:r>
            </a:p>
          </p:txBody>
        </p:sp>
      </p:grpSp>
      <p:cxnSp>
        <p:nvCxnSpPr>
          <p:cNvPr id="1060" name="직선 화살표 연결선 1059">
            <a:extLst>
              <a:ext uri="{FF2B5EF4-FFF2-40B4-BE49-F238E27FC236}">
                <a16:creationId xmlns:a16="http://schemas.microsoft.com/office/drawing/2014/main" id="{1C629A43-A4B2-4FD3-89FD-FE80BD76AD72}"/>
              </a:ext>
            </a:extLst>
          </p:cNvPr>
          <p:cNvCxnSpPr>
            <a:cxnSpLocks/>
          </p:cNvCxnSpPr>
          <p:nvPr/>
        </p:nvCxnSpPr>
        <p:spPr>
          <a:xfrm flipH="1">
            <a:off x="6450579" y="2204951"/>
            <a:ext cx="420010" cy="1886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8" name="Picture 14" descr="PaaS-TA">
            <a:extLst>
              <a:ext uri="{FF2B5EF4-FFF2-40B4-BE49-F238E27FC236}">
                <a16:creationId xmlns:a16="http://schemas.microsoft.com/office/drawing/2014/main" id="{89D71D25-49E0-419B-9424-E948E75F9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32245" b="71429" l="11605" r="47160">
                        <a14:foregroundMark x1="15802" y1="32653" x2="15802" y2="32653"/>
                        <a14:foregroundMark x1="14568" y1="57551" x2="14568" y2="57551"/>
                        <a14:foregroundMark x1="14568" y1="51837" x2="14568" y2="51837"/>
                        <a14:foregroundMark x1="16543" y1="51837" x2="16543" y2="51837"/>
                        <a14:foregroundMark x1="18025" y1="53061" x2="18025" y2="53061"/>
                        <a14:foregroundMark x1="19506" y1="57551" x2="46667" y2="57143"/>
                        <a14:foregroundMark x1="45432" y1="54286" x2="20988" y2="54694"/>
                        <a14:foregroundMark x1="47160" y1="60408" x2="18519" y2="59184"/>
                        <a14:foregroundMark x1="14815" y1="52653" x2="17778" y2="55510"/>
                        <a14:foregroundMark x1="16790" y1="56735" x2="26173" y2="57959"/>
                        <a14:foregroundMark x1="16049" y1="57143" x2="14568" y2="59592"/>
                        <a14:foregroundMark x1="15062" y1="57143" x2="14568" y2="58776"/>
                        <a14:foregroundMark x1="14321" y1="56735" x2="15309" y2="57551"/>
                        <a14:foregroundMark x1="16790" y1="57143" x2="21235" y2="57959"/>
                        <a14:foregroundMark x1="15802" y1="59184" x2="31358" y2="59184"/>
                        <a14:foregroundMark x1="31358" y1="59184" x2="46914" y2="59184"/>
                        <a14:foregroundMark x1="46914" y1="59184" x2="15802" y2="53878"/>
                        <a14:foregroundMark x1="15802" y1="53878" x2="18519" y2="53878"/>
                        <a14:foregroundMark x1="18272" y1="53061" x2="40741" y2="53878"/>
                        <a14:foregroundMark x1="39753" y1="53469" x2="45926" y2="54286"/>
                        <a14:foregroundMark x1="14568" y1="68571" x2="30864" y2="68980"/>
                        <a14:foregroundMark x1="29877" y1="67347" x2="14568" y2="66939"/>
                        <a14:foregroundMark x1="15062" y1="69388" x2="30864" y2="68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7" t="28327" r="49408" b="50514"/>
          <a:stretch/>
        </p:blipFill>
        <p:spPr bwMode="auto">
          <a:xfrm>
            <a:off x="9114369" y="1054280"/>
            <a:ext cx="698041" cy="20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0" name="그룹 1069">
            <a:extLst>
              <a:ext uri="{FF2B5EF4-FFF2-40B4-BE49-F238E27FC236}">
                <a16:creationId xmlns:a16="http://schemas.microsoft.com/office/drawing/2014/main" id="{2C0AE85E-EE0E-4273-A421-8E302C3B8A1B}"/>
              </a:ext>
            </a:extLst>
          </p:cNvPr>
          <p:cNvGrpSpPr/>
          <p:nvPr/>
        </p:nvGrpSpPr>
        <p:grpSpPr>
          <a:xfrm>
            <a:off x="6823060" y="2693181"/>
            <a:ext cx="1355178" cy="1489555"/>
            <a:chOff x="6823060" y="2693181"/>
            <a:chExt cx="1355178" cy="1489555"/>
          </a:xfrm>
        </p:grpSpPr>
        <p:sp>
          <p:nvSpPr>
            <p:cNvPr id="134" name="화살표: 오른쪽 133">
              <a:extLst>
                <a:ext uri="{FF2B5EF4-FFF2-40B4-BE49-F238E27FC236}">
                  <a16:creationId xmlns:a16="http://schemas.microsoft.com/office/drawing/2014/main" id="{2C00135D-FFAE-469A-9245-AB25CAB505EF}"/>
                </a:ext>
              </a:extLst>
            </p:cNvPr>
            <p:cNvSpPr/>
            <p:nvPr/>
          </p:nvSpPr>
          <p:spPr>
            <a:xfrm rot="3140191" flipH="1">
              <a:off x="6199162" y="3317079"/>
              <a:ext cx="1489555" cy="24176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60673CB4-A2D6-4319-8B2C-9EC43E8A086C}"/>
                </a:ext>
              </a:extLst>
            </p:cNvPr>
            <p:cNvSpPr txBox="1"/>
            <p:nvPr/>
          </p:nvSpPr>
          <p:spPr>
            <a:xfrm>
              <a:off x="7022729" y="2922680"/>
              <a:ext cx="1155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is accident?</a:t>
              </a:r>
            </a:p>
            <a:p>
              <a:r>
                <a:rPr lang="en-US" altLang="ko-KR" sz="1200"/>
                <a:t>is fire?</a:t>
              </a:r>
            </a:p>
            <a:p>
              <a:r>
                <a:rPr lang="en-US" altLang="ko-KR" sz="1200"/>
                <a:t>is dangerous?</a:t>
              </a:r>
              <a:endParaRPr lang="ko-KR" altLang="en-US" sz="1200"/>
            </a:p>
          </p:txBody>
        </p:sp>
      </p:grp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AB39B8AA-EA8C-4B98-967B-2C39BE0080E8}"/>
              </a:ext>
            </a:extLst>
          </p:cNvPr>
          <p:cNvSpPr/>
          <p:nvPr/>
        </p:nvSpPr>
        <p:spPr>
          <a:xfrm rot="19228351" flipH="1">
            <a:off x="4045819" y="3129784"/>
            <a:ext cx="3203347" cy="2417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E83E3995-B0EE-4F79-B28A-5C6D06918BB9}"/>
              </a:ext>
            </a:extLst>
          </p:cNvPr>
          <p:cNvGrpSpPr/>
          <p:nvPr/>
        </p:nvGrpSpPr>
        <p:grpSpPr>
          <a:xfrm>
            <a:off x="3597899" y="4334129"/>
            <a:ext cx="1091515" cy="944114"/>
            <a:chOff x="3597899" y="4334129"/>
            <a:chExt cx="1091515" cy="944114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707FBD3-E029-4D29-AC02-F0418645402C}"/>
                </a:ext>
              </a:extLst>
            </p:cNvPr>
            <p:cNvSpPr/>
            <p:nvPr/>
          </p:nvSpPr>
          <p:spPr>
            <a:xfrm>
              <a:off x="3881941" y="4334129"/>
              <a:ext cx="559750" cy="528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 2</a:t>
              </a:r>
              <a:endPara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6D6E918-ABE2-4A2E-BF40-178E9BDF0720}"/>
                </a:ext>
              </a:extLst>
            </p:cNvPr>
            <p:cNvSpPr txBox="1"/>
            <p:nvPr/>
          </p:nvSpPr>
          <p:spPr>
            <a:xfrm>
              <a:off x="3597899" y="4847356"/>
              <a:ext cx="1091515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spc="-150"/>
                <a:t>실시간 사고 위치</a:t>
              </a:r>
              <a:endParaRPr lang="en-US" altLang="ko-KR" sz="1050" spc="-150"/>
            </a:p>
            <a:p>
              <a:pPr algn="ctr"/>
              <a:r>
                <a:rPr lang="ko-KR" altLang="en-US" sz="1050" spc="-150"/>
                <a:t>표시 서비스</a:t>
              </a:r>
            </a:p>
          </p:txBody>
        </p:sp>
      </p:grp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9DB56917-3470-4316-BCA8-B4F897EF0A98}"/>
              </a:ext>
            </a:extLst>
          </p:cNvPr>
          <p:cNvCxnSpPr>
            <a:cxnSpLocks/>
          </p:cNvCxnSpPr>
          <p:nvPr/>
        </p:nvCxnSpPr>
        <p:spPr>
          <a:xfrm flipH="1">
            <a:off x="9021586" y="1974264"/>
            <a:ext cx="250729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23FDD68-2F69-48A8-A309-7EAAE1A314E4}"/>
              </a:ext>
            </a:extLst>
          </p:cNvPr>
          <p:cNvSpPr txBox="1"/>
          <p:nvPr/>
        </p:nvSpPr>
        <p:spPr>
          <a:xfrm>
            <a:off x="7904922" y="1678646"/>
            <a:ext cx="12326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상황 추론 및 각 서비스에서의 </a:t>
            </a:r>
            <a:r>
              <a:rPr lang="en-US" altLang="ko-KR" sz="1200" b="1"/>
              <a:t>DB </a:t>
            </a:r>
            <a:r>
              <a:rPr lang="ko-KR" altLang="en-US" sz="1200" b="1"/>
              <a:t>요청</a:t>
            </a:r>
          </a:p>
        </p:txBody>
      </p:sp>
      <p:sp>
        <p:nvSpPr>
          <p:cNvPr id="149" name="화살표: 오른쪽 148">
            <a:extLst>
              <a:ext uri="{FF2B5EF4-FFF2-40B4-BE49-F238E27FC236}">
                <a16:creationId xmlns:a16="http://schemas.microsoft.com/office/drawing/2014/main" id="{61D07DBC-B4BF-4DD3-AEED-74611D1834EE}"/>
              </a:ext>
            </a:extLst>
          </p:cNvPr>
          <p:cNvSpPr/>
          <p:nvPr/>
        </p:nvSpPr>
        <p:spPr>
          <a:xfrm rot="19228351" flipH="1">
            <a:off x="4045818" y="3129783"/>
            <a:ext cx="3203347" cy="2417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C1BF7C3-FA9C-45A9-858B-22ABCC7BB1D9}"/>
              </a:ext>
            </a:extLst>
          </p:cNvPr>
          <p:cNvSpPr/>
          <p:nvPr/>
        </p:nvSpPr>
        <p:spPr>
          <a:xfrm>
            <a:off x="3883672" y="4325905"/>
            <a:ext cx="559750" cy="5286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OpenCV - 위키백과, 우리 모두의 백과사전">
            <a:extLst>
              <a:ext uri="{FF2B5EF4-FFF2-40B4-BE49-F238E27FC236}">
                <a16:creationId xmlns:a16="http://schemas.microsoft.com/office/drawing/2014/main" id="{044A0EC9-DD79-4360-A94A-F0610ECB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984" y="4163529"/>
            <a:ext cx="428991" cy="52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2038 L 0.14167 -0.0203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  <p:bldP spid="1048" grpId="1"/>
      <p:bldP spid="1056" grpId="0" animBg="1"/>
      <p:bldP spid="1056" grpId="1" animBg="1"/>
      <p:bldP spid="113" grpId="0" animBg="1"/>
      <p:bldP spid="113" grpId="1" animBg="1"/>
      <p:bldP spid="138" grpId="0" animBg="1"/>
      <p:bldP spid="13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56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C2F23-9BD0-4333-9C8E-029DBCF5DB93}"/>
              </a:ext>
            </a:extLst>
          </p:cNvPr>
          <p:cNvSpPr txBox="1"/>
          <p:nvPr/>
        </p:nvSpPr>
        <p:spPr>
          <a:xfrm>
            <a:off x="224969" y="308400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ea typeface="야놀자 야체 B" panose="02020603020101020101"/>
              </a:rPr>
              <a:t>4. </a:t>
            </a:r>
            <a:r>
              <a:rPr lang="ko-KR" altLang="en-US" sz="3200" b="1">
                <a:ea typeface="야놀자 야체 B" panose="02020603020101020101"/>
              </a:rPr>
              <a:t>서비스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B2FFDC06-B836-41F0-8097-FC4AD4CE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2632" y="710527"/>
            <a:ext cx="2870382" cy="185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D6DE6228-6144-4BDF-8B54-A14A58DB9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688" y="2863159"/>
            <a:ext cx="2846269" cy="16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57EB46D1-381C-4E1F-A33B-A1D3822C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2632" y="4814397"/>
            <a:ext cx="2870382" cy="162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1B593903-B805-4EA6-87E6-2FE095047CDD}"/>
              </a:ext>
            </a:extLst>
          </p:cNvPr>
          <p:cNvSpPr/>
          <p:nvPr/>
        </p:nvSpPr>
        <p:spPr>
          <a:xfrm>
            <a:off x="1655411" y="1384165"/>
            <a:ext cx="314325" cy="4191000"/>
          </a:xfrm>
          <a:prstGeom prst="leftBrace">
            <a:avLst/>
          </a:prstGeom>
          <a:noFill/>
          <a:ln w="38100">
            <a:solidFill>
              <a:srgbClr val="5A7D59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0">
            <a:extLst>
              <a:ext uri="{FF2B5EF4-FFF2-40B4-BE49-F238E27FC236}">
                <a16:creationId xmlns:a16="http://schemas.microsoft.com/office/drawing/2014/main" id="{48506101-0193-4CBE-A10C-73B1B27B3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852"/>
          <a:stretch/>
        </p:blipFill>
        <p:spPr bwMode="auto">
          <a:xfrm>
            <a:off x="6531284" y="710527"/>
            <a:ext cx="1424932" cy="18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CA70FDD7-C4D3-4D89-99D2-BB969E5DC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20521" y="2860145"/>
            <a:ext cx="1894856" cy="165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E9ADAC-E1B9-454F-88A4-0677B030B45B}"/>
              </a:ext>
            </a:extLst>
          </p:cNvPr>
          <p:cNvSpPr/>
          <p:nvPr/>
        </p:nvSpPr>
        <p:spPr>
          <a:xfrm>
            <a:off x="5589496" y="1437828"/>
            <a:ext cx="525306" cy="430913"/>
          </a:xfrm>
          <a:prstGeom prst="rightArrow">
            <a:avLst/>
          </a:prstGeom>
          <a:solidFill>
            <a:srgbClr val="5A7D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E3B1D52-405B-4D41-82DF-A2F1F9FD2B79}"/>
              </a:ext>
            </a:extLst>
          </p:cNvPr>
          <p:cNvSpPr/>
          <p:nvPr/>
        </p:nvSpPr>
        <p:spPr>
          <a:xfrm>
            <a:off x="5589496" y="3476462"/>
            <a:ext cx="525306" cy="430913"/>
          </a:xfrm>
          <a:prstGeom prst="rightArrow">
            <a:avLst/>
          </a:prstGeom>
          <a:solidFill>
            <a:srgbClr val="5A7D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826B616-65A3-4486-8F37-A0A219494AA1}"/>
              </a:ext>
            </a:extLst>
          </p:cNvPr>
          <p:cNvSpPr/>
          <p:nvPr/>
        </p:nvSpPr>
        <p:spPr>
          <a:xfrm>
            <a:off x="5589496" y="5412015"/>
            <a:ext cx="525306" cy="430913"/>
          </a:xfrm>
          <a:prstGeom prst="rightArrow">
            <a:avLst/>
          </a:prstGeom>
          <a:solidFill>
            <a:srgbClr val="5A7D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BF709F-5F72-4234-B90B-F6949BD0D1C4}"/>
              </a:ext>
            </a:extLst>
          </p:cNvPr>
          <p:cNvGrpSpPr/>
          <p:nvPr/>
        </p:nvGrpSpPr>
        <p:grpSpPr>
          <a:xfrm>
            <a:off x="6420520" y="4902802"/>
            <a:ext cx="4088197" cy="1263207"/>
            <a:chOff x="7553546" y="5139029"/>
            <a:chExt cx="4088197" cy="1263207"/>
          </a:xfrm>
        </p:grpSpPr>
        <p:pic>
          <p:nvPicPr>
            <p:cNvPr id="29" name="Picture 14" descr="png">
              <a:extLst>
                <a:ext uri="{FF2B5EF4-FFF2-40B4-BE49-F238E27FC236}">
                  <a16:creationId xmlns:a16="http://schemas.microsoft.com/office/drawing/2014/main" id="{72E3D2D7-8FDC-465A-899F-42B6FD56E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3546" y="5139029"/>
              <a:ext cx="4088197" cy="1263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214A24-9314-4935-8729-9FD9B820E39B}"/>
                </a:ext>
              </a:extLst>
            </p:cNvPr>
            <p:cNvSpPr/>
            <p:nvPr/>
          </p:nvSpPr>
          <p:spPr>
            <a:xfrm>
              <a:off x="7880350" y="5851525"/>
              <a:ext cx="19685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8C8AE2A-C508-41F8-8A2A-E72750D3C385}"/>
                </a:ext>
              </a:extLst>
            </p:cNvPr>
            <p:cNvSpPr/>
            <p:nvPr/>
          </p:nvSpPr>
          <p:spPr>
            <a:xfrm>
              <a:off x="8601075" y="5851525"/>
              <a:ext cx="19685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55AC07D-E675-495B-A711-BF8D55840A0D}"/>
                </a:ext>
              </a:extLst>
            </p:cNvPr>
            <p:cNvSpPr/>
            <p:nvPr/>
          </p:nvSpPr>
          <p:spPr>
            <a:xfrm>
              <a:off x="9237712" y="5861697"/>
              <a:ext cx="19685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D346DF3-BDF0-435C-8086-136FB8E6F5A4}"/>
                </a:ext>
              </a:extLst>
            </p:cNvPr>
            <p:cNvSpPr/>
            <p:nvPr/>
          </p:nvSpPr>
          <p:spPr>
            <a:xfrm>
              <a:off x="9874348" y="5851525"/>
              <a:ext cx="250727" cy="86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C8C1FC-1E93-40DE-BD83-5FEF90D9FC12}"/>
                </a:ext>
              </a:extLst>
            </p:cNvPr>
            <p:cNvSpPr txBox="1"/>
            <p:nvPr/>
          </p:nvSpPr>
          <p:spPr>
            <a:xfrm>
              <a:off x="7816861" y="5797292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has</a:t>
              </a:r>
              <a:endParaRPr lang="ko-KR" altLang="en-US" sz="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FD5E91-7E9E-4B5D-9AD4-4633FA6B41BE}"/>
                </a:ext>
              </a:extLst>
            </p:cNvPr>
            <p:cNvSpPr txBox="1"/>
            <p:nvPr/>
          </p:nvSpPr>
          <p:spPr>
            <a:xfrm>
              <a:off x="8535541" y="5802378"/>
              <a:ext cx="2247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a</a:t>
              </a:r>
              <a:endParaRPr lang="ko-KR" altLang="en-US" sz="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334E89-F226-4C15-963B-6ABD7F6F83FC}"/>
                </a:ext>
              </a:extLst>
            </p:cNvPr>
            <p:cNvSpPr txBox="1"/>
            <p:nvPr/>
          </p:nvSpPr>
          <p:spPr>
            <a:xfrm>
              <a:off x="9175675" y="5794375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gun</a:t>
              </a:r>
              <a:endParaRPr lang="ko-KR" altLang="en-US" sz="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75E491-31DA-4883-86CD-9EF25611D7B7}"/>
                </a:ext>
              </a:extLst>
            </p:cNvPr>
            <p:cNvSpPr txBox="1"/>
            <p:nvPr/>
          </p:nvSpPr>
          <p:spPr>
            <a:xfrm>
              <a:off x="9853451" y="5800725"/>
              <a:ext cx="3609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hand</a:t>
              </a:r>
              <a:endParaRPr lang="ko-KR" altLang="en-US" sz="6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FE17A90-A9A8-4077-8262-80452CC97191}"/>
              </a:ext>
            </a:extLst>
          </p:cNvPr>
          <p:cNvSpPr txBox="1"/>
          <p:nvPr/>
        </p:nvSpPr>
        <p:spPr>
          <a:xfrm>
            <a:off x="8103148" y="1286041"/>
            <a:ext cx="2852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 사고 위치 </a:t>
            </a:r>
            <a:endParaRPr lang="en-US" altLang="ko-KR" sz="2000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표시 서비스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2681B2-E48C-4433-BA3A-FD4016F3E1A2}"/>
              </a:ext>
            </a:extLst>
          </p:cNvPr>
          <p:cNvSpPr txBox="1"/>
          <p:nvPr/>
        </p:nvSpPr>
        <p:spPr>
          <a:xfrm>
            <a:off x="8270539" y="3334962"/>
            <a:ext cx="2852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전국 화재 발생 알림 </a:t>
            </a:r>
            <a:r>
              <a:rPr lang="en-US" altLang="ko-KR" sz="20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SNS </a:t>
            </a:r>
            <a:r>
              <a:rPr lang="ko-KR" altLang="en-US" sz="20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4528D8-8C8E-4973-B790-5D59A64EBCC3}"/>
              </a:ext>
            </a:extLst>
          </p:cNvPr>
          <p:cNvSpPr txBox="1"/>
          <p:nvPr/>
        </p:nvSpPr>
        <p:spPr>
          <a:xfrm>
            <a:off x="6420521" y="6076327"/>
            <a:ext cx="4088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범죄 가능 인원 식별 시 상황에 대한 </a:t>
            </a:r>
            <a:r>
              <a:rPr lang="en-US" altLang="ko-KR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Captioning </a:t>
            </a:r>
            <a:r>
              <a:rPr lang="ko-KR" alt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</a:t>
            </a:r>
          </a:p>
        </p:txBody>
      </p:sp>
      <p:pic>
        <p:nvPicPr>
          <p:cNvPr id="51" name="Picture 4" descr="KEDA | Kubernetes Event-driven Autoscaling">
            <a:extLst>
              <a:ext uri="{FF2B5EF4-FFF2-40B4-BE49-F238E27FC236}">
                <a16:creationId xmlns:a16="http://schemas.microsoft.com/office/drawing/2014/main" id="{7A828E1D-EDEF-409B-A9C1-2AF1A2E77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464" y="2917226"/>
            <a:ext cx="1102678" cy="10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0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8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srgbClr val="404040"/>
                </a:solidFill>
              </a:rPr>
              <a:t>THANK YOU</a:t>
            </a:r>
            <a:endParaRPr lang="ko-KR" altLang="en-US" sz="4000" b="1" kern="0" dirty="0">
              <a:solidFill>
                <a:srgbClr val="404040"/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9373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292</Words>
  <Application>Microsoft Office PowerPoint</Application>
  <PresentationFormat>와이드스크린</PresentationFormat>
  <Paragraphs>95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G마켓 산스 TTF Bold</vt:lpstr>
      <vt:lpstr>G마켓 산스 TTF Medium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윤창섭</cp:lastModifiedBy>
  <cp:revision>5</cp:revision>
  <dcterms:created xsi:type="dcterms:W3CDTF">2021-08-31T03:40:12Z</dcterms:created>
  <dcterms:modified xsi:type="dcterms:W3CDTF">2021-09-08T07:08:34Z</dcterms:modified>
</cp:coreProperties>
</file>