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79" r:id="rId4"/>
    <p:sldId id="263" r:id="rId5"/>
    <p:sldId id="264" r:id="rId6"/>
    <p:sldId id="265" r:id="rId7"/>
    <p:sldId id="272" r:id="rId8"/>
    <p:sldId id="266" r:id="rId9"/>
    <p:sldId id="260" r:id="rId10"/>
    <p:sldId id="257" r:id="rId11"/>
    <p:sldId id="258" r:id="rId12"/>
    <p:sldId id="259" r:id="rId13"/>
    <p:sldId id="261" r:id="rId14"/>
    <p:sldId id="262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F74FC3-34F7-8347-A929-CBF763A5CFB7}">
          <p14:sldIdLst>
            <p14:sldId id="256"/>
            <p14:sldId id="278"/>
            <p14:sldId id="279"/>
            <p14:sldId id="263"/>
            <p14:sldId id="264"/>
            <p14:sldId id="265"/>
            <p14:sldId id="272"/>
            <p14:sldId id="266"/>
            <p14:sldId id="260"/>
            <p14:sldId id="257"/>
            <p14:sldId id="258"/>
            <p14:sldId id="259"/>
            <p14:sldId id="261"/>
            <p14:sldId id="262"/>
          </p14:sldIdLst>
        </p14:section>
        <p14:section name="투자전략 선정" id="{77EFD67A-AA7D-4F4A-BE6C-2149FC8F0A55}">
          <p14:sldIdLst>
            <p14:sldId id="267"/>
            <p14:sldId id="268"/>
          </p14:sldIdLst>
        </p14:section>
        <p14:section name="강의자료(6.퀀트투자)" id="{B2A8EF69-D7A2-FB44-84FC-E86C8011C6AA}">
          <p14:sldIdLst>
            <p14:sldId id="269"/>
            <p14:sldId id="270"/>
            <p14:sldId id="271"/>
            <p14:sldId id="274"/>
            <p14:sldId id="275"/>
            <p14:sldId id="276"/>
            <p14:sldId id="277"/>
            <p14:sldId id="280"/>
            <p14:sldId id="281"/>
            <p14:sldId id="282"/>
            <p14:sldId id="283"/>
            <p14:sldId id="284"/>
          </p14:sldIdLst>
        </p14:section>
        <p14:section name="제목 없는 구역" id="{5FBA860E-F716-D341-B40B-9D0106829C11}">
          <p14:sldIdLst>
            <p14:sldId id="285"/>
            <p14:sldId id="287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0082"/>
  </p:normalViewPr>
  <p:slideViewPr>
    <p:cSldViewPr snapToGrid="0">
      <p:cViewPr>
        <p:scale>
          <a:sx n="118" d="100"/>
          <a:sy n="118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34E-360D-6540-B856-EB4A7D46C47D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EEF3-47AE-4F40-93AE-C9CF7BE297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52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(1)</a:t>
            </a:r>
            <a:r>
              <a:rPr lang="ko-KR" altLang="en-US" dirty="0"/>
              <a:t> 다양한 </a:t>
            </a:r>
            <a:r>
              <a:rPr lang="ko-KR" altLang="en-US" dirty="0" err="1"/>
              <a:t>퀀트</a:t>
            </a:r>
            <a:r>
              <a:rPr lang="ko-KR" altLang="en-US" dirty="0"/>
              <a:t> 전략 실행을 통해 </a:t>
            </a:r>
            <a:r>
              <a:rPr lang="ko-KR" altLang="en-US" dirty="0" err="1"/>
              <a:t>산타랠리</a:t>
            </a:r>
            <a:r>
              <a:rPr lang="ko-KR" altLang="en-US" dirty="0"/>
              <a:t> 기간동안 유의미한 수익률을 얻은 전략 선택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ko-KR" altLang="en-US" dirty="0" err="1"/>
              <a:t>산타랠리와</a:t>
            </a:r>
            <a:r>
              <a:rPr lang="ko-KR" altLang="en-US" dirty="0"/>
              <a:t> </a:t>
            </a:r>
            <a:r>
              <a:rPr lang="ko-KR" altLang="en-US" dirty="0" err="1"/>
              <a:t>관련있는</a:t>
            </a:r>
            <a:r>
              <a:rPr lang="ko-KR" altLang="en-US" dirty="0"/>
              <a:t> 지표 도출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5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가치주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내재 가치 대비 낮은 가격의 주식</a:t>
            </a:r>
            <a:r>
              <a:rPr kumimoji="1" lang="en-US" altLang="ko-KR" dirty="0"/>
              <a:t>(</a:t>
            </a:r>
            <a:r>
              <a:rPr kumimoji="1" lang="ko-KR" altLang="en-US" dirty="0"/>
              <a:t>저</a:t>
            </a:r>
            <a:r>
              <a:rPr kumimoji="1" lang="en-US" altLang="ko-KR" dirty="0"/>
              <a:t>PER, </a:t>
            </a:r>
            <a:r>
              <a:rPr kumimoji="1" lang="ko-KR" altLang="en-US" dirty="0"/>
              <a:t>저</a:t>
            </a:r>
            <a:r>
              <a:rPr kumimoji="1" lang="en-US" altLang="ko-KR" dirty="0"/>
              <a:t>PBR)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50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19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2EEF3-47AE-4F40-93AE-C9CF7BE297A8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8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2D4F-1BEE-F739-DF4C-9D51EDDF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A72D44-B9BB-1072-705C-A4561512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BBAC1-0AED-DDE2-1082-7F0BE2C4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1BBE-6B33-0A4B-0036-DE84BDF8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7D96E-8143-EE94-4A04-0B182C9A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0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9B5F-8484-BEC6-F19A-ED7262AC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511CF-5A7B-AFCB-4767-0F868913B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6483A-7748-0DB3-C552-BBC08E5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58726-18DA-BCCD-11C4-2CB82853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8B7A4-D259-2C3D-2719-89C84F0C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1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8AFA4-9ED5-ECE9-B870-F4EC0B7FD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6269-C749-CC7D-6B70-50F3128BE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BC07C-3180-5304-8B99-11196AC3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9D992-2135-E3CE-2341-A32ADF8D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88F2B-BE19-43CE-7167-23795E5F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8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61D5-DF72-A50F-D804-EEB4BA84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C3F67-933E-0A64-3FB1-BB4F4BF6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67B2-8B87-6BCF-0AEB-E00D9BF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37E1D-BC90-0AF0-8D66-158C7336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C6265-5B3E-E215-1CD4-F92865AC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154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0473-EDA8-2AEC-A548-2CD9859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6B560-B63A-5D83-5E9F-BBF2A204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2A575-8804-BF7A-F355-541BD846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A73CA-8FD8-2689-0D10-72BB01D9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54B96-B05C-FFE9-2996-526E43FE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44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64B3E-35BB-D9A9-AAD7-6937F4D0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4CABE-ED2D-BEFD-9DBB-B2CF0248D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77BBF-B697-8C83-55D9-828ABB4A9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7B20B-D56C-3278-DD81-5C2CA8D7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8D392-7486-A595-FF34-45D88DC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7F132-5FA4-5133-4196-4459574F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901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8049-33EF-0F93-5B53-550C4185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A0A69-71F7-9451-CA3A-FB7D8C4F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AD59A-38BA-BA84-D3A4-14024824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3CDAE5-7881-587C-9CF6-6ECA8A66A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946CC6-CAEC-A06B-3D7F-70D47A50E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E5593-0B02-6FA7-1418-88EDBDD3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8E1005-CBE6-2FA7-FAF1-6136A3F0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139EC-A4F5-B856-AAD6-A065B6D1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310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FD0E-0041-1146-9CF1-1370FFCC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6C660-B0D6-F82B-1B4A-A7E21037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075C0B-F560-17E0-CEC6-FB6C925D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C8769-6015-3421-B9FD-19179B92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0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5EECB1-B040-CEB1-5597-736FFF3C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B3F83-68E3-1657-F39B-B23ECD31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F5518-8526-FB45-C9BC-94C46EBF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396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19D0-2FE8-1177-52BF-1E3E5A77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CCF48-7A34-F93A-C8B5-7F9FAF78E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3E4AC-86F8-BE8B-2AA2-7AE8C5F4D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261E6-F45F-89A2-0FA5-6D68C55E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3C92B-25B4-94B0-6A0E-89E00916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4A4FF-54CA-E1BC-5AAF-9A7DEA96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9C17-E347-FE5F-AFFF-C0F30330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B31124-9C55-0ADE-1424-4A1B1784B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FAED0-1B63-C540-806D-24F2DFB52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E9ABE-0BD9-80FF-35C5-3836EF2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7EDA8-10D9-1E84-57CE-74A92B64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F9318-4122-0D06-A51D-CB976A21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65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C674DB-C5B6-1323-D969-45E71682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5F75B-C70B-C533-D522-A314DC34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E5677-EA9B-AB21-7688-310F7E8A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9B05-8F88-924D-ACEC-11469816911C}" type="datetimeFigureOut">
              <a:rPr kumimoji="1" lang="ko-KR" altLang="en-US" smtClean="0"/>
              <a:t>2023. 12. 27.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7E1EA-4FC5-B624-CB9E-29FCA962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A97AD-5D88-E884-4A17-7044BB2E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B7DF-8213-B643-A0C8-D3AEF87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45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ersi.tistory.com/entry/%EC%82%B0%ED%83%80%EB%9E%A0%EB%A6%AC%EC%9D%98-%EC%9B%90%EC%9D%B8%EA%B3%BC-%EB%9C%BB-%EC%82%B0%ED%83%80%EB%9E%A0%EB%A6%AC-%EA%B4%80%EB%A0%A8%EC%A3%B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ms.naver.com/entry.naver?docId=1222543&amp;cid=40942&amp;categoryId=3183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z.chosun.com/site/data/html_dir/2010/05/17/2010051700618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pro.co.kr/%EC%82%B0%ED%83%80%EB%9E%A0%EB%A6%AC-%EB%B6%84%EC%84%9D-%EB%9C%BB-%EA%B8%B0%EA%B0%84-%EC%9A%A9%EC%96%B4-%EC%A0%95%EC%9D%98-%EC%9B%90%EB%A6%AC-%EC%9D%B4%EC%9C%A0-%EA%B3%BC%EA%B1%B0%EB%8D%B0%EC%9D%B4/" TargetMode="External"/><Relationship Id="rId2" Type="http://schemas.openxmlformats.org/officeDocument/2006/relationships/hyperlink" Target="https://www.fnnews.com/news/20231227145102348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1F14D-0315-4BD8-2299-7576F415C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기획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AA2094-E8EF-CB39-F76A-1518987FC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수치의 마법사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2023.12.28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21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8F4E2-B12E-196F-9346-CB531994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ko-KR" altLang="en-US" dirty="0" err="1"/>
              <a:t>산타랠리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0139E-DB9B-CA8A-F793-A55FE0BD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산타랠리</a:t>
            </a:r>
            <a:r>
              <a:rPr kumimoji="1" lang="ko-KR" altLang="en-US" dirty="0"/>
              <a:t> 정의 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연말 </a:t>
            </a:r>
            <a:r>
              <a:rPr kumimoji="1" lang="en-US" altLang="ko-KR" dirty="0"/>
              <a:t>5</a:t>
            </a:r>
            <a:r>
              <a:rPr kumimoji="1" lang="ko-KR" altLang="en-US" dirty="0"/>
              <a:t> 영업일 </a:t>
            </a:r>
            <a:r>
              <a:rPr kumimoji="1" lang="en-US" altLang="ko-KR" dirty="0"/>
              <a:t>~</a:t>
            </a:r>
            <a:r>
              <a:rPr kumimoji="1" lang="ko-KR" altLang="en-US" dirty="0"/>
              <a:t> 연초 </a:t>
            </a:r>
            <a:r>
              <a:rPr kumimoji="1" lang="en-US" altLang="ko-KR" dirty="0"/>
              <a:t>2</a:t>
            </a:r>
            <a:r>
              <a:rPr kumimoji="1" lang="ko-KR" altLang="en-US" dirty="0"/>
              <a:t> 영업일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주가 변동 ↑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정확한 투자 전략 </a:t>
            </a:r>
            <a:r>
              <a:rPr kumimoji="1" lang="en-US" altLang="ko-KR" dirty="0"/>
              <a:t>X – </a:t>
            </a:r>
            <a:r>
              <a:rPr kumimoji="1" lang="ko-KR" altLang="en-US" dirty="0"/>
              <a:t>기대심리 </a:t>
            </a:r>
            <a:r>
              <a:rPr kumimoji="1" lang="en-US" altLang="ko-KR" dirty="0"/>
              <a:t>O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심리가 반영되고 있는지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반영된 전략은 왜</a:t>
            </a:r>
            <a:r>
              <a:rPr kumimoji="1" lang="en-US" altLang="ko-KR" dirty="0"/>
              <a:t>?</a:t>
            </a:r>
            <a:r>
              <a:rPr kumimoji="1" lang="ko-KR" altLang="en-US" dirty="0"/>
              <a:t> 연말에 오르는지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46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FBD98-DF4E-5D6C-64A4-0ADD557B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산타랠리</a:t>
            </a:r>
            <a:r>
              <a:rPr kumimoji="1" lang="ko-KR" altLang="en-US" dirty="0"/>
              <a:t> 투자전략 수립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60C3C-A207-050F-4EBE-F0420AE9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산타랠리</a:t>
            </a:r>
            <a:r>
              <a:rPr kumimoji="1" lang="ko-KR" altLang="en-US" dirty="0"/>
              <a:t> 기간 동안 증가한 종목 데이터 수집</a:t>
            </a:r>
            <a:endParaRPr kumimoji="1" lang="en-US" altLang="ko-KR" dirty="0"/>
          </a:p>
          <a:p>
            <a:r>
              <a:rPr kumimoji="1" lang="ko-KR" altLang="en-US" dirty="0"/>
              <a:t>분류분석</a:t>
            </a:r>
            <a:r>
              <a:rPr kumimoji="1" lang="en-US" altLang="ko-KR" dirty="0"/>
              <a:t>(</a:t>
            </a:r>
            <a:r>
              <a:rPr kumimoji="1" lang="ko-KR" altLang="en-US" dirty="0"/>
              <a:t>군집분석</a:t>
            </a:r>
            <a:r>
              <a:rPr kumimoji="1" lang="en-US" altLang="ko-KR" dirty="0"/>
              <a:t>)</a:t>
            </a:r>
            <a:r>
              <a:rPr kumimoji="1" lang="ko-KR" altLang="en-US" dirty="0"/>
              <a:t> 등을 통해 피처 선정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ex. 22.12.25</a:t>
            </a:r>
            <a:r>
              <a:rPr kumimoji="1" lang="ko-KR" altLang="en-US" dirty="0"/>
              <a:t> 구매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23.01.03</a:t>
            </a:r>
            <a:r>
              <a:rPr kumimoji="1" lang="ko-KR" altLang="en-US" dirty="0"/>
              <a:t> 판매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-&gt;</a:t>
            </a:r>
            <a:r>
              <a:rPr kumimoji="1" lang="ko-KR" altLang="en-US" dirty="0"/>
              <a:t> 수익률 높은 종목</a:t>
            </a:r>
            <a:r>
              <a:rPr kumimoji="1" lang="en-US" altLang="ko-KR" dirty="0"/>
              <a:t>(</a:t>
            </a:r>
            <a:r>
              <a:rPr kumimoji="1" lang="ko-KR" altLang="en-US" dirty="0"/>
              <a:t>삼성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하이닉스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…)</a:t>
            </a:r>
            <a:r>
              <a:rPr kumimoji="1" lang="ko-KR" altLang="en-US" dirty="0"/>
              <a:t>간 군집분석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847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716E-6126-8C93-A32E-E6334006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연말 수익률 필승 전략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BFCBD-53F4-2FBA-7157-1FB7B16E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투자 전략 중</a:t>
            </a:r>
            <a:endParaRPr kumimoji="1" lang="en-US" altLang="ko-KR" dirty="0"/>
          </a:p>
          <a:p>
            <a:r>
              <a:rPr kumimoji="1" lang="ko-KR" altLang="en-US" dirty="0"/>
              <a:t>연말에 수익률 높은 투자전략 탐색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439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3928B-8E00-462C-836C-7BCAFD78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2AE42-CED8-A814-E106-E4F50C90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전략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(PER + PBR)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수익률</a:t>
            </a:r>
            <a:r>
              <a:rPr kumimoji="1" lang="en-US" altLang="ko-KR" dirty="0">
                <a:sym typeface="Wingdings" pitchFamily="2" charset="2"/>
              </a:rPr>
              <a:t>1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전략</a:t>
            </a:r>
            <a:r>
              <a:rPr kumimoji="1" lang="en-US" altLang="ko-KR" dirty="0"/>
              <a:t>2(</a:t>
            </a:r>
            <a:r>
              <a:rPr kumimoji="1" lang="ko-KR" altLang="en-US" dirty="0"/>
              <a:t>주가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종목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수익률</a:t>
            </a:r>
            <a:r>
              <a:rPr kumimoji="1" lang="en-US" altLang="ko-KR" dirty="0">
                <a:sym typeface="Wingdings" pitchFamily="2" charset="2"/>
              </a:rPr>
              <a:t>2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전략</a:t>
            </a:r>
            <a:r>
              <a:rPr kumimoji="1" lang="en-US" altLang="ko-KR" dirty="0"/>
              <a:t>3()</a:t>
            </a:r>
          </a:p>
          <a:p>
            <a:pPr lvl="1"/>
            <a:r>
              <a:rPr kumimoji="1" lang="ko-KR" altLang="en-US" dirty="0"/>
              <a:t>종목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수익률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81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24D98-E5F1-EE2B-F660-9688DAED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TODO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15BE8-0690-9AC8-D362-4EAB57C8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1) </a:t>
            </a:r>
            <a:r>
              <a:rPr kumimoji="1" lang="ko-KR" altLang="en-US" dirty="0"/>
              <a:t>투자전략 선정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2) </a:t>
            </a:r>
            <a:r>
              <a:rPr kumimoji="1" lang="ko-KR" altLang="en-US" dirty="0"/>
              <a:t>데이터 수집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지표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어떤거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수집할건지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</a:p>
          <a:p>
            <a:pPr lvl="1"/>
            <a:r>
              <a:rPr kumimoji="1" lang="ko-KR" altLang="en-US" dirty="0"/>
              <a:t>어디서 </a:t>
            </a:r>
            <a:r>
              <a:rPr kumimoji="1" lang="ko-KR" altLang="en-US" dirty="0" err="1"/>
              <a:t>수집할건지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09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B7E9D-FE9B-117D-A60F-DF7D28D2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1288B-BFFA-1EC9-D8C5-AB37B7D8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연말 소비 증가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기업 매출 증가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시장 활성화</a:t>
            </a:r>
            <a:endParaRPr kumimoji="1" lang="en-US" altLang="ko-KR" dirty="0"/>
          </a:p>
          <a:p>
            <a:r>
              <a:rPr kumimoji="1" lang="ko-KR" altLang="en-US" dirty="0"/>
              <a:t>투자심리 긍정적 변화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연말 배당을 고려한 금융주</a:t>
            </a:r>
            <a:endParaRPr kumimoji="1" lang="en-US" altLang="ko-KR" dirty="0"/>
          </a:p>
          <a:p>
            <a:r>
              <a:rPr kumimoji="1" lang="ko-KR" altLang="en-US" dirty="0"/>
              <a:t>연말 소비 증가 예상으로 인한 경기소비주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아마존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나이키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스타벅스 등</a:t>
            </a:r>
            <a:endParaRPr kumimoji="1" lang="en-US" altLang="ko-KR" dirty="0"/>
          </a:p>
          <a:p>
            <a:r>
              <a:rPr kumimoji="1" lang="ko-KR" altLang="en-US" dirty="0"/>
              <a:t>성장성 우선 </a:t>
            </a:r>
            <a:r>
              <a:rPr kumimoji="1" lang="ko-KR" altLang="en-US" dirty="0" err="1"/>
              <a:t>기술주</a:t>
            </a:r>
            <a:endParaRPr kumimoji="1" lang="en-US" altLang="ko-KR" dirty="0"/>
          </a:p>
          <a:p>
            <a:r>
              <a:rPr kumimoji="1" lang="ko-KR" altLang="en-US" dirty="0"/>
              <a:t>필수소비재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8CC09-6F28-2BE8-40DA-EA80342B18FF}"/>
              </a:ext>
            </a:extLst>
          </p:cNvPr>
          <p:cNvSpPr txBox="1"/>
          <p:nvPr/>
        </p:nvSpPr>
        <p:spPr>
          <a:xfrm>
            <a:off x="4661452" y="4834572"/>
            <a:ext cx="6102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https://exersi.tistory.com/entry/%EC%82%B0%ED%83%80%EB%9E%A0%EB%A6%AC%EC%9D%98-%EC%9B%90%EC%9D%B8%EA%B3%BC-%EB%9C%BB-%EC%82%B0%ED%83%80%EB%9E%A0%EB%A6%AC-%EA%B4%80%EB%A0%A8%EC%A3%BC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19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3E57E-372E-C146-306A-ED4D3F58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89C82-515D-5EFA-07BB-F6BAA5B0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모멘텀 포트폴리오</a:t>
            </a:r>
            <a:r>
              <a:rPr kumimoji="1" lang="en-US" altLang="ko-KR" dirty="0"/>
              <a:t>(12</a:t>
            </a:r>
            <a:r>
              <a:rPr kumimoji="1" lang="ko-KR" altLang="en-US" dirty="0"/>
              <a:t>개월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퀄리티 전략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기업의 </a:t>
            </a:r>
            <a:r>
              <a:rPr kumimoji="1" lang="ko-KR" altLang="en-US" dirty="0" err="1"/>
              <a:t>우량성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F-Score</a:t>
            </a:r>
          </a:p>
          <a:p>
            <a:pPr lvl="1"/>
            <a:r>
              <a:rPr kumimoji="1" lang="ko-KR" altLang="en-US" dirty="0"/>
              <a:t>수익성 지표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자기자본이익률</a:t>
            </a:r>
            <a:r>
              <a:rPr kumimoji="1" lang="en-US" altLang="ko-KR" dirty="0"/>
              <a:t>(ROE)</a:t>
            </a:r>
          </a:p>
          <a:p>
            <a:pPr lvl="2"/>
            <a:r>
              <a:rPr kumimoji="1" lang="ko-KR" altLang="en-US" dirty="0"/>
              <a:t>매출총이익</a:t>
            </a:r>
            <a:r>
              <a:rPr kumimoji="1" lang="en-US" altLang="ko-KR" dirty="0"/>
              <a:t>(Gross Profit)</a:t>
            </a:r>
          </a:p>
          <a:p>
            <a:pPr lvl="2"/>
            <a:r>
              <a:rPr kumimoji="1" lang="ko-KR" altLang="en-US" dirty="0"/>
              <a:t>영업활동현금흐름</a:t>
            </a:r>
            <a:r>
              <a:rPr kumimoji="1" lang="en-US" altLang="ko-KR" dirty="0"/>
              <a:t>(Cash Flow From Operating)</a:t>
            </a:r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3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1E3811-714F-E9B3-529D-17CB4185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33871"/>
            <a:ext cx="7772400" cy="57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9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9B8790-1201-27F5-8B9F-AED36EBB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3871"/>
            <a:ext cx="7772400" cy="57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E222AB-D4D0-977C-3C5E-F64052E4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2EF8F-ED6C-9FE2-B292-59537D12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  <a:r>
              <a:rPr kumimoji="1" lang="en-US" altLang="ko-KR" dirty="0"/>
              <a:t> (10</a:t>
            </a:r>
            <a:r>
              <a:rPr kumimoji="1" lang="ko-KR" altLang="en-US" dirty="0"/>
              <a:t>분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이내 발표</a:t>
            </a:r>
            <a:r>
              <a:rPr kumimoji="1" lang="en-US" altLang="ko-KR" dirty="0"/>
              <a:t> + Q&amp;A)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81609-D499-0BDF-BEF3-0048976A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팀소개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팀명</a:t>
            </a:r>
            <a:r>
              <a:rPr kumimoji="1" lang="ko-KR" altLang="en-US" dirty="0"/>
              <a:t> 선정 이유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합리적으로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팀 담당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메인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 프로젝트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문제점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해결책</a:t>
            </a:r>
            <a:r>
              <a:rPr kumimoji="1" lang="en-US" altLang="ko-KR" dirty="0"/>
              <a:t>(</a:t>
            </a:r>
            <a:r>
              <a:rPr kumimoji="1" lang="ko-KR" altLang="en-US" dirty="0"/>
              <a:t>논문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이론 등 근거 제시 및 소개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스토리텔링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timeline</a:t>
            </a:r>
          </a:p>
          <a:p>
            <a:pPr lvl="1"/>
            <a:r>
              <a:rPr kumimoji="1" lang="ko-KR" altLang="en-US" dirty="0"/>
              <a:t>데이터 수집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EDA, </a:t>
            </a:r>
            <a:r>
              <a:rPr kumimoji="1" lang="ko-KR" altLang="en-US" dirty="0" err="1"/>
              <a:t>전처리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모델링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백테스팅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17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091890-C9AA-0BEE-83BD-DAAC90B1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8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F1716F-1FEF-2A0F-CC1D-82752229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7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89E949-BF7A-7641-E3E4-54468CBF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89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B8AE03-8A85-0E5C-F1FD-D4A9E0E9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3190"/>
            <a:ext cx="7772400" cy="5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7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656485-DD31-5545-61F3-B5D0AA47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1245"/>
            <a:ext cx="7772400" cy="5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0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EF20A3-C233-A406-7E82-60EF4B3E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1245"/>
            <a:ext cx="7772400" cy="5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9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A940D9-9B52-3FAA-A83A-5BBD9265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1245"/>
            <a:ext cx="7772400" cy="5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0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6EAB74-647B-1E41-84D1-A2AAC6CE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1245"/>
            <a:ext cx="7772400" cy="5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95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87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10731-8D64-99CC-E07D-A5AE70CE71F9}"/>
              </a:ext>
            </a:extLst>
          </p:cNvPr>
          <p:cNvSpPr txBox="1"/>
          <p:nvPr/>
        </p:nvSpPr>
        <p:spPr>
          <a:xfrm>
            <a:off x="755892" y="623140"/>
            <a:ext cx="6106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err="1"/>
              <a:t>산타랠리</a:t>
            </a:r>
            <a:r>
              <a:rPr kumimoji="1" lang="ko-KR" altLang="en-US" dirty="0"/>
              <a:t> 투자전략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baseline</a:t>
            </a:r>
          </a:p>
          <a:p>
            <a:pPr marL="800100" lvl="1" indent="-342900">
              <a:buAutoNum type="arabicPeriod"/>
            </a:pPr>
            <a:r>
              <a:rPr kumimoji="1" lang="ko-KR" altLang="en-US" dirty="0"/>
              <a:t>매도일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매수일 고정</a:t>
            </a:r>
            <a:endParaRPr kumimoji="1" lang="en-US" altLang="ko-KR" dirty="0"/>
          </a:p>
          <a:p>
            <a:pPr marL="800100" lvl="1" indent="-342900">
              <a:buAutoNum type="arabicPeriod"/>
            </a:pP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기존 </a:t>
            </a:r>
            <a:r>
              <a:rPr kumimoji="1" lang="ko-KR" altLang="en-US" dirty="0" err="1"/>
              <a:t>퀀트</a:t>
            </a:r>
            <a:r>
              <a:rPr kumimoji="1" lang="ko-KR" altLang="en-US" dirty="0"/>
              <a:t> 전략을 피처로 사용한 포트폴리오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ours_1</a:t>
            </a:r>
          </a:p>
          <a:p>
            <a:r>
              <a:rPr kumimoji="1" lang="en-US" altLang="ko-KR" strike="sngStrike" dirty="0"/>
              <a:t>-</a:t>
            </a:r>
            <a:r>
              <a:rPr kumimoji="1" lang="ko-KR" altLang="en-US" strike="sngStrike" dirty="0"/>
              <a:t> </a:t>
            </a:r>
            <a:r>
              <a:rPr kumimoji="1" lang="en-US" altLang="ko-KR" strike="sngStrike" dirty="0"/>
              <a:t>rule-based</a:t>
            </a:r>
          </a:p>
          <a:p>
            <a:pPr marL="800100" lvl="1" indent="-342900">
              <a:buAutoNum type="arabicPeriod"/>
            </a:pPr>
            <a:r>
              <a:rPr kumimoji="1" lang="en-US" altLang="ko-KR" dirty="0"/>
              <a:t>(</a:t>
            </a:r>
            <a:r>
              <a:rPr kumimoji="1" lang="ko-KR" altLang="en-US" dirty="0"/>
              <a:t>누적수익률</a:t>
            </a:r>
            <a:r>
              <a:rPr kumimoji="1"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kumimoji="1" lang="ko-KR" altLang="en-US" dirty="0" err="1"/>
              <a:t>퀀트전략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marL="1257300" lvl="2" indent="-342900">
              <a:buAutoNum type="arabicPeriod"/>
            </a:pPr>
            <a:r>
              <a:rPr kumimoji="1" lang="en-US" altLang="ko-KR" dirty="0"/>
              <a:t>(O, X, O) -&gt; O or X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기반 포트폴리오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ours_2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800100" lvl="1" indent="-342900">
              <a:buAutoNum type="arabicPeriod"/>
            </a:pPr>
            <a:r>
              <a:rPr kumimoji="1" lang="en-US" altLang="ko-KR" dirty="0"/>
              <a:t>feature1 * </a:t>
            </a:r>
            <a:r>
              <a:rPr kumimoji="1" lang="en-US" altLang="ko-KR" b="1" dirty="0"/>
              <a:t>beta_1</a:t>
            </a:r>
            <a:r>
              <a:rPr kumimoji="1" lang="en-US" altLang="ko-KR" dirty="0"/>
              <a:t> + feature2 *</a:t>
            </a:r>
            <a:r>
              <a:rPr kumimoji="1" lang="en-US" altLang="ko-KR" b="1" dirty="0"/>
              <a:t> beta_2 </a:t>
            </a:r>
            <a:r>
              <a:rPr kumimoji="1" lang="en-US" altLang="ko-KR" dirty="0"/>
              <a:t>+… -&gt; y</a:t>
            </a:r>
          </a:p>
          <a:p>
            <a:pPr marL="1257300" lvl="2" indent="-342900">
              <a:buAutoNum type="arabicPeriod"/>
            </a:pPr>
            <a:r>
              <a:rPr kumimoji="1" lang="en-US" altLang="ko-KR" dirty="0"/>
              <a:t>y&gt; 0.5 : O</a:t>
            </a:r>
          </a:p>
          <a:p>
            <a:pPr marL="1257300" lvl="2" indent="-342900">
              <a:buAutoNum type="arabicPeriod"/>
            </a:pPr>
            <a:r>
              <a:rPr kumimoji="1" lang="en-US" altLang="ko-KR" dirty="0"/>
              <a:t>y&lt;0.5 : X</a:t>
            </a:r>
          </a:p>
          <a:p>
            <a:pPr marL="800100" lvl="1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r>
              <a:rPr kumimoji="1" lang="ko-KR" altLang="en-US" dirty="0"/>
              <a:t>목표</a:t>
            </a:r>
            <a:endParaRPr kumimoji="1" lang="en-US" altLang="ko-KR" dirty="0"/>
          </a:p>
          <a:p>
            <a:r>
              <a:rPr kumimoji="1" lang="en-US" altLang="ko-KR" dirty="0"/>
              <a:t>- (1)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(2,3)</a:t>
            </a:r>
            <a:r>
              <a:rPr kumimoji="1" lang="ko-KR" altLang="en-US" dirty="0"/>
              <a:t>비교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(2,3)</a:t>
            </a:r>
            <a:r>
              <a:rPr kumimoji="1" lang="ko-KR" altLang="en-US" dirty="0"/>
              <a:t>이 나은데</a:t>
            </a:r>
            <a:endParaRPr kumimoji="1" lang="en-US" altLang="ko-KR" dirty="0"/>
          </a:p>
          <a:p>
            <a:r>
              <a:rPr kumimoji="1" lang="en-US" altLang="ko-KR" dirty="0"/>
              <a:t>	+</a:t>
            </a:r>
            <a:r>
              <a:rPr kumimoji="1" lang="ko-KR" altLang="en-US" dirty="0"/>
              <a:t> 왜냐면 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활용했기 때문에 </a:t>
            </a:r>
            <a:r>
              <a:rPr kumimoji="1" lang="en-US" altLang="ko-KR" dirty="0"/>
              <a:t>+</a:t>
            </a:r>
            <a:r>
              <a:rPr kumimoji="1" lang="ko-KR" altLang="en-US" dirty="0"/>
              <a:t> 수익률 비교</a:t>
            </a:r>
            <a:endParaRPr kumimoji="1" lang="en-US" altLang="ko-KR" dirty="0"/>
          </a:p>
          <a:p>
            <a:r>
              <a:rPr kumimoji="1" lang="en-US" altLang="ko-KR" dirty="0"/>
              <a:t>- [MAIN]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  <a:r>
              <a:rPr kumimoji="1" lang="ko-KR" altLang="en-US" dirty="0"/>
              <a:t> 비교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946346-9E9D-3DB6-EACE-EDBF5077078C}"/>
              </a:ext>
            </a:extLst>
          </p:cNvPr>
          <p:cNvSpPr/>
          <p:nvPr/>
        </p:nvSpPr>
        <p:spPr>
          <a:xfrm>
            <a:off x="755892" y="468351"/>
            <a:ext cx="6280528" cy="892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704112-6810-5C75-DBFA-292994656090}"/>
              </a:ext>
            </a:extLst>
          </p:cNvPr>
          <p:cNvSpPr/>
          <p:nvPr/>
        </p:nvSpPr>
        <p:spPr>
          <a:xfrm>
            <a:off x="755892" y="1427355"/>
            <a:ext cx="6280528" cy="29885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AD067-9AE6-56F2-B431-500E5533F15F}"/>
              </a:ext>
            </a:extLst>
          </p:cNvPr>
          <p:cNvSpPr txBox="1"/>
          <p:nvPr/>
        </p:nvSpPr>
        <p:spPr>
          <a:xfrm>
            <a:off x="7136781" y="504025"/>
            <a:ext cx="33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캘린더 효과만 반영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r>
              <a:rPr kumimoji="1" lang="en-US" altLang="ko-KR" dirty="0">
                <a:solidFill>
                  <a:schemeClr val="accent2"/>
                </a:solidFill>
              </a:rPr>
              <a:t>-</a:t>
            </a:r>
            <a:r>
              <a:rPr kumimoji="1" lang="ko-KR" altLang="en-US" dirty="0">
                <a:solidFill>
                  <a:schemeClr val="accent2"/>
                </a:solidFill>
              </a:rPr>
              <a:t> 캘린더 효과 </a:t>
            </a:r>
            <a:r>
              <a:rPr kumimoji="1" lang="en-US" altLang="ko-KR" dirty="0">
                <a:solidFill>
                  <a:schemeClr val="accent2"/>
                </a:solidFill>
              </a:rPr>
              <a:t>:</a:t>
            </a:r>
            <a:r>
              <a:rPr kumimoji="1" lang="ko-KR" altLang="en-US" dirty="0">
                <a:solidFill>
                  <a:schemeClr val="accent2"/>
                </a:solidFill>
              </a:rPr>
              <a:t> 일정 기간에 주가가 증가할 것이라고 예상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9ECF-D898-C1AF-1D31-8720DCAA28AE}"/>
              </a:ext>
            </a:extLst>
          </p:cNvPr>
          <p:cNvSpPr txBox="1"/>
          <p:nvPr/>
        </p:nvSpPr>
        <p:spPr>
          <a:xfrm>
            <a:off x="7504771" y="2505671"/>
            <a:ext cx="413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6"/>
                </a:solidFill>
              </a:rPr>
              <a:t>캘린더 효과만 반영</a:t>
            </a:r>
            <a:endParaRPr kumimoji="1" lang="en-US" altLang="ko-KR" dirty="0">
              <a:solidFill>
                <a:schemeClr val="accent6"/>
              </a:solidFill>
            </a:endParaRPr>
          </a:p>
          <a:p>
            <a:r>
              <a:rPr kumimoji="1" lang="en-US" altLang="ko-KR" b="1" dirty="0">
                <a:solidFill>
                  <a:schemeClr val="accent6"/>
                </a:solidFill>
              </a:rPr>
              <a:t>+</a:t>
            </a:r>
            <a:r>
              <a:rPr kumimoji="1" lang="ko-KR" altLang="en-US" b="1" dirty="0">
                <a:solidFill>
                  <a:schemeClr val="accent6"/>
                </a:solidFill>
              </a:rPr>
              <a:t> 실제 주가가 오른 종목의 정보</a:t>
            </a:r>
            <a:br>
              <a:rPr kumimoji="1" lang="en-US" altLang="ko-KR" b="1" dirty="0">
                <a:solidFill>
                  <a:schemeClr val="accent6"/>
                </a:solidFill>
              </a:rPr>
            </a:br>
            <a:r>
              <a:rPr kumimoji="1" lang="en-US" altLang="ko-KR" b="1" dirty="0">
                <a:solidFill>
                  <a:schemeClr val="accent6"/>
                </a:solidFill>
              </a:rPr>
              <a:t>(ex. </a:t>
            </a:r>
            <a:r>
              <a:rPr kumimoji="1" lang="ko-KR" altLang="en-US" b="1" dirty="0">
                <a:solidFill>
                  <a:schemeClr val="accent6"/>
                </a:solidFill>
              </a:rPr>
              <a:t>성장주</a:t>
            </a:r>
            <a:r>
              <a:rPr kumimoji="1" lang="en-US" altLang="ko-KR" b="1" dirty="0">
                <a:solidFill>
                  <a:schemeClr val="accent6"/>
                </a:solidFill>
              </a:rPr>
              <a:t>,</a:t>
            </a:r>
            <a:r>
              <a:rPr kumimoji="1" lang="ko-KR" altLang="en-US" b="1" dirty="0">
                <a:solidFill>
                  <a:schemeClr val="accent6"/>
                </a:solidFill>
              </a:rPr>
              <a:t> 배당주</a:t>
            </a:r>
            <a:r>
              <a:rPr kumimoji="1" lang="en-US" altLang="ko-KR" b="1" dirty="0">
                <a:solidFill>
                  <a:schemeClr val="accent6"/>
                </a:solidFill>
              </a:rPr>
              <a:t>,</a:t>
            </a:r>
            <a:r>
              <a:rPr kumimoji="1" lang="ko-KR" altLang="en-US" b="1" dirty="0">
                <a:solidFill>
                  <a:schemeClr val="accent6"/>
                </a:solidFill>
              </a:rPr>
              <a:t> </a:t>
            </a:r>
            <a:r>
              <a:rPr kumimoji="1" lang="en-US" altLang="ko-KR" b="1" dirty="0">
                <a:solidFill>
                  <a:schemeClr val="accent6"/>
                </a:solidFill>
              </a:rPr>
              <a:t>…)</a:t>
            </a:r>
            <a:r>
              <a:rPr kumimoji="1" lang="ko-KR" altLang="en-US" b="1" dirty="0">
                <a:solidFill>
                  <a:schemeClr val="accent6"/>
                </a:solidFill>
              </a:rPr>
              <a:t>도 반영</a:t>
            </a:r>
            <a:endParaRPr kumimoji="1" lang="en-US" altLang="ko-K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9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3B49B-7C55-95B1-B6DE-49369A5B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7F757A-DF85-3B4E-7F45-09E29A3D6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719"/>
            <a:ext cx="10515600" cy="42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20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E09424-3BAE-A8C5-98B9-68AC01F8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14151"/>
              </p:ext>
            </p:extLst>
          </p:nvPr>
        </p:nvGraphicFramePr>
        <p:xfrm>
          <a:off x="2032000" y="719666"/>
          <a:ext cx="8128001" cy="537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877227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03904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97853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66463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170850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96914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2283125"/>
                    </a:ext>
                  </a:extLst>
                </a:gridCol>
              </a:tblGrid>
              <a:tr h="480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전략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전략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전략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그래서 우리 투자 전략의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매수기준에 적합하는가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5375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 </a:t>
                      </a:r>
                      <a:r>
                        <a:rPr kumimoji="1" lang="en-US" altLang="ko-KR" dirty="0"/>
                        <a:t>(</a:t>
                      </a:r>
                      <a:r>
                        <a:rPr kumimoji="1" lang="ko-KR" altLang="en-US" dirty="0"/>
                        <a:t>삼성</a:t>
                      </a:r>
                      <a:r>
                        <a:rPr kumimoji="1" lang="en-US" altLang="ko-KR" dirty="0"/>
                        <a:t>)</a:t>
                      </a:r>
                      <a:endParaRPr kumimoji="1"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11848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하이닉스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20317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82457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60054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907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90639"/>
                  </a:ext>
                </a:extLst>
              </a:tr>
              <a:tr h="4801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41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00C82A-B283-8A8E-AD8A-2115C0A2EC5D}"/>
              </a:ext>
            </a:extLst>
          </p:cNvPr>
          <p:cNvSpPr txBox="1"/>
          <p:nvPr/>
        </p:nvSpPr>
        <p:spPr>
          <a:xfrm>
            <a:off x="2031999" y="350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연도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0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BB26A-82EF-FFCD-3F02-9AF4601E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 및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AB3F5-B626-E428-C6C1-B883F8ED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문제점</a:t>
            </a:r>
            <a:r>
              <a:rPr lang="en-US" altLang="ko-KR" sz="2000" b="1" dirty="0"/>
              <a:t>]</a:t>
            </a:r>
            <a:br>
              <a:rPr lang="en-US" altLang="ko-KR" sz="2000" b="1" dirty="0"/>
            </a:br>
            <a:r>
              <a:rPr lang="ko-KR" altLang="en-US" sz="2000" b="1" dirty="0">
                <a:solidFill>
                  <a:schemeClr val="accent1"/>
                </a:solidFill>
              </a:rPr>
              <a:t>캘린더 효과</a:t>
            </a:r>
            <a:r>
              <a:rPr lang="ko-KR" altLang="en-US" sz="2000" dirty="0"/>
              <a:t>는 투자자들의 경험과 가설을 통해 정립된 </a:t>
            </a:r>
            <a:r>
              <a:rPr lang="en-US" altLang="ko-KR" sz="2000" b="1" u="sng" dirty="0"/>
              <a:t>“</a:t>
            </a:r>
            <a:r>
              <a:rPr lang="ko-KR" altLang="en-US" sz="2000" b="1" u="sng" dirty="0"/>
              <a:t>동향</a:t>
            </a:r>
            <a:r>
              <a:rPr lang="en-US" altLang="ko-KR" sz="2000" b="1" u="sng" dirty="0"/>
              <a:t>”</a:t>
            </a:r>
            <a:r>
              <a:rPr lang="ko-KR" altLang="en-US" sz="2000" dirty="0"/>
              <a:t>일 뿐</a:t>
            </a:r>
            <a:r>
              <a:rPr lang="en-US" altLang="ko-KR" sz="2000" dirty="0"/>
              <a:t>,</a:t>
            </a:r>
            <a:r>
              <a:rPr lang="ko-KR" altLang="en-US" sz="2000" dirty="0"/>
              <a:t> 정확한 근거로 설명할 수 있는 </a:t>
            </a:r>
            <a:r>
              <a:rPr lang="en-US" altLang="ko-KR" sz="2000" b="1" u="sng" dirty="0"/>
              <a:t>“</a:t>
            </a:r>
            <a:r>
              <a:rPr lang="ko-KR" altLang="en-US" sz="2000" b="1" u="sng" dirty="0"/>
              <a:t>이론</a:t>
            </a:r>
            <a:r>
              <a:rPr lang="en-US" altLang="ko-KR" sz="2000" b="1" u="sng" dirty="0"/>
              <a:t>”</a:t>
            </a:r>
            <a:r>
              <a:rPr lang="ko-KR" altLang="en-US" sz="2000" dirty="0"/>
              <a:t>이 아니다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이론이 아닌</a:t>
            </a:r>
            <a:r>
              <a:rPr lang="en-US" altLang="ko-KR" sz="2000" dirty="0"/>
              <a:t>)</a:t>
            </a:r>
            <a:r>
              <a:rPr lang="ko-KR" altLang="en-US" sz="2000" dirty="0"/>
              <a:t> 투자심리가 확장되면서 투자 경험이 비교적 적은 개인투자자들의 이론으로 생각하고 생각없이 구매해서 발생하는 손실 방지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예로 </a:t>
            </a:r>
            <a:r>
              <a:rPr lang="ko-KR" altLang="en-US" sz="2000" dirty="0" err="1"/>
              <a:t>할로윈투자전략은</a:t>
            </a:r>
            <a:r>
              <a:rPr lang="ko-KR" altLang="en-US" sz="2000" dirty="0"/>
              <a:t> 실제로 </a:t>
            </a:r>
            <a:r>
              <a:rPr lang="en-US" altLang="ko-KR" sz="2000" dirty="0"/>
              <a:t>---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특정 기간을 </a:t>
            </a:r>
            <a:r>
              <a:rPr lang="ko-KR" altLang="en-US" sz="2000" dirty="0" err="1"/>
              <a:t>할로윈투자전략이</a:t>
            </a:r>
            <a:r>
              <a:rPr lang="ko-KR" altLang="en-US" sz="2000" dirty="0"/>
              <a:t> 아닌 </a:t>
            </a:r>
            <a:r>
              <a:rPr lang="ko-KR" altLang="en-US" sz="2000" dirty="0" err="1"/>
              <a:t>산타랠리</a:t>
            </a:r>
            <a:r>
              <a:rPr lang="ko-KR" altLang="en-US" sz="2000" dirty="0"/>
              <a:t> 기간으로 선정</a:t>
            </a:r>
            <a:r>
              <a:rPr lang="en-US" altLang="ko-KR" sz="2000" dirty="0"/>
              <a:t>(</a:t>
            </a:r>
            <a:r>
              <a:rPr lang="ko-KR" altLang="en-US" sz="2000" dirty="0"/>
              <a:t>왜냐면 곧 연말이니까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+</a:t>
            </a:r>
            <a:r>
              <a:rPr lang="ko-KR" altLang="en-US" sz="2000" dirty="0"/>
              <a:t> 기존 투자 전략 중에 </a:t>
            </a:r>
            <a:r>
              <a:rPr lang="ko-KR" altLang="en-US" sz="2000" dirty="0" err="1"/>
              <a:t>산타랠리투자전략이</a:t>
            </a:r>
            <a:r>
              <a:rPr lang="ko-KR" altLang="en-US" sz="2000" dirty="0"/>
              <a:t> 없으니 </a:t>
            </a:r>
            <a:r>
              <a:rPr lang="en-US" altLang="ko-KR" sz="2000" dirty="0"/>
              <a:t>(1)</a:t>
            </a:r>
            <a:r>
              <a:rPr lang="ko-KR" altLang="en-US" sz="2000" dirty="0"/>
              <a:t> 할로윈 전략이랑 비슷하게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해결책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기대효과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 </a:t>
            </a:r>
            <a:r>
              <a:rPr lang="ko-KR" altLang="en-US" sz="2000" dirty="0"/>
              <a:t>단순히 특정 기간에 집중하기 보다는</a:t>
            </a:r>
            <a:br>
              <a:rPr lang="en-US" altLang="ko-KR" sz="2000" dirty="0"/>
            </a:br>
            <a:r>
              <a:rPr lang="en-US" altLang="ko-KR" sz="2000" dirty="0"/>
              <a:t>+</a:t>
            </a:r>
            <a:r>
              <a:rPr lang="ko-KR" altLang="en-US" sz="2000" dirty="0"/>
              <a:t> 특정 기간과 관련 있는 정보를 활용하는 것이 보다 안정적인 수익률을 기대할 수 있을 것으로 예상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해결책 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 구현방법</a:t>
            </a:r>
            <a:r>
              <a:rPr lang="en-US" altLang="ko-KR" sz="2000" b="1" dirty="0"/>
              <a:t>]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(2)</a:t>
            </a:r>
            <a:r>
              <a:rPr lang="ko-KR" altLang="en-US" sz="2000" dirty="0"/>
              <a:t> 또는 </a:t>
            </a:r>
            <a:r>
              <a:rPr lang="en-US" altLang="ko-KR" sz="2000" dirty="0"/>
              <a:t>(3)</a:t>
            </a:r>
            <a:r>
              <a:rPr lang="ko-KR" altLang="en-US" sz="2000" dirty="0"/>
              <a:t>로 </a:t>
            </a:r>
            <a:r>
              <a:rPr lang="en-US" altLang="ko-KR" sz="2000" dirty="0"/>
              <a:t>[</a:t>
            </a:r>
            <a:r>
              <a:rPr lang="ko-KR" altLang="en-US" sz="2000" dirty="0"/>
              <a:t>해결책</a:t>
            </a:r>
            <a:r>
              <a:rPr lang="en-US" altLang="ko-KR" sz="2000" dirty="0"/>
              <a:t>+</a:t>
            </a:r>
            <a:r>
              <a:rPr lang="ko-KR" altLang="en-US" sz="2000" dirty="0"/>
              <a:t>기대효과</a:t>
            </a:r>
            <a:r>
              <a:rPr lang="en-US" altLang="ko-KR" sz="2000" dirty="0"/>
              <a:t>]</a:t>
            </a:r>
            <a:r>
              <a:rPr lang="ko-KR" altLang="en-US" sz="2000" dirty="0"/>
              <a:t> 구현 가능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(2)</a:t>
            </a:r>
            <a:r>
              <a:rPr lang="ko-KR" altLang="en-US" sz="2000" dirty="0"/>
              <a:t> 기존의 </a:t>
            </a:r>
            <a:r>
              <a:rPr lang="ko-KR" altLang="en-US" sz="2000" dirty="0" err="1"/>
              <a:t>퀀트</a:t>
            </a:r>
            <a:r>
              <a:rPr lang="ko-KR" altLang="en-US" sz="2000" dirty="0"/>
              <a:t> 투자 전략을 활용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피처 </a:t>
            </a:r>
            <a:r>
              <a:rPr lang="en-US" altLang="ko-KR" dirty="0"/>
              <a:t>:</a:t>
            </a:r>
            <a:r>
              <a:rPr lang="ko-KR" altLang="en-US" dirty="0"/>
              <a:t> 기존 </a:t>
            </a:r>
            <a:r>
              <a:rPr lang="ko-KR" altLang="en-US" b="1" dirty="0"/>
              <a:t>투자 전략</a:t>
            </a:r>
            <a:r>
              <a:rPr lang="ko-KR" altLang="en-US" dirty="0"/>
              <a:t>의 </a:t>
            </a:r>
            <a:r>
              <a:rPr lang="ko-KR" altLang="en-US" b="1" u="sng" dirty="0"/>
              <a:t>수익률 또는 조건만족여부</a:t>
            </a:r>
            <a:endParaRPr lang="en-US" altLang="ko-KR" b="1" u="sng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(3)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기반 </a:t>
            </a:r>
            <a:r>
              <a:rPr lang="ko-KR" altLang="en-US" sz="2000" dirty="0" err="1"/>
              <a:t>퀀트</a:t>
            </a:r>
            <a:r>
              <a:rPr lang="ko-KR" altLang="en-US" sz="2000" dirty="0"/>
              <a:t> 투자 전략 설계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피처 </a:t>
            </a:r>
            <a:r>
              <a:rPr lang="en-US" altLang="ko-KR" dirty="0"/>
              <a:t>:</a:t>
            </a:r>
            <a:r>
              <a:rPr lang="ko-KR" altLang="en-US" dirty="0"/>
              <a:t> 각</a:t>
            </a:r>
            <a:r>
              <a:rPr lang="ko-KR" altLang="en-US" b="1" dirty="0"/>
              <a:t> 투자종목</a:t>
            </a:r>
            <a:r>
              <a:rPr lang="ko-KR" altLang="en-US" dirty="0"/>
              <a:t>의 </a:t>
            </a:r>
            <a:r>
              <a:rPr lang="ko-KR" altLang="en-US" b="1" u="sng" dirty="0"/>
              <a:t>투자지표</a:t>
            </a:r>
            <a:r>
              <a:rPr lang="en-US" altLang="ko-KR" b="1" u="sng" dirty="0"/>
              <a:t>(ex. </a:t>
            </a:r>
            <a:r>
              <a:rPr lang="ko-KR" altLang="en-US" b="1" u="sng" dirty="0"/>
              <a:t>거래량</a:t>
            </a:r>
            <a:r>
              <a:rPr lang="en-US" altLang="ko-KR" b="1" u="sng" dirty="0"/>
              <a:t>,</a:t>
            </a:r>
            <a:r>
              <a:rPr lang="ko-KR" altLang="en-US" b="1" u="sng" dirty="0"/>
              <a:t> 시가총액 등</a:t>
            </a:r>
            <a:r>
              <a:rPr lang="en-US" altLang="ko-KR" b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09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4516C-F624-4751-9C3E-0C5EE71A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TODO(~23.12.29.</a:t>
            </a:r>
            <a:r>
              <a:rPr kumimoji="1" lang="ko-KR" altLang="en-US" dirty="0"/>
              <a:t>금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3B4E6-08C7-9825-DAE7-452F96EC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기간 </a:t>
            </a:r>
            <a:r>
              <a:rPr kumimoji="1" lang="en-US" altLang="ko-KR" dirty="0"/>
              <a:t>(</a:t>
            </a:r>
            <a:r>
              <a:rPr kumimoji="1" lang="ko-KR" altLang="en-US" dirty="0"/>
              <a:t>매수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매도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투자전략 후보군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0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82770-A2B1-274D-1214-73C40C6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CC66D3-8014-6640-62CC-8D668D6C1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557" y="1825625"/>
            <a:ext cx="5024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D8C56-E944-7CCC-8F11-5AB6211D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F3E4A-290A-D38A-9DF1-9C1F959C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5D3B0-8469-63A4-D018-A0AAFD01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406" y="-1124743"/>
            <a:ext cx="7772400" cy="576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327619-A8FA-F6C9-B128-6985B82F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255" y="1027906"/>
            <a:ext cx="7621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0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5990-616C-FD7B-1B3D-A1B6A349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FC1AB8-5A1F-92B2-8F8E-85FC1C65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9146" y="1825625"/>
            <a:ext cx="623370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12476-4155-4294-D871-E8F24A13C7B7}"/>
              </a:ext>
            </a:extLst>
          </p:cNvPr>
          <p:cNvSpPr txBox="1"/>
          <p:nvPr/>
        </p:nvSpPr>
        <p:spPr>
          <a:xfrm>
            <a:off x="206220" y="6169709"/>
            <a:ext cx="900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출처</a:t>
            </a:r>
            <a:r>
              <a:rPr kumimoji="1" lang="en-US" altLang="ko-KR" dirty="0"/>
              <a:t>]</a:t>
            </a:r>
            <a:r>
              <a:rPr kumimoji="1" lang="ko-KR" altLang="en-US" dirty="0"/>
              <a:t> 네이버 지식백과</a:t>
            </a:r>
            <a:endParaRPr kumimoji="1" lang="en-US" altLang="ko-KR" dirty="0"/>
          </a:p>
          <a:p>
            <a:r>
              <a:rPr kumimoji="1" lang="en" altLang="ko-KR" dirty="0">
                <a:hlinkClick r:id="rId4"/>
              </a:rPr>
              <a:t>https://terms.naver.com/entry.naver?docId=1222543&amp;cid=40942&amp;categoryId=31830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9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E0601-0231-5D08-52AE-D3C4727E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캘린더 효과에서 파생된 투자 전략 동향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897E6-7FAF-BBCA-E4B0-76EE7C28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할로윈 투자 전략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" altLang="ko-KR" dirty="0">
                <a:hlinkClick r:id="rId2"/>
              </a:rPr>
              <a:t>https://biz.chosun.com/site/data/html_dir/2010/05/17/2010051700618.html</a:t>
            </a:r>
            <a:endParaRPr kumimoji="1"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‘캘린더 효과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(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ChosunGothic"/>
              </a:rPr>
              <a:t>Calendar Effect)’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이라는 말이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특정 요일이나 날짜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달에 유독 주가가 많이 오르고 많이 내리는 경향</a:t>
            </a:r>
            <a:endParaRPr kumimoji="1" lang="en-US" altLang="ko-KR" b="0" i="0" dirty="0">
              <a:solidFill>
                <a:srgbClr val="222222"/>
              </a:solidFill>
              <a:effectLst/>
              <a:latin typeface="ChosunGothic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역사가 오래된 미국증시에서는 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ChosunGothic"/>
              </a:rPr>
              <a:t>월효과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(1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월에 유독 소형주가 많이 오르는 현상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)’, ‘10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월 효과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(1929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년과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1987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월 증시 폭락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)’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등이 캘린더 효과의 대표적 케이스</a:t>
            </a:r>
            <a:endParaRPr lang="en-US" altLang="ko-KR" b="0" i="0" dirty="0">
              <a:solidFill>
                <a:srgbClr val="222222"/>
              </a:solidFill>
              <a:effectLst/>
              <a:latin typeface="ChosunGothic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31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년 동안 평균적으로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~4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일까지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 연속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, 27~31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일까지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 연속 플러스 수익률이다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반대로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11~13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, 21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Gothic"/>
              </a:rPr>
              <a:t>~26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Gothic"/>
              </a:rPr>
              <a:t>일은 연속 마이너스 수익률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7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F14B4-0EF4-DE1D-5443-C2EA8621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FD938-C90B-2FE4-9BBB-384739D6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https://www.fnnews.com/news/202312271451023486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" altLang="ko-KR" dirty="0">
                <a:hlinkClick r:id="rId3"/>
              </a:rPr>
              <a:t>https://quantpro.co.kr/%EC%82%B0%ED%83%80%EB%9E%A0%EB%A6%AC-%EB%B6%84%EC%84%9D-%EB%9C%BB-%EA%B8%B0%EA%B0%84-%EC%9A%A9%EC%96%B4-%EC%A0%95%EC%9D%98-%EC%9B%90%EB%A6%AC-%EC%9D%B4%EC%9C%A0-%EA%B3%BC%EA%B1%B0%EB%8D%B0%EC%9D%B4/</a:t>
            </a:r>
            <a:r>
              <a:rPr kumimoji="1" lang="en-US" altLang="ko-KR" dirty="0"/>
              <a:t>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1662E-932D-1BDA-2307-BEB2BA1B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BEBA2-24C9-8735-C0D7-E7C34897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2437"/>
            <a:ext cx="10515600" cy="1984525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 err="1"/>
              <a:t>산타랠리</a:t>
            </a:r>
            <a:r>
              <a:rPr lang="ko-KR" altLang="en-US" dirty="0"/>
              <a:t> 투자 전략 수립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ko-KR" altLang="en-US" dirty="0" err="1"/>
              <a:t>산타랠리</a:t>
            </a:r>
            <a:r>
              <a:rPr lang="ko-KR" altLang="en-US" dirty="0"/>
              <a:t> 현상과 관련 있는 지표 탐색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산타랠리</a:t>
            </a:r>
            <a:r>
              <a:rPr lang="ko-KR" altLang="en-US" dirty="0"/>
              <a:t> 현상과 관련 있는 지표 탐색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/>
              <a:t>산타랠리</a:t>
            </a:r>
            <a:r>
              <a:rPr lang="ko-KR" altLang="en-US" dirty="0"/>
              <a:t> 투자 전략 수립 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8BDBAB4D-5BDE-1E6A-FF0E-11F2A880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3225"/>
            <a:ext cx="10515600" cy="212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1062</Words>
  <Application>Microsoft Macintosh PowerPoint</Application>
  <PresentationFormat>와이드스크린</PresentationFormat>
  <Paragraphs>143</Paragraphs>
  <Slides>32</Slides>
  <Notes>5</Notes>
  <HiddenSlides>7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ChosunGothic</vt:lpstr>
      <vt:lpstr>Arial</vt:lpstr>
      <vt:lpstr>Office 테마</vt:lpstr>
      <vt:lpstr>기획 발표</vt:lpstr>
      <vt:lpstr>목차 (10분 이내 발표 + Q&amp;A)</vt:lpstr>
      <vt:lpstr>PowerPoint 프레젠테이션</vt:lpstr>
      <vt:lpstr>PowerPoint 프레젠테이션</vt:lpstr>
      <vt:lpstr>PowerPoint 프레젠테이션</vt:lpstr>
      <vt:lpstr>PowerPoint 프레젠테이션</vt:lpstr>
      <vt:lpstr>캘린더 효과에서 파생된 투자 전략 동향</vt:lpstr>
      <vt:lpstr>PowerPoint 프레젠테이션</vt:lpstr>
      <vt:lpstr>PowerPoint 프레젠테이션</vt:lpstr>
      <vt:lpstr>Intro 산타랠리</vt:lpstr>
      <vt:lpstr>(1) 산타랠리 투자전략 수립</vt:lpstr>
      <vt:lpstr>(2) 연말 수익률 필승 전략 분석</vt:lpstr>
      <vt:lpstr>PowerPoint 프레젠테이션</vt:lpstr>
      <vt:lpstr>TODO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기획의도 및 방향</vt:lpstr>
      <vt:lpstr>TODO(~23.12.29.금)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 발표</dc:title>
  <dc:creator>손혜선</dc:creator>
  <cp:lastModifiedBy>손혜선</cp:lastModifiedBy>
  <cp:revision>45</cp:revision>
  <dcterms:created xsi:type="dcterms:W3CDTF">2023-12-27T08:23:42Z</dcterms:created>
  <dcterms:modified xsi:type="dcterms:W3CDTF">2023-12-28T08:39:20Z</dcterms:modified>
</cp:coreProperties>
</file>