
<file path=[Content_Types].xml><?xml version="1.0" encoding="utf-8"?>
<Types xmlns="http://schemas.openxmlformats.org/package/2006/content-types">
  <Override PartName="/_rels/.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11.png" ContentType="image/png"/>
  <Override PartName="/ppt/media/image8.jpeg" ContentType="image/jpeg"/>
  <Override PartName="/ppt/media/image1.png" ContentType="image/png"/>
  <Override PartName="/ppt/media/image2.jpeg" ContentType="image/jpeg"/>
  <Override PartName="/ppt/media/image3.png" ContentType="image/png"/>
  <Override PartName="/ppt/media/image4.jpeg" ContentType="image/jpeg"/>
  <Override PartName="/ppt/media/image7.png" ContentType="image/png"/>
  <Override PartName="/ppt/media/image10.jpeg" ContentType="image/jpeg"/>
  <Override PartName="/ppt/media/image5.png" ContentType="image/png"/>
  <Override PartName="/ppt/media/image6.jpeg" ContentType="image/jpeg"/>
  <Override PartName="/ppt/media/image9.png" ContentType="image/png"/>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A989DD50-35B6-4156-B585-245311968745}"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Img"/>
          </p:nvPr>
        </p:nvSpPr>
        <p:spPr>
          <a:xfrm>
            <a:off x="1371600" y="763560"/>
            <a:ext cx="5029200" cy="3772080"/>
          </a:xfrm>
          <a:prstGeom prst="rect">
            <a:avLst/>
          </a:prstGeom>
        </p:spPr>
      </p:sp>
      <p:sp>
        <p:nvSpPr>
          <p:cNvPr id="73" name="PlaceHolder 2"/>
          <p:cNvSpPr>
            <a:spLocks noGrp="1"/>
          </p:cNvSpPr>
          <p:nvPr>
            <p:ph type="body"/>
          </p:nvPr>
        </p:nvSpPr>
        <p:spPr>
          <a:xfrm>
            <a:off x="777960" y="4776840"/>
            <a:ext cx="6216480" cy="4525200"/>
          </a:xfrm>
          <a:prstGeom prst="rect">
            <a:avLst/>
          </a:prstGeom>
        </p:spPr>
        <p:txBody>
          <a:bodyPr lIns="0" rIns="0" tIns="0" bIns="0"/>
          <a:p>
            <a:r>
              <a:rPr b="0" lang="en-US" sz="900" spc="-1" strike="noStrike">
                <a:latin typeface="Arial"/>
              </a:rPr>
              <a:t>Examples of therapeutically useful phages</a:t>
            </a:r>
            <a:endParaRPr b="0" lang="en-US" sz="900" spc="-1" strike="noStrike">
              <a:latin typeface="Arial"/>
            </a:endParaRPr>
          </a:p>
          <a:p>
            <a:endParaRPr b="0" lang="en-US" sz="900" spc="-1" strike="noStrike">
              <a:latin typeface="Arial"/>
            </a:endParaRPr>
          </a:p>
          <a:p>
            <a:r>
              <a:rPr b="0" lang="en-US" sz="900" spc="-1" strike="noStrike">
                <a:latin typeface="Arial"/>
              </a:rPr>
              <a:t>(A and B) Bacteriophages Muddy (A) and Maestro (B) have been used to treat </a:t>
            </a:r>
            <a:r>
              <a:rPr b="0" i="1" lang="en-US" sz="900" spc="-1" strike="noStrike">
                <a:latin typeface="Arial"/>
              </a:rPr>
              <a:t>M. abscessus</a:t>
            </a:r>
            <a:r>
              <a:rPr b="0" lang="en-US" sz="900" spc="-1" strike="noStrike">
                <a:latin typeface="Arial"/>
              </a:rPr>
              <a:t> and </a:t>
            </a:r>
            <a:r>
              <a:rPr b="0" i="1" lang="en-US" sz="900" spc="-1" strike="noStrike">
                <a:latin typeface="Arial"/>
              </a:rPr>
              <a:t>A. baumannii</a:t>
            </a:r>
            <a:r>
              <a:rPr b="0" lang="en-US" sz="900" spc="-1" strike="noStrike">
                <a:latin typeface="Arial"/>
              </a:rPr>
              <a:t> infections, respectively. Muddy has a siphoviral morphotype with an icsohedral capsid containing the dsDNA genome and a flexible non-contractile tail; Maestro has a myoviral morphology with a contractile tail. Structures at the tail tips of these phages recognize specific receptors on the bacterial cell surface. Scale bars, 100 nm. Images courtesy of Graham Hatfull and Adriana Carolina Hernandez.</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1371600" y="763560"/>
            <a:ext cx="5029200" cy="3772080"/>
          </a:xfrm>
          <a:prstGeom prst="rect">
            <a:avLst/>
          </a:prstGeom>
        </p:spPr>
      </p:sp>
      <p:sp>
        <p:nvSpPr>
          <p:cNvPr id="75" name="PlaceHolder 2"/>
          <p:cNvSpPr>
            <a:spLocks noGrp="1"/>
          </p:cNvSpPr>
          <p:nvPr>
            <p:ph type="body"/>
          </p:nvPr>
        </p:nvSpPr>
        <p:spPr>
          <a:xfrm>
            <a:off x="777960" y="4776840"/>
            <a:ext cx="6216480" cy="4525200"/>
          </a:xfrm>
          <a:prstGeom prst="rect">
            <a:avLst/>
          </a:prstGeom>
        </p:spPr>
        <p:txBody>
          <a:bodyPr lIns="0" rIns="0" tIns="0" bIns="0"/>
          <a:p>
            <a:r>
              <a:rPr b="0" lang="en-US" sz="900" spc="-1" strike="noStrike">
                <a:latin typeface="Arial"/>
              </a:rPr>
              <a:t>Phage therapy reports and phage studies by year listed</a:t>
            </a:r>
            <a:endParaRPr b="0" lang="en-US" sz="900" spc="-1" strike="noStrike">
              <a:latin typeface="Arial"/>
            </a:endParaRPr>
          </a:p>
          <a:p>
            <a:endParaRPr b="0" lang="en-US" sz="900" spc="-1" strike="noStrike">
              <a:latin typeface="Arial"/>
            </a:endParaRPr>
          </a:p>
          <a:p>
            <a:r>
              <a:rPr b="0" lang="en-US" sz="900" spc="-1" strike="noStrike">
                <a:latin typeface="Arial"/>
              </a:rPr>
              <a:t>(A) Case reports of phage therapy since 2000. A PubMed search was performed on September 22, 2022, using the search terms “(bacteriophage) AND (therapy) AND (case report).” Sites of infection in each of the 70 cases reported in 53 manuscripts are depicted.</a:t>
            </a:r>
            <a:endParaRPr b="0" lang="en-US" sz="900" spc="-1" strike="noStrike">
              <a:latin typeface="Arial"/>
            </a:endParaRPr>
          </a:p>
          <a:p>
            <a:endParaRPr b="0" lang="en-US" sz="900" spc="-1" strike="noStrike">
              <a:latin typeface="Arial"/>
            </a:endParaRPr>
          </a:p>
          <a:p>
            <a:r>
              <a:rPr b="0" lang="en-US" sz="900" spc="-1" strike="noStrike">
                <a:latin typeface="Arial"/>
              </a:rPr>
              <a:t>(B) Clinical trials of phage therapy reported to ClinicalTrials.gov since 1999. The registry was queried using the key word “phage” on September 9, 2022.</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1371600" y="763560"/>
            <a:ext cx="5029200" cy="3772080"/>
          </a:xfrm>
          <a:prstGeom prst="rect">
            <a:avLst/>
          </a:prstGeom>
        </p:spPr>
      </p:sp>
      <p:sp>
        <p:nvSpPr>
          <p:cNvPr id="77" name="PlaceHolder 2"/>
          <p:cNvSpPr>
            <a:spLocks noGrp="1"/>
          </p:cNvSpPr>
          <p:nvPr>
            <p:ph type="body"/>
          </p:nvPr>
        </p:nvSpPr>
        <p:spPr>
          <a:xfrm>
            <a:off x="777960" y="4776840"/>
            <a:ext cx="6216480" cy="4525200"/>
          </a:xfrm>
          <a:prstGeom prst="rect">
            <a:avLst/>
          </a:prstGeom>
        </p:spPr>
        <p:txBody>
          <a:bodyPr lIns="0" rIns="0" tIns="0" bIns="0"/>
          <a:p>
            <a:r>
              <a:rPr b="0" lang="en-US" sz="900" spc="-1" strike="noStrike">
                <a:latin typeface="Arial"/>
              </a:rPr>
              <a:t>Methods used in phage engineering</a:t>
            </a:r>
            <a:endParaRPr b="0" lang="en-US" sz="900" spc="-1" strike="noStrike">
              <a:latin typeface="Arial"/>
            </a:endParaRPr>
          </a:p>
          <a:p>
            <a:endParaRPr b="0" lang="en-US" sz="900" spc="-1" strike="noStrike">
              <a:latin typeface="Arial"/>
            </a:endParaRPr>
          </a:p>
          <a:p>
            <a:r>
              <a:rPr b="0" lang="en-US" sz="900" spc="-1" strike="noStrike">
                <a:latin typeface="Arial"/>
              </a:rPr>
              <a:t>Commonly used </a:t>
            </a:r>
            <a:r>
              <a:rPr b="0" i="1" lang="en-US" sz="900" spc="-1" strike="noStrike">
                <a:latin typeface="Arial"/>
              </a:rPr>
              <a:t>in vivo</a:t>
            </a:r>
            <a:r>
              <a:rPr b="0" lang="en-US" sz="900" spc="-1" strike="noStrike">
                <a:latin typeface="Arial"/>
              </a:rPr>
              <a:t> homologous recombination methods in combination with CRISPR-Cas system-based counterselection strategy.</a:t>
            </a:r>
            <a:endParaRPr b="0" lang="en-US" sz="900" spc="-1" strike="noStrike">
              <a:latin typeface="Arial"/>
            </a:endParaRPr>
          </a:p>
          <a:p>
            <a:endParaRPr b="0" lang="en-US" sz="900" spc="-1" strike="noStrike">
              <a:latin typeface="Arial"/>
            </a:endParaRPr>
          </a:p>
          <a:p>
            <a:r>
              <a:rPr b="0" lang="en-US" sz="900" spc="-1" strike="noStrike">
                <a:latin typeface="Arial"/>
              </a:rPr>
              <a:t>(A) Rec-A-mediated homologous recombination method involves phage DNA recombination with the homology region (shown in blue-red loci) present on plasmid DNA to yield recombinant phages.</a:t>
            </a:r>
            <a:endParaRPr b="0" lang="en-US" sz="900" spc="-1" strike="noStrike">
              <a:latin typeface="Arial"/>
            </a:endParaRPr>
          </a:p>
          <a:p>
            <a:endParaRPr b="0" lang="en-US" sz="900" spc="-1" strike="noStrike">
              <a:latin typeface="Arial"/>
            </a:endParaRPr>
          </a:p>
          <a:p>
            <a:r>
              <a:rPr b="0" lang="en-US" sz="900" spc="-1" strike="noStrike">
                <a:latin typeface="Arial"/>
              </a:rPr>
              <a:t>(B) </a:t>
            </a:r>
            <a:r>
              <a:rPr b="0" i="1" lang="en-US" sz="900" spc="-1" strike="noStrike">
                <a:latin typeface="Arial"/>
              </a:rPr>
              <a:t>In vivo</a:t>
            </a:r>
            <a:r>
              <a:rPr b="0" lang="en-US" sz="900" spc="-1" strike="noStrike">
                <a:latin typeface="Arial"/>
              </a:rPr>
              <a:t> recombineering method involves recombination between phage genome and electroporated PCR products with homology arms (shown in blue-red fragments).</a:t>
            </a:r>
            <a:endParaRPr b="0" lang="en-US" sz="900" spc="-1" strike="noStrike">
              <a:latin typeface="Arial"/>
            </a:endParaRPr>
          </a:p>
          <a:p>
            <a:endParaRPr b="0" lang="en-US" sz="900" spc="-1" strike="noStrike">
              <a:latin typeface="Arial"/>
            </a:endParaRPr>
          </a:p>
          <a:p>
            <a:r>
              <a:rPr b="0" lang="en-US" sz="900" spc="-1" strike="noStrike">
                <a:latin typeface="Arial"/>
              </a:rPr>
              <a:t>(C and D) (C) BRED method involves recombination between co-electroporated phage DNA (blue fragments) and PCR products with homology arms (shown in blue-red fragments). Because of different recombination efficiencies, each of these methods produces phage progenies made up of recombinant and wild-type phages (D). RNA-guided DNA nucleases such as Cas9 and Cas12 or RNA-guided RNA nuclease such as Cas13 counterselection is then applied to selectively remove unedited phages to enrich edited/engineered phages.</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1371600" y="763560"/>
            <a:ext cx="5029200" cy="3772080"/>
          </a:xfrm>
          <a:prstGeom prst="rect">
            <a:avLst/>
          </a:prstGeom>
        </p:spPr>
      </p:sp>
      <p:sp>
        <p:nvSpPr>
          <p:cNvPr id="79" name="PlaceHolder 2"/>
          <p:cNvSpPr>
            <a:spLocks noGrp="1"/>
          </p:cNvSpPr>
          <p:nvPr>
            <p:ph type="body"/>
          </p:nvPr>
        </p:nvSpPr>
        <p:spPr>
          <a:xfrm>
            <a:off x="777960" y="4776840"/>
            <a:ext cx="6216480" cy="4525200"/>
          </a:xfrm>
          <a:prstGeom prst="rect">
            <a:avLst/>
          </a:prstGeom>
        </p:spPr>
        <p:txBody>
          <a:bodyPr lIns="0" rIns="0" tIns="0" bIns="0"/>
          <a:p>
            <a:r>
              <a:rPr b="0" lang="en-US" sz="900" spc="-1" strike="noStrike">
                <a:latin typeface="Arial"/>
              </a:rPr>
              <a:t>Building synthetic phage genomes</a:t>
            </a:r>
            <a:endParaRPr b="0" lang="en-US" sz="900" spc="-1" strike="noStrike">
              <a:latin typeface="Arial"/>
            </a:endParaRPr>
          </a:p>
          <a:p>
            <a:endParaRPr b="0" lang="en-US" sz="900" spc="-1" strike="noStrike">
              <a:latin typeface="Arial"/>
            </a:endParaRPr>
          </a:p>
          <a:p>
            <a:r>
              <a:rPr b="0" lang="en-US" sz="900" spc="-1" strike="noStrike">
                <a:latin typeface="Arial"/>
              </a:rPr>
              <a:t>Using combination of phage genome fragments amplified via PCR and/or built using synthetic oligonucleotides; synthetic phage genomes are assembled into a vector using yeast-based assembly or </a:t>
            </a:r>
            <a:r>
              <a:rPr b="0" i="1" lang="en-US" sz="900" spc="-1" strike="noStrike">
                <a:latin typeface="Arial"/>
              </a:rPr>
              <a:t>in vitro</a:t>
            </a:r>
            <a:r>
              <a:rPr b="0" lang="en-US" sz="900" spc="-1" strike="noStrike">
                <a:latin typeface="Arial"/>
              </a:rPr>
              <a:t> assembly methods. Thus assembled genomes are then “rebooted” using suitable permissive bacterial host, cell-wall-deprived (L-form) bacterial hosts, or by using cell-free transcription-translation (TXTL) systems.</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1371600" y="763560"/>
            <a:ext cx="5029200" cy="3772080"/>
          </a:xfrm>
          <a:prstGeom prst="rect">
            <a:avLst/>
          </a:prstGeom>
        </p:spPr>
      </p:sp>
      <p:sp>
        <p:nvSpPr>
          <p:cNvPr id="81" name="PlaceHolder 2"/>
          <p:cNvSpPr>
            <a:spLocks noGrp="1"/>
          </p:cNvSpPr>
          <p:nvPr>
            <p:ph type="body"/>
          </p:nvPr>
        </p:nvSpPr>
        <p:spPr>
          <a:xfrm>
            <a:off x="777960" y="4776840"/>
            <a:ext cx="6216480" cy="4525200"/>
          </a:xfrm>
          <a:prstGeom prst="rect">
            <a:avLst/>
          </a:prstGeom>
        </p:spPr>
        <p:txBody>
          <a:bodyPr lIns="0" rIns="0" tIns="0" bIns="0"/>
          <a:p>
            <a:r>
              <a:rPr b="0" lang="en-US" sz="900" spc="-1" strike="noStrike">
                <a:latin typeface="Arial"/>
              </a:rPr>
              <a:t>Potential phage therapy applications from the One Health perspective</a:t>
            </a:r>
            <a:endParaRPr b="0" lang="en-US" sz="900" spc="-1" strike="noStrike">
              <a:latin typeface="Arial"/>
            </a:endParaRPr>
          </a:p>
          <a:p>
            <a:endParaRPr b="0" lang="en-US" sz="900" spc="-1" strike="noStrike">
              <a:latin typeface="Arial"/>
            </a:endParaRPr>
          </a:p>
          <a:p>
            <a:r>
              <a:rPr b="0" lang="en-US" sz="900" spc="-1" strike="noStrike">
                <a:latin typeface="Arial"/>
              </a:rPr>
              <a:t>Depicted are phage applications that could be implemented to address AMR arising from interactions between humans, animals, and the environment.</a:t>
            </a:r>
            <a:endParaRPr b="0" lang="en-US" sz="900" spc="-1" strike="noStrike">
              <a:latin typeface="Arial"/>
            </a:endParaRPr>
          </a:p>
          <a:p>
            <a:endParaRPr b="0" lang="en-US" sz="900" spc="-1" strike="noStrike">
              <a:latin typeface="Arial"/>
            </a:endParaRPr>
          </a:p>
          <a:p>
            <a:endParaRPr b="0" lang="en-US" sz="900" spc="-1" strike="noStrike">
              <a:latin typeface="Arial"/>
            </a:endParaRPr>
          </a:p>
          <a:p>
            <a:endParaRPr b="0" lang="en-US" sz="9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elsevier.com/termsandconditions" TargetMode="External"/><Relationship Id="rId2" Type="http://schemas.openxmlformats.org/officeDocument/2006/relationships/image" Target="../media/image1.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www.elsevier.com/termsandconditions" TargetMode="External"/><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hyperlink" Target="http://www.elsevier.com/termsandconditions" TargetMode="External"/><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hyperlink" Target="http://www.elsevier.com/termsandconditions" TargetMode="External"/><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hyperlink" Target="http://www.elsevier.com/termsandconditions" TargetMode="External"/><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p://www.elsevier.com/termsandconditions" TargetMode="External"/><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360000" y="1260000"/>
            <a:ext cx="8640000" cy="1788120"/>
          </a:xfrm>
          <a:prstGeom prst="rect">
            <a:avLst/>
          </a:prstGeom>
          <a:noFill/>
          <a:ln>
            <a:noFill/>
          </a:ln>
        </p:spPr>
        <p:txBody>
          <a:bodyPr lIns="90000" rIns="90000" tIns="45000" bIns="45000"/>
          <a:p>
            <a:pPr algn="ctr">
              <a:lnSpc>
                <a:spcPct val="100000"/>
              </a:lnSpc>
              <a:spcAft>
                <a:spcPts val="3186"/>
              </a:spcAft>
            </a:pPr>
            <a:r>
              <a:rPr b="0" i="1" lang="en-US" sz="1700" spc="-1" strike="noStrike">
                <a:solidFill>
                  <a:srgbClr val="ffffff"/>
                </a:solidFill>
                <a:latin typeface="Arial"/>
              </a:rPr>
              <a:t>Phage therapy: From biological mechanisms to future directions</a:t>
            </a:r>
            <a:r>
              <a:rPr b="0" lang="en-US" sz="1700" spc="-1" strike="noStrike">
                <a:solidFill>
                  <a:srgbClr val="ffffff"/>
                </a:solidFill>
                <a:latin typeface="Arial"/>
              </a:rPr>
              <a:t> </a:t>
            </a:r>
            <a:endParaRPr b="0" lang="en-US" sz="1700" spc="-1" strike="noStrike">
              <a:solidFill>
                <a:srgbClr val="ffffff"/>
              </a:solidFill>
              <a:latin typeface="Arial"/>
            </a:endParaRPr>
          </a:p>
          <a:p>
            <a:pPr algn="ctr">
              <a:spcAft>
                <a:spcPts val="2750"/>
              </a:spcAft>
            </a:pPr>
            <a:r>
              <a:rPr b="0" i="1" lang="en-US" sz="1100" spc="-1" strike="noStrike">
                <a:solidFill>
                  <a:srgbClr val="ffffff"/>
                </a:solidFill>
                <a:latin typeface="Arial"/>
              </a:rPr>
              <a:t>Steffanie A. Strathdee, Graham F. Hatfull, Vivek K. Mutalik, Robert T. Schooley</a:t>
            </a:r>
            <a:r>
              <a:rPr b="0" lang="en-US" sz="1100" spc="-1" strike="noStrike">
                <a:solidFill>
                  <a:srgbClr val="ffffff"/>
                </a:solidFill>
                <a:latin typeface="Arial"/>
              </a:rPr>
              <a:t> </a:t>
            </a:r>
            <a:endParaRPr b="0" lang="en-US" sz="1100" spc="-1" strike="noStrike">
              <a:solidFill>
                <a:srgbClr val="ffffff"/>
              </a:solidFill>
              <a:latin typeface="Arial"/>
            </a:endParaRPr>
          </a:p>
          <a:p>
            <a:pPr algn="ctr"/>
            <a:r>
              <a:rPr b="0" i="1" lang="en-US" sz="1200" spc="-1" strike="noStrike">
                <a:solidFill>
                  <a:srgbClr val="ffffff"/>
                </a:solidFill>
                <a:latin typeface="Arial"/>
              </a:rPr>
              <a:t>Cell</a:t>
            </a:r>
            <a:r>
              <a:rPr b="0" lang="en-US" sz="1200" spc="-1" strike="noStrike">
                <a:solidFill>
                  <a:srgbClr val="ffffff"/>
                </a:solidFill>
                <a:latin typeface="Arial"/>
              </a:rPr>
              <a:t> </a:t>
            </a:r>
            <a:endParaRPr b="0" lang="en-US" sz="1200" spc="-1" strike="noStrike">
              <a:solidFill>
                <a:srgbClr val="ffffff"/>
              </a:solidFill>
              <a:latin typeface="Arial"/>
            </a:endParaRPr>
          </a:p>
          <a:p>
            <a:pPr algn="ctr"/>
            <a:r>
              <a:rPr b="0" lang="en-US" sz="1200" spc="-1" strike="noStrike">
                <a:solidFill>
                  <a:srgbClr val="ffffff"/>
                </a:solidFill>
                <a:latin typeface="Arial"/>
              </a:rPr>
              <a:t>Volume 186 Issue 1 Pages 17-31 (January 2023) </a:t>
            </a:r>
            <a:endParaRPr b="0" lang="en-US" sz="1200" spc="-1" strike="noStrike">
              <a:solidFill>
                <a:srgbClr val="ffffff"/>
              </a:solidFill>
              <a:latin typeface="Arial"/>
            </a:endParaRPr>
          </a:p>
          <a:p>
            <a:pPr algn="ctr"/>
            <a:r>
              <a:rPr b="0" lang="en-US" sz="1000" spc="-1" strike="noStrike">
                <a:solidFill>
                  <a:srgbClr val="ffffff"/>
                </a:solidFill>
                <a:latin typeface="Arial"/>
              </a:rPr>
              <a:t>DOI: 10.1016/j.cell.2022.11.017</a:t>
            </a:r>
            <a:endParaRPr b="0" lang="en-US" sz="1000" spc="-1" strike="noStrike">
              <a:solidFill>
                <a:srgbClr val="ffffff"/>
              </a:solidFill>
              <a:latin typeface="Arial"/>
            </a:endParaRPr>
          </a:p>
        </p:txBody>
      </p:sp>
      <p:sp>
        <p:nvSpPr>
          <p:cNvPr id="45" name="TextShape 2"/>
          <p:cNvSpPr txBox="1"/>
          <p:nvPr/>
        </p:nvSpPr>
        <p:spPr>
          <a:xfrm>
            <a:off x="952560" y="6624000"/>
            <a:ext cx="5556240" cy="231120"/>
          </a:xfrm>
          <a:prstGeom prst="rect">
            <a:avLst/>
          </a:prstGeom>
          <a:noFill/>
          <a:ln>
            <a:noFill/>
          </a:ln>
        </p:spPr>
        <p:txBody>
          <a:bodyPr lIns="90000" rIns="90000" tIns="46800" bIns="46800" anchor="ctr"/>
          <a:p>
            <a:r>
              <a:rPr b="0" lang="en-US" sz="900" spc="-1" strike="noStrike">
                <a:solidFill>
                  <a:srgbClr val="ffffff"/>
                </a:solidFill>
                <a:latin typeface="Arial"/>
              </a:rPr>
              <a:t>Copyright © 2022 The Authors</a:t>
            </a:r>
            <a:r>
              <a:rPr b="0" lang="en-US" sz="900" spc="-1" strike="noStrike">
                <a:solidFill>
                  <a:srgbClr val="ffffff"/>
                </a:solidFill>
                <a:latin typeface="Arial"/>
                <a:hlinkClick r:id="rId1"/>
              </a:rPr>
              <a:t> Terms and Conditions</a:t>
            </a:r>
            <a:endParaRPr b="0" lang="en-US" sz="900" spc="-1" strike="noStrike">
              <a:solidFill>
                <a:srgbClr val="ffffff"/>
              </a:solidFill>
              <a:latin typeface="Arial"/>
            </a:endParaRPr>
          </a:p>
        </p:txBody>
      </p:sp>
      <p:pic>
        <p:nvPicPr>
          <p:cNvPr id="46" name="Logo" descr=""/>
          <p:cNvPicPr/>
          <p:nvPr/>
        </p:nvPicPr>
        <p:blipFill>
          <a:blip r:embed="rId2"/>
          <a:stretch/>
        </p:blipFill>
        <p:spPr>
          <a:xfrm>
            <a:off x="79200" y="6212880"/>
            <a:ext cx="708120" cy="49644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p>
            <a:r>
              <a:rPr b="0" lang="en-US" sz="1400" spc="-1" strike="noStrike">
                <a:solidFill>
                  <a:srgbClr val="ffffff"/>
                </a:solidFill>
                <a:latin typeface="Arial"/>
              </a:rPr>
              <a:t>Figure 1 </a:t>
            </a:r>
            <a:endParaRPr b="0" lang="en-US" sz="1400" spc="-1" strike="noStrike">
              <a:solidFill>
                <a:srgbClr val="ffffff"/>
              </a:solidFill>
              <a:latin typeface="Arial"/>
            </a:endParaRPr>
          </a:p>
        </p:txBody>
      </p:sp>
      <p:pic>
        <p:nvPicPr>
          <p:cNvPr id="48" name="Main graphic" descr=""/>
          <p:cNvPicPr/>
          <p:nvPr/>
        </p:nvPicPr>
        <p:blipFill>
          <a:blip r:embed="rId1"/>
          <a:stretch/>
        </p:blipFill>
        <p:spPr>
          <a:xfrm>
            <a:off x="1422360" y="913680"/>
            <a:ext cx="6350040" cy="4681080"/>
          </a:xfrm>
          <a:prstGeom prst="rect">
            <a:avLst/>
          </a:prstGeom>
          <a:ln>
            <a:noFill/>
          </a:ln>
        </p:spPr>
      </p:pic>
      <p:sp>
        <p:nvSpPr>
          <p:cNvPr id="49" name="TextShape 2"/>
          <p:cNvSpPr txBox="1"/>
          <p:nvPr/>
        </p:nvSpPr>
        <p:spPr>
          <a:xfrm>
            <a:off x="952560" y="6477120"/>
            <a:ext cx="8254800" cy="231120"/>
          </a:xfrm>
          <a:prstGeom prst="rect">
            <a:avLst/>
          </a:prstGeom>
          <a:noFill/>
          <a:ln>
            <a:noFill/>
          </a:ln>
        </p:spPr>
        <p:txBody>
          <a:bodyPr lIns="90000" rIns="90000" tIns="45000" bIns="45000"/>
          <a:p>
            <a:r>
              <a:rPr b="0" i="1" lang="en-US" sz="900" spc="-1" strike="noStrike">
                <a:solidFill>
                  <a:srgbClr val="ffffff"/>
                </a:solidFill>
                <a:latin typeface="Arial"/>
              </a:rPr>
              <a:t>Cell</a:t>
            </a:r>
            <a:r>
              <a:rPr b="0" lang="en-US" sz="900" spc="-1" strike="noStrike">
                <a:solidFill>
                  <a:srgbClr val="ffffff"/>
                </a:solidFill>
                <a:latin typeface="Arial"/>
              </a:rPr>
              <a:t> 2023 18617-31DOI: (10.1016/j.cell.2022.11.017) </a:t>
            </a:r>
            <a:endParaRPr b="0" lang="en-US" sz="900" spc="-1" strike="noStrike">
              <a:solidFill>
                <a:srgbClr val="ffffff"/>
              </a:solidFill>
              <a:latin typeface="Arial"/>
            </a:endParaRPr>
          </a:p>
        </p:txBody>
      </p:sp>
      <p:sp>
        <p:nvSpPr>
          <p:cNvPr id="50" name="TextShape 3"/>
          <p:cNvSpPr txBox="1"/>
          <p:nvPr/>
        </p:nvSpPr>
        <p:spPr>
          <a:xfrm>
            <a:off x="952560" y="6624000"/>
            <a:ext cx="5556240" cy="231120"/>
          </a:xfrm>
          <a:prstGeom prst="rect">
            <a:avLst/>
          </a:prstGeom>
          <a:noFill/>
          <a:ln>
            <a:noFill/>
          </a:ln>
        </p:spPr>
        <p:txBody>
          <a:bodyPr lIns="90000" rIns="90000" tIns="46800" bIns="46800" anchor="ctr"/>
          <a:p>
            <a:r>
              <a:rPr b="0" lang="en-US" sz="900" spc="-1" strike="noStrike">
                <a:solidFill>
                  <a:srgbClr val="ffffff"/>
                </a:solidFill>
                <a:latin typeface="Arial"/>
              </a:rPr>
              <a:t>Copyright © 2022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51" name="Logo" descr=""/>
          <p:cNvPicPr/>
          <p:nvPr/>
        </p:nvPicPr>
        <p:blipFill>
          <a:blip r:embed="rId3"/>
          <a:stretch/>
        </p:blipFill>
        <p:spPr>
          <a:xfrm>
            <a:off x="79200" y="6212880"/>
            <a:ext cx="708120" cy="496440"/>
          </a:xfrm>
          <a:prstGeom prst="rect">
            <a:avLst/>
          </a:prstGeom>
          <a:ln>
            <a:noFill/>
          </a:ln>
        </p:spPr>
      </p:pic>
    </p:spTree>
  </p:cSld>
  <p:transition>
    <p:wipe dir="r"/>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p>
            <a:r>
              <a:rPr b="0" lang="en-US" sz="1400" spc="-1" strike="noStrike">
                <a:solidFill>
                  <a:srgbClr val="ffffff"/>
                </a:solidFill>
                <a:latin typeface="Arial"/>
              </a:rPr>
              <a:t>Figure 2 </a:t>
            </a:r>
            <a:endParaRPr b="0" lang="en-US" sz="1400" spc="-1" strike="noStrike">
              <a:solidFill>
                <a:srgbClr val="ffffff"/>
              </a:solidFill>
              <a:latin typeface="Arial"/>
            </a:endParaRPr>
          </a:p>
        </p:txBody>
      </p:sp>
      <p:pic>
        <p:nvPicPr>
          <p:cNvPr id="53" name="Main graphic" descr=""/>
          <p:cNvPicPr/>
          <p:nvPr/>
        </p:nvPicPr>
        <p:blipFill>
          <a:blip r:embed="rId1"/>
          <a:stretch/>
        </p:blipFill>
        <p:spPr>
          <a:xfrm>
            <a:off x="2379600" y="762120"/>
            <a:ext cx="4435920" cy="4984200"/>
          </a:xfrm>
          <a:prstGeom prst="rect">
            <a:avLst/>
          </a:prstGeom>
          <a:ln>
            <a:noFill/>
          </a:ln>
        </p:spPr>
      </p:pic>
      <p:sp>
        <p:nvSpPr>
          <p:cNvPr id="54" name="TextShape 2"/>
          <p:cNvSpPr txBox="1"/>
          <p:nvPr/>
        </p:nvSpPr>
        <p:spPr>
          <a:xfrm>
            <a:off x="952560" y="6477120"/>
            <a:ext cx="8254800" cy="231120"/>
          </a:xfrm>
          <a:prstGeom prst="rect">
            <a:avLst/>
          </a:prstGeom>
          <a:noFill/>
          <a:ln>
            <a:noFill/>
          </a:ln>
        </p:spPr>
        <p:txBody>
          <a:bodyPr lIns="90000" rIns="90000" tIns="45000" bIns="45000"/>
          <a:p>
            <a:r>
              <a:rPr b="0" i="1" lang="en-US" sz="900" spc="-1" strike="noStrike">
                <a:solidFill>
                  <a:srgbClr val="ffffff"/>
                </a:solidFill>
                <a:latin typeface="Arial"/>
              </a:rPr>
              <a:t>Cell</a:t>
            </a:r>
            <a:r>
              <a:rPr b="0" lang="en-US" sz="900" spc="-1" strike="noStrike">
                <a:solidFill>
                  <a:srgbClr val="ffffff"/>
                </a:solidFill>
                <a:latin typeface="Arial"/>
              </a:rPr>
              <a:t> 2023 18617-31DOI: (10.1016/j.cell.2022.11.017) </a:t>
            </a:r>
            <a:endParaRPr b="0" lang="en-US" sz="900" spc="-1" strike="noStrike">
              <a:solidFill>
                <a:srgbClr val="ffffff"/>
              </a:solidFill>
              <a:latin typeface="Arial"/>
            </a:endParaRPr>
          </a:p>
        </p:txBody>
      </p:sp>
      <p:sp>
        <p:nvSpPr>
          <p:cNvPr id="55" name="TextShape 3"/>
          <p:cNvSpPr txBox="1"/>
          <p:nvPr/>
        </p:nvSpPr>
        <p:spPr>
          <a:xfrm>
            <a:off x="952560" y="6624000"/>
            <a:ext cx="5556240" cy="231120"/>
          </a:xfrm>
          <a:prstGeom prst="rect">
            <a:avLst/>
          </a:prstGeom>
          <a:noFill/>
          <a:ln>
            <a:noFill/>
          </a:ln>
        </p:spPr>
        <p:txBody>
          <a:bodyPr lIns="90000" rIns="90000" tIns="46800" bIns="46800" anchor="ctr"/>
          <a:p>
            <a:r>
              <a:rPr b="0" lang="en-US" sz="900" spc="-1" strike="noStrike">
                <a:solidFill>
                  <a:srgbClr val="ffffff"/>
                </a:solidFill>
                <a:latin typeface="Arial"/>
              </a:rPr>
              <a:t>Copyright © 2022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56" name="Logo" descr=""/>
          <p:cNvPicPr/>
          <p:nvPr/>
        </p:nvPicPr>
        <p:blipFill>
          <a:blip r:embed="rId3"/>
          <a:stretch/>
        </p:blipFill>
        <p:spPr>
          <a:xfrm>
            <a:off x="79200" y="6212880"/>
            <a:ext cx="708120" cy="496440"/>
          </a:xfrm>
          <a:prstGeom prst="rect">
            <a:avLst/>
          </a:prstGeom>
          <a:ln>
            <a:noFill/>
          </a:ln>
        </p:spPr>
      </p:pic>
    </p:spTree>
  </p:cSld>
  <p:transition>
    <p:wipe dir="r"/>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p>
            <a:r>
              <a:rPr b="0" lang="en-US" sz="1400" spc="-1" strike="noStrike">
                <a:solidFill>
                  <a:srgbClr val="ffffff"/>
                </a:solidFill>
                <a:latin typeface="Arial"/>
              </a:rPr>
              <a:t>Figure 3 </a:t>
            </a:r>
            <a:endParaRPr b="0" lang="en-US" sz="1400" spc="-1" strike="noStrike">
              <a:solidFill>
                <a:srgbClr val="ffffff"/>
              </a:solidFill>
              <a:latin typeface="Arial"/>
            </a:endParaRPr>
          </a:p>
        </p:txBody>
      </p:sp>
      <p:pic>
        <p:nvPicPr>
          <p:cNvPr id="58" name="Main graphic" descr=""/>
          <p:cNvPicPr/>
          <p:nvPr/>
        </p:nvPicPr>
        <p:blipFill>
          <a:blip r:embed="rId1"/>
          <a:stretch/>
        </p:blipFill>
        <p:spPr>
          <a:xfrm>
            <a:off x="2124000" y="762120"/>
            <a:ext cx="4946400" cy="4984200"/>
          </a:xfrm>
          <a:prstGeom prst="rect">
            <a:avLst/>
          </a:prstGeom>
          <a:ln>
            <a:noFill/>
          </a:ln>
        </p:spPr>
      </p:pic>
      <p:sp>
        <p:nvSpPr>
          <p:cNvPr id="59" name="TextShape 2"/>
          <p:cNvSpPr txBox="1"/>
          <p:nvPr/>
        </p:nvSpPr>
        <p:spPr>
          <a:xfrm>
            <a:off x="952560" y="6477120"/>
            <a:ext cx="8254800" cy="231120"/>
          </a:xfrm>
          <a:prstGeom prst="rect">
            <a:avLst/>
          </a:prstGeom>
          <a:noFill/>
          <a:ln>
            <a:noFill/>
          </a:ln>
        </p:spPr>
        <p:txBody>
          <a:bodyPr lIns="90000" rIns="90000" tIns="45000" bIns="45000"/>
          <a:p>
            <a:r>
              <a:rPr b="0" i="1" lang="en-US" sz="900" spc="-1" strike="noStrike">
                <a:solidFill>
                  <a:srgbClr val="ffffff"/>
                </a:solidFill>
                <a:latin typeface="Arial"/>
              </a:rPr>
              <a:t>Cell</a:t>
            </a:r>
            <a:r>
              <a:rPr b="0" lang="en-US" sz="900" spc="-1" strike="noStrike">
                <a:solidFill>
                  <a:srgbClr val="ffffff"/>
                </a:solidFill>
                <a:latin typeface="Arial"/>
              </a:rPr>
              <a:t> 2023 18617-31DOI: (10.1016/j.cell.2022.11.017) </a:t>
            </a:r>
            <a:endParaRPr b="0" lang="en-US" sz="900" spc="-1" strike="noStrike">
              <a:solidFill>
                <a:srgbClr val="ffffff"/>
              </a:solidFill>
              <a:latin typeface="Arial"/>
            </a:endParaRPr>
          </a:p>
        </p:txBody>
      </p:sp>
      <p:sp>
        <p:nvSpPr>
          <p:cNvPr id="60" name="TextShape 3"/>
          <p:cNvSpPr txBox="1"/>
          <p:nvPr/>
        </p:nvSpPr>
        <p:spPr>
          <a:xfrm>
            <a:off x="952560" y="6624000"/>
            <a:ext cx="5556240" cy="231120"/>
          </a:xfrm>
          <a:prstGeom prst="rect">
            <a:avLst/>
          </a:prstGeom>
          <a:noFill/>
          <a:ln>
            <a:noFill/>
          </a:ln>
        </p:spPr>
        <p:txBody>
          <a:bodyPr lIns="90000" rIns="90000" tIns="46800" bIns="46800" anchor="ctr"/>
          <a:p>
            <a:r>
              <a:rPr b="0" lang="en-US" sz="900" spc="-1" strike="noStrike">
                <a:solidFill>
                  <a:srgbClr val="ffffff"/>
                </a:solidFill>
                <a:latin typeface="Arial"/>
              </a:rPr>
              <a:t>Copyright © 2022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61" name="Logo" descr=""/>
          <p:cNvPicPr/>
          <p:nvPr/>
        </p:nvPicPr>
        <p:blipFill>
          <a:blip r:embed="rId3"/>
          <a:stretch/>
        </p:blipFill>
        <p:spPr>
          <a:xfrm>
            <a:off x="79200" y="6212880"/>
            <a:ext cx="708120" cy="496440"/>
          </a:xfrm>
          <a:prstGeom prst="rect">
            <a:avLst/>
          </a:prstGeom>
          <a:ln>
            <a:noFill/>
          </a:ln>
        </p:spPr>
      </p:pic>
    </p:spTree>
  </p:cSld>
  <p:transition>
    <p:wipe dir="r"/>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p>
            <a:r>
              <a:rPr b="0" lang="en-US" sz="1400" spc="-1" strike="noStrike">
                <a:solidFill>
                  <a:srgbClr val="ffffff"/>
                </a:solidFill>
                <a:latin typeface="Arial"/>
              </a:rPr>
              <a:t>Figure 4 </a:t>
            </a:r>
            <a:endParaRPr b="0" lang="en-US" sz="1400" spc="-1" strike="noStrike">
              <a:solidFill>
                <a:srgbClr val="ffffff"/>
              </a:solidFill>
              <a:latin typeface="Arial"/>
            </a:endParaRPr>
          </a:p>
        </p:txBody>
      </p:sp>
      <p:pic>
        <p:nvPicPr>
          <p:cNvPr id="63" name="Main graphic" descr=""/>
          <p:cNvPicPr/>
          <p:nvPr/>
        </p:nvPicPr>
        <p:blipFill>
          <a:blip r:embed="rId1"/>
          <a:stretch/>
        </p:blipFill>
        <p:spPr>
          <a:xfrm>
            <a:off x="1499040" y="762120"/>
            <a:ext cx="6196680" cy="4984200"/>
          </a:xfrm>
          <a:prstGeom prst="rect">
            <a:avLst/>
          </a:prstGeom>
          <a:ln>
            <a:noFill/>
          </a:ln>
        </p:spPr>
      </p:pic>
      <p:sp>
        <p:nvSpPr>
          <p:cNvPr id="64" name="TextShape 2"/>
          <p:cNvSpPr txBox="1"/>
          <p:nvPr/>
        </p:nvSpPr>
        <p:spPr>
          <a:xfrm>
            <a:off x="952560" y="6477120"/>
            <a:ext cx="8254800" cy="231120"/>
          </a:xfrm>
          <a:prstGeom prst="rect">
            <a:avLst/>
          </a:prstGeom>
          <a:noFill/>
          <a:ln>
            <a:noFill/>
          </a:ln>
        </p:spPr>
        <p:txBody>
          <a:bodyPr lIns="90000" rIns="90000" tIns="45000" bIns="45000"/>
          <a:p>
            <a:r>
              <a:rPr b="0" i="1" lang="en-US" sz="900" spc="-1" strike="noStrike">
                <a:solidFill>
                  <a:srgbClr val="ffffff"/>
                </a:solidFill>
                <a:latin typeface="Arial"/>
              </a:rPr>
              <a:t>Cell</a:t>
            </a:r>
            <a:r>
              <a:rPr b="0" lang="en-US" sz="900" spc="-1" strike="noStrike">
                <a:solidFill>
                  <a:srgbClr val="ffffff"/>
                </a:solidFill>
                <a:latin typeface="Arial"/>
              </a:rPr>
              <a:t> 2023 18617-31DOI: (10.1016/j.cell.2022.11.017) </a:t>
            </a:r>
            <a:endParaRPr b="0" lang="en-US" sz="900" spc="-1" strike="noStrike">
              <a:solidFill>
                <a:srgbClr val="ffffff"/>
              </a:solidFill>
              <a:latin typeface="Arial"/>
            </a:endParaRPr>
          </a:p>
        </p:txBody>
      </p:sp>
      <p:sp>
        <p:nvSpPr>
          <p:cNvPr id="65" name="TextShape 3"/>
          <p:cNvSpPr txBox="1"/>
          <p:nvPr/>
        </p:nvSpPr>
        <p:spPr>
          <a:xfrm>
            <a:off x="952560" y="6624000"/>
            <a:ext cx="5556240" cy="231120"/>
          </a:xfrm>
          <a:prstGeom prst="rect">
            <a:avLst/>
          </a:prstGeom>
          <a:noFill/>
          <a:ln>
            <a:noFill/>
          </a:ln>
        </p:spPr>
        <p:txBody>
          <a:bodyPr lIns="90000" rIns="90000" tIns="46800" bIns="46800" anchor="ctr"/>
          <a:p>
            <a:r>
              <a:rPr b="0" lang="en-US" sz="900" spc="-1" strike="noStrike">
                <a:solidFill>
                  <a:srgbClr val="ffffff"/>
                </a:solidFill>
                <a:latin typeface="Arial"/>
              </a:rPr>
              <a:t>Copyright © 2022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66" name="Logo" descr=""/>
          <p:cNvPicPr/>
          <p:nvPr/>
        </p:nvPicPr>
        <p:blipFill>
          <a:blip r:embed="rId3"/>
          <a:stretch/>
        </p:blipFill>
        <p:spPr>
          <a:xfrm>
            <a:off x="79200" y="6212880"/>
            <a:ext cx="708120" cy="496440"/>
          </a:xfrm>
          <a:prstGeom prst="rect">
            <a:avLst/>
          </a:prstGeom>
          <a:ln>
            <a:noFill/>
          </a:ln>
        </p:spPr>
      </p:pic>
    </p:spTree>
  </p:cSld>
  <p:transition>
    <p:wipe dir="r"/>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129560" y="79200"/>
            <a:ext cx="884880" cy="307080"/>
          </a:xfrm>
          <a:prstGeom prst="rect">
            <a:avLst/>
          </a:prstGeom>
          <a:noFill/>
          <a:ln>
            <a:noFill/>
          </a:ln>
        </p:spPr>
        <p:style>
          <a:lnRef idx="0"/>
          <a:fillRef idx="0"/>
          <a:effectRef idx="0"/>
          <a:fontRef idx="minor"/>
        </p:style>
        <p:txBody>
          <a:bodyPr wrap="none" lIns="90000" rIns="90000" tIns="46800" bIns="46800"/>
          <a:p>
            <a:r>
              <a:rPr b="0" lang="en-US" sz="1400" spc="-1" strike="noStrike">
                <a:solidFill>
                  <a:srgbClr val="ffffff"/>
                </a:solidFill>
                <a:latin typeface="Arial"/>
              </a:rPr>
              <a:t>Figure 5 </a:t>
            </a:r>
            <a:endParaRPr b="0" lang="en-US" sz="1400" spc="-1" strike="noStrike">
              <a:solidFill>
                <a:srgbClr val="ffffff"/>
              </a:solidFill>
              <a:latin typeface="Arial"/>
            </a:endParaRPr>
          </a:p>
        </p:txBody>
      </p:sp>
      <p:pic>
        <p:nvPicPr>
          <p:cNvPr id="68" name="Main graphic" descr=""/>
          <p:cNvPicPr/>
          <p:nvPr/>
        </p:nvPicPr>
        <p:blipFill>
          <a:blip r:embed="rId1"/>
          <a:stretch/>
        </p:blipFill>
        <p:spPr>
          <a:xfrm>
            <a:off x="1496520" y="762120"/>
            <a:ext cx="6201720" cy="4984200"/>
          </a:xfrm>
          <a:prstGeom prst="rect">
            <a:avLst/>
          </a:prstGeom>
          <a:ln>
            <a:noFill/>
          </a:ln>
        </p:spPr>
      </p:pic>
      <p:sp>
        <p:nvSpPr>
          <p:cNvPr id="69" name="TextShape 2"/>
          <p:cNvSpPr txBox="1"/>
          <p:nvPr/>
        </p:nvSpPr>
        <p:spPr>
          <a:xfrm>
            <a:off x="952560" y="6477120"/>
            <a:ext cx="8254800" cy="231120"/>
          </a:xfrm>
          <a:prstGeom prst="rect">
            <a:avLst/>
          </a:prstGeom>
          <a:noFill/>
          <a:ln>
            <a:noFill/>
          </a:ln>
        </p:spPr>
        <p:txBody>
          <a:bodyPr lIns="90000" rIns="90000" tIns="45000" bIns="45000"/>
          <a:p>
            <a:r>
              <a:rPr b="0" i="1" lang="en-US" sz="900" spc="-1" strike="noStrike">
                <a:solidFill>
                  <a:srgbClr val="ffffff"/>
                </a:solidFill>
                <a:latin typeface="Arial"/>
              </a:rPr>
              <a:t>Cell</a:t>
            </a:r>
            <a:r>
              <a:rPr b="0" lang="en-US" sz="900" spc="-1" strike="noStrike">
                <a:solidFill>
                  <a:srgbClr val="ffffff"/>
                </a:solidFill>
                <a:latin typeface="Arial"/>
              </a:rPr>
              <a:t> 2023 18617-31DOI: (10.1016/j.cell.2022.11.017) </a:t>
            </a:r>
            <a:endParaRPr b="0" lang="en-US" sz="900" spc="-1" strike="noStrike">
              <a:solidFill>
                <a:srgbClr val="ffffff"/>
              </a:solidFill>
              <a:latin typeface="Arial"/>
            </a:endParaRPr>
          </a:p>
        </p:txBody>
      </p:sp>
      <p:sp>
        <p:nvSpPr>
          <p:cNvPr id="70" name="TextShape 3"/>
          <p:cNvSpPr txBox="1"/>
          <p:nvPr/>
        </p:nvSpPr>
        <p:spPr>
          <a:xfrm>
            <a:off x="952560" y="6624000"/>
            <a:ext cx="5556240" cy="231120"/>
          </a:xfrm>
          <a:prstGeom prst="rect">
            <a:avLst/>
          </a:prstGeom>
          <a:noFill/>
          <a:ln>
            <a:noFill/>
          </a:ln>
        </p:spPr>
        <p:txBody>
          <a:bodyPr lIns="90000" rIns="90000" tIns="46800" bIns="46800" anchor="ctr"/>
          <a:p>
            <a:r>
              <a:rPr b="0" lang="en-US" sz="900" spc="-1" strike="noStrike">
                <a:solidFill>
                  <a:srgbClr val="ffffff"/>
                </a:solidFill>
                <a:latin typeface="Arial"/>
              </a:rPr>
              <a:t>Copyright © 2022 The Authors</a:t>
            </a:r>
            <a:r>
              <a:rPr b="0" lang="en-US" sz="900" spc="-1" strike="noStrike">
                <a:solidFill>
                  <a:srgbClr val="ffffff"/>
                </a:solidFill>
                <a:latin typeface="Arial"/>
                <a:hlinkClick r:id="rId2"/>
              </a:rPr>
              <a:t> Terms and Conditions</a:t>
            </a:r>
            <a:endParaRPr b="0" lang="en-US" sz="900" spc="-1" strike="noStrike">
              <a:solidFill>
                <a:srgbClr val="ffffff"/>
              </a:solidFill>
              <a:latin typeface="Arial"/>
            </a:endParaRPr>
          </a:p>
        </p:txBody>
      </p:sp>
      <p:pic>
        <p:nvPicPr>
          <p:cNvPr id="71" name="Logo" descr=""/>
          <p:cNvPicPr/>
          <p:nvPr/>
        </p:nvPicPr>
        <p:blipFill>
          <a:blip r:embed="rId3"/>
          <a:stretch/>
        </p:blipFill>
        <p:spPr>
          <a:xfrm>
            <a:off x="79200" y="6212880"/>
            <a:ext cx="708120" cy="496440"/>
          </a:xfrm>
          <a:prstGeom prst="rect">
            <a:avLst/>
          </a:prstGeom>
          <a:ln>
            <a:noFill/>
          </a:ln>
        </p:spPr>
      </p:pic>
    </p:spTree>
  </p:cSld>
  <p:transition>
    <p:wipe dir="r"/>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