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61" r:id="rId9"/>
    <p:sldId id="271" r:id="rId10"/>
    <p:sldId id="272" r:id="rId11"/>
    <p:sldId id="274" r:id="rId12"/>
    <p:sldId id="273" r:id="rId13"/>
    <p:sldId id="262" r:id="rId14"/>
    <p:sldId id="264" r:id="rId15"/>
    <p:sldId id="275" r:id="rId16"/>
    <p:sldId id="278" r:id="rId17"/>
    <p:sldId id="279" r:id="rId18"/>
    <p:sldId id="280" r:id="rId19"/>
    <p:sldId id="281" r:id="rId20"/>
    <p:sldId id="282" r:id="rId21"/>
    <p:sldId id="283" r:id="rId22"/>
    <p:sldId id="265" r:id="rId23"/>
    <p:sldId id="277" r:id="rId24"/>
    <p:sldId id="276" r:id="rId25"/>
    <p:sldId id="266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3142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8916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224961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0447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087494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05777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50961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269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5320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1225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0343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0798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6512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4312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2620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0921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06/12/2015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055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08520" y="3140968"/>
            <a:ext cx="9468544" cy="1828800"/>
          </a:xfrm>
        </p:spPr>
        <p:txBody>
          <a:bodyPr/>
          <a:lstStyle/>
          <a:p>
            <a:pPr algn="ctr"/>
            <a:r>
              <a:rPr lang="pt-BR" sz="4600" dirty="0" smtClean="0">
                <a:solidFill>
                  <a:schemeClr val="tx2"/>
                </a:solidFill>
              </a:rPr>
              <a:t>Um </a:t>
            </a:r>
            <a:r>
              <a:rPr lang="pt-BR" sz="4600" dirty="0" smtClean="0">
                <a:solidFill>
                  <a:schemeClr val="tx2"/>
                </a:solidFill>
              </a:rPr>
              <a:t>Framework para </a:t>
            </a:r>
            <a:r>
              <a:rPr lang="pt-BR" sz="4600" dirty="0" err="1" smtClean="0">
                <a:solidFill>
                  <a:schemeClr val="tx2"/>
                </a:solidFill>
              </a:rPr>
              <a:t>Gamificação</a:t>
            </a:r>
            <a:r>
              <a:rPr lang="pt-BR" sz="4600" dirty="0" smtClean="0">
                <a:solidFill>
                  <a:schemeClr val="tx2"/>
                </a:solidFill>
              </a:rPr>
              <a:t> </a:t>
            </a:r>
            <a:r>
              <a:rPr lang="pt-BR" sz="4600" dirty="0" smtClean="0">
                <a:solidFill>
                  <a:schemeClr val="tx2"/>
                </a:solidFill>
              </a:rPr>
              <a:t>de Sistemas Java</a:t>
            </a:r>
            <a:br>
              <a:rPr lang="pt-BR" sz="4600" dirty="0" smtClean="0">
                <a:solidFill>
                  <a:schemeClr val="tx2"/>
                </a:solidFill>
              </a:rPr>
            </a:br>
            <a:r>
              <a:rPr lang="pt-BR" sz="4600" dirty="0" smtClean="0">
                <a:solidFill>
                  <a:schemeClr val="tx2"/>
                </a:solidFill>
              </a:rPr>
              <a:t> Utilizando a Biblioteca Swing</a:t>
            </a:r>
            <a:endParaRPr lang="pt-BR" sz="4600" dirty="0">
              <a:solidFill>
                <a:schemeClr val="tx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5013176"/>
            <a:ext cx="5826719" cy="1096899"/>
          </a:xfrm>
        </p:spPr>
        <p:txBody>
          <a:bodyPr/>
          <a:lstStyle/>
          <a:p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Krishna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Campos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223941"/>
            <a:ext cx="2664296" cy="1548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Mundo 3 – Análise competitiva: Frameworks </a:t>
            </a:r>
            <a:r>
              <a:rPr lang="pt-BR" dirty="0" err="1" smtClean="0"/>
              <a:t>Gamificados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844824"/>
            <a:ext cx="6347714" cy="3880773"/>
          </a:xfrm>
        </p:spPr>
        <p:txBody>
          <a:bodyPr/>
          <a:lstStyle/>
          <a:p>
            <a:pPr algn="ctr"/>
            <a:r>
              <a:rPr lang="pt-BR" dirty="0" err="1" smtClean="0"/>
              <a:t>Octalysis</a:t>
            </a:r>
            <a:endParaRPr lang="pt-BR" dirty="0"/>
          </a:p>
        </p:txBody>
      </p:sp>
      <p:pic>
        <p:nvPicPr>
          <p:cNvPr id="5" name="Imagem 4" descr="C:\Users\bruno\Desktop\Gamification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76872"/>
            <a:ext cx="6624736" cy="45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Mundo 3 – Análise competitiva: Frameworks </a:t>
            </a:r>
            <a:r>
              <a:rPr lang="pt-BR" dirty="0" err="1" smtClean="0"/>
              <a:t>Gamificados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 </a:t>
            </a:r>
            <a:r>
              <a:rPr lang="pt-BR" dirty="0" err="1" smtClean="0"/>
              <a:t>Badges</a:t>
            </a:r>
            <a:endParaRPr lang="pt-BR" dirty="0"/>
          </a:p>
        </p:txBody>
      </p:sp>
      <p:pic>
        <p:nvPicPr>
          <p:cNvPr id="1026" name="Picture 2" descr="C:\Users\User\Desktop\mozilla-badges_screenshot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708920"/>
            <a:ext cx="4330159" cy="4149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Mundo 3 – Análise competitiva: Frameworks </a:t>
            </a:r>
            <a:r>
              <a:rPr lang="pt-BR" dirty="0" err="1" smtClean="0"/>
              <a:t>Gamificados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Frameworks web encontrados no site de </a:t>
            </a:r>
            <a:r>
              <a:rPr lang="pt-BR" dirty="0" err="1" smtClean="0"/>
              <a:t>supervisionamento</a:t>
            </a:r>
            <a:r>
              <a:rPr lang="pt-BR" dirty="0" smtClean="0"/>
              <a:t> </a:t>
            </a:r>
            <a:r>
              <a:rPr lang="pt-BR" dirty="0" err="1" smtClean="0"/>
              <a:t>GitHub</a:t>
            </a:r>
            <a:r>
              <a:rPr lang="pt-BR" dirty="0" smtClean="0"/>
              <a:t> 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Mundo 4</a:t>
            </a:r>
            <a:r>
              <a:rPr lang="pt-BR" dirty="0" smtClean="0"/>
              <a:t> </a:t>
            </a:r>
            <a:r>
              <a:rPr lang="pt-BR" dirty="0"/>
              <a:t>- 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 uma escassez de ferramentas </a:t>
            </a:r>
            <a:r>
              <a:rPr lang="pt-BR" dirty="0" smtClean="0"/>
              <a:t>que auxiliam desenvolvedores </a:t>
            </a:r>
            <a:r>
              <a:rPr lang="pt-BR" dirty="0" smtClean="0"/>
              <a:t>que desejam construir </a:t>
            </a:r>
            <a:r>
              <a:rPr lang="pt-BR" dirty="0" smtClean="0"/>
              <a:t>uma aplicação desktop </a:t>
            </a:r>
            <a:r>
              <a:rPr lang="pt-BR" dirty="0" smtClean="0"/>
              <a:t>adotando a </a:t>
            </a:r>
            <a:r>
              <a:rPr lang="pt-BR" dirty="0" smtClean="0"/>
              <a:t>metodologia da </a:t>
            </a:r>
            <a:r>
              <a:rPr lang="pt-BR" dirty="0" err="1" smtClean="0"/>
              <a:t>Gamificação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Mundo 5</a:t>
            </a:r>
            <a:r>
              <a:rPr lang="pt-BR" dirty="0" smtClean="0"/>
              <a:t> </a:t>
            </a:r>
            <a:r>
              <a:rPr lang="pt-BR" dirty="0"/>
              <a:t>- 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Implementar </a:t>
            </a:r>
            <a:r>
              <a:rPr lang="pt-BR" dirty="0" smtClean="0"/>
              <a:t>um framework </a:t>
            </a:r>
            <a:r>
              <a:rPr lang="pt-BR" dirty="0" err="1" smtClean="0"/>
              <a:t>java</a:t>
            </a:r>
            <a:r>
              <a:rPr lang="pt-BR" dirty="0" smtClean="0"/>
              <a:t> swing de </a:t>
            </a:r>
            <a:r>
              <a:rPr lang="pt-BR" dirty="0" err="1" smtClean="0"/>
              <a:t>gamificação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Mundo 6 - Resultado</a:t>
            </a:r>
            <a:br>
              <a:rPr lang="pt-BR" dirty="0" smtClean="0"/>
            </a:br>
            <a:r>
              <a:rPr lang="pt-BR" dirty="0" smtClean="0"/>
              <a:t>Fase 1 -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Análise de elementos de </a:t>
            </a:r>
            <a:r>
              <a:rPr lang="pt-BR" dirty="0" err="1" smtClean="0"/>
              <a:t>gamificação</a:t>
            </a:r>
            <a:r>
              <a:rPr lang="pt-BR" dirty="0" smtClean="0"/>
              <a:t> em plataformas bem utilizadas.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Mundo 6 - Resultado</a:t>
            </a:r>
            <a:br>
              <a:rPr lang="pt-BR" dirty="0" smtClean="0"/>
            </a:br>
            <a:r>
              <a:rPr lang="pt-BR" dirty="0" smtClean="0"/>
              <a:t>Fase 1 </a:t>
            </a:r>
            <a:r>
              <a:rPr lang="pt-BR" dirty="0" smtClean="0"/>
              <a:t>– Requisitos - </a:t>
            </a:r>
            <a:r>
              <a:rPr lang="pt-BR" dirty="0" err="1" smtClean="0"/>
              <a:t>LifeBit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149" name="Picture 5" descr="C:\Users\bruno\Desktop\11120932_670079069792042_1288156934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8518" y="1700808"/>
            <a:ext cx="3715482" cy="5157192"/>
          </a:xfrm>
          <a:prstGeom prst="rect">
            <a:avLst/>
          </a:prstGeom>
          <a:noFill/>
        </p:spPr>
      </p:pic>
      <p:pic>
        <p:nvPicPr>
          <p:cNvPr id="6151" name="Picture 7" descr="C:\Users\bruno\Desktop\11692828_670079059792043_1186742196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00200"/>
            <a:ext cx="3707904" cy="5085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Mundo 6 - Resultado</a:t>
            </a:r>
            <a:br>
              <a:rPr lang="pt-BR" dirty="0" smtClean="0"/>
            </a:br>
            <a:r>
              <a:rPr lang="pt-BR" dirty="0" smtClean="0"/>
              <a:t>Fase 1 </a:t>
            </a:r>
            <a:r>
              <a:rPr lang="pt-BR" dirty="0" smtClean="0"/>
              <a:t>– Requisitos - </a:t>
            </a:r>
            <a:r>
              <a:rPr lang="pt-BR" dirty="0" err="1" smtClean="0"/>
              <a:t>Duolingo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5" name="Picture 3" descr="C:\Users\bruno\Desktop\g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560840" cy="5040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Mundo 6 - Resultado</a:t>
            </a:r>
            <a:br>
              <a:rPr lang="pt-BR" dirty="0" smtClean="0"/>
            </a:br>
            <a:r>
              <a:rPr lang="pt-BR" dirty="0" smtClean="0"/>
              <a:t>Fase 1 </a:t>
            </a:r>
            <a:r>
              <a:rPr lang="pt-BR" dirty="0" smtClean="0"/>
              <a:t>– Requisitos - </a:t>
            </a:r>
            <a:r>
              <a:rPr lang="pt-BR" dirty="0" err="1" smtClean="0"/>
              <a:t>Duolingo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3" name="Picture 3" descr="C:\Users\bruno\Desktop\11657449_670077319792217_2034964275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916832"/>
            <a:ext cx="3351826" cy="51125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Mundo 6 - Resultado</a:t>
            </a:r>
            <a:br>
              <a:rPr lang="pt-BR" dirty="0" smtClean="0"/>
            </a:br>
            <a:r>
              <a:rPr lang="pt-BR" dirty="0" smtClean="0"/>
              <a:t>Fase 1 </a:t>
            </a:r>
            <a:r>
              <a:rPr lang="pt-BR" dirty="0" smtClean="0"/>
              <a:t>– Requisitos - </a:t>
            </a:r>
            <a:r>
              <a:rPr lang="pt-BR" dirty="0" err="1" smtClean="0"/>
              <a:t>SuperBetter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 descr="C:\Users\bruno\Desktop\g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90839"/>
            <a:ext cx="6984776" cy="5122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556792"/>
            <a:ext cx="6347714" cy="4484571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Mundo 1 </a:t>
            </a:r>
            <a:r>
              <a:rPr lang="pt-BR" dirty="0" smtClean="0"/>
              <a:t>- Design de </a:t>
            </a:r>
            <a:r>
              <a:rPr lang="pt-BR" dirty="0" smtClean="0"/>
              <a:t>jogos</a:t>
            </a:r>
          </a:p>
          <a:p>
            <a:pPr lvl="1"/>
            <a:r>
              <a:rPr lang="pt-BR" dirty="0" smtClean="0"/>
              <a:t>Fase 1 </a:t>
            </a:r>
            <a:r>
              <a:rPr lang="pt-BR" dirty="0" smtClean="0"/>
              <a:t>– Jogos e design de jogos </a:t>
            </a:r>
          </a:p>
          <a:p>
            <a:pPr lvl="1"/>
            <a:r>
              <a:rPr lang="pt-BR" dirty="0" smtClean="0"/>
              <a:t>Fase </a:t>
            </a:r>
            <a:r>
              <a:rPr lang="pt-BR" dirty="0" smtClean="0"/>
              <a:t>2 – Habilidades Mentais e mecanismos de jogos.</a:t>
            </a:r>
          </a:p>
          <a:p>
            <a:r>
              <a:rPr lang="pt-BR" dirty="0" smtClean="0"/>
              <a:t>Mundo </a:t>
            </a:r>
            <a:r>
              <a:rPr lang="pt-BR" dirty="0" smtClean="0"/>
              <a:t>2 </a:t>
            </a:r>
            <a:r>
              <a:rPr lang="pt-BR" dirty="0"/>
              <a:t>- </a:t>
            </a:r>
            <a:r>
              <a:rPr lang="pt-BR" dirty="0" err="1"/>
              <a:t>Gamificação</a:t>
            </a:r>
            <a:endParaRPr lang="pt-BR" dirty="0" smtClean="0"/>
          </a:p>
          <a:p>
            <a:pPr lvl="1"/>
            <a:r>
              <a:rPr lang="pt-BR" dirty="0" smtClean="0"/>
              <a:t>Fase 1 </a:t>
            </a:r>
            <a:r>
              <a:rPr lang="pt-BR" dirty="0" smtClean="0"/>
              <a:t>- Definição</a:t>
            </a:r>
          </a:p>
          <a:p>
            <a:pPr lvl="1"/>
            <a:r>
              <a:rPr lang="pt-BR" dirty="0" smtClean="0"/>
              <a:t>Fase </a:t>
            </a:r>
            <a:r>
              <a:rPr lang="pt-BR" dirty="0" smtClean="0"/>
              <a:t>2 -  Exemplo </a:t>
            </a:r>
          </a:p>
          <a:p>
            <a:pPr lvl="1"/>
            <a:r>
              <a:rPr lang="pt-BR" dirty="0" smtClean="0"/>
              <a:t>Fase 3 – Elementos de </a:t>
            </a:r>
            <a:r>
              <a:rPr lang="pt-BR" dirty="0" smtClean="0"/>
              <a:t>jogos</a:t>
            </a:r>
          </a:p>
          <a:p>
            <a:r>
              <a:rPr lang="pt-BR" dirty="0" smtClean="0"/>
              <a:t>Mundo </a:t>
            </a:r>
            <a:r>
              <a:rPr lang="pt-BR" dirty="0" smtClean="0"/>
              <a:t>3 </a:t>
            </a:r>
            <a:r>
              <a:rPr lang="pt-BR" dirty="0" smtClean="0"/>
              <a:t>– Análise competitiva: Frameworks </a:t>
            </a:r>
            <a:r>
              <a:rPr lang="pt-BR" dirty="0" err="1" smtClean="0"/>
              <a:t>Gamificados</a:t>
            </a:r>
            <a:endParaRPr lang="pt-BR" dirty="0" smtClean="0"/>
          </a:p>
          <a:p>
            <a:r>
              <a:rPr lang="pt-BR" dirty="0" smtClean="0"/>
              <a:t>Mundo 4 - Problema</a:t>
            </a:r>
            <a:endParaRPr lang="pt-BR" dirty="0" smtClean="0"/>
          </a:p>
          <a:p>
            <a:r>
              <a:rPr lang="pt-BR" dirty="0" smtClean="0"/>
              <a:t>Mundo 5 - Objetivo</a:t>
            </a:r>
            <a:endParaRPr lang="pt-BR" dirty="0" smtClean="0"/>
          </a:p>
          <a:p>
            <a:r>
              <a:rPr lang="pt-BR" dirty="0" smtClean="0"/>
              <a:t>Mundo </a:t>
            </a:r>
            <a:r>
              <a:rPr lang="pt-BR" dirty="0" smtClean="0"/>
              <a:t>6  - Resultado</a:t>
            </a:r>
            <a:endParaRPr lang="pt-BR" dirty="0" smtClean="0"/>
          </a:p>
          <a:p>
            <a:pPr lvl="1"/>
            <a:r>
              <a:rPr lang="pt-BR" dirty="0" smtClean="0"/>
              <a:t>Fase 1 - </a:t>
            </a:r>
            <a:r>
              <a:rPr lang="pt-BR" dirty="0" smtClean="0"/>
              <a:t>Requisitos</a:t>
            </a:r>
            <a:endParaRPr lang="pt-BR" dirty="0" smtClean="0"/>
          </a:p>
          <a:p>
            <a:pPr lvl="1"/>
            <a:r>
              <a:rPr lang="pt-BR" dirty="0" smtClean="0"/>
              <a:t>Fase </a:t>
            </a:r>
            <a:r>
              <a:rPr lang="pt-BR" dirty="0" smtClean="0"/>
              <a:t>2 </a:t>
            </a:r>
            <a:r>
              <a:rPr lang="pt-BR" dirty="0" smtClean="0"/>
              <a:t>- </a:t>
            </a:r>
            <a:r>
              <a:rPr lang="pt-BR" dirty="0" smtClean="0"/>
              <a:t>Modelagem </a:t>
            </a:r>
          </a:p>
          <a:p>
            <a:pPr lvl="1"/>
            <a:r>
              <a:rPr lang="pt-BR" dirty="0" smtClean="0"/>
              <a:t>Fase 3 - Framework</a:t>
            </a: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Mundo 6 - Resultado</a:t>
            </a:r>
            <a:br>
              <a:rPr lang="pt-BR" dirty="0" smtClean="0"/>
            </a:br>
            <a:r>
              <a:rPr lang="pt-BR" dirty="0" smtClean="0"/>
              <a:t>Fase 1 </a:t>
            </a:r>
            <a:r>
              <a:rPr lang="pt-BR" dirty="0" smtClean="0"/>
              <a:t>– Requisitos - Chore </a:t>
            </a:r>
            <a:r>
              <a:rPr lang="pt-BR" dirty="0" err="1" smtClean="0"/>
              <a:t>Wars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C:\Users\bruno\Desktop\g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8723363" cy="49891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490793" cy="13208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Mundo 6 - Resultado</a:t>
            </a:r>
            <a:br>
              <a:rPr lang="pt-BR" dirty="0" smtClean="0"/>
            </a:br>
            <a:r>
              <a:rPr lang="pt-BR" dirty="0" smtClean="0"/>
              <a:t>Fase 1 </a:t>
            </a:r>
            <a:r>
              <a:rPr lang="pt-BR" dirty="0" smtClean="0"/>
              <a:t>– Requisitos - Saraiva </a:t>
            </a:r>
            <a:r>
              <a:rPr lang="pt-BR" dirty="0" smtClean="0"/>
              <a:t>Prepara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C:\Users\bruno\Desktop\g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11177"/>
            <a:ext cx="7452320" cy="49468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Mundo 6 </a:t>
            </a:r>
            <a:r>
              <a:rPr lang="pt-BR" dirty="0"/>
              <a:t>- </a:t>
            </a:r>
            <a:r>
              <a:rPr lang="pt-BR" dirty="0" smtClean="0"/>
              <a:t>Resultado</a:t>
            </a:r>
            <a:br>
              <a:rPr lang="pt-BR" dirty="0" smtClean="0"/>
            </a:br>
            <a:r>
              <a:rPr lang="pt-BR" dirty="0" smtClean="0"/>
              <a:t>Fase 1 - Requisitos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0" y="2924944"/>
          <a:ext cx="9144000" cy="28803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15616"/>
                <a:gridCol w="713184"/>
                <a:gridCol w="726976"/>
                <a:gridCol w="936104"/>
                <a:gridCol w="720080"/>
                <a:gridCol w="792088"/>
                <a:gridCol w="720080"/>
                <a:gridCol w="1224136"/>
                <a:gridCol w="936104"/>
                <a:gridCol w="1259632"/>
              </a:tblGrid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Pontos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Badges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Barra de Progresso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Níveis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Avatar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Skills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Radar de Habilidades</a:t>
                      </a:r>
                    </a:p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Objetivos</a:t>
                      </a:r>
                    </a:p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Leaderboard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Duolingo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SuperBetter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Saraiva Prepara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Chore </a:t>
                      </a:r>
                      <a:r>
                        <a:rPr lang="pt-BR" sz="1400" dirty="0" err="1" smtClean="0"/>
                        <a:t>Wars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LifeBit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Mundo 6 - Resultado</a:t>
            </a:r>
            <a:br>
              <a:rPr lang="pt-BR" dirty="0" smtClean="0"/>
            </a:br>
            <a:r>
              <a:rPr lang="pt-BR" dirty="0" smtClean="0"/>
              <a:t>Fase </a:t>
            </a:r>
            <a:r>
              <a:rPr lang="pt-BR" dirty="0" smtClean="0"/>
              <a:t>2 – Modelagem – Caso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C:\Users\User\Desktop\fsdafsafsaf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16832"/>
            <a:ext cx="604867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Mundo 6 - Resultado</a:t>
            </a:r>
            <a:br>
              <a:rPr lang="pt-BR" dirty="0" smtClean="0"/>
            </a:br>
            <a:r>
              <a:rPr lang="pt-BR" dirty="0" smtClean="0"/>
              <a:t>Fase 2 - Modelagem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C:\Users\User\Desktop\class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49933"/>
            <a:ext cx="5976664" cy="490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Mundo 6 - Resultado</a:t>
            </a:r>
            <a:br>
              <a:rPr lang="pt-BR" dirty="0" smtClean="0"/>
            </a:br>
            <a:r>
              <a:rPr lang="pt-BR" dirty="0" smtClean="0"/>
              <a:t>Fase </a:t>
            </a:r>
            <a:r>
              <a:rPr lang="pt-BR" dirty="0" smtClean="0"/>
              <a:t>3 </a:t>
            </a:r>
            <a:r>
              <a:rPr lang="pt-BR" dirty="0" smtClean="0"/>
              <a:t>- </a:t>
            </a:r>
            <a:r>
              <a:rPr lang="pt-BR" dirty="0" smtClean="0"/>
              <a:t>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Usuário</a:t>
            </a:r>
          </a:p>
          <a:p>
            <a:r>
              <a:rPr lang="pt-BR" dirty="0" smtClean="0"/>
              <a:t>Pontos</a:t>
            </a:r>
          </a:p>
          <a:p>
            <a:r>
              <a:rPr lang="pt-BR" dirty="0" err="1" smtClean="0"/>
              <a:t>Avatar</a:t>
            </a:r>
            <a:endParaRPr lang="pt-BR" dirty="0" smtClean="0"/>
          </a:p>
          <a:p>
            <a:r>
              <a:rPr lang="pt-BR" dirty="0" smtClean="0"/>
              <a:t>Insígnia</a:t>
            </a:r>
            <a:endParaRPr lang="pt-BR" dirty="0" smtClean="0"/>
          </a:p>
          <a:p>
            <a:r>
              <a:rPr lang="pt-BR" dirty="0" smtClean="0"/>
              <a:t>Objetivo</a:t>
            </a:r>
          </a:p>
          <a:p>
            <a:r>
              <a:rPr lang="pt-BR" dirty="0" smtClean="0"/>
              <a:t>Ranking</a:t>
            </a:r>
          </a:p>
          <a:p>
            <a:r>
              <a:rPr lang="pt-BR" dirty="0" smtClean="0"/>
              <a:t>Nível</a:t>
            </a:r>
          </a:p>
          <a:p>
            <a:r>
              <a:rPr lang="pt-BR" dirty="0" smtClean="0"/>
              <a:t>Barra de progresso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Mundo 1 - Design de </a:t>
            </a:r>
            <a:r>
              <a:rPr lang="pt-BR" dirty="0" smtClean="0"/>
              <a:t>jogos</a:t>
            </a:r>
            <a:br>
              <a:rPr lang="pt-BR" dirty="0" smtClean="0"/>
            </a:br>
            <a:r>
              <a:rPr lang="pt-BR" dirty="0" smtClean="0"/>
              <a:t>Fase 1 – Jogos </a:t>
            </a:r>
            <a:r>
              <a:rPr lang="pt-BR" dirty="0" smtClean="0"/>
              <a:t>e design de jogos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Os jogos são competições que envolvem </a:t>
            </a:r>
            <a:r>
              <a:rPr lang="pt-BR" dirty="0" smtClean="0"/>
              <a:t>um conjunto de regras e um escopo de ações pré-definidas. </a:t>
            </a:r>
          </a:p>
          <a:p>
            <a:pPr algn="just"/>
            <a:endParaRPr lang="pt-BR" dirty="0" smtClean="0"/>
          </a:p>
          <a:p>
            <a:pPr algn="just"/>
            <a:r>
              <a:rPr lang="pt-BR" i="1" dirty="0" smtClean="0"/>
              <a:t>Game designers</a:t>
            </a:r>
            <a:r>
              <a:rPr lang="pt-BR" dirty="0" smtClean="0"/>
              <a:t> são responsáveis pela construção e modelagem de </a:t>
            </a:r>
            <a:r>
              <a:rPr lang="pt-BR" dirty="0" smtClean="0"/>
              <a:t>jogos.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Game design determina </a:t>
            </a:r>
            <a:r>
              <a:rPr lang="pt-BR" dirty="0" smtClean="0"/>
              <a:t>a forma como o </a:t>
            </a:r>
            <a:r>
              <a:rPr lang="pt-BR" i="1" dirty="0" err="1" smtClean="0"/>
              <a:t>gameplay</a:t>
            </a:r>
            <a:r>
              <a:rPr lang="pt-BR" dirty="0" smtClean="0"/>
              <a:t> e a experiência de um jogo serão definidos.</a:t>
            </a:r>
          </a:p>
          <a:p>
            <a:pPr algn="just"/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050633" cy="13208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Mundo 1 - Design de jogos</a:t>
            </a:r>
            <a:br>
              <a:rPr lang="pt-BR" dirty="0" smtClean="0"/>
            </a:br>
            <a:r>
              <a:rPr lang="pt-BR" dirty="0" smtClean="0"/>
              <a:t>Fase </a:t>
            </a:r>
            <a:r>
              <a:rPr lang="pt-BR" dirty="0" smtClean="0"/>
              <a:t>2 </a:t>
            </a:r>
            <a:r>
              <a:rPr lang="pt-BR" dirty="0" smtClean="0"/>
              <a:t>– Habilidades Mentais e mecanismos de jogos.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Habilidades mentais:</a:t>
            </a:r>
          </a:p>
          <a:p>
            <a:r>
              <a:rPr lang="pt-BR" dirty="0" smtClean="0"/>
              <a:t>1 – Modelagem / Modelo Mental</a:t>
            </a:r>
          </a:p>
          <a:p>
            <a:r>
              <a:rPr lang="pt-BR" dirty="0" smtClean="0"/>
              <a:t>2 – Foco</a:t>
            </a:r>
          </a:p>
          <a:p>
            <a:r>
              <a:rPr lang="pt-BR" dirty="0" smtClean="0"/>
              <a:t>3 – Imaginação</a:t>
            </a:r>
          </a:p>
          <a:p>
            <a:r>
              <a:rPr lang="pt-BR" dirty="0" smtClean="0"/>
              <a:t>4 - Empatia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050633" cy="13208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Mundo 1 - Design de jogos</a:t>
            </a:r>
            <a:br>
              <a:rPr lang="pt-BR" dirty="0" smtClean="0"/>
            </a:br>
            <a:r>
              <a:rPr lang="pt-BR" dirty="0" smtClean="0"/>
              <a:t>Fase </a:t>
            </a:r>
            <a:r>
              <a:rPr lang="pt-BR" dirty="0" smtClean="0"/>
              <a:t>2 </a:t>
            </a:r>
            <a:r>
              <a:rPr lang="pt-BR" dirty="0" smtClean="0"/>
              <a:t>– Habilidades Mentais e mecanismos de jogos.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Mecanismos de jogos:</a:t>
            </a:r>
          </a:p>
          <a:p>
            <a:r>
              <a:rPr lang="pt-BR" dirty="0" smtClean="0"/>
              <a:t>1 – Tecnologia</a:t>
            </a:r>
          </a:p>
          <a:p>
            <a:r>
              <a:rPr lang="pt-BR" dirty="0" smtClean="0"/>
              <a:t>2 – Estética</a:t>
            </a:r>
          </a:p>
          <a:p>
            <a:r>
              <a:rPr lang="pt-BR" dirty="0" smtClean="0"/>
              <a:t>3 – História</a:t>
            </a:r>
          </a:p>
          <a:p>
            <a:r>
              <a:rPr lang="pt-BR" dirty="0" smtClean="0"/>
              <a:t>4 - Mecânica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Mundo 2 </a:t>
            </a:r>
            <a:r>
              <a:rPr lang="pt-BR" dirty="0" smtClean="0"/>
              <a:t>– </a:t>
            </a:r>
            <a:r>
              <a:rPr lang="pt-BR" dirty="0" err="1" smtClean="0"/>
              <a:t>Gamificação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Fase  1 - 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 err="1" smtClean="0"/>
              <a:t>Gamificação</a:t>
            </a:r>
            <a:r>
              <a:rPr lang="pt-BR" dirty="0" smtClean="0"/>
              <a:t> é uma metodologia que utiliza elementos conhecidos do design de jogos em outros contextos diversos. 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smtClean="0"/>
              <a:t>objetivo da adoção da </a:t>
            </a:r>
            <a:r>
              <a:rPr lang="pt-BR" dirty="0" err="1" smtClean="0"/>
              <a:t>Gamificação</a:t>
            </a:r>
            <a:r>
              <a:rPr lang="pt-BR" dirty="0" smtClean="0"/>
              <a:t> é aproximar a reações observadas durante a realização de atividades do cotidiano àquelas observadas em um jogo, gerando maior engajamento e motivação.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Mundo 2 – </a:t>
            </a:r>
            <a:r>
              <a:rPr lang="pt-BR" dirty="0" err="1" smtClean="0"/>
              <a:t>Gamificação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Fase  1 - 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67744" y="2060848"/>
            <a:ext cx="6347714" cy="38807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800" dirty="0" err="1" smtClean="0"/>
              <a:t>Hype</a:t>
            </a:r>
            <a:r>
              <a:rPr lang="pt-BR" sz="2800" dirty="0" smtClean="0"/>
              <a:t> </a:t>
            </a:r>
            <a:r>
              <a:rPr lang="pt-BR" sz="2800" dirty="0" err="1" smtClean="0"/>
              <a:t>cycle</a:t>
            </a:r>
            <a:r>
              <a:rPr lang="pt-BR" sz="2800" dirty="0" smtClean="0"/>
              <a:t> - 2014</a:t>
            </a:r>
            <a:endParaRPr lang="pt-BR" sz="2800" dirty="0"/>
          </a:p>
        </p:txBody>
      </p:sp>
      <p:pic>
        <p:nvPicPr>
          <p:cNvPr id="2050" name="Picture 2" descr="C:\Users\User\Desktop\hypecyc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2708921"/>
            <a:ext cx="7928589" cy="4149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Mundo 2 – </a:t>
            </a:r>
            <a:r>
              <a:rPr lang="pt-BR" dirty="0" err="1" smtClean="0"/>
              <a:t>Gamificação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Fase  </a:t>
            </a:r>
            <a:r>
              <a:rPr lang="pt-BR" dirty="0" smtClean="0"/>
              <a:t>2 </a:t>
            </a:r>
            <a:r>
              <a:rPr lang="pt-BR" smtClean="0"/>
              <a:t>– Exemplo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32914" y="1916831"/>
            <a:ext cx="5879246" cy="4389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137920" y="1916830"/>
            <a:ext cx="2952328" cy="4389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C:\Users\User\Desktop\depositphotos_19098265-Dirty-dish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7488832" cy="4752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Mundo </a:t>
            </a:r>
            <a:r>
              <a:rPr lang="pt-BR" dirty="0" smtClean="0"/>
              <a:t>2 – </a:t>
            </a:r>
            <a:r>
              <a:rPr lang="pt-BR" dirty="0" err="1" smtClean="0"/>
              <a:t>Gamificação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Fase 3 – Elementos de jogos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 – Pontos</a:t>
            </a:r>
          </a:p>
          <a:p>
            <a:r>
              <a:rPr lang="pt-BR" dirty="0" smtClean="0"/>
              <a:t>2 – Insígnia</a:t>
            </a:r>
          </a:p>
          <a:p>
            <a:r>
              <a:rPr lang="pt-BR" dirty="0" smtClean="0"/>
              <a:t>3 – Nível</a:t>
            </a:r>
          </a:p>
          <a:p>
            <a:r>
              <a:rPr lang="pt-BR" dirty="0" smtClean="0"/>
              <a:t>4 – Barra de progresso</a:t>
            </a:r>
          </a:p>
          <a:p>
            <a:r>
              <a:rPr lang="pt-BR" dirty="0" smtClean="0"/>
              <a:t>5 – Objetivo</a:t>
            </a:r>
          </a:p>
          <a:p>
            <a:r>
              <a:rPr lang="pt-BR" dirty="0" smtClean="0"/>
              <a:t>6 – </a:t>
            </a:r>
            <a:r>
              <a:rPr lang="pt-BR" dirty="0" err="1" smtClean="0"/>
              <a:t>Avatar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1494</TotalTime>
  <Words>452</Words>
  <Application>Microsoft Office PowerPoint</Application>
  <PresentationFormat>Apresentação na tela (4:3)</PresentationFormat>
  <Paragraphs>126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Facetado</vt:lpstr>
      <vt:lpstr>Um Framework para Gamificação de Sistemas Java  Utilizando a Biblioteca Swing</vt:lpstr>
      <vt:lpstr>Agenda</vt:lpstr>
      <vt:lpstr>Mundo 1 - Design de jogos Fase 1 – Jogos e design de jogos </vt:lpstr>
      <vt:lpstr>Mundo 1 - Design de jogos Fase 2 – Habilidades Mentais e mecanismos de jogos.</vt:lpstr>
      <vt:lpstr>Mundo 1 - Design de jogos Fase 2 – Habilidades Mentais e mecanismos de jogos.</vt:lpstr>
      <vt:lpstr>Mundo 2 – Gamificação Fase  1 - Definição</vt:lpstr>
      <vt:lpstr>Mundo 2 – Gamificação Fase  1 - Definição</vt:lpstr>
      <vt:lpstr>Mundo 2 – Gamificação Fase  2 – Exemplo</vt:lpstr>
      <vt:lpstr>Mundo 2 – Gamificação Fase 3 – Elementos de jogos</vt:lpstr>
      <vt:lpstr>Mundo 3 – Análise competitiva: Frameworks Gamificados </vt:lpstr>
      <vt:lpstr>Mundo 3 – Análise competitiva: Frameworks Gamificados</vt:lpstr>
      <vt:lpstr>Mundo 3 – Análise competitiva: Frameworks Gamificados</vt:lpstr>
      <vt:lpstr>Mundo 4 - Problema</vt:lpstr>
      <vt:lpstr>Mundo 5 - Objetivo</vt:lpstr>
      <vt:lpstr>Mundo 6 - Resultado Fase 1 - Requisitos</vt:lpstr>
      <vt:lpstr>Mundo 6 - Resultado Fase 1 – Requisitos - LifeBit </vt:lpstr>
      <vt:lpstr>Mundo 6 - Resultado Fase 1 – Requisitos - Duolingo </vt:lpstr>
      <vt:lpstr>Mundo 6 - Resultado Fase 1 – Requisitos - Duolingo</vt:lpstr>
      <vt:lpstr>Mundo 6 - Resultado Fase 1 – Requisitos - SuperBetter </vt:lpstr>
      <vt:lpstr>Mundo 6 - Resultado Fase 1 – Requisitos - Chore Wars </vt:lpstr>
      <vt:lpstr>Mundo 6 - Resultado Fase 1 – Requisitos - Saraiva Prepara </vt:lpstr>
      <vt:lpstr>Mundo 6 - Resultado Fase 1 - Requisitos</vt:lpstr>
      <vt:lpstr>Mundo 6 - Resultado Fase 2 – Modelagem – Caso de uso</vt:lpstr>
      <vt:lpstr>Mundo 6 - Resultado Fase 2 - Modelagem</vt:lpstr>
      <vt:lpstr>Mundo 6 - Resultado Fase 3 - Framework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framework java para gamificação</dc:title>
  <dc:creator>User</dc:creator>
  <cp:lastModifiedBy>User</cp:lastModifiedBy>
  <cp:revision>94</cp:revision>
  <dcterms:created xsi:type="dcterms:W3CDTF">2015-11-12T02:35:58Z</dcterms:created>
  <dcterms:modified xsi:type="dcterms:W3CDTF">2015-12-06T23:09:04Z</dcterms:modified>
</cp:coreProperties>
</file>