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73" r:id="rId4"/>
    <p:sldId id="276" r:id="rId5"/>
    <p:sldId id="274" r:id="rId6"/>
    <p:sldId id="277" r:id="rId7"/>
    <p:sldId id="275" r:id="rId8"/>
    <p:sldId id="278" r:id="rId9"/>
    <p:sldId id="292" r:id="rId10"/>
    <p:sldId id="258" r:id="rId11"/>
    <p:sldId id="280" r:id="rId12"/>
    <p:sldId id="281" r:id="rId13"/>
    <p:sldId id="286" r:id="rId14"/>
    <p:sldId id="287" r:id="rId15"/>
    <p:sldId id="285" r:id="rId16"/>
    <p:sldId id="279" r:id="rId17"/>
    <p:sldId id="265" r:id="rId18"/>
    <p:sldId id="309" r:id="rId19"/>
    <p:sldId id="310" r:id="rId20"/>
    <p:sldId id="308" r:id="rId21"/>
    <p:sldId id="312" r:id="rId22"/>
    <p:sldId id="313" r:id="rId23"/>
    <p:sldId id="314" r:id="rId24"/>
    <p:sldId id="311" r:id="rId25"/>
    <p:sldId id="317" r:id="rId26"/>
    <p:sldId id="315" r:id="rId27"/>
    <p:sldId id="269" r:id="rId28"/>
    <p:sldId id="320" r:id="rId29"/>
    <p:sldId id="271" r:id="rId30"/>
    <p:sldId id="31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1729-6DBD-4966-AEAF-FECB44F4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3AF20-3B41-482F-90BA-9D4F0858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22D49-6E30-4F99-8EAB-F8E76FFA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DE12-C7B0-463F-B031-C305F434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A2B5E-D861-4A60-8DE0-7881C9C2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7675-6F67-48F6-A6A1-76D5F4EC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44320-C878-4BE7-BD18-60B210EE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F2C0-1BD2-42A8-9C99-E1C8A6DE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30E45-85FB-494C-B349-223BCBA7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4083D-779E-4657-8933-D00B193C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EA17D-7A2A-45A5-93AB-DF7C8D48B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AEA8F-F4BF-40F8-B34E-C48BFE048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464C2-A88D-420C-A55D-C1DEFFBF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58B46-C303-474E-9A74-C9A3EBCB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813BC-7690-4B43-B4DB-86F21E37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C2BB-8576-48DC-BCC0-5FBF20E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67B0-27F9-4EE8-8BA7-87943062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9DE-A17A-451A-AD8B-E12893BF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A042F-EFD3-4460-A0B8-9ABC936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BA26E-0554-4C99-85C9-E7E281E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F9FEB-B7BB-443D-A6B1-945667A5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AFB90-00E7-495D-A8A1-2A97C61F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C628A-3AF7-4F84-93F5-82C36AB6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5C640-0219-474F-8895-D7EC9D9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C88EC-16DE-41EC-8352-5755670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AD47-3E4C-4A3D-8B1E-CC7BA61D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5399B-3C39-4A94-AA3A-05EFAC78E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655DE-0B86-4086-9933-AED824A3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916A-340D-4422-96D4-9F66DE57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A085A-9DAC-4BCC-8E08-BFF31658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8E500-42DC-45E1-AD02-E4C1D5A4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DCB9-52F0-4075-8F5F-0F133636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BBFF4-665D-4CC9-9FE1-DF562B30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9D06-642C-4ED8-9017-46DF93F3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80253-5CCA-4375-8E9E-57AD9A59F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85751-29B3-4CC2-946E-B357A5DA8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60E8C-F696-45B6-86F4-68AB44C7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69435-FB8A-4741-9FEC-D6933757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9BAEC-FF8C-41E4-ABD5-81953A0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952E-0686-4613-AA64-301E7256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851F3-07ED-43CD-A2E3-87AFC9C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AC457-26A8-41B1-A4E7-9D486EE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028BD-D6FF-4D18-AE8D-58BAEA4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5BC5F-627C-416D-91A3-C9144B70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F5467-A571-4A26-AF1E-A2EAA57C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57407-D09F-43D9-947B-5CE70357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D990-6AA3-447B-B2CE-377120D9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DDFAB-1AAA-4399-B4E9-02579633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1E90C-C24A-4BFD-A7E1-E6E27DD8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BC36F-42F1-43C1-A147-0B32963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FD581-8082-4A99-89DA-89E0614C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E090F-B8F3-4237-96CD-BC94905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8FFF-D580-4D8E-B367-ABB69141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0F1A7-2382-4A57-B376-1E5A1A136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D80CC-D4C0-4DDB-BF2B-CC93CD43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D1F76-B46C-4275-980C-F8E4B7BA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138A9-E44D-4A50-9BD7-ED4D727D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0DAFD-E787-4DF5-8FDB-9FDECD09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9E514-23E5-452E-94E2-849D4368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985A1-64C1-424F-B34B-DF67702B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27786-4397-4F75-BA98-FCA0885A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4048-E415-48A4-8F34-1F823E77425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382B6-E3FD-477D-9E3B-94620894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BDBC9-972D-4382-9D96-7B8E915C9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46E0-BBEF-4440-B78B-D7385224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835B4-7023-421C-8F6C-3C6EB8E91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79" y="220194"/>
            <a:ext cx="2403436" cy="7643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9BD3B8-96B4-40D9-8038-587261F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5" y="-182504"/>
            <a:ext cx="2122082" cy="15002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CCA9B9-9490-4C37-8786-5D5B5C4A51C1}"/>
              </a:ext>
            </a:extLst>
          </p:cNvPr>
          <p:cNvSpPr txBox="1"/>
          <p:nvPr/>
        </p:nvSpPr>
        <p:spPr>
          <a:xfrm>
            <a:off x="4926449" y="20152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工作进展汇报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0F52FC-71D3-48C0-8751-4B27249E20C2}"/>
              </a:ext>
            </a:extLst>
          </p:cNvPr>
          <p:cNvSpPr txBox="1"/>
          <p:nvPr/>
        </p:nvSpPr>
        <p:spPr>
          <a:xfrm>
            <a:off x="8052410" y="469628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汇报人：辛瑜、暨翔、李博宇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20220509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72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DA8583-BFB1-4F9B-B792-C8529BCBBC4B}"/>
              </a:ext>
            </a:extLst>
          </p:cNvPr>
          <p:cNvSpPr txBox="1"/>
          <p:nvPr/>
        </p:nvSpPr>
        <p:spPr>
          <a:xfrm>
            <a:off x="914399" y="1129340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动态时规整</a:t>
            </a:r>
            <a:r>
              <a:rPr lang="en-US" altLang="zh-CN" sz="2000" b="1" dirty="0"/>
              <a:t>(Dynamic Time Warping)</a:t>
            </a:r>
            <a:r>
              <a:rPr lang="zh-CN" altLang="en-US" sz="2000" b="1" dirty="0"/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35D764-3446-4614-865C-86D76CE9AC2A}"/>
              </a:ext>
            </a:extLst>
          </p:cNvPr>
          <p:cNvSpPr txBox="1"/>
          <p:nvPr/>
        </p:nvSpPr>
        <p:spPr>
          <a:xfrm>
            <a:off x="914399" y="1827433"/>
            <a:ext cx="855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为了解决</a:t>
            </a:r>
            <a:r>
              <a:rPr lang="en-US" altLang="zh-CN" dirty="0"/>
              <a:t>C7</a:t>
            </a:r>
            <a:r>
              <a:rPr lang="zh-CN" altLang="en-US" dirty="0"/>
              <a:t>样本中存在的时间序列展宽或压缩的问题，考虑引入</a:t>
            </a:r>
            <a:r>
              <a:rPr lang="en-US" altLang="zh-CN" dirty="0"/>
              <a:t>DTW</a:t>
            </a:r>
            <a:r>
              <a:rPr lang="zh-CN" altLang="en-US" dirty="0"/>
              <a:t>算法来解决。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动态时规整基于动态规划的思想，最初广泛应用在语音识别中，解决了发音长短</a:t>
            </a:r>
            <a:endParaRPr lang="en-US" altLang="zh-CN" dirty="0"/>
          </a:p>
          <a:p>
            <a:r>
              <a:rPr lang="zh-CN" altLang="en-US" dirty="0"/>
              <a:t>不一的模板匹配问题，正好与我们的所求相符。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73622B-33CA-4C95-A40D-65F6C080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0" y="4003199"/>
            <a:ext cx="4294989" cy="23142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183445-0742-407A-9F0E-AE53EC29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395" y="3861588"/>
            <a:ext cx="4471386" cy="25419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1E2AA8-1404-4B1E-AF9C-3A7CC7779B62}"/>
              </a:ext>
            </a:extLst>
          </p:cNvPr>
          <p:cNvSpPr txBox="1"/>
          <p:nvPr/>
        </p:nvSpPr>
        <p:spPr>
          <a:xfrm>
            <a:off x="1875417" y="3471031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欧式距离匹配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F93E60-3AC7-40F9-883A-643E239FCEB6}"/>
              </a:ext>
            </a:extLst>
          </p:cNvPr>
          <p:cNvSpPr txBox="1"/>
          <p:nvPr/>
        </p:nvSpPr>
        <p:spPr>
          <a:xfrm>
            <a:off x="7805507" y="3471031"/>
            <a:ext cx="16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DTW</a:t>
            </a:r>
            <a:r>
              <a:rPr lang="zh-CN" altLang="en-US" b="1" dirty="0"/>
              <a:t>距离匹配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B73065-F5DA-48AF-97F0-6A6DF6623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8F2CE7-BA32-40AC-AC47-51CDD15E6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DD566D-D34B-438C-A30F-AEE6822C7BE7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F95DF81-5362-44C9-89BB-F984737E6ACC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00D1DA-518D-4E8D-88F3-CEFF2E8DA2F3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0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B7447F-13A6-4FA7-9AA8-A55C51C1F7F3}"/>
              </a:ext>
            </a:extLst>
          </p:cNvPr>
          <p:cNvSpPr txBox="1"/>
          <p:nvPr/>
        </p:nvSpPr>
        <p:spPr>
          <a:xfrm>
            <a:off x="963652" y="12001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方法：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3A81B3-0238-41BB-822B-BA004CB8DA30}"/>
              </a:ext>
            </a:extLst>
          </p:cNvPr>
          <p:cNvSpPr txBox="1"/>
          <p:nvPr/>
        </p:nvSpPr>
        <p:spPr>
          <a:xfrm>
            <a:off x="963653" y="2687255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假定两组时间序列，</a:t>
            </a:r>
            <a:r>
              <a:rPr lang="en-US" altLang="zh-CN" dirty="0"/>
              <a:t>R = {r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3</a:t>
            </a:r>
            <a:r>
              <a:rPr lang="en-US" altLang="zh-CN" dirty="0"/>
              <a:t>  ..    r</a:t>
            </a:r>
            <a:r>
              <a:rPr lang="en-US" altLang="zh-CN" baseline="-25000" dirty="0"/>
              <a:t>n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86C247-DC25-49DD-A0A2-9D550F5E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40" y="2210057"/>
            <a:ext cx="2963321" cy="8899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BB9B0F-EE51-46DA-99FB-3DB68D3A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90461" y="2475420"/>
            <a:ext cx="947349" cy="312789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BB2C39-23B3-43DA-A12B-EB4DD4F85F9D}"/>
              </a:ext>
            </a:extLst>
          </p:cNvPr>
          <p:cNvSpPr/>
          <p:nvPr/>
        </p:nvSpPr>
        <p:spPr>
          <a:xfrm>
            <a:off x="7462528" y="2655036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ACB03-A96E-42F9-B5B6-B6381F1E7CD8}"/>
              </a:ext>
            </a:extLst>
          </p:cNvPr>
          <p:cNvSpPr/>
          <p:nvPr/>
        </p:nvSpPr>
        <p:spPr>
          <a:xfrm>
            <a:off x="7293852" y="3775845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D28CD9-4817-425F-8C2E-B193A8C6413F}"/>
              </a:ext>
            </a:extLst>
          </p:cNvPr>
          <p:cNvSpPr txBox="1"/>
          <p:nvPr/>
        </p:nvSpPr>
        <p:spPr>
          <a:xfrm>
            <a:off x="963652" y="3030775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	   Q = {q</a:t>
            </a:r>
            <a:r>
              <a:rPr lang="en-US" altLang="zh-CN" baseline="-25000" dirty="0"/>
              <a:t>1</a:t>
            </a:r>
            <a:r>
              <a:rPr lang="en-US" altLang="zh-CN" dirty="0"/>
              <a:t>, q</a:t>
            </a:r>
            <a:r>
              <a:rPr lang="en-US" altLang="zh-CN" baseline="-25000" dirty="0"/>
              <a:t>2</a:t>
            </a:r>
            <a:r>
              <a:rPr lang="en-US" altLang="zh-CN" dirty="0"/>
              <a:t>, q</a:t>
            </a:r>
            <a:r>
              <a:rPr lang="en-US" altLang="zh-CN" baseline="-25000" dirty="0"/>
              <a:t>3</a:t>
            </a:r>
            <a:r>
              <a:rPr lang="en-US" altLang="zh-CN" dirty="0"/>
              <a:t>  .. q</a:t>
            </a:r>
            <a:r>
              <a:rPr lang="en-US" altLang="zh-CN" baseline="-25000" dirty="0"/>
              <a:t>n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7F0ECF-1D82-4B83-AF9B-3FCFA8BCE3FC}"/>
              </a:ext>
            </a:extLst>
          </p:cNvPr>
          <p:cNvSpPr txBox="1"/>
          <p:nvPr/>
        </p:nvSpPr>
        <p:spPr>
          <a:xfrm>
            <a:off x="7546623" y="277046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70B8C3-3561-4954-97AB-CD38837BB332}"/>
              </a:ext>
            </a:extLst>
          </p:cNvPr>
          <p:cNvSpPr txBox="1"/>
          <p:nvPr/>
        </p:nvSpPr>
        <p:spPr>
          <a:xfrm>
            <a:off x="7198672" y="4039369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7AABDF-ADEE-40EA-92E4-7E9F47E64B51}"/>
              </a:ext>
            </a:extLst>
          </p:cNvPr>
          <p:cNvSpPr txBox="1"/>
          <p:nvPr/>
        </p:nvSpPr>
        <p:spPr>
          <a:xfrm>
            <a:off x="963652" y="3775845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为了测得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的相似度，将他们的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r>
              <a:rPr lang="zh-CN" altLang="en-US" dirty="0"/>
              <a:t>作为标准来表征相似程度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A13395C-9D37-4556-945E-2D095EA43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F9A50F-1347-4EEE-BFC1-E55D34DBD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AE5F2D-52D7-4C4B-AEA5-E4C1F726DBC9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717024-869B-486C-8859-D3102F00A0A3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7BE235-5C01-4313-8BE1-5480E60411CF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41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CF3A98-0E5E-4424-9AF9-29B653504373}"/>
              </a:ext>
            </a:extLst>
          </p:cNvPr>
          <p:cNvSpPr txBox="1"/>
          <p:nvPr/>
        </p:nvSpPr>
        <p:spPr>
          <a:xfrm>
            <a:off x="489641" y="100029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计算：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7ED127-EB7D-459A-A730-AE0C057490C0}"/>
              </a:ext>
            </a:extLst>
          </p:cNvPr>
          <p:cNvSpPr txBox="1"/>
          <p:nvPr/>
        </p:nvSpPr>
        <p:spPr>
          <a:xfrm>
            <a:off x="283978" y="1591475"/>
            <a:ext cx="3788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由式 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r>
              <a:rPr lang="el-GR" altLang="zh-CN" sz="2000" dirty="0"/>
              <a:t>δ</a:t>
            </a:r>
            <a:r>
              <a:rPr lang="en-US" altLang="zh-CN" sz="2000" dirty="0"/>
              <a:t>(i,j) = | q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 - r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|</a:t>
            </a:r>
            <a:r>
              <a:rPr lang="zh-CN" altLang="en-US" sz="2000" dirty="0"/>
              <a:t>，求得</a:t>
            </a:r>
            <a:r>
              <a:rPr lang="zh-CN" altLang="en-US" sz="2000" b="1" dirty="0"/>
              <a:t>距离矩阵</a:t>
            </a:r>
            <a:r>
              <a:rPr lang="en-US" altLang="zh-CN" sz="2000" b="1" dirty="0"/>
              <a:t>D</a:t>
            </a:r>
            <a:endParaRPr lang="zh-CN" altLang="en-US" sz="20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414B43-BC3F-406A-9B4A-DE649C30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7616"/>
              </p:ext>
            </p:extLst>
          </p:nvPr>
        </p:nvGraphicFramePr>
        <p:xfrm>
          <a:off x="4941359" y="1106086"/>
          <a:ext cx="6351040" cy="4007827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635104">
                  <a:extLst>
                    <a:ext uri="{9D8B030D-6E8A-4147-A177-3AD203B41FA5}">
                      <a16:colId xmlns:a16="http://schemas.microsoft.com/office/drawing/2014/main" val="226762773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51531212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1520333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3870911049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0439088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06292257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9953019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259933168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950466986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97968609"/>
                    </a:ext>
                  </a:extLst>
                </a:gridCol>
              </a:tblGrid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b="0" dirty="0">
                          <a:solidFill>
                            <a:srgbClr val="FF0000"/>
                          </a:solidFill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(n,n)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3012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83253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4548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4836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2050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2947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b="0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8375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600" b="0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b="0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72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A8A87D-7471-4D80-AE13-8CC73C11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16" y="2827547"/>
            <a:ext cx="2963321" cy="889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6D935-E334-431D-BDEF-2B19E1B0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90547" y="4202619"/>
            <a:ext cx="947349" cy="3127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B5A712-FA86-4ACA-AA80-D24B6DD1DE01}"/>
              </a:ext>
            </a:extLst>
          </p:cNvPr>
          <p:cNvSpPr/>
          <p:nvPr/>
        </p:nvSpPr>
        <p:spPr>
          <a:xfrm>
            <a:off x="2561204" y="3272526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3554D-18D8-4FFC-BCDE-3AD6C28BE867}"/>
              </a:ext>
            </a:extLst>
          </p:cNvPr>
          <p:cNvSpPr/>
          <p:nvPr/>
        </p:nvSpPr>
        <p:spPr>
          <a:xfrm>
            <a:off x="7693938" y="5503044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8F80D-DC5A-4389-A4F7-FFABDFCAC75E}"/>
              </a:ext>
            </a:extLst>
          </p:cNvPr>
          <p:cNvSpPr txBox="1"/>
          <p:nvPr/>
        </p:nvSpPr>
        <p:spPr>
          <a:xfrm>
            <a:off x="2645299" y="338795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4C7DD6-5784-41CE-A756-24DA7E5C06AF}"/>
              </a:ext>
            </a:extLst>
          </p:cNvPr>
          <p:cNvSpPr txBox="1"/>
          <p:nvPr/>
        </p:nvSpPr>
        <p:spPr>
          <a:xfrm>
            <a:off x="7598758" y="57665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5FD9A1-0E34-4F73-BD23-628885919AF3}"/>
              </a:ext>
            </a:extLst>
          </p:cNvPr>
          <p:cNvSpPr txBox="1"/>
          <p:nvPr/>
        </p:nvSpPr>
        <p:spPr>
          <a:xfrm>
            <a:off x="283978" y="4467582"/>
            <a:ext cx="4323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l-GR" altLang="zh-CN" dirty="0"/>
              <a:t>δ</a:t>
            </a:r>
            <a:r>
              <a:rPr lang="en-US" altLang="zh-CN" dirty="0"/>
              <a:t>(1,1)</a:t>
            </a:r>
            <a:r>
              <a:rPr lang="zh-CN" altLang="en-US" dirty="0"/>
              <a:t>出发到达</a:t>
            </a:r>
            <a:r>
              <a:rPr lang="el-GR" altLang="zh-CN" dirty="0"/>
              <a:t>δ</a:t>
            </a:r>
            <a:r>
              <a:rPr lang="en-US" altLang="zh-CN" dirty="0"/>
              <a:t>(n,n)</a:t>
            </a:r>
            <a:r>
              <a:rPr lang="zh-CN" altLang="en-US" dirty="0"/>
              <a:t>可以有很多条路径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找到总距离最短的路径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B1AEE08-F19B-4BB2-B818-C4810D6D9924}"/>
              </a:ext>
            </a:extLst>
          </p:cNvPr>
          <p:cNvSpPr/>
          <p:nvPr/>
        </p:nvSpPr>
        <p:spPr>
          <a:xfrm>
            <a:off x="1862244" y="4915835"/>
            <a:ext cx="501585" cy="59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72F1D6-134F-4579-A134-F354036FAD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771B79-13DF-4456-A9D6-A4A1CEB92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8B844E-5664-4349-A41B-A6718106CD57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EF7599-1002-4BCF-9212-E3D5550CC857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C2A77-080B-4D71-B310-770C533ADB8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E42B61E-2297-4D27-96AE-226540B2AE5D}"/>
              </a:ext>
            </a:extLst>
          </p:cNvPr>
          <p:cNvCxnSpPr>
            <a:cxnSpLocks/>
          </p:cNvCxnSpPr>
          <p:nvPr/>
        </p:nvCxnSpPr>
        <p:spPr>
          <a:xfrm flipV="1">
            <a:off x="4941359" y="4021584"/>
            <a:ext cx="0" cy="1092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46E62F-01CD-4CA6-90C2-23F1C9829EA3}"/>
              </a:ext>
            </a:extLst>
          </p:cNvPr>
          <p:cNvCxnSpPr>
            <a:cxnSpLocks/>
          </p:cNvCxnSpPr>
          <p:nvPr/>
        </p:nvCxnSpPr>
        <p:spPr>
          <a:xfrm flipV="1">
            <a:off x="6240405" y="1591475"/>
            <a:ext cx="623188" cy="453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55541C-27D5-465D-9A15-F8484F741F03}"/>
              </a:ext>
            </a:extLst>
          </p:cNvPr>
          <p:cNvCxnSpPr>
            <a:cxnSpLocks/>
          </p:cNvCxnSpPr>
          <p:nvPr/>
        </p:nvCxnSpPr>
        <p:spPr>
          <a:xfrm flipV="1">
            <a:off x="4941359" y="3018408"/>
            <a:ext cx="1299046" cy="100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B58FBE-53C1-4328-8FCA-0F5DF13B9F63}"/>
              </a:ext>
            </a:extLst>
          </p:cNvPr>
          <p:cNvCxnSpPr>
            <a:cxnSpLocks/>
          </p:cNvCxnSpPr>
          <p:nvPr/>
        </p:nvCxnSpPr>
        <p:spPr>
          <a:xfrm flipV="1">
            <a:off x="6211748" y="2045100"/>
            <a:ext cx="0" cy="1092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5E3122-503B-4969-87ED-0A867E401EDE}"/>
              </a:ext>
            </a:extLst>
          </p:cNvPr>
          <p:cNvCxnSpPr>
            <a:cxnSpLocks/>
          </p:cNvCxnSpPr>
          <p:nvPr/>
        </p:nvCxnSpPr>
        <p:spPr>
          <a:xfrm>
            <a:off x="6863593" y="1591475"/>
            <a:ext cx="3843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B6BFDB-8927-47C1-97BB-35FD864C8377}"/>
              </a:ext>
            </a:extLst>
          </p:cNvPr>
          <p:cNvCxnSpPr>
            <a:cxnSpLocks/>
          </p:cNvCxnSpPr>
          <p:nvPr/>
        </p:nvCxnSpPr>
        <p:spPr>
          <a:xfrm flipV="1">
            <a:off x="10642303" y="1106086"/>
            <a:ext cx="650096" cy="543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FEAF6A6-2B58-4A7D-9D51-EEF207D16944}"/>
              </a:ext>
            </a:extLst>
          </p:cNvPr>
          <p:cNvCxnSpPr>
            <a:cxnSpLocks/>
          </p:cNvCxnSpPr>
          <p:nvPr/>
        </p:nvCxnSpPr>
        <p:spPr>
          <a:xfrm flipV="1">
            <a:off x="4913675" y="4021584"/>
            <a:ext cx="1270390" cy="10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1F90F0-D171-4DFA-95CF-2705014F83B8}"/>
              </a:ext>
            </a:extLst>
          </p:cNvPr>
          <p:cNvCxnSpPr>
            <a:cxnSpLocks/>
          </p:cNvCxnSpPr>
          <p:nvPr/>
        </p:nvCxnSpPr>
        <p:spPr>
          <a:xfrm>
            <a:off x="6240405" y="4005326"/>
            <a:ext cx="1886062" cy="16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4742017-7354-4EE0-A126-679853924A5D}"/>
              </a:ext>
            </a:extLst>
          </p:cNvPr>
          <p:cNvCxnSpPr>
            <a:cxnSpLocks/>
          </p:cNvCxnSpPr>
          <p:nvPr/>
        </p:nvCxnSpPr>
        <p:spPr>
          <a:xfrm flipV="1">
            <a:off x="8141159" y="3519996"/>
            <a:ext cx="589930" cy="485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911DB0-F215-4406-B4F7-1A4A291D7D11}"/>
              </a:ext>
            </a:extLst>
          </p:cNvPr>
          <p:cNvCxnSpPr>
            <a:cxnSpLocks/>
          </p:cNvCxnSpPr>
          <p:nvPr/>
        </p:nvCxnSpPr>
        <p:spPr>
          <a:xfrm flipV="1">
            <a:off x="8731089" y="2041652"/>
            <a:ext cx="54342" cy="144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4028FD0-828D-40A1-AFAA-852A81F3C616}"/>
              </a:ext>
            </a:extLst>
          </p:cNvPr>
          <p:cNvCxnSpPr>
            <a:cxnSpLocks/>
          </p:cNvCxnSpPr>
          <p:nvPr/>
        </p:nvCxnSpPr>
        <p:spPr>
          <a:xfrm flipV="1">
            <a:off x="8736155" y="1121270"/>
            <a:ext cx="1321018" cy="95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E9ED5E-AF4C-4CB1-B8D4-31C6D5AD4126}"/>
              </a:ext>
            </a:extLst>
          </p:cNvPr>
          <p:cNvCxnSpPr>
            <a:cxnSpLocks/>
          </p:cNvCxnSpPr>
          <p:nvPr/>
        </p:nvCxnSpPr>
        <p:spPr>
          <a:xfrm flipV="1">
            <a:off x="10052373" y="1106085"/>
            <a:ext cx="1267709" cy="2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C0ADC0-5493-40FB-8D4D-1AD916037A1C}"/>
              </a:ext>
            </a:extLst>
          </p:cNvPr>
          <p:cNvCxnSpPr>
            <a:cxnSpLocks/>
          </p:cNvCxnSpPr>
          <p:nvPr/>
        </p:nvCxnSpPr>
        <p:spPr>
          <a:xfrm>
            <a:off x="4941358" y="5113913"/>
            <a:ext cx="1922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E373FAA-A33C-4EAF-A1E1-306A6CE79153}"/>
              </a:ext>
            </a:extLst>
          </p:cNvPr>
          <p:cNvCxnSpPr>
            <a:cxnSpLocks/>
          </p:cNvCxnSpPr>
          <p:nvPr/>
        </p:nvCxnSpPr>
        <p:spPr>
          <a:xfrm flipV="1">
            <a:off x="6852936" y="1591474"/>
            <a:ext cx="4439463" cy="351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E62752C-EC6C-468B-8B42-AA36195619D3}"/>
              </a:ext>
            </a:extLst>
          </p:cNvPr>
          <p:cNvCxnSpPr>
            <a:cxnSpLocks/>
          </p:cNvCxnSpPr>
          <p:nvPr/>
        </p:nvCxnSpPr>
        <p:spPr>
          <a:xfrm flipH="1" flipV="1">
            <a:off x="11292399" y="1117442"/>
            <a:ext cx="12200" cy="484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5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CF3A98-0E5E-4424-9AF9-29B653504373}"/>
              </a:ext>
            </a:extLst>
          </p:cNvPr>
          <p:cNvSpPr txBox="1"/>
          <p:nvPr/>
        </p:nvSpPr>
        <p:spPr>
          <a:xfrm>
            <a:off x="427068" y="1197077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计算：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7ED127-EB7D-459A-A730-AE0C057490C0}"/>
              </a:ext>
            </a:extLst>
          </p:cNvPr>
          <p:cNvSpPr txBox="1"/>
          <p:nvPr/>
        </p:nvSpPr>
        <p:spPr>
          <a:xfrm>
            <a:off x="283549" y="1788259"/>
            <a:ext cx="45400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再由式：</a:t>
            </a:r>
            <a:endParaRPr lang="en-US" altLang="zh-CN" dirty="0"/>
          </a:p>
          <a:p>
            <a:endParaRPr lang="en-US" altLang="zh-CN" dirty="0"/>
          </a:p>
          <a:p>
            <a:r>
              <a:rPr lang="el-GR" altLang="zh-CN" dirty="0"/>
              <a:t>γ</a:t>
            </a:r>
            <a:r>
              <a:rPr lang="en-US" altLang="zh-CN" dirty="0"/>
              <a:t>(1,1) = </a:t>
            </a:r>
            <a:r>
              <a:rPr lang="el-GR" altLang="zh-CN" dirty="0"/>
              <a:t>δ</a:t>
            </a:r>
            <a:r>
              <a:rPr lang="en-US" altLang="zh-CN" dirty="0"/>
              <a:t>(1,1) </a:t>
            </a:r>
          </a:p>
          <a:p>
            <a:r>
              <a:rPr lang="el-GR" altLang="zh-CN" dirty="0"/>
              <a:t>γ</a:t>
            </a:r>
            <a:r>
              <a:rPr lang="en-US" altLang="zh-CN" dirty="0"/>
              <a:t>(i,j)  = </a:t>
            </a:r>
            <a:r>
              <a:rPr lang="el-GR" altLang="zh-CN" dirty="0"/>
              <a:t>δ</a:t>
            </a:r>
            <a:r>
              <a:rPr lang="en-US" altLang="zh-CN" dirty="0"/>
              <a:t>(i,j) +min{</a:t>
            </a:r>
            <a:r>
              <a:rPr lang="el-GR" altLang="zh-CN" dirty="0"/>
              <a:t>γ</a:t>
            </a:r>
            <a:r>
              <a:rPr lang="en-US" altLang="zh-CN" dirty="0"/>
              <a:t>(i-1,j), </a:t>
            </a:r>
            <a:r>
              <a:rPr lang="el-GR" altLang="zh-CN" dirty="0"/>
              <a:t>γ</a:t>
            </a:r>
            <a:r>
              <a:rPr lang="en-US" altLang="zh-CN" dirty="0"/>
              <a:t>(i-1,j-1), </a:t>
            </a:r>
            <a:r>
              <a:rPr lang="el-GR" altLang="zh-CN" dirty="0"/>
              <a:t>γ</a:t>
            </a:r>
            <a:r>
              <a:rPr lang="en-US" altLang="zh-CN" dirty="0"/>
              <a:t>(i,j-1) }</a:t>
            </a:r>
          </a:p>
          <a:p>
            <a:endParaRPr lang="en-US" altLang="zh-CN" dirty="0"/>
          </a:p>
          <a:p>
            <a:r>
              <a:rPr lang="zh-CN" altLang="en-US" dirty="0"/>
              <a:t>求得累计距离矩阵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414B43-BC3F-406A-9B4A-DE649C30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52709"/>
              </p:ext>
            </p:extLst>
          </p:nvPr>
        </p:nvGraphicFramePr>
        <p:xfrm>
          <a:off x="5287588" y="1106086"/>
          <a:ext cx="6351040" cy="4007827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635104">
                  <a:extLst>
                    <a:ext uri="{9D8B030D-6E8A-4147-A177-3AD203B41FA5}">
                      <a16:colId xmlns:a16="http://schemas.microsoft.com/office/drawing/2014/main" val="226762773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51531212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1520333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3870911049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0439088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06292257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9953019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259933168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950466986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97968609"/>
                    </a:ext>
                  </a:extLst>
                </a:gridCol>
              </a:tblGrid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(n,n)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3012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83253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4548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4836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2050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2947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/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8375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600" dirty="0"/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/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72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A8A87D-7471-4D80-AE13-8CC73C11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93" y="3844057"/>
            <a:ext cx="2963321" cy="889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6D935-E334-431D-BDEF-2B19E1B0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36776" y="4202619"/>
            <a:ext cx="947349" cy="3127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B5A712-FA86-4ACA-AA80-D24B6DD1DE01}"/>
              </a:ext>
            </a:extLst>
          </p:cNvPr>
          <p:cNvSpPr/>
          <p:nvPr/>
        </p:nvSpPr>
        <p:spPr>
          <a:xfrm>
            <a:off x="2931581" y="4289036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3554D-18D8-4FFC-BCDE-3AD6C28BE867}"/>
              </a:ext>
            </a:extLst>
          </p:cNvPr>
          <p:cNvSpPr/>
          <p:nvPr/>
        </p:nvSpPr>
        <p:spPr>
          <a:xfrm>
            <a:off x="8040167" y="5503044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8F80D-DC5A-4389-A4F7-FFABDFCAC75E}"/>
              </a:ext>
            </a:extLst>
          </p:cNvPr>
          <p:cNvSpPr txBox="1"/>
          <p:nvPr/>
        </p:nvSpPr>
        <p:spPr>
          <a:xfrm>
            <a:off x="3015676" y="440446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4C7DD6-5784-41CE-A756-24DA7E5C06AF}"/>
              </a:ext>
            </a:extLst>
          </p:cNvPr>
          <p:cNvSpPr txBox="1"/>
          <p:nvPr/>
        </p:nvSpPr>
        <p:spPr>
          <a:xfrm>
            <a:off x="7944987" y="57665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2B8E62-F5E2-4254-8C56-B695036F1CEA}"/>
              </a:ext>
            </a:extLst>
          </p:cNvPr>
          <p:cNvCxnSpPr>
            <a:cxnSpLocks/>
          </p:cNvCxnSpPr>
          <p:nvPr/>
        </p:nvCxnSpPr>
        <p:spPr>
          <a:xfrm flipV="1">
            <a:off x="5287588" y="5113913"/>
            <a:ext cx="6160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B7AC43-5DB3-4A65-ADC2-72A6BAA642D9}"/>
              </a:ext>
            </a:extLst>
          </p:cNvPr>
          <p:cNvCxnSpPr>
            <a:cxnSpLocks/>
          </p:cNvCxnSpPr>
          <p:nvPr/>
        </p:nvCxnSpPr>
        <p:spPr>
          <a:xfrm flipV="1">
            <a:off x="7174908" y="4564046"/>
            <a:ext cx="665826" cy="55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F6943F-6B2A-4F78-B4DE-3C5EC7F914FE}"/>
              </a:ext>
            </a:extLst>
          </p:cNvPr>
          <p:cNvCxnSpPr>
            <a:cxnSpLocks/>
          </p:cNvCxnSpPr>
          <p:nvPr/>
        </p:nvCxnSpPr>
        <p:spPr>
          <a:xfrm flipV="1">
            <a:off x="9721102" y="2086252"/>
            <a:ext cx="656895" cy="497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77499E-2DEA-4CBA-8736-FFD9C6DBA8BF}"/>
              </a:ext>
            </a:extLst>
          </p:cNvPr>
          <p:cNvCxnSpPr>
            <a:cxnSpLocks/>
          </p:cNvCxnSpPr>
          <p:nvPr/>
        </p:nvCxnSpPr>
        <p:spPr>
          <a:xfrm flipV="1">
            <a:off x="8481574" y="3527637"/>
            <a:ext cx="0" cy="48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4C8053-C754-40FB-A710-6401A72B8834}"/>
              </a:ext>
            </a:extLst>
          </p:cNvPr>
          <p:cNvCxnSpPr>
            <a:cxnSpLocks/>
          </p:cNvCxnSpPr>
          <p:nvPr/>
        </p:nvCxnSpPr>
        <p:spPr>
          <a:xfrm flipV="1">
            <a:off x="7840734" y="4012048"/>
            <a:ext cx="622374" cy="55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3E007C-6B39-4654-9FF8-C606C95E051B}"/>
              </a:ext>
            </a:extLst>
          </p:cNvPr>
          <p:cNvCxnSpPr>
            <a:cxnSpLocks/>
          </p:cNvCxnSpPr>
          <p:nvPr/>
        </p:nvCxnSpPr>
        <p:spPr>
          <a:xfrm flipV="1">
            <a:off x="8463108" y="3066148"/>
            <a:ext cx="644567" cy="47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9A662F-F187-41CD-A882-4D4393E4D4D7}"/>
              </a:ext>
            </a:extLst>
          </p:cNvPr>
          <p:cNvCxnSpPr>
            <a:cxnSpLocks/>
          </p:cNvCxnSpPr>
          <p:nvPr/>
        </p:nvCxnSpPr>
        <p:spPr>
          <a:xfrm flipV="1">
            <a:off x="5926885" y="5089344"/>
            <a:ext cx="642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83C712-3C44-403F-BFA6-16624FED6684}"/>
              </a:ext>
            </a:extLst>
          </p:cNvPr>
          <p:cNvCxnSpPr>
            <a:cxnSpLocks/>
          </p:cNvCxnSpPr>
          <p:nvPr/>
        </p:nvCxnSpPr>
        <p:spPr>
          <a:xfrm flipV="1">
            <a:off x="9062229" y="2573647"/>
            <a:ext cx="658873" cy="46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E34B61-C7AD-4AD2-BC64-BF7790374ACB}"/>
              </a:ext>
            </a:extLst>
          </p:cNvPr>
          <p:cNvCxnSpPr>
            <a:cxnSpLocks/>
          </p:cNvCxnSpPr>
          <p:nvPr/>
        </p:nvCxnSpPr>
        <p:spPr>
          <a:xfrm flipV="1">
            <a:off x="10987896" y="1112619"/>
            <a:ext cx="616062" cy="497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FCD77B-036B-44DB-95AD-3456EE074C92}"/>
              </a:ext>
            </a:extLst>
          </p:cNvPr>
          <p:cNvCxnSpPr>
            <a:cxnSpLocks/>
          </p:cNvCxnSpPr>
          <p:nvPr/>
        </p:nvCxnSpPr>
        <p:spPr>
          <a:xfrm flipV="1">
            <a:off x="10369118" y="1586659"/>
            <a:ext cx="618778" cy="49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F63344-2716-44E8-8495-C5E0CB44024D}"/>
              </a:ext>
            </a:extLst>
          </p:cNvPr>
          <p:cNvCxnSpPr>
            <a:cxnSpLocks/>
          </p:cNvCxnSpPr>
          <p:nvPr/>
        </p:nvCxnSpPr>
        <p:spPr>
          <a:xfrm flipV="1">
            <a:off x="6569476" y="5083377"/>
            <a:ext cx="650732" cy="1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62150E6-7494-4F22-962E-704254FB94ED}"/>
              </a:ext>
            </a:extLst>
          </p:cNvPr>
          <p:cNvSpPr txBox="1"/>
          <p:nvPr/>
        </p:nvSpPr>
        <p:spPr>
          <a:xfrm>
            <a:off x="414253" y="5530133"/>
            <a:ext cx="429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红色路径就是最优路径</a:t>
            </a:r>
            <a:endParaRPr lang="en-US" altLang="zh-CN" dirty="0"/>
          </a:p>
          <a:p>
            <a:r>
              <a:rPr lang="el-GR" altLang="zh-CN" dirty="0">
                <a:solidFill>
                  <a:srgbClr val="FF0000"/>
                </a:solidFill>
              </a:rPr>
              <a:t>γ</a:t>
            </a:r>
            <a:r>
              <a:rPr lang="en-US" altLang="zh-CN" dirty="0">
                <a:solidFill>
                  <a:srgbClr val="FF0000"/>
                </a:solidFill>
              </a:rPr>
              <a:t>(n,n)</a:t>
            </a:r>
            <a:r>
              <a:rPr lang="en-US" altLang="zh-CN" dirty="0"/>
              <a:t> </a:t>
            </a:r>
            <a:r>
              <a:rPr lang="zh-CN" altLang="en-US" dirty="0"/>
              <a:t>就是最优路径总距离，即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9CEE16F-33F3-4E18-9B0B-40A7723F93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CC13ECF-82C8-4FED-8E3C-B6334C6CB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3BABD3-E318-423F-8FE3-D324429ED79A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7355D99-DAA3-4A85-950E-846BB1AB2FCF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031EC29-6750-4CC4-8CC1-85CAE07D09D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CF3A98-0E5E-4424-9AF9-29B653504373}"/>
              </a:ext>
            </a:extLst>
          </p:cNvPr>
          <p:cNvSpPr txBox="1"/>
          <p:nvPr/>
        </p:nvSpPr>
        <p:spPr>
          <a:xfrm>
            <a:off x="375924" y="14020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路径限制：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7ED127-EB7D-459A-A730-AE0C057490C0}"/>
              </a:ext>
            </a:extLst>
          </p:cNvPr>
          <p:cNvSpPr txBox="1"/>
          <p:nvPr/>
        </p:nvSpPr>
        <p:spPr>
          <a:xfrm>
            <a:off x="140455" y="2004481"/>
            <a:ext cx="4903907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对于实际的匹配来说，我们只需要考虑在某点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附近范围内搜索距离最优点即可，因此可以添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加路径的限制来大大减少计算量与数据存储量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特别地：当</a:t>
            </a:r>
            <a:r>
              <a:rPr lang="en-US" altLang="zh-CN" b="1" dirty="0"/>
              <a:t>W=1</a:t>
            </a:r>
            <a:r>
              <a:rPr lang="zh-CN" altLang="en-US" b="1" dirty="0"/>
              <a:t>时，</a:t>
            </a:r>
            <a:r>
              <a:rPr lang="en-US" altLang="zh-CN" b="1" dirty="0"/>
              <a:t>DTW</a:t>
            </a:r>
            <a:r>
              <a:rPr lang="zh-CN" altLang="en-US" b="1" dirty="0"/>
              <a:t>即是欧式距离的加和</a:t>
            </a:r>
            <a:endParaRPr lang="en-US" altLang="zh-CN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414B43-BC3F-406A-9B4A-DE649C30EFFA}"/>
              </a:ext>
            </a:extLst>
          </p:cNvPr>
          <p:cNvGraphicFramePr>
            <a:graphicFrameLocks noGrp="1"/>
          </p:cNvGraphicFramePr>
          <p:nvPr/>
        </p:nvGraphicFramePr>
        <p:xfrm>
          <a:off x="5287588" y="1106086"/>
          <a:ext cx="6351040" cy="4007827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635104">
                  <a:extLst>
                    <a:ext uri="{9D8B030D-6E8A-4147-A177-3AD203B41FA5}">
                      <a16:colId xmlns:a16="http://schemas.microsoft.com/office/drawing/2014/main" val="226762773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51531212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1520333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3870911049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404390883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06292257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899530194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259933168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2950466986"/>
                    </a:ext>
                  </a:extLst>
                </a:gridCol>
                <a:gridCol w="635104">
                  <a:extLst>
                    <a:ext uri="{9D8B030D-6E8A-4147-A177-3AD203B41FA5}">
                      <a16:colId xmlns:a16="http://schemas.microsoft.com/office/drawing/2014/main" val="1897968609"/>
                    </a:ext>
                  </a:extLst>
                </a:gridCol>
              </a:tblGrid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(n,n)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93012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83253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4548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4836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20509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2947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/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8375"/>
                  </a:ext>
                </a:extLst>
              </a:tr>
              <a:tr h="485461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600" dirty="0"/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600" dirty="0"/>
                        <a:t>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7236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A8A87D-7471-4D80-AE13-8CC73C11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49" y="4049016"/>
            <a:ext cx="2963321" cy="889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6D935-E334-431D-BDEF-2B19E1B0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36776" y="4202619"/>
            <a:ext cx="947349" cy="3127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B5A712-FA86-4ACA-AA80-D24B6DD1DE01}"/>
              </a:ext>
            </a:extLst>
          </p:cNvPr>
          <p:cNvSpPr/>
          <p:nvPr/>
        </p:nvSpPr>
        <p:spPr>
          <a:xfrm>
            <a:off x="2880437" y="4493995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3554D-18D8-4FFC-BCDE-3AD6C28BE867}"/>
              </a:ext>
            </a:extLst>
          </p:cNvPr>
          <p:cNvSpPr/>
          <p:nvPr/>
        </p:nvSpPr>
        <p:spPr>
          <a:xfrm>
            <a:off x="8040167" y="5503044"/>
            <a:ext cx="337351" cy="35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8F80D-DC5A-4389-A4F7-FFABDFCAC75E}"/>
              </a:ext>
            </a:extLst>
          </p:cNvPr>
          <p:cNvSpPr txBox="1"/>
          <p:nvPr/>
        </p:nvSpPr>
        <p:spPr>
          <a:xfrm>
            <a:off x="2964532" y="460942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4C7DD6-5784-41CE-A756-24DA7E5C06AF}"/>
              </a:ext>
            </a:extLst>
          </p:cNvPr>
          <p:cNvSpPr txBox="1"/>
          <p:nvPr/>
        </p:nvSpPr>
        <p:spPr>
          <a:xfrm>
            <a:off x="7944987" y="57665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Qn</a:t>
            </a:r>
            <a:endParaRPr lang="zh-CN" alt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2B8E62-F5E2-4254-8C56-B695036F1CEA}"/>
              </a:ext>
            </a:extLst>
          </p:cNvPr>
          <p:cNvCxnSpPr>
            <a:cxnSpLocks/>
          </p:cNvCxnSpPr>
          <p:nvPr/>
        </p:nvCxnSpPr>
        <p:spPr>
          <a:xfrm flipV="1">
            <a:off x="5287588" y="5113913"/>
            <a:ext cx="6160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B7AC43-5DB3-4A65-ADC2-72A6BAA642D9}"/>
              </a:ext>
            </a:extLst>
          </p:cNvPr>
          <p:cNvCxnSpPr>
            <a:cxnSpLocks/>
          </p:cNvCxnSpPr>
          <p:nvPr/>
        </p:nvCxnSpPr>
        <p:spPr>
          <a:xfrm flipV="1">
            <a:off x="7174908" y="4564046"/>
            <a:ext cx="665826" cy="556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F6943F-6B2A-4F78-B4DE-3C5EC7F914FE}"/>
              </a:ext>
            </a:extLst>
          </p:cNvPr>
          <p:cNvCxnSpPr>
            <a:cxnSpLocks/>
          </p:cNvCxnSpPr>
          <p:nvPr/>
        </p:nvCxnSpPr>
        <p:spPr>
          <a:xfrm flipV="1">
            <a:off x="9721102" y="2086252"/>
            <a:ext cx="656895" cy="497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77499E-2DEA-4CBA-8736-FFD9C6DBA8BF}"/>
              </a:ext>
            </a:extLst>
          </p:cNvPr>
          <p:cNvCxnSpPr>
            <a:cxnSpLocks/>
          </p:cNvCxnSpPr>
          <p:nvPr/>
        </p:nvCxnSpPr>
        <p:spPr>
          <a:xfrm flipV="1">
            <a:off x="8481574" y="3527637"/>
            <a:ext cx="0" cy="48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4C8053-C754-40FB-A710-6401A72B8834}"/>
              </a:ext>
            </a:extLst>
          </p:cNvPr>
          <p:cNvCxnSpPr>
            <a:cxnSpLocks/>
          </p:cNvCxnSpPr>
          <p:nvPr/>
        </p:nvCxnSpPr>
        <p:spPr>
          <a:xfrm flipV="1">
            <a:off x="7840734" y="4012048"/>
            <a:ext cx="622374" cy="55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3E007C-6B39-4654-9FF8-C606C95E051B}"/>
              </a:ext>
            </a:extLst>
          </p:cNvPr>
          <p:cNvCxnSpPr>
            <a:cxnSpLocks/>
          </p:cNvCxnSpPr>
          <p:nvPr/>
        </p:nvCxnSpPr>
        <p:spPr>
          <a:xfrm flipV="1">
            <a:off x="8463108" y="3055497"/>
            <a:ext cx="599121" cy="487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9A662F-F187-41CD-A882-4D4393E4D4D7}"/>
              </a:ext>
            </a:extLst>
          </p:cNvPr>
          <p:cNvCxnSpPr>
            <a:cxnSpLocks/>
          </p:cNvCxnSpPr>
          <p:nvPr/>
        </p:nvCxnSpPr>
        <p:spPr>
          <a:xfrm flipV="1">
            <a:off x="5926885" y="5089344"/>
            <a:ext cx="642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83C712-3C44-403F-BFA6-16624FED6684}"/>
              </a:ext>
            </a:extLst>
          </p:cNvPr>
          <p:cNvCxnSpPr>
            <a:cxnSpLocks/>
          </p:cNvCxnSpPr>
          <p:nvPr/>
        </p:nvCxnSpPr>
        <p:spPr>
          <a:xfrm flipV="1">
            <a:off x="9062229" y="2573647"/>
            <a:ext cx="658873" cy="46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E34B61-C7AD-4AD2-BC64-BF7790374ACB}"/>
              </a:ext>
            </a:extLst>
          </p:cNvPr>
          <p:cNvCxnSpPr>
            <a:cxnSpLocks/>
          </p:cNvCxnSpPr>
          <p:nvPr/>
        </p:nvCxnSpPr>
        <p:spPr>
          <a:xfrm flipV="1">
            <a:off x="10987896" y="1112619"/>
            <a:ext cx="616062" cy="497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FCD77B-036B-44DB-95AD-3456EE074C92}"/>
              </a:ext>
            </a:extLst>
          </p:cNvPr>
          <p:cNvCxnSpPr>
            <a:cxnSpLocks/>
          </p:cNvCxnSpPr>
          <p:nvPr/>
        </p:nvCxnSpPr>
        <p:spPr>
          <a:xfrm flipV="1">
            <a:off x="10369118" y="1586659"/>
            <a:ext cx="618778" cy="49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F63344-2716-44E8-8495-C5E0CB44024D}"/>
              </a:ext>
            </a:extLst>
          </p:cNvPr>
          <p:cNvCxnSpPr>
            <a:cxnSpLocks/>
          </p:cNvCxnSpPr>
          <p:nvPr/>
        </p:nvCxnSpPr>
        <p:spPr>
          <a:xfrm flipV="1">
            <a:off x="6569476" y="5083377"/>
            <a:ext cx="650732" cy="1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FA3AFB-9D69-43D2-8BCE-737C1DF60440}"/>
              </a:ext>
            </a:extLst>
          </p:cNvPr>
          <p:cNvCxnSpPr>
            <a:cxnSpLocks/>
          </p:cNvCxnSpPr>
          <p:nvPr/>
        </p:nvCxnSpPr>
        <p:spPr>
          <a:xfrm flipV="1">
            <a:off x="5046798" y="1004701"/>
            <a:ext cx="4905072" cy="2647242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886C182-F1C8-43BC-B035-F359D6400403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7046501" y="2289639"/>
            <a:ext cx="5009375" cy="3476930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A00464-4C0E-4083-9D5C-6818B3F9558D}"/>
              </a:ext>
            </a:extLst>
          </p:cNvPr>
          <p:cNvCxnSpPr>
            <a:cxnSpLocks/>
          </p:cNvCxnSpPr>
          <p:nvPr/>
        </p:nvCxnSpPr>
        <p:spPr>
          <a:xfrm>
            <a:off x="9062229" y="1610144"/>
            <a:ext cx="0" cy="2512254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547E9A3-48D5-4DCD-9528-BBD073C470E0}"/>
              </a:ext>
            </a:extLst>
          </p:cNvPr>
          <p:cNvSpPr txBox="1"/>
          <p:nvPr/>
        </p:nvSpPr>
        <p:spPr>
          <a:xfrm>
            <a:off x="7641986" y="26084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路径限制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2507755-6421-493E-A5BF-DE1536EC2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18F064F-812A-484D-B4D9-99192528C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22681E7-2EB1-4563-8492-578932F90770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3541BB-652B-4DA6-BF8B-07B1EA4EF5BE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D30FE1E-F280-44DE-AE64-B110F34890AF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43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222BA8-EC7A-40CB-B7C2-C8FD2C50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92" y="1216882"/>
            <a:ext cx="6018274" cy="51866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161F3-6841-4AE0-8C9B-19072D3D1521}"/>
              </a:ext>
            </a:extLst>
          </p:cNvPr>
          <p:cNvSpPr txBox="1"/>
          <p:nvPr/>
        </p:nvSpPr>
        <p:spPr>
          <a:xfrm>
            <a:off x="613500" y="1511369"/>
            <a:ext cx="714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C814C-ADB5-4966-A9DD-FA193BE7B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E789CC-130A-4474-B916-9474EAF0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9815F6E-563B-4523-B0D6-AD80DC49E538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861D3B-9689-4ACB-8DF7-3DD97DBCF27F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BCB577-6424-453E-A5DA-FA687AA0CB6A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11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093A22-3F28-4B14-A448-15C77619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32" y="1383186"/>
            <a:ext cx="6345986" cy="49394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B40F08-2BBD-480F-98A6-14DF1CC3118A}"/>
              </a:ext>
            </a:extLst>
          </p:cNvPr>
          <p:cNvSpPr txBox="1"/>
          <p:nvPr/>
        </p:nvSpPr>
        <p:spPr>
          <a:xfrm>
            <a:off x="609905" y="1498733"/>
            <a:ext cx="75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A8D909-50EE-4C6E-A07D-0C89677C1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7D206C-C0C9-4E40-9935-91D1DA8A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997CE22-1A8F-4E4F-AED1-CBEA8588363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9E75E3-9A2C-42B1-8ADC-9F60992A10AD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F13C58-C5C7-43DD-883F-ADC490B09676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4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DA8583-BFB1-4F9B-B792-C8529BCBBC4B}"/>
              </a:ext>
            </a:extLst>
          </p:cNvPr>
          <p:cNvSpPr txBox="1"/>
          <p:nvPr/>
        </p:nvSpPr>
        <p:spPr>
          <a:xfrm>
            <a:off x="435007" y="1342780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DTW</a:t>
            </a:r>
            <a:r>
              <a:rPr lang="zh-CN" altLang="en-US" sz="2000" b="1" dirty="0"/>
              <a:t>算法实例匹配情况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EBECA-6B16-4A9B-B58E-E1A81A9AB71D}"/>
              </a:ext>
            </a:extLst>
          </p:cNvPr>
          <p:cNvSpPr txBox="1"/>
          <p:nvPr/>
        </p:nvSpPr>
        <p:spPr>
          <a:xfrm>
            <a:off x="985704" y="2095128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参数条件： 路径限制</a:t>
            </a:r>
            <a:r>
              <a:rPr lang="en-US" altLang="zh-CN" dirty="0"/>
              <a:t>W =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E9AC95-628D-4268-AF25-8D451FA6E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CE57ED-8F20-40BF-A503-C3DB6F73A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970EC59-2060-4B7B-B433-45B49F2B3699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1385D7-F4AD-4928-904F-3EDD92595C95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291130-B003-46C2-9EA9-639F943B7E46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5000795-91AD-4439-9423-E32A36F2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49" y="3724525"/>
            <a:ext cx="2970789" cy="26790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9B431C-1C4E-4C38-B304-D3F43914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68" y="3705756"/>
            <a:ext cx="2970788" cy="26790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49D4DC-1380-4D8D-8CD1-C50B5BC2D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12" y="1002476"/>
            <a:ext cx="2970788" cy="26848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124B3A6-91C6-45A8-AD18-EA92D2700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468" y="990541"/>
            <a:ext cx="2976084" cy="26848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C3</a:t>
            </a:r>
            <a:r>
              <a:rPr lang="zh-CN" altLang="en-US" b="1" dirty="0"/>
              <a:t>姿态匹配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440E74-545E-482D-A18F-8FC708800B75}"/>
              </a:ext>
            </a:extLst>
          </p:cNvPr>
          <p:cNvCxnSpPr>
            <a:cxnSpLocks/>
          </p:cNvCxnSpPr>
          <p:nvPr/>
        </p:nvCxnSpPr>
        <p:spPr>
          <a:xfrm flipH="1">
            <a:off x="2015199" y="5901473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70CFEC-078F-4C8F-9898-DBDFE300D9EB}"/>
              </a:ext>
            </a:extLst>
          </p:cNvPr>
          <p:cNvCxnSpPr>
            <a:cxnSpLocks/>
          </p:cNvCxnSpPr>
          <p:nvPr/>
        </p:nvCxnSpPr>
        <p:spPr>
          <a:xfrm flipH="1">
            <a:off x="2113622" y="1759258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2ACEDA-BBEC-438A-925C-EB054174274D}"/>
              </a:ext>
            </a:extLst>
          </p:cNvPr>
          <p:cNvCxnSpPr>
            <a:cxnSpLocks/>
          </p:cNvCxnSpPr>
          <p:nvPr/>
        </p:nvCxnSpPr>
        <p:spPr>
          <a:xfrm flipH="1">
            <a:off x="5728315" y="3414943"/>
            <a:ext cx="3273642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272762-CB99-4492-9E53-FCC5D198E2DC}"/>
              </a:ext>
            </a:extLst>
          </p:cNvPr>
          <p:cNvCxnSpPr>
            <a:cxnSpLocks/>
          </p:cNvCxnSpPr>
          <p:nvPr/>
        </p:nvCxnSpPr>
        <p:spPr>
          <a:xfrm flipH="1">
            <a:off x="5542407" y="5924163"/>
            <a:ext cx="3539544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71B636B-C9CC-41F5-AB3C-9D190CFCB3CE}"/>
              </a:ext>
            </a:extLst>
          </p:cNvPr>
          <p:cNvSpPr txBox="1"/>
          <p:nvPr/>
        </p:nvSpPr>
        <p:spPr>
          <a:xfrm>
            <a:off x="362844" y="571680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33.18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B6C68-1D1A-459F-A9B0-92D724DEEC94}"/>
              </a:ext>
            </a:extLst>
          </p:cNvPr>
          <p:cNvSpPr txBox="1"/>
          <p:nvPr/>
        </p:nvSpPr>
        <p:spPr>
          <a:xfrm>
            <a:off x="368594" y="15777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最差值：</a:t>
            </a:r>
            <a:r>
              <a:rPr lang="en-US" altLang="zh-CN" dirty="0">
                <a:solidFill>
                  <a:srgbClr val="FF0000"/>
                </a:solidFill>
              </a:rPr>
              <a:t>16.64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C8A0A5-9BFC-41DD-9DFF-1735DF508AD2}"/>
              </a:ext>
            </a:extLst>
          </p:cNvPr>
          <p:cNvSpPr txBox="1"/>
          <p:nvPr/>
        </p:nvSpPr>
        <p:spPr>
          <a:xfrm>
            <a:off x="9238534" y="576468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39.73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56B74-B6E9-4E7F-9557-5BFFC0613C0B}"/>
              </a:ext>
            </a:extLst>
          </p:cNvPr>
          <p:cNvSpPr txBox="1"/>
          <p:nvPr/>
        </p:nvSpPr>
        <p:spPr>
          <a:xfrm>
            <a:off x="9081951" y="318072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27.10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33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C4</a:t>
            </a:r>
            <a:r>
              <a:rPr lang="zh-CN" altLang="en-US" b="1" dirty="0"/>
              <a:t>姿态匹配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F5CD6C2-A5BA-4135-A69A-137A9E50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769" y="1020932"/>
            <a:ext cx="2970219" cy="26848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2E92BB-3B9A-4EC4-ABB6-D173ED3BF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92" y="1031315"/>
            <a:ext cx="2970219" cy="26886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471FD3-18C2-45E7-8C78-789D876C1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562" y="3736147"/>
            <a:ext cx="2981426" cy="26886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C76F18-ABBD-4698-8343-208471356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192" y="3783216"/>
            <a:ext cx="2970220" cy="26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31F814A-2E91-4A76-9C0C-8C8B4CFE33DC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B86EB59-5C4F-4BAA-A551-F0A5AC0199F4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09C7B1-97E2-4C2F-AD1A-B03DE95BA0C4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Outline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DB76D4-FA1A-4B7A-9F62-5C3E22A03D97}"/>
              </a:ext>
            </a:extLst>
          </p:cNvPr>
          <p:cNvGrpSpPr/>
          <p:nvPr/>
        </p:nvGrpSpPr>
        <p:grpSpPr>
          <a:xfrm>
            <a:off x="463275" y="1557269"/>
            <a:ext cx="6825292" cy="584776"/>
            <a:chOff x="2690613" y="2721113"/>
            <a:chExt cx="6825292" cy="584776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186B2B10-00E6-4D54-B7F9-5892A6A3B360}"/>
                </a:ext>
              </a:extLst>
            </p:cNvPr>
            <p:cNvSpPr txBox="1"/>
            <p:nvPr/>
          </p:nvSpPr>
          <p:spPr>
            <a:xfrm>
              <a:off x="3588073" y="2721113"/>
              <a:ext cx="5927832" cy="5400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相关系数匹配方法及匹配情况</a:t>
              </a:r>
              <a:endParaRPr lang="en-US" altLang="zh-CN" sz="32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A602176-7278-467F-9EB4-A709DE7F3417}"/>
                </a:ext>
              </a:extLst>
            </p:cNvPr>
            <p:cNvSpPr txBox="1"/>
            <p:nvPr/>
          </p:nvSpPr>
          <p:spPr>
            <a:xfrm>
              <a:off x="2690613" y="2721114"/>
              <a:ext cx="1294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1.</a:t>
              </a:r>
              <a:endParaRPr lang="zh-CN" altLang="en-US" sz="3200" i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EF0078-542B-4B51-B2A2-8C3877F03ACE}"/>
              </a:ext>
            </a:extLst>
          </p:cNvPr>
          <p:cNvGrpSpPr/>
          <p:nvPr/>
        </p:nvGrpSpPr>
        <p:grpSpPr>
          <a:xfrm>
            <a:off x="463275" y="2656034"/>
            <a:ext cx="6585594" cy="584776"/>
            <a:chOff x="2690613" y="2721113"/>
            <a:chExt cx="6585594" cy="584776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19441F3A-F61F-4A3E-B065-2B146F1BE603}"/>
                </a:ext>
              </a:extLst>
            </p:cNvPr>
            <p:cNvSpPr txBox="1"/>
            <p:nvPr/>
          </p:nvSpPr>
          <p:spPr>
            <a:xfrm>
              <a:off x="3588072" y="2721113"/>
              <a:ext cx="5688135" cy="5400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相关系数匹配方法存在的问题</a:t>
              </a:r>
              <a:endParaRPr lang="en-US" altLang="zh-CN" sz="32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3C3C429-0954-40A8-AA49-FEC604C21DA9}"/>
                </a:ext>
              </a:extLst>
            </p:cNvPr>
            <p:cNvSpPr txBox="1"/>
            <p:nvPr/>
          </p:nvSpPr>
          <p:spPr>
            <a:xfrm>
              <a:off x="2690613" y="2721114"/>
              <a:ext cx="1294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2.</a:t>
              </a:r>
              <a:endParaRPr lang="zh-CN" altLang="en-US" sz="3200" i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F5F0ED-8EF7-43E0-BDF6-042426A9C8E3}"/>
              </a:ext>
            </a:extLst>
          </p:cNvPr>
          <p:cNvGrpSpPr/>
          <p:nvPr/>
        </p:nvGrpSpPr>
        <p:grpSpPr>
          <a:xfrm>
            <a:off x="456236" y="3784870"/>
            <a:ext cx="5276064" cy="584776"/>
            <a:chOff x="2690613" y="2721113"/>
            <a:chExt cx="5276064" cy="584776"/>
          </a:xfrm>
        </p:grpSpPr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42E5CCAF-4286-4595-BF26-5F92C8A9BC10}"/>
                </a:ext>
              </a:extLst>
            </p:cNvPr>
            <p:cNvSpPr txBox="1"/>
            <p:nvPr/>
          </p:nvSpPr>
          <p:spPr>
            <a:xfrm>
              <a:off x="3588073" y="2721113"/>
              <a:ext cx="4378604" cy="5400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32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40B75A-4D27-476E-B9A4-2116846B6BCD}"/>
                </a:ext>
              </a:extLst>
            </p:cNvPr>
            <p:cNvSpPr txBox="1"/>
            <p:nvPr/>
          </p:nvSpPr>
          <p:spPr>
            <a:xfrm>
              <a:off x="2690613" y="2721114"/>
              <a:ext cx="1294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3.</a:t>
              </a:r>
              <a:endParaRPr lang="zh-CN" altLang="en-US" sz="3200" i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48F7DC-3CB8-46E6-BA4B-A7D29B64A80A}"/>
              </a:ext>
            </a:extLst>
          </p:cNvPr>
          <p:cNvGrpSpPr/>
          <p:nvPr/>
        </p:nvGrpSpPr>
        <p:grpSpPr>
          <a:xfrm>
            <a:off x="463275" y="4868950"/>
            <a:ext cx="7151926" cy="584776"/>
            <a:chOff x="2690613" y="2721113"/>
            <a:chExt cx="7151926" cy="584776"/>
          </a:xfrm>
        </p:grpSpPr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88E78E96-2D2F-4E8F-97BF-9206343C7BFC}"/>
                </a:ext>
              </a:extLst>
            </p:cNvPr>
            <p:cNvSpPr txBox="1"/>
            <p:nvPr/>
          </p:nvSpPr>
          <p:spPr>
            <a:xfrm>
              <a:off x="3588072" y="2721113"/>
              <a:ext cx="6254467" cy="5400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算法缺点</a:t>
              </a:r>
              <a:endParaRPr lang="en-US" altLang="zh-CN" sz="32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B7D2D3-D42A-4A9F-9F89-436CC41D52B4}"/>
                </a:ext>
              </a:extLst>
            </p:cNvPr>
            <p:cNvSpPr txBox="1"/>
            <p:nvPr/>
          </p:nvSpPr>
          <p:spPr>
            <a:xfrm>
              <a:off x="2690613" y="2721114"/>
              <a:ext cx="1294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4.</a:t>
              </a:r>
              <a:endParaRPr lang="zh-CN" altLang="en-US" sz="3200" i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73F4FBD7-D105-41E7-8CF0-688EEC0D5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27A767D-41E3-4B1C-9BB2-FEFA6F96F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40D422-CB4E-496C-9994-46A8DF49FCC1}"/>
              </a:ext>
            </a:extLst>
          </p:cNvPr>
          <p:cNvGrpSpPr/>
          <p:nvPr/>
        </p:nvGrpSpPr>
        <p:grpSpPr>
          <a:xfrm>
            <a:off x="456236" y="5817177"/>
            <a:ext cx="7151926" cy="584776"/>
            <a:chOff x="2690613" y="2721113"/>
            <a:chExt cx="7151926" cy="584776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59493346-3E29-466A-B87D-CB5E483BDE77}"/>
                </a:ext>
              </a:extLst>
            </p:cNvPr>
            <p:cNvSpPr txBox="1"/>
            <p:nvPr/>
          </p:nvSpPr>
          <p:spPr>
            <a:xfrm>
              <a:off x="3588072" y="2721113"/>
              <a:ext cx="6254467" cy="5400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问题</a:t>
              </a:r>
              <a:endParaRPr lang="en-US" altLang="zh-CN" sz="32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327ED8-95C1-43D6-B50B-00752636F97F}"/>
                </a:ext>
              </a:extLst>
            </p:cNvPr>
            <p:cNvSpPr txBox="1"/>
            <p:nvPr/>
          </p:nvSpPr>
          <p:spPr>
            <a:xfrm>
              <a:off x="2690613" y="2721114"/>
              <a:ext cx="1294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5.</a:t>
              </a:r>
              <a:endParaRPr lang="zh-CN" altLang="en-US" sz="3200" i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430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C6</a:t>
            </a:r>
            <a:r>
              <a:rPr lang="zh-CN" altLang="en-US" b="1" dirty="0"/>
              <a:t>姿态匹配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1CB099D-4ADB-465D-86E8-7D6C8020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48" y="1003313"/>
            <a:ext cx="2988278" cy="27059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33A768-6DFC-43E2-BC5C-0DDE1494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570" y="1003313"/>
            <a:ext cx="2988278" cy="27069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DBE3EA-30A9-4A25-8EE0-A47DE3F03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412" y="3699242"/>
            <a:ext cx="2988278" cy="26851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2EA0EDE-D5A6-4A48-A14A-D8929DFF0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412" y="3707709"/>
            <a:ext cx="2988278" cy="269583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440E74-545E-482D-A18F-8FC708800B75}"/>
              </a:ext>
            </a:extLst>
          </p:cNvPr>
          <p:cNvCxnSpPr>
            <a:cxnSpLocks/>
          </p:cNvCxnSpPr>
          <p:nvPr/>
        </p:nvCxnSpPr>
        <p:spPr>
          <a:xfrm flipH="1">
            <a:off x="2113623" y="4394446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70CFEC-078F-4C8F-9898-DBDFE300D9EB}"/>
              </a:ext>
            </a:extLst>
          </p:cNvPr>
          <p:cNvCxnSpPr>
            <a:cxnSpLocks/>
          </p:cNvCxnSpPr>
          <p:nvPr/>
        </p:nvCxnSpPr>
        <p:spPr>
          <a:xfrm flipH="1">
            <a:off x="2026326" y="3295095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2ACEDA-BBEC-438A-925C-EB054174274D}"/>
              </a:ext>
            </a:extLst>
          </p:cNvPr>
          <p:cNvCxnSpPr>
            <a:cxnSpLocks/>
          </p:cNvCxnSpPr>
          <p:nvPr/>
        </p:nvCxnSpPr>
        <p:spPr>
          <a:xfrm flipH="1">
            <a:off x="5612906" y="3412724"/>
            <a:ext cx="3273642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272762-CB99-4492-9E53-FCC5D198E2DC}"/>
              </a:ext>
            </a:extLst>
          </p:cNvPr>
          <p:cNvCxnSpPr>
            <a:cxnSpLocks/>
          </p:cNvCxnSpPr>
          <p:nvPr/>
        </p:nvCxnSpPr>
        <p:spPr>
          <a:xfrm flipH="1">
            <a:off x="5462413" y="6086139"/>
            <a:ext cx="3539544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71B636B-C9CC-41F5-AB3C-9D190CFCB3CE}"/>
              </a:ext>
            </a:extLst>
          </p:cNvPr>
          <p:cNvSpPr txBox="1"/>
          <p:nvPr/>
        </p:nvSpPr>
        <p:spPr>
          <a:xfrm>
            <a:off x="397368" y="311042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23.51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B6C68-1D1A-459F-A9B0-92D724DEEC94}"/>
              </a:ext>
            </a:extLst>
          </p:cNvPr>
          <p:cNvSpPr txBox="1"/>
          <p:nvPr/>
        </p:nvSpPr>
        <p:spPr>
          <a:xfrm>
            <a:off x="440787" y="420978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最差值：</a:t>
            </a:r>
            <a:r>
              <a:rPr lang="en-US" altLang="zh-CN" dirty="0">
                <a:solidFill>
                  <a:srgbClr val="FF0000"/>
                </a:solidFill>
              </a:rPr>
              <a:t>19.03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C8A0A5-9BFC-41DD-9DFF-1735DF508AD2}"/>
              </a:ext>
            </a:extLst>
          </p:cNvPr>
          <p:cNvSpPr txBox="1"/>
          <p:nvPr/>
        </p:nvSpPr>
        <p:spPr>
          <a:xfrm>
            <a:off x="9158891" y="59014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35.32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56B74-B6E9-4E7F-9557-5BFFC0613C0B}"/>
              </a:ext>
            </a:extLst>
          </p:cNvPr>
          <p:cNvSpPr txBox="1"/>
          <p:nvPr/>
        </p:nvSpPr>
        <p:spPr>
          <a:xfrm>
            <a:off x="9081951" y="318072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22.23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6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36D3DA0-8BB9-4037-8487-7C360546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11" y="3798590"/>
            <a:ext cx="2977061" cy="2685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CE6586-BD5D-4551-ACEA-C72AF1DF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70" y="3788194"/>
            <a:ext cx="2983259" cy="269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8B4BDB-A472-404A-925E-53EA0B65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12" y="996610"/>
            <a:ext cx="2977061" cy="26851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1FAA604-72BD-474B-B65A-219C33DFF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12" y="986214"/>
            <a:ext cx="2988278" cy="27016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440E74-545E-482D-A18F-8FC708800B75}"/>
              </a:ext>
            </a:extLst>
          </p:cNvPr>
          <p:cNvCxnSpPr>
            <a:cxnSpLocks/>
          </p:cNvCxnSpPr>
          <p:nvPr/>
        </p:nvCxnSpPr>
        <p:spPr>
          <a:xfrm flipH="1">
            <a:off x="2113623" y="5995614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70CFEC-078F-4C8F-9898-DBDFE300D9EB}"/>
              </a:ext>
            </a:extLst>
          </p:cNvPr>
          <p:cNvCxnSpPr>
            <a:cxnSpLocks/>
          </p:cNvCxnSpPr>
          <p:nvPr/>
        </p:nvCxnSpPr>
        <p:spPr>
          <a:xfrm flipH="1">
            <a:off x="2026326" y="3295095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2ACEDA-BBEC-438A-925C-EB054174274D}"/>
              </a:ext>
            </a:extLst>
          </p:cNvPr>
          <p:cNvCxnSpPr>
            <a:cxnSpLocks/>
          </p:cNvCxnSpPr>
          <p:nvPr/>
        </p:nvCxnSpPr>
        <p:spPr>
          <a:xfrm flipH="1">
            <a:off x="5719960" y="3298794"/>
            <a:ext cx="3273642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272762-CB99-4492-9E53-FCC5D198E2DC}"/>
              </a:ext>
            </a:extLst>
          </p:cNvPr>
          <p:cNvCxnSpPr>
            <a:cxnSpLocks/>
          </p:cNvCxnSpPr>
          <p:nvPr/>
        </p:nvCxnSpPr>
        <p:spPr>
          <a:xfrm flipH="1">
            <a:off x="5831933" y="4651126"/>
            <a:ext cx="3539544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71B636B-C9CC-41F5-AB3C-9D190CFCB3CE}"/>
              </a:ext>
            </a:extLst>
          </p:cNvPr>
          <p:cNvSpPr txBox="1"/>
          <p:nvPr/>
        </p:nvSpPr>
        <p:spPr>
          <a:xfrm>
            <a:off x="397368" y="311042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34.91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B6C68-1D1A-459F-A9B0-92D724DEEC94}"/>
              </a:ext>
            </a:extLst>
          </p:cNvPr>
          <p:cNvSpPr txBox="1"/>
          <p:nvPr/>
        </p:nvSpPr>
        <p:spPr>
          <a:xfrm>
            <a:off x="9486721" y="447111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最差值：</a:t>
            </a:r>
            <a:r>
              <a:rPr lang="en-US" altLang="zh-CN" dirty="0">
                <a:solidFill>
                  <a:srgbClr val="FF0000"/>
                </a:solidFill>
              </a:rPr>
              <a:t>35.34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C8A0A5-9BFC-41DD-9DFF-1735DF508AD2}"/>
              </a:ext>
            </a:extLst>
          </p:cNvPr>
          <p:cNvSpPr txBox="1"/>
          <p:nvPr/>
        </p:nvSpPr>
        <p:spPr>
          <a:xfrm>
            <a:off x="371018" y="578431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27.79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56B74-B6E9-4E7F-9557-5BFFC0613C0B}"/>
              </a:ext>
            </a:extLst>
          </p:cNvPr>
          <p:cNvSpPr txBox="1"/>
          <p:nvPr/>
        </p:nvSpPr>
        <p:spPr>
          <a:xfrm>
            <a:off x="9060664" y="311042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24.62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1FBF530-274B-46E6-97A3-240258F9C230}"/>
              </a:ext>
            </a:extLst>
          </p:cNvPr>
          <p:cNvCxnSpPr>
            <a:cxnSpLocks/>
          </p:cNvCxnSpPr>
          <p:nvPr/>
        </p:nvCxnSpPr>
        <p:spPr>
          <a:xfrm flipH="1">
            <a:off x="5727657" y="5334214"/>
            <a:ext cx="353954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3DA5CB4-9840-485B-ADBC-AAD90084807C}"/>
              </a:ext>
            </a:extLst>
          </p:cNvPr>
          <p:cNvSpPr txBox="1"/>
          <p:nvPr/>
        </p:nvSpPr>
        <p:spPr>
          <a:xfrm>
            <a:off x="9486721" y="514335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离群边界：</a:t>
            </a:r>
            <a:r>
              <a:rPr lang="en-US" altLang="zh-CN" dirty="0"/>
              <a:t>19.37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EC63F4-961F-4EFC-A1D0-652BAA572EC3}"/>
              </a:ext>
            </a:extLst>
          </p:cNvPr>
          <p:cNvSpPr txBox="1"/>
          <p:nvPr/>
        </p:nvSpPr>
        <p:spPr>
          <a:xfrm>
            <a:off x="9486721" y="556215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离群点共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17310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姿态匹配失配分析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AB37B25-41ED-4ACF-94BD-6E981867E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506" y="1505672"/>
            <a:ext cx="9855256" cy="47229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D3B87A-FFD0-4DAA-B67C-6188F75E8181}"/>
              </a:ext>
            </a:extLst>
          </p:cNvPr>
          <p:cNvSpPr txBox="1"/>
          <p:nvPr/>
        </p:nvSpPr>
        <p:spPr>
          <a:xfrm>
            <a:off x="4616389" y="63825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能正确判别的匹配情况</a:t>
            </a:r>
          </a:p>
        </p:txBody>
      </p:sp>
    </p:spTree>
    <p:extLst>
      <p:ext uri="{BB962C8B-B14F-4D97-AF65-F5344CB8AC3E}">
        <p14:creationId xmlns:p14="http://schemas.microsoft.com/office/powerpoint/2010/main" val="160328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姿态匹配失配分析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B302F5F-0917-460C-92DD-7E07E4874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2" y="1505672"/>
            <a:ext cx="10289979" cy="46496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E57A84-1BF4-46CB-908D-CE2857DBAE6F}"/>
              </a:ext>
            </a:extLst>
          </p:cNvPr>
          <p:cNvSpPr txBox="1"/>
          <p:nvPr/>
        </p:nvSpPr>
        <p:spPr>
          <a:xfrm>
            <a:off x="4616389" y="63825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能正确判别的匹配情况</a:t>
            </a:r>
          </a:p>
        </p:txBody>
      </p:sp>
    </p:spTree>
    <p:extLst>
      <p:ext uri="{BB962C8B-B14F-4D97-AF65-F5344CB8AC3E}">
        <p14:creationId xmlns:p14="http://schemas.microsoft.com/office/powerpoint/2010/main" val="413575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姿态匹配失配分析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C4F48CD-F6AC-409B-84AC-A70642B36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10" y="1505673"/>
            <a:ext cx="10333609" cy="48438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C238D2-CF7A-4767-BEAD-01E40D923446}"/>
              </a:ext>
            </a:extLst>
          </p:cNvPr>
          <p:cNvSpPr txBox="1"/>
          <p:nvPr/>
        </p:nvSpPr>
        <p:spPr>
          <a:xfrm>
            <a:off x="5598232" y="6403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离群点</a:t>
            </a:r>
          </a:p>
        </p:txBody>
      </p:sp>
    </p:spTree>
    <p:extLst>
      <p:ext uri="{BB962C8B-B14F-4D97-AF65-F5344CB8AC3E}">
        <p14:creationId xmlns:p14="http://schemas.microsoft.com/office/powerpoint/2010/main" val="17760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姿态匹配失配分析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639E0AB-CC34-4113-AC5A-C5BA7891E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19" y="1540352"/>
            <a:ext cx="10398607" cy="46548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90C3AE4-B443-4AF1-BDA1-BD14211D35BF}"/>
              </a:ext>
            </a:extLst>
          </p:cNvPr>
          <p:cNvSpPr txBox="1"/>
          <p:nvPr/>
        </p:nvSpPr>
        <p:spPr>
          <a:xfrm>
            <a:off x="5598232" y="6403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离群点</a:t>
            </a:r>
          </a:p>
        </p:txBody>
      </p:sp>
    </p:spTree>
    <p:extLst>
      <p:ext uri="{BB962C8B-B14F-4D97-AF65-F5344CB8AC3E}">
        <p14:creationId xmlns:p14="http://schemas.microsoft.com/office/powerpoint/2010/main" val="240990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姿态匹配失配分析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A64E7E0-4F25-46B4-9B34-8E459FFC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" y="1651472"/>
            <a:ext cx="10220592" cy="45931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BA70F0-C4BF-4C9C-B65D-EE33DB2B0D5F}"/>
              </a:ext>
            </a:extLst>
          </p:cNvPr>
          <p:cNvSpPr txBox="1"/>
          <p:nvPr/>
        </p:nvSpPr>
        <p:spPr>
          <a:xfrm>
            <a:off x="5598232" y="6403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离群点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20383A-1FB6-41E1-936A-F3139BA46797}"/>
              </a:ext>
            </a:extLst>
          </p:cNvPr>
          <p:cNvSpPr txBox="1"/>
          <p:nvPr/>
        </p:nvSpPr>
        <p:spPr>
          <a:xfrm>
            <a:off x="4536402" y="11494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是否是因为示波器的采样率有变化？</a:t>
            </a:r>
          </a:p>
        </p:txBody>
      </p:sp>
    </p:spTree>
    <p:extLst>
      <p:ext uri="{BB962C8B-B14F-4D97-AF65-F5344CB8AC3E}">
        <p14:creationId xmlns:p14="http://schemas.microsoft.com/office/powerpoint/2010/main" val="33120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C3D8B2-82F4-4112-B132-787EE1991736}"/>
              </a:ext>
            </a:extLst>
          </p:cNvPr>
          <p:cNvSpPr txBox="1"/>
          <p:nvPr/>
        </p:nvSpPr>
        <p:spPr>
          <a:xfrm>
            <a:off x="929580" y="1462150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更改</a:t>
            </a:r>
            <a:r>
              <a:rPr lang="en-US" altLang="zh-CN" sz="2000" b="1" dirty="0"/>
              <a:t>C7</a:t>
            </a:r>
            <a:r>
              <a:rPr lang="zh-CN" altLang="en-US" sz="2000" b="1" dirty="0"/>
              <a:t>模板</a:t>
            </a:r>
            <a:r>
              <a:rPr lang="en-US" altLang="zh-CN" sz="2000" b="1" dirty="0"/>
              <a:t>DTW</a:t>
            </a:r>
            <a:r>
              <a:rPr lang="zh-CN" altLang="en-US" sz="2000" b="1" dirty="0"/>
              <a:t>匹配参数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1FD56-9502-4BDB-8955-D94B6E87F857}"/>
              </a:ext>
            </a:extLst>
          </p:cNvPr>
          <p:cNvSpPr txBox="1"/>
          <p:nvPr/>
        </p:nvSpPr>
        <p:spPr>
          <a:xfrm>
            <a:off x="982478" y="1904897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参数条件： 路径限制</a:t>
            </a:r>
            <a:r>
              <a:rPr lang="en-US" altLang="zh-CN" dirty="0"/>
              <a:t>W = 41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283A8-A567-48FC-A7AC-72A0626CF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55E5B8-F93D-40BF-B8D2-9E13201D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CF2934-EE9C-4E6D-B4CF-4F2F4CD108E5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8AEAF1-2DB7-4B8E-A86E-E29BDF06C344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A8558C-62D7-4B19-A5FF-C78CB95735E2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86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780FADA-BFAE-4D22-A581-DC22E782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01" y="3808744"/>
            <a:ext cx="3580239" cy="26851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E245CC-5B5B-4924-A510-2CB83779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21" y="3808745"/>
            <a:ext cx="3546465" cy="26851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460A43-1410-455A-836B-EACA1E33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0" y="1103002"/>
            <a:ext cx="3548516" cy="26851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3F7FAB9-A15C-4AA9-93E3-FA340C098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76" y="1109758"/>
            <a:ext cx="3538135" cy="2685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84FA32-BF18-40DC-8B9F-DF795C10AB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F3C31-0E84-449E-8DE4-686A7AE79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A60B3D-FD49-4885-AC29-FF3063000959}"/>
              </a:ext>
            </a:extLst>
          </p:cNvPr>
          <p:cNvSpPr txBox="1"/>
          <p:nvPr/>
        </p:nvSpPr>
        <p:spPr>
          <a:xfrm>
            <a:off x="734719" y="1136341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</a:t>
            </a:r>
            <a:endParaRPr lang="en-US" altLang="zh-CN" b="1" dirty="0"/>
          </a:p>
          <a:p>
            <a:r>
              <a:rPr lang="en-US" altLang="zh-CN" b="1" dirty="0"/>
              <a:t>W = 41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D0F7B-D8F1-4ADF-9357-09F0D9F7E39E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CA5953-83A8-41D1-8D67-AF4A70B51AE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0CA0C-E634-4CD5-98BE-0E4763DC7C6E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3.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440E74-545E-482D-A18F-8FC708800B75}"/>
              </a:ext>
            </a:extLst>
          </p:cNvPr>
          <p:cNvCxnSpPr>
            <a:cxnSpLocks/>
          </p:cNvCxnSpPr>
          <p:nvPr/>
        </p:nvCxnSpPr>
        <p:spPr>
          <a:xfrm flipH="1">
            <a:off x="2017623" y="5982604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70CFEC-078F-4C8F-9898-DBDFE300D9EB}"/>
              </a:ext>
            </a:extLst>
          </p:cNvPr>
          <p:cNvCxnSpPr>
            <a:cxnSpLocks/>
          </p:cNvCxnSpPr>
          <p:nvPr/>
        </p:nvCxnSpPr>
        <p:spPr>
          <a:xfrm flipH="1">
            <a:off x="2017623" y="3395498"/>
            <a:ext cx="3115325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2ACEDA-BBEC-438A-925C-EB054174274D}"/>
              </a:ext>
            </a:extLst>
          </p:cNvPr>
          <p:cNvCxnSpPr>
            <a:cxnSpLocks/>
          </p:cNvCxnSpPr>
          <p:nvPr/>
        </p:nvCxnSpPr>
        <p:spPr>
          <a:xfrm flipH="1">
            <a:off x="6364237" y="3469963"/>
            <a:ext cx="3273642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272762-CB99-4492-9E53-FCC5D198E2DC}"/>
              </a:ext>
            </a:extLst>
          </p:cNvPr>
          <p:cNvCxnSpPr>
            <a:cxnSpLocks/>
          </p:cNvCxnSpPr>
          <p:nvPr/>
        </p:nvCxnSpPr>
        <p:spPr>
          <a:xfrm flipH="1">
            <a:off x="6154833" y="4225336"/>
            <a:ext cx="3539544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71B636B-C9CC-41F5-AB3C-9D190CFCB3CE}"/>
              </a:ext>
            </a:extLst>
          </p:cNvPr>
          <p:cNvSpPr txBox="1"/>
          <p:nvPr/>
        </p:nvSpPr>
        <p:spPr>
          <a:xfrm>
            <a:off x="329573" y="32024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22.75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B6C68-1D1A-459F-A9B0-92D724DEEC94}"/>
              </a:ext>
            </a:extLst>
          </p:cNvPr>
          <p:cNvSpPr txBox="1"/>
          <p:nvPr/>
        </p:nvSpPr>
        <p:spPr>
          <a:xfrm>
            <a:off x="9769026" y="40406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最差值：</a:t>
            </a:r>
            <a:r>
              <a:rPr lang="en-US" altLang="zh-CN" dirty="0">
                <a:solidFill>
                  <a:srgbClr val="FF0000"/>
                </a:solidFill>
              </a:rPr>
              <a:t>11.09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C8A0A5-9BFC-41DD-9DFF-1735DF508AD2}"/>
              </a:ext>
            </a:extLst>
          </p:cNvPr>
          <p:cNvSpPr txBox="1"/>
          <p:nvPr/>
        </p:nvSpPr>
        <p:spPr>
          <a:xfrm>
            <a:off x="371018" y="578431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23.09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56B74-B6E9-4E7F-9557-5BFFC0613C0B}"/>
              </a:ext>
            </a:extLst>
          </p:cNvPr>
          <p:cNvSpPr txBox="1"/>
          <p:nvPr/>
        </p:nvSpPr>
        <p:spPr>
          <a:xfrm>
            <a:off x="9769027" y="32313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最优值：</a:t>
            </a:r>
            <a:r>
              <a:rPr lang="en-US" altLang="zh-CN" dirty="0"/>
              <a:t>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2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5A44C0-61DB-45F1-8F7B-32D338B6DA27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C9D352-017A-47D2-AC0A-FEBB467EDD6D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E4A50DD-97B7-4A67-A9F6-56EADB1F919C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4.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动态时规整</a:t>
              </a:r>
              <a:r>
                <a:rPr lang="en-US" altLang="zh-CN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(DTW)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算法缺点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543056-7CA1-4B3D-96F5-191905E666CC}"/>
              </a:ext>
            </a:extLst>
          </p:cNvPr>
          <p:cNvSpPr txBox="1"/>
          <p:nvPr/>
        </p:nvSpPr>
        <p:spPr>
          <a:xfrm>
            <a:off x="1753297" y="2240628"/>
            <a:ext cx="7879080" cy="1989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如何归一化？或者说如何找到一个普适的方法得出各个模板的阈值条件</a:t>
            </a:r>
            <a:endParaRPr lang="en-US" altLang="zh-CN" dirty="0"/>
          </a:p>
          <a:p>
            <a:pPr marL="400050" indent="-4000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DTW</a:t>
            </a:r>
            <a:r>
              <a:rPr lang="zh-CN" altLang="en-US" dirty="0"/>
              <a:t>计算量较大。 首先需要计算出距离矩阵，其次要判断临近最小值，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再做加法得到累计距离矩阵才能求得</a:t>
            </a:r>
            <a:r>
              <a:rPr lang="en-US" altLang="zh-CN" dirty="0"/>
              <a:t>DTW</a:t>
            </a:r>
            <a:r>
              <a:rPr lang="zh-CN" altLang="en-US" dirty="0"/>
              <a:t>值。对于一个</a:t>
            </a:r>
            <a:r>
              <a:rPr lang="en-US" altLang="zh-CN" dirty="0"/>
              <a:t>180</a:t>
            </a:r>
            <a:r>
              <a:rPr lang="zh-CN" altLang="en-US" dirty="0"/>
              <a:t>长度的模板，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选取路径限制</a:t>
            </a:r>
            <a:r>
              <a:rPr lang="en-US" altLang="zh-CN" dirty="0"/>
              <a:t>W = 5</a:t>
            </a:r>
            <a:r>
              <a:rPr lang="zh-CN" altLang="en-US" dirty="0"/>
              <a:t>，需要计算的元素个数至少为</a:t>
            </a:r>
            <a:r>
              <a:rPr lang="en-US" altLang="zh-CN" dirty="0">
                <a:solidFill>
                  <a:srgbClr val="FF0000"/>
                </a:solidFill>
              </a:rPr>
              <a:t>1800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18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DA8583-BFB1-4F9B-B792-C8529BCBBC4B}"/>
              </a:ext>
            </a:extLst>
          </p:cNvPr>
          <p:cNvSpPr txBox="1"/>
          <p:nvPr/>
        </p:nvSpPr>
        <p:spPr>
          <a:xfrm>
            <a:off x="985704" y="1238368"/>
            <a:ext cx="267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相关系数匹配方法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52D52C-C609-41EA-BFA6-BBE6F67A6865}"/>
              </a:ext>
            </a:extLst>
          </p:cNvPr>
          <p:cNvSpPr txBox="1"/>
          <p:nvPr/>
        </p:nvSpPr>
        <p:spPr>
          <a:xfrm>
            <a:off x="985704" y="1947859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以模板为参考曲线，将样本中的数据根据模板的长度依次滑动取点，然后与参考曲线匹配，计算</a:t>
            </a:r>
            <a:endParaRPr lang="en-US" altLang="zh-CN" dirty="0"/>
          </a:p>
          <a:p>
            <a:r>
              <a:rPr lang="zh-CN" altLang="en-US" dirty="0"/>
              <a:t>相关系数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CB6D69-7BEF-4005-B152-76724C843814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EBFD7C-994D-4D5D-A1E8-5406AB1E6765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579C88-E4C6-4583-93A8-24B724B2588A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1.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相关系数匹配方法及匹配情况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2273958-E087-439F-9578-24AFDFDB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B2E17C-5DF4-4707-B5AF-88852547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32A539-4180-4104-88AD-FEEA8369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2016"/>
            <a:ext cx="2943879" cy="22131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78B633-A8AC-440E-96D0-7711C8535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206" y="2842016"/>
            <a:ext cx="2942085" cy="22131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0CF6FB-62DC-4EDD-B0DF-9BF714116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291" y="2841968"/>
            <a:ext cx="2942085" cy="22132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ED4E41-CF87-4705-A171-65D7BC519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0376" y="2841968"/>
            <a:ext cx="2977617" cy="22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4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F0DC2F-3564-4F53-9C62-A3F225E8973F}"/>
              </a:ext>
            </a:extLst>
          </p:cNvPr>
          <p:cNvSpPr txBox="1"/>
          <p:nvPr/>
        </p:nvSpPr>
        <p:spPr>
          <a:xfrm>
            <a:off x="1647316" y="2233444"/>
            <a:ext cx="7669087" cy="167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Q1. C7</a:t>
            </a:r>
            <a:r>
              <a:rPr lang="zh-CN" altLang="en-US" dirty="0"/>
              <a:t>样本问题。为何明显与其他三组样本在时间连续性上有较大差异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Q2. </a:t>
            </a:r>
            <a:r>
              <a:rPr lang="zh-CN" altLang="en-US" dirty="0"/>
              <a:t>如何取模板？尤其对于存在时间序列变形问题的</a:t>
            </a:r>
            <a:r>
              <a:rPr lang="en-US" altLang="zh-CN" dirty="0"/>
              <a:t>C7</a:t>
            </a:r>
            <a:r>
              <a:rPr lang="zh-CN" altLang="en-US" dirty="0"/>
              <a:t>样本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Q3. </a:t>
            </a:r>
            <a:r>
              <a:rPr lang="zh-CN" altLang="en-US" dirty="0"/>
              <a:t>单片机</a:t>
            </a:r>
            <a:r>
              <a:rPr lang="en-US" altLang="zh-CN" dirty="0"/>
              <a:t>144MHz</a:t>
            </a:r>
            <a:r>
              <a:rPr lang="zh-CN" altLang="en-US" dirty="0"/>
              <a:t>的频率能否支持在短时间内做</a:t>
            </a:r>
            <a:r>
              <a:rPr lang="en-US" altLang="zh-CN" dirty="0"/>
              <a:t>DTW</a:t>
            </a:r>
            <a:r>
              <a:rPr lang="zh-CN" altLang="en-US" dirty="0"/>
              <a:t>运算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4D454B-95CA-4018-9B51-87FE1DB2F728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B7BF85-C403-4451-AF9F-268AB0DAFB33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C7564C-096D-4CAD-9850-1E292C7C936A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5.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问题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65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AF259-1F31-4E1B-923C-11B8EB8D2A0E}"/>
              </a:ext>
            </a:extLst>
          </p:cNvPr>
          <p:cNvSpPr txBox="1"/>
          <p:nvPr/>
        </p:nvSpPr>
        <p:spPr>
          <a:xfrm>
            <a:off x="827712" y="1864310"/>
            <a:ext cx="783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选取适当的阈值（</a:t>
            </a:r>
            <a:r>
              <a:rPr lang="zh-CN" altLang="en-US" b="1" dirty="0"/>
              <a:t>相关系数</a:t>
            </a:r>
            <a:r>
              <a:rPr lang="en-US" altLang="zh-CN" b="1" dirty="0"/>
              <a:t> &gt;= 0.9</a:t>
            </a:r>
            <a:r>
              <a:rPr lang="zh-CN" altLang="en-US" dirty="0"/>
              <a:t>），可以获得如下各个模板的匹配正确率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702AF6-6FD6-4988-96B4-63750624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17608"/>
              </p:ext>
            </p:extLst>
          </p:nvPr>
        </p:nvGraphicFramePr>
        <p:xfrm>
          <a:off x="1449149" y="3727018"/>
          <a:ext cx="4084714" cy="1854200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24326">
                  <a:extLst>
                    <a:ext uri="{9D8B030D-6E8A-4147-A177-3AD203B41FA5}">
                      <a16:colId xmlns:a16="http://schemas.microsoft.com/office/drawing/2014/main" val="2661588941"/>
                    </a:ext>
                  </a:extLst>
                </a:gridCol>
                <a:gridCol w="2960388">
                  <a:extLst>
                    <a:ext uri="{9D8B030D-6E8A-4147-A177-3AD203B41FA5}">
                      <a16:colId xmlns:a16="http://schemas.microsoft.com/office/drawing/2014/main" val="2887645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匹配正确率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r>
                        <a:rPr lang="zh-CN" altLang="en-US" dirty="0"/>
                        <a:t>姿态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C4</a:t>
                      </a:r>
                      <a:r>
                        <a:rPr lang="zh-CN" altLang="en-US" dirty="0"/>
                        <a:t>姿态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6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C6</a:t>
                      </a:r>
                      <a:r>
                        <a:rPr lang="zh-CN" altLang="en-US" dirty="0"/>
                        <a:t>姿态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C7</a:t>
                      </a:r>
                      <a:r>
                        <a:rPr lang="zh-CN" altLang="en-US" dirty="0"/>
                        <a:t>姿态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81.25%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6065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08A28FD-86D6-41BE-85C6-E915A03D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64" y="3144293"/>
            <a:ext cx="2958853" cy="301965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B8B490F-F6E2-4276-8B1B-A3F4B384DE2C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E7E8C95-9791-4142-ACF3-6CF80A8F69C5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0575F-1716-44F6-91CC-F68EC7FC3088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1.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相关系数匹配方法及匹配情况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74F11C3-E053-4059-B07D-BC30A50E2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465E90-AE02-4862-A1CB-29B480B1F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770E7E1-B651-4D74-A0BF-13958CA77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BD40EF-8680-4CCE-AE0B-B6228B472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04F149-16AF-4640-8F61-F7F89A815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19" y="1819922"/>
            <a:ext cx="5338022" cy="47956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27EE53-59C7-4866-AA52-218D3AECD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826" y="1819922"/>
            <a:ext cx="5338022" cy="48337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F48F9E-0A3C-4644-84EE-C290968C64D2}"/>
              </a:ext>
            </a:extLst>
          </p:cNvPr>
          <p:cNvSpPr txBox="1"/>
          <p:nvPr/>
        </p:nvSpPr>
        <p:spPr>
          <a:xfrm>
            <a:off x="734719" y="113634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以</a:t>
            </a:r>
            <a:r>
              <a:rPr lang="en-US" altLang="zh-CN" b="1" dirty="0"/>
              <a:t>C3</a:t>
            </a:r>
            <a:r>
              <a:rPr lang="zh-CN" altLang="en-US" b="1" dirty="0"/>
              <a:t>姿态匹配为例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9EB641-2911-41F3-B38C-0CFBFC694C30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2D15E9-D680-407E-8BAB-5AAD8F3AD3E2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83A4F8-D0D5-4BD1-AE8E-015383DA0AE0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1.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相关系数匹配方法及匹配情况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86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8761EC-35AC-4C62-9FB1-F1B82865B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80200-29C8-48DD-A232-74020146C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34D8574-8BA9-42A8-9614-D48D18801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47" y="1919215"/>
            <a:ext cx="5355656" cy="48496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C75F8F-381F-4BB6-B594-22EA689C9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54" y="1973644"/>
            <a:ext cx="5223029" cy="474650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CE28CB2-298D-42D2-8953-F009609858B6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154CAF-8092-4FA8-A089-A3EF61B3EE18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91C5FD-5851-481A-9E41-DEB5790FD632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1.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相关系数匹配方法及匹配情况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2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6E71404-6AF3-4825-88BD-C238BBF90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88E90A-C715-4E3E-A988-502837F7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B9CF98-66C4-4D25-AB49-BE0629CE5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1" y="2015230"/>
            <a:ext cx="5071275" cy="45560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4F1145-C2F6-4A7C-A46E-18731475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156" y="2015230"/>
            <a:ext cx="5051230" cy="45560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A0AD30-4820-4B4C-B8F1-6916D67691D1}"/>
              </a:ext>
            </a:extLst>
          </p:cNvPr>
          <p:cNvSpPr txBox="1"/>
          <p:nvPr/>
        </p:nvSpPr>
        <p:spPr>
          <a:xfrm>
            <a:off x="619311" y="1127463"/>
            <a:ext cx="923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其中最差匹配样本： 曲线有部分差异较大，但依然可以正确识别，且相关系数达到</a:t>
            </a:r>
            <a:r>
              <a:rPr lang="en-US" altLang="zh-CN" b="1" dirty="0">
                <a:solidFill>
                  <a:srgbClr val="FF0000"/>
                </a:solidFill>
              </a:rPr>
              <a:t>0.92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大大高于其他模板匹配最优时的相关系数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相关系数小于</a:t>
            </a:r>
            <a:r>
              <a:rPr lang="en-US" altLang="zh-CN" b="1" dirty="0">
                <a:solidFill>
                  <a:srgbClr val="FF0000"/>
                </a:solidFill>
              </a:rPr>
              <a:t>0.8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3FBB58-D555-4709-9A3B-9BBAB0656326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3F903D-15A3-4D65-A76A-3A1BFC5CEFA7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BF6696-E50D-4D37-8E3E-9FAFB3DDA741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1.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相关系数匹配方法及匹配情况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8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B7A141-F09F-4CAB-871A-1BEF99B4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55" y="1878359"/>
            <a:ext cx="5232781" cy="473753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1D0C1C6-3A2A-4B98-9DC1-F7D8989A3FA7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D3488C-C142-49DB-8C05-363A08F8C3D1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2BDF62-D47B-4106-87DB-CBBF3D9283E5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2.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相关系数匹配方法存在的问题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8AAA307-FD01-41A0-A606-DD8E727A8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EDD72E-B391-403C-BB29-B82ADEEB9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241AA40-F182-470A-88A7-95176E88C304}"/>
              </a:ext>
            </a:extLst>
          </p:cNvPr>
          <p:cNvSpPr txBox="1"/>
          <p:nvPr/>
        </p:nvSpPr>
        <p:spPr>
          <a:xfrm>
            <a:off x="734719" y="113634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姿态匹配失配严重</a:t>
            </a:r>
          </a:p>
        </p:txBody>
      </p:sp>
    </p:spTree>
    <p:extLst>
      <p:ext uri="{BB962C8B-B14F-4D97-AF65-F5344CB8AC3E}">
        <p14:creationId xmlns:p14="http://schemas.microsoft.com/office/powerpoint/2010/main" val="367390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D9289B-2986-4CA7-8D7F-FB33CBFFCD8E}"/>
              </a:ext>
            </a:extLst>
          </p:cNvPr>
          <p:cNvSpPr txBox="1"/>
          <p:nvPr/>
        </p:nvSpPr>
        <p:spPr>
          <a:xfrm>
            <a:off x="403379" y="1208898"/>
            <a:ext cx="714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C7</a:t>
            </a:r>
            <a:r>
              <a:rPr lang="zh-CN" altLang="en-US" b="1" dirty="0"/>
              <a:t>样本情况较另外三个复杂，识别率较低。</a:t>
            </a:r>
            <a:endParaRPr lang="en-US" altLang="zh-CN" b="1" dirty="0"/>
          </a:p>
          <a:p>
            <a:r>
              <a:rPr lang="zh-CN" altLang="en-US" b="1" dirty="0"/>
              <a:t>最大的问题在于</a:t>
            </a:r>
            <a:r>
              <a:rPr lang="en-US" altLang="zh-CN" b="1" dirty="0"/>
              <a:t>C7</a:t>
            </a:r>
            <a:r>
              <a:rPr lang="zh-CN" altLang="en-US" b="1" dirty="0"/>
              <a:t>样本数据在时间上的展宽和压缩变形，如下图所示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A554D-8994-4CDD-9131-4A62F44F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9" y="2135291"/>
            <a:ext cx="5183905" cy="3625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067E09-7F72-4586-A0A9-6E4A1D4C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91" y="2132228"/>
            <a:ext cx="5800633" cy="36288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B5F847D-1F33-42D3-8AB9-1D8F4323DA85}"/>
              </a:ext>
            </a:extLst>
          </p:cNvPr>
          <p:cNvGrpSpPr/>
          <p:nvPr/>
        </p:nvGrpSpPr>
        <p:grpSpPr>
          <a:xfrm>
            <a:off x="218111" y="242105"/>
            <a:ext cx="11755778" cy="748436"/>
            <a:chOff x="218111" y="242105"/>
            <a:chExt cx="11755778" cy="74843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2C01FA-30E1-467B-BDB2-3D9680C52BC7}"/>
                </a:ext>
              </a:extLst>
            </p:cNvPr>
            <p:cNvSpPr/>
            <p:nvPr/>
          </p:nvSpPr>
          <p:spPr>
            <a:xfrm rot="10800000" flipV="1">
              <a:off x="218111" y="242106"/>
              <a:ext cx="1535188" cy="748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FB4981-396E-4C38-95AF-4D5429678B68}"/>
                </a:ext>
              </a:extLst>
            </p:cNvPr>
            <p:cNvSpPr/>
            <p:nvPr/>
          </p:nvSpPr>
          <p:spPr>
            <a:xfrm rot="10800000" flipV="1">
              <a:off x="1753297" y="242105"/>
              <a:ext cx="10220592" cy="748435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i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</a:rPr>
                <a:t>2.</a:t>
              </a:r>
              <a:r>
                <a:rPr lang="zh-CN" altLang="en-US" sz="2800" b="1" dirty="0">
                  <a:latin typeface="Arial" panose="020B0604020202020204" pitchFamily="34" charset="0"/>
                  <a:ea typeface="思源黑体 CN Heavy" panose="020B0A00000000000000" pitchFamily="34" charset="-122"/>
                  <a:cs typeface="Arial" panose="020B0604020202020204" pitchFamily="34" charset="0"/>
                  <a:sym typeface="思源黑体 CN Medium" panose="020B0600000000000000" pitchFamily="34" charset="-122"/>
                </a:rPr>
                <a:t>相关系数匹配方法存在的问题</a:t>
              </a:r>
              <a:endParaRPr lang="en-US" altLang="zh-CN" sz="2800" b="1" dirty="0"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9527FB6-F152-4552-83D0-A378785641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76" y="6403540"/>
            <a:ext cx="834986" cy="265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46EB6C-D49E-4EEE-A91F-4D400CAD7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26" y="6109565"/>
            <a:ext cx="1058674" cy="7484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2D60321-CD15-401F-A925-AAE9FADB2520}"/>
              </a:ext>
            </a:extLst>
          </p:cNvPr>
          <p:cNvSpPr txBox="1"/>
          <p:nvPr/>
        </p:nvSpPr>
        <p:spPr>
          <a:xfrm>
            <a:off x="2538987" y="59248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压缩变形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57337F-2B49-4BCB-A9F2-CE6E5FD5865E}"/>
              </a:ext>
            </a:extLst>
          </p:cNvPr>
          <p:cNvSpPr txBox="1"/>
          <p:nvPr/>
        </p:nvSpPr>
        <p:spPr>
          <a:xfrm>
            <a:off x="8381974" y="59248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展宽变形</a:t>
            </a:r>
          </a:p>
        </p:txBody>
      </p:sp>
    </p:spTree>
    <p:extLst>
      <p:ext uri="{BB962C8B-B14F-4D97-AF65-F5344CB8AC3E}">
        <p14:creationId xmlns:p14="http://schemas.microsoft.com/office/powerpoint/2010/main" val="25441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1107</Words>
  <Application>Microsoft Office PowerPoint</Application>
  <PresentationFormat>宽屏</PresentationFormat>
  <Paragraphs>177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华文楷体</vt:lpstr>
      <vt:lpstr>思源黑体 CN Heavy</vt:lpstr>
      <vt:lpstr>思源黑体 CN Medium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JI</dc:creator>
  <cp:lastModifiedBy>XIANG JI</cp:lastModifiedBy>
  <cp:revision>72</cp:revision>
  <dcterms:created xsi:type="dcterms:W3CDTF">2022-05-05T06:09:42Z</dcterms:created>
  <dcterms:modified xsi:type="dcterms:W3CDTF">2022-08-08T13:57:15Z</dcterms:modified>
</cp:coreProperties>
</file>