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sldIdLst>
    <p:sldId id="257" r:id="rId3"/>
    <p:sldId id="266" r:id="rId4"/>
    <p:sldId id="2007579825" r:id="rId5"/>
    <p:sldId id="457" r:id="rId6"/>
    <p:sldId id="2007579831" r:id="rId7"/>
    <p:sldId id="2007579846" r:id="rId8"/>
    <p:sldId id="2007579845" r:id="rId9"/>
    <p:sldId id="2007579847" r:id="rId10"/>
    <p:sldId id="2007579848" r:id="rId11"/>
    <p:sldId id="286" r:id="rId12"/>
    <p:sldId id="287" r:id="rId13"/>
    <p:sldId id="2007579851" r:id="rId14"/>
    <p:sldId id="2007579852" r:id="rId15"/>
    <p:sldId id="2007579853" r:id="rId16"/>
    <p:sldId id="2007579854" r:id="rId17"/>
    <p:sldId id="2007579855" r:id="rId18"/>
    <p:sldId id="200757981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5705" autoAdjust="0"/>
  </p:normalViewPr>
  <p:slideViewPr>
    <p:cSldViewPr snapToGrid="0" showGuides="1">
      <p:cViewPr varScale="1">
        <p:scale>
          <a:sx n="96" d="100"/>
          <a:sy n="96" d="100"/>
        </p:scale>
        <p:origin x="68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7F2D6-E04A-4D9C-B880-E56D99C067E1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75229-481E-486A-87F7-AE72341AD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6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1D1B2-FDEE-AC48-A85E-336B6BB2029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21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423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3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5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0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84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9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74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47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09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8A684-0794-42D1-8C40-14DABD9127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思源黑体 CN Bold" panose="020B08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思源黑体 CN Bold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8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64AEA-3865-40F5-AE4A-FDA87670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3016F-5BD6-4EF8-981A-9F439B332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6CC6E-FC4C-455F-A64E-2A7E6CD3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A168-894F-42F5-A5D9-01791CA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8601D-8C4F-4487-86E9-2CB32C91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9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2F176-DDDF-4147-A690-20426C15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3512C-9E27-4F75-8BBA-48410844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89BDF-3F12-4796-A820-49CFC9B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EAFC4-0D1A-4AEE-9B09-5AEF3D08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2113F-D583-4CB7-A64D-A5A231B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F2CFA1-3929-4DF8-9576-03AC38B2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430EE-7FB3-48F9-B462-BB6FD785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C4269-5097-4210-9CBD-8232174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6430C-60A6-413F-82EC-07C2D6D6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2E41D-AB74-4714-B4FA-CEDD145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8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世界-1" hidden="1">
            <a:extLst>
              <a:ext uri="{FF2B5EF4-FFF2-40B4-BE49-F238E27FC236}">
                <a16:creationId xmlns:a16="http://schemas.microsoft.com/office/drawing/2014/main" id="{A6BD6E82-F2E7-40A4-AD5F-8D1C423BC520}"/>
              </a:ext>
            </a:extLst>
          </p:cNvPr>
          <p:cNvSpPr txBox="1"/>
          <p:nvPr userDrawn="1"/>
        </p:nvSpPr>
        <p:spPr>
          <a:xfrm>
            <a:off x="10871199" y="-646783"/>
            <a:ext cx="1467757" cy="34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noFill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BY YUSHEN</a:t>
            </a:r>
            <a:endParaRPr lang="zh-CN" altLang="en-US" sz="1600" dirty="0">
              <a:noFill/>
              <a:latin typeface="思源黑体 CN Light" panose="020B0300000000000000" pitchFamily="34" charset="-122"/>
              <a:ea typeface="思源黑体 CN Light" panose="020B0300000000000000" pitchFamily="34" charset="-122"/>
              <a:cs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29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C2BB-8576-48DC-BCC0-5FBF20E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67B0-27F9-4EE8-8BA7-87943062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9DE-A17A-451A-AD8B-E12893BF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A042F-EFD3-4460-A0B8-9ABC936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BA26E-0554-4C99-85C9-E7E281E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783DB-E9A3-45AD-8A11-57A66A16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3770B-EDCF-4D24-BB30-3AE92AAF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22236-E711-48B0-94A6-F69AB71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BC123-484B-4AB3-9007-75EF140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E2B8D-E0F4-4343-B6CE-995D2B44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8FAE5-7F17-4E25-99A1-866AD44D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9D2ED-D4F3-4172-A215-96283677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75838-05D7-4720-8ADE-3BF256D8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48129-793C-4CA7-9FEA-6D02D14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08B9C-EA80-4E73-A641-DF608447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0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4DD61-AEA7-4919-8937-007D874D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BB226-F253-4340-9D40-2BCFEBFA7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DEDAD-D2C0-4FF1-BB83-E1EED02A7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BF592-FE63-4B8D-852E-C6C29C9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04666-E845-4E2B-B505-9C0EA9AB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B73AB-B2FF-4F3F-B78B-AC1C356B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5CB7-67BF-4FEA-A6EE-DA1F15DC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A7E17-8325-48E9-ACA2-ED918BEB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D2FDC-2566-42D1-88E8-198C85F5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5DA8BB-CC0E-451B-A2F0-6F190661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BDCCF-5020-43DA-8103-CB5A0BD39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68DFB-5C08-421E-9AEB-752473EC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82CBB2-3D6E-4009-AE8F-C042D010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5B0B04-A70E-47B1-9089-5AD7CC4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9BF9-231E-47C7-BACD-1128BB31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4EE2E2-AF3A-4F8C-B539-5BCE66C8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C689A-B473-47F5-86C9-4FD27EF3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184F24-8917-4FF3-A42B-97175AB1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33FAC-B94E-4D59-8538-318366F3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7E6FE3-67C7-4F07-952F-995FD6DD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E7A3A-BDC9-4351-B4A5-4BFF53E4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A2DC-0AF6-450A-99A9-59D3836F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17C54-0A1F-4331-BCB3-2CCD7F14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83504-8EAB-4DC1-B60B-230CBE10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CB33E-A5F0-4C62-AE2D-7EAE76B6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D8990-B0C8-4521-8C98-03318CE1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69671-FF05-4F06-9DC8-6CF1A75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1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20B0-447E-4AAE-97BA-CF1F8055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26F44-DC82-4914-B21A-83FF5234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ED1AF-EC7D-4C63-9CAD-B1107D39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15EE4-313E-4A58-9F08-CFAF17AB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FF3D2-1574-4FC4-9A77-8F32EDCA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EFB15-D065-49E0-8BCA-36124CDF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ABEB64-8A3A-47D7-845C-5F6AE9FC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55678-318F-4F5D-88A6-68E0F301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35328-6FAB-4CD1-8EA7-2D8E218B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578E-FEC9-467B-B842-18BB61243DD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B8F05-77B1-412F-A5B1-731CBB6DE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3E909-ABDE-45AB-A27F-BE51ED2D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CA90-F16A-4ED7-86DF-70531B35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56">
          <p15:clr>
            <a:srgbClr val="F26B43"/>
          </p15:clr>
        </p15:guide>
        <p15:guide id="4" orient="horz" pos="4056">
          <p15:clr>
            <a:srgbClr val="F26B43"/>
          </p15:clr>
        </p15:guide>
        <p15:guide id="5" pos="384">
          <p15:clr>
            <a:srgbClr val="F26B43"/>
          </p15:clr>
        </p15:guide>
        <p15:guide id="6" pos="7296">
          <p15:clr>
            <a:srgbClr val="F26B43"/>
          </p15:clr>
        </p15:guide>
        <p15:guide id="7" orient="horz" pos="904">
          <p15:clr>
            <a:srgbClr val="F26B43"/>
          </p15:clr>
        </p15:guide>
        <p15:guide id="8" orient="horz" pos="944">
          <p15:clr>
            <a:srgbClr val="F26B43"/>
          </p15:clr>
        </p15:guide>
        <p15:guide id="9" orient="horz" pos="3624">
          <p15:clr>
            <a:srgbClr val="F26B43"/>
          </p15:clr>
        </p15:guide>
        <p15:guide id="10" orient="horz" pos="35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世界-1" hidden="1">
            <a:extLst>
              <a:ext uri="{FF2B5EF4-FFF2-40B4-BE49-F238E27FC236}">
                <a16:creationId xmlns:a16="http://schemas.microsoft.com/office/drawing/2014/main" id="{92F076DA-7A90-4A44-AB09-18D22C7515EC}"/>
              </a:ext>
            </a:extLst>
          </p:cNvPr>
          <p:cNvSpPr txBox="1"/>
          <p:nvPr userDrawn="1"/>
        </p:nvSpPr>
        <p:spPr>
          <a:xfrm>
            <a:off x="10871199" y="-646783"/>
            <a:ext cx="1467757" cy="34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noFill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BY YUSHEN</a:t>
            </a:r>
            <a:endParaRPr lang="zh-CN" altLang="en-US" sz="1600" dirty="0">
              <a:noFill/>
              <a:latin typeface="思源黑体 CN Light" panose="020B0300000000000000" pitchFamily="34" charset="-122"/>
              <a:ea typeface="思源黑体 CN Light" panose="020B0300000000000000" pitchFamily="34" charset="-122"/>
              <a:cs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6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9-mask">
            <a:extLst>
              <a:ext uri="{FF2B5EF4-FFF2-40B4-BE49-F238E27FC236}">
                <a16:creationId xmlns:a16="http://schemas.microsoft.com/office/drawing/2014/main" id="{3C5C20BF-D341-42F3-B35E-57E22BE53E2A}"/>
              </a:ext>
            </a:extLst>
          </p:cNvPr>
          <p:cNvSpPr/>
          <p:nvPr/>
        </p:nvSpPr>
        <p:spPr>
          <a:xfrm>
            <a:off x="-6" y="0"/>
            <a:ext cx="12191991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2C3E1F3-5048-433E-8A4A-FE46FA1BF5E9}"/>
              </a:ext>
            </a:extLst>
          </p:cNvPr>
          <p:cNvSpPr/>
          <p:nvPr/>
        </p:nvSpPr>
        <p:spPr>
          <a:xfrm>
            <a:off x="1495425" y="0"/>
            <a:ext cx="9201150" cy="6858000"/>
          </a:xfrm>
          <a:custGeom>
            <a:avLst/>
            <a:gdLst>
              <a:gd name="connsiteX0" fmla="*/ 1534464 w 9201150"/>
              <a:gd name="connsiteY0" fmla="*/ 0 h 6858000"/>
              <a:gd name="connsiteX1" fmla="*/ 7666686 w 9201150"/>
              <a:gd name="connsiteY1" fmla="*/ 0 h 6858000"/>
              <a:gd name="connsiteX2" fmla="*/ 7693897 w 9201150"/>
              <a:gd name="connsiteY2" fmla="*/ 23571 h 6858000"/>
              <a:gd name="connsiteX3" fmla="*/ 9201150 w 9201150"/>
              <a:gd name="connsiteY3" fmla="*/ 3429000 h 6858000"/>
              <a:gd name="connsiteX4" fmla="*/ 7693897 w 9201150"/>
              <a:gd name="connsiteY4" fmla="*/ 6834429 h 6858000"/>
              <a:gd name="connsiteX5" fmla="*/ 7666686 w 9201150"/>
              <a:gd name="connsiteY5" fmla="*/ 6858000 h 6858000"/>
              <a:gd name="connsiteX6" fmla="*/ 1534464 w 9201150"/>
              <a:gd name="connsiteY6" fmla="*/ 6858000 h 6858000"/>
              <a:gd name="connsiteX7" fmla="*/ 1507253 w 9201150"/>
              <a:gd name="connsiteY7" fmla="*/ 6834429 h 6858000"/>
              <a:gd name="connsiteX8" fmla="*/ 0 w 9201150"/>
              <a:gd name="connsiteY8" fmla="*/ 3429000 h 6858000"/>
              <a:gd name="connsiteX9" fmla="*/ 1507253 w 9201150"/>
              <a:gd name="connsiteY9" fmla="*/ 23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1150" h="6858000">
                <a:moveTo>
                  <a:pt x="1534464" y="0"/>
                </a:moveTo>
                <a:lnTo>
                  <a:pt x="7666686" y="0"/>
                </a:lnTo>
                <a:lnTo>
                  <a:pt x="7693897" y="23571"/>
                </a:lnTo>
                <a:cubicBezTo>
                  <a:pt x="8619834" y="865145"/>
                  <a:pt x="9201150" y="2079186"/>
                  <a:pt x="9201150" y="3429000"/>
                </a:cubicBezTo>
                <a:cubicBezTo>
                  <a:pt x="9201150" y="4778815"/>
                  <a:pt x="8619834" y="5992856"/>
                  <a:pt x="7693897" y="6834429"/>
                </a:cubicBezTo>
                <a:lnTo>
                  <a:pt x="7666686" y="6858000"/>
                </a:lnTo>
                <a:lnTo>
                  <a:pt x="1534464" y="6858000"/>
                </a:lnTo>
                <a:lnTo>
                  <a:pt x="1507253" y="6834429"/>
                </a:lnTo>
                <a:cubicBezTo>
                  <a:pt x="581316" y="5992856"/>
                  <a:pt x="0" y="4778815"/>
                  <a:pt x="0" y="3429000"/>
                </a:cubicBezTo>
                <a:cubicBezTo>
                  <a:pt x="0" y="2079186"/>
                  <a:pt x="581316" y="865145"/>
                  <a:pt x="1507253" y="23571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gradFill>
              <a:gsLst>
                <a:gs pos="0">
                  <a:schemeClr val="bg1"/>
                </a:gs>
                <a:gs pos="90000">
                  <a:srgbClr val="FFFFFF">
                    <a:alpha val="0"/>
                  </a:srgbClr>
                </a:gs>
                <a:gs pos="10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6331B9A-BD89-4D5F-9F51-C5615E7D6F60}"/>
              </a:ext>
            </a:extLst>
          </p:cNvPr>
          <p:cNvSpPr/>
          <p:nvPr/>
        </p:nvSpPr>
        <p:spPr>
          <a:xfrm>
            <a:off x="2094503" y="-572497"/>
            <a:ext cx="8002994" cy="8002994"/>
          </a:xfrm>
          <a:prstGeom prst="ellipse">
            <a:avLst/>
          </a:prstGeom>
          <a:solidFill>
            <a:schemeClr val="bg1">
              <a:alpha val="99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CFB0B9-82D7-4FBC-8266-4E7FE65D5483}"/>
              </a:ext>
            </a:extLst>
          </p:cNvPr>
          <p:cNvSpPr txBox="1"/>
          <p:nvPr/>
        </p:nvSpPr>
        <p:spPr>
          <a:xfrm>
            <a:off x="2541173" y="902604"/>
            <a:ext cx="7109639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lvl="0" algn="ctr" defTabSz="914377">
              <a:defRPr/>
            </a:pPr>
            <a:r>
              <a:rPr lang="zh-CN" altLang="en-US" sz="5400" b="1" dirty="0">
                <a:solidFill>
                  <a:srgbClr val="036DF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工业物料</a:t>
            </a:r>
            <a:endParaRPr lang="en-US" altLang="zh-CN" sz="5400" b="1" dirty="0">
              <a:solidFill>
                <a:srgbClr val="036DFE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  <a:p>
            <a:pPr lvl="0" algn="ctr" defTabSz="914377">
              <a:defRPr/>
            </a:pPr>
            <a:r>
              <a:rPr lang="zh-CN" altLang="en-US" sz="5400" b="1" dirty="0">
                <a:solidFill>
                  <a:srgbClr val="036DF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输送与定向中</a:t>
            </a:r>
            <a:endParaRPr lang="en-US" altLang="zh-CN" sz="5400" b="1" dirty="0">
              <a:solidFill>
                <a:srgbClr val="036DFE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  <a:p>
            <a:pPr lvl="0" algn="ctr" defTabSz="914377">
              <a:defRPr/>
            </a:pPr>
            <a:r>
              <a:rPr lang="zh-CN" altLang="en-US" sz="5400" b="1" dirty="0">
                <a:solidFill>
                  <a:srgbClr val="036DF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姿态的检测与分选系统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36DF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D382CB-B739-4D04-AF23-CF6E03031057}"/>
              </a:ext>
            </a:extLst>
          </p:cNvPr>
          <p:cNvGrpSpPr/>
          <p:nvPr/>
        </p:nvGrpSpPr>
        <p:grpSpPr>
          <a:xfrm>
            <a:off x="2641144" y="3839036"/>
            <a:ext cx="6909713" cy="66213"/>
            <a:chOff x="2958187" y="3766466"/>
            <a:chExt cx="6275627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E924A-19B6-4A21-8DBD-0EBE8EE809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87" y="3766466"/>
              <a:ext cx="1413788" cy="0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5CF6DD-1D85-4342-AD6D-111E68114931}"/>
                </a:ext>
              </a:extLst>
            </p:cNvPr>
            <p:cNvCxnSpPr>
              <a:cxnSpLocks/>
            </p:cNvCxnSpPr>
            <p:nvPr/>
          </p:nvCxnSpPr>
          <p:spPr>
            <a:xfrm>
              <a:off x="7820026" y="3766466"/>
              <a:ext cx="1413788" cy="0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7">
            <a:extLst>
              <a:ext uri="{FF2B5EF4-FFF2-40B4-BE49-F238E27FC236}">
                <a16:creationId xmlns:a16="http://schemas.microsoft.com/office/drawing/2014/main" id="{8EF44FAD-19D4-4C98-B71E-490C61FF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884" y="4060424"/>
            <a:ext cx="24622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lvl="0" defTabSz="1219170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成员</a:t>
            </a:r>
            <a:r>
              <a:rPr lang="zh-CN" alt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：辛瑜；暨翔；李博宇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9E664FD9-F508-4587-97B8-EE6EF79B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355" y="4566519"/>
            <a:ext cx="14939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时间：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2022.8.8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45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7ED127-EB7D-459A-A730-AE0C057490C0}"/>
              </a:ext>
            </a:extLst>
          </p:cNvPr>
          <p:cNvSpPr txBox="1"/>
          <p:nvPr/>
        </p:nvSpPr>
        <p:spPr>
          <a:xfrm>
            <a:off x="283549" y="1788259"/>
            <a:ext cx="45400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再由式：</a:t>
            </a:r>
            <a:endParaRPr lang="en-US" altLang="zh-CN" dirty="0"/>
          </a:p>
          <a:p>
            <a:endParaRPr lang="en-US" altLang="zh-CN" dirty="0"/>
          </a:p>
          <a:p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(1,1) =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(1,1) </a:t>
            </a:r>
          </a:p>
          <a:p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(i,j)  =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(i,j) +min{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(i-1,j),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(i-1,j-1),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(i,j-1) }</a:t>
            </a:r>
          </a:p>
          <a:p>
            <a:endParaRPr lang="en-US" altLang="zh-CN" dirty="0"/>
          </a:p>
          <a:p>
            <a:r>
              <a:rPr lang="zh-CN" altLang="en-US" dirty="0"/>
              <a:t>求得累计距离矩阵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14B43-BC3F-406A-9B4A-DE649C30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21088"/>
              </p:ext>
            </p:extLst>
          </p:nvPr>
        </p:nvGraphicFramePr>
        <p:xfrm>
          <a:off x="5287588" y="1106086"/>
          <a:ext cx="6351040" cy="4007827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35104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A8A87D-7471-4D80-AE13-8CC73C1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93" y="3844057"/>
            <a:ext cx="2963321" cy="889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6D935-E334-431D-BDEF-2B19E1B0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36776" y="4202619"/>
            <a:ext cx="947349" cy="312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B5A712-FA86-4ACA-AA80-D24B6DD1DE01}"/>
              </a:ext>
            </a:extLst>
          </p:cNvPr>
          <p:cNvSpPr/>
          <p:nvPr/>
        </p:nvSpPr>
        <p:spPr>
          <a:xfrm>
            <a:off x="2931581" y="4289036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3554D-18D8-4FFC-BCDE-3AD6C28BE867}"/>
              </a:ext>
            </a:extLst>
          </p:cNvPr>
          <p:cNvSpPr/>
          <p:nvPr/>
        </p:nvSpPr>
        <p:spPr>
          <a:xfrm>
            <a:off x="8040167" y="5503044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F80D-DC5A-4389-A4F7-FFABDFCAC75E}"/>
              </a:ext>
            </a:extLst>
          </p:cNvPr>
          <p:cNvSpPr txBox="1"/>
          <p:nvPr/>
        </p:nvSpPr>
        <p:spPr>
          <a:xfrm>
            <a:off x="3015676" y="440446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Rn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4C7DD6-5784-41CE-A756-24DA7E5C06AF}"/>
              </a:ext>
            </a:extLst>
          </p:cNvPr>
          <p:cNvSpPr txBox="1"/>
          <p:nvPr/>
        </p:nvSpPr>
        <p:spPr>
          <a:xfrm>
            <a:off x="7944987" y="57665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Qn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2B8E62-F5E2-4254-8C56-B695036F1CEA}"/>
              </a:ext>
            </a:extLst>
          </p:cNvPr>
          <p:cNvCxnSpPr>
            <a:cxnSpLocks/>
          </p:cNvCxnSpPr>
          <p:nvPr/>
        </p:nvCxnSpPr>
        <p:spPr>
          <a:xfrm flipV="1">
            <a:off x="5287588" y="5113913"/>
            <a:ext cx="6160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B7AC43-5DB3-4A65-ADC2-72A6BAA642D9}"/>
              </a:ext>
            </a:extLst>
          </p:cNvPr>
          <p:cNvCxnSpPr>
            <a:cxnSpLocks/>
          </p:cNvCxnSpPr>
          <p:nvPr/>
        </p:nvCxnSpPr>
        <p:spPr>
          <a:xfrm flipV="1">
            <a:off x="7174908" y="4564046"/>
            <a:ext cx="665826" cy="55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F6943F-6B2A-4F78-B4DE-3C5EC7F914FE}"/>
              </a:ext>
            </a:extLst>
          </p:cNvPr>
          <p:cNvCxnSpPr>
            <a:cxnSpLocks/>
          </p:cNvCxnSpPr>
          <p:nvPr/>
        </p:nvCxnSpPr>
        <p:spPr>
          <a:xfrm flipV="1">
            <a:off x="9721102" y="2086252"/>
            <a:ext cx="656895" cy="497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77499E-2DEA-4CBA-8736-FFD9C6DBA8BF}"/>
              </a:ext>
            </a:extLst>
          </p:cNvPr>
          <p:cNvCxnSpPr>
            <a:cxnSpLocks/>
          </p:cNvCxnSpPr>
          <p:nvPr/>
        </p:nvCxnSpPr>
        <p:spPr>
          <a:xfrm flipV="1">
            <a:off x="8481574" y="3527637"/>
            <a:ext cx="0" cy="48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4C8053-C754-40FB-A710-6401A72B8834}"/>
              </a:ext>
            </a:extLst>
          </p:cNvPr>
          <p:cNvCxnSpPr>
            <a:cxnSpLocks/>
          </p:cNvCxnSpPr>
          <p:nvPr/>
        </p:nvCxnSpPr>
        <p:spPr>
          <a:xfrm flipV="1">
            <a:off x="7840734" y="4012048"/>
            <a:ext cx="622374" cy="55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007C-6B39-4654-9FF8-C606C95E051B}"/>
              </a:ext>
            </a:extLst>
          </p:cNvPr>
          <p:cNvCxnSpPr>
            <a:cxnSpLocks/>
          </p:cNvCxnSpPr>
          <p:nvPr/>
        </p:nvCxnSpPr>
        <p:spPr>
          <a:xfrm flipV="1">
            <a:off x="8463108" y="3066148"/>
            <a:ext cx="644567" cy="47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9A662F-F187-41CD-A882-4D4393E4D4D7}"/>
              </a:ext>
            </a:extLst>
          </p:cNvPr>
          <p:cNvCxnSpPr>
            <a:cxnSpLocks/>
          </p:cNvCxnSpPr>
          <p:nvPr/>
        </p:nvCxnSpPr>
        <p:spPr>
          <a:xfrm flipV="1">
            <a:off x="5926885" y="5089344"/>
            <a:ext cx="642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83C712-3C44-403F-BFA6-16624FED6684}"/>
              </a:ext>
            </a:extLst>
          </p:cNvPr>
          <p:cNvCxnSpPr>
            <a:cxnSpLocks/>
          </p:cNvCxnSpPr>
          <p:nvPr/>
        </p:nvCxnSpPr>
        <p:spPr>
          <a:xfrm flipV="1">
            <a:off x="9062229" y="2573647"/>
            <a:ext cx="658873" cy="46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E34B61-C7AD-4AD2-BC64-BF7790374ACB}"/>
              </a:ext>
            </a:extLst>
          </p:cNvPr>
          <p:cNvCxnSpPr>
            <a:cxnSpLocks/>
          </p:cNvCxnSpPr>
          <p:nvPr/>
        </p:nvCxnSpPr>
        <p:spPr>
          <a:xfrm flipV="1">
            <a:off x="10987896" y="1112619"/>
            <a:ext cx="616062" cy="49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FCD77B-036B-44DB-95AD-3456EE074C92}"/>
              </a:ext>
            </a:extLst>
          </p:cNvPr>
          <p:cNvCxnSpPr>
            <a:cxnSpLocks/>
          </p:cNvCxnSpPr>
          <p:nvPr/>
        </p:nvCxnSpPr>
        <p:spPr>
          <a:xfrm flipV="1">
            <a:off x="10369118" y="1586659"/>
            <a:ext cx="618778" cy="4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F63344-2716-44E8-8495-C5E0CB44024D}"/>
              </a:ext>
            </a:extLst>
          </p:cNvPr>
          <p:cNvCxnSpPr>
            <a:cxnSpLocks/>
          </p:cNvCxnSpPr>
          <p:nvPr/>
        </p:nvCxnSpPr>
        <p:spPr>
          <a:xfrm flipV="1">
            <a:off x="6569476" y="5083377"/>
            <a:ext cx="650732" cy="1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62150E6-7494-4F22-962E-704254FB94ED}"/>
              </a:ext>
            </a:extLst>
          </p:cNvPr>
          <p:cNvSpPr txBox="1"/>
          <p:nvPr/>
        </p:nvSpPr>
        <p:spPr>
          <a:xfrm>
            <a:off x="414253" y="5530133"/>
            <a:ext cx="4263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红色路径就是最优路径</a:t>
            </a:r>
            <a:endParaRPr lang="en-US" altLang="zh-CN" dirty="0"/>
          </a:p>
          <a:p>
            <a:r>
              <a:rPr lang="el-GR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(n,n)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/>
              <a:t>就是最优路径总距离，即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9CEE16F-33F3-4E18-9B0B-40A7723F93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CC13ECF-82C8-4FED-8E3C-B6334C6CB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28" name="PPT世界-6">
            <a:extLst>
              <a:ext uri="{FF2B5EF4-FFF2-40B4-BE49-F238E27FC236}">
                <a16:creationId xmlns:a16="http://schemas.microsoft.com/office/drawing/2014/main" id="{5AFEF7C2-F315-4D49-8137-7C3579597C6B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37" name="PPT世界-7">
            <a:extLst>
              <a:ext uri="{FF2B5EF4-FFF2-40B4-BE49-F238E27FC236}">
                <a16:creationId xmlns:a16="http://schemas.microsoft.com/office/drawing/2014/main" id="{E8C7EEC5-25FA-4FAC-A76A-407F7A65A784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39" name="PPT世界-8">
            <a:extLst>
              <a:ext uri="{FF2B5EF4-FFF2-40B4-BE49-F238E27FC236}">
                <a16:creationId xmlns:a16="http://schemas.microsoft.com/office/drawing/2014/main" id="{323F9E02-0814-44D8-ADFD-BBF6A99B2EA0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0" name="PPT世界-9">
            <a:extLst>
              <a:ext uri="{FF2B5EF4-FFF2-40B4-BE49-F238E27FC236}">
                <a16:creationId xmlns:a16="http://schemas.microsoft.com/office/drawing/2014/main" id="{B8ADC1EB-1943-4CB0-A3D6-A191766E5639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1" name="PPT世界-10">
            <a:extLst>
              <a:ext uri="{FF2B5EF4-FFF2-40B4-BE49-F238E27FC236}">
                <a16:creationId xmlns:a16="http://schemas.microsoft.com/office/drawing/2014/main" id="{52D90CF6-43B5-4694-B15F-07DD7CE9E580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043E7C-DC64-487D-95BB-F24F39C184A4}"/>
              </a:ext>
            </a:extLst>
          </p:cNvPr>
          <p:cNvSpPr txBox="1"/>
          <p:nvPr/>
        </p:nvSpPr>
        <p:spPr>
          <a:xfrm>
            <a:off x="239118" y="1034600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DTW</a:t>
            </a:r>
            <a:r>
              <a:rPr lang="zh-CN" altLang="en-US" sz="2000" b="1" dirty="0"/>
              <a:t>计算：</a:t>
            </a:r>
          </a:p>
        </p:txBody>
      </p:sp>
    </p:spTree>
    <p:extLst>
      <p:ext uri="{BB962C8B-B14F-4D97-AF65-F5344CB8AC3E}">
        <p14:creationId xmlns:p14="http://schemas.microsoft.com/office/powerpoint/2010/main" val="313741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7ED127-EB7D-459A-A730-AE0C057490C0}"/>
              </a:ext>
            </a:extLst>
          </p:cNvPr>
          <p:cNvSpPr txBox="1"/>
          <p:nvPr/>
        </p:nvSpPr>
        <p:spPr>
          <a:xfrm>
            <a:off x="142410" y="1899240"/>
            <a:ext cx="4903907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对于实际的匹配来说，我们只需要考虑在某点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附近范围内搜索距离最优点即可，因此可以添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加路径的限制来大大减少计算量与数据存储量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特别地：当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W=1</a:t>
            </a:r>
            <a:r>
              <a:rPr lang="zh-CN" altLang="en-US" b="1" dirty="0"/>
              <a:t>时，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DTW</a:t>
            </a:r>
            <a:r>
              <a:rPr lang="zh-CN" altLang="en-US" b="1" dirty="0"/>
              <a:t>即是欧式距离的加和</a:t>
            </a:r>
            <a:endParaRPr lang="en-US" altLang="zh-CN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14B43-BC3F-406A-9B4A-DE649C30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09541"/>
              </p:ext>
            </p:extLst>
          </p:nvPr>
        </p:nvGraphicFramePr>
        <p:xfrm>
          <a:off x="5287588" y="1106086"/>
          <a:ext cx="6351040" cy="4007827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35104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A8A87D-7471-4D80-AE13-8CC73C1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49" y="4049016"/>
            <a:ext cx="2963321" cy="889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6D935-E334-431D-BDEF-2B19E1B0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36776" y="4202619"/>
            <a:ext cx="947349" cy="312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B5A712-FA86-4ACA-AA80-D24B6DD1DE01}"/>
              </a:ext>
            </a:extLst>
          </p:cNvPr>
          <p:cNvSpPr/>
          <p:nvPr/>
        </p:nvSpPr>
        <p:spPr>
          <a:xfrm>
            <a:off x="2880437" y="4493995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3554D-18D8-4FFC-BCDE-3AD6C28BE867}"/>
              </a:ext>
            </a:extLst>
          </p:cNvPr>
          <p:cNvSpPr/>
          <p:nvPr/>
        </p:nvSpPr>
        <p:spPr>
          <a:xfrm>
            <a:off x="8040167" y="5503044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F80D-DC5A-4389-A4F7-FFABDFCAC75E}"/>
              </a:ext>
            </a:extLst>
          </p:cNvPr>
          <p:cNvSpPr txBox="1"/>
          <p:nvPr/>
        </p:nvSpPr>
        <p:spPr>
          <a:xfrm>
            <a:off x="2964532" y="460942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4C7DD6-5784-41CE-A756-24DA7E5C06AF}"/>
              </a:ext>
            </a:extLst>
          </p:cNvPr>
          <p:cNvSpPr txBox="1"/>
          <p:nvPr/>
        </p:nvSpPr>
        <p:spPr>
          <a:xfrm>
            <a:off x="7944987" y="57665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2B8E62-F5E2-4254-8C56-B695036F1CEA}"/>
              </a:ext>
            </a:extLst>
          </p:cNvPr>
          <p:cNvCxnSpPr>
            <a:cxnSpLocks/>
          </p:cNvCxnSpPr>
          <p:nvPr/>
        </p:nvCxnSpPr>
        <p:spPr>
          <a:xfrm flipV="1">
            <a:off x="5287588" y="5113913"/>
            <a:ext cx="6160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B7AC43-5DB3-4A65-ADC2-72A6BAA642D9}"/>
              </a:ext>
            </a:extLst>
          </p:cNvPr>
          <p:cNvCxnSpPr>
            <a:cxnSpLocks/>
          </p:cNvCxnSpPr>
          <p:nvPr/>
        </p:nvCxnSpPr>
        <p:spPr>
          <a:xfrm flipV="1">
            <a:off x="7174908" y="4564046"/>
            <a:ext cx="665826" cy="55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F6943F-6B2A-4F78-B4DE-3C5EC7F914FE}"/>
              </a:ext>
            </a:extLst>
          </p:cNvPr>
          <p:cNvCxnSpPr>
            <a:cxnSpLocks/>
          </p:cNvCxnSpPr>
          <p:nvPr/>
        </p:nvCxnSpPr>
        <p:spPr>
          <a:xfrm flipV="1">
            <a:off x="9721102" y="2086252"/>
            <a:ext cx="656895" cy="497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77499E-2DEA-4CBA-8736-FFD9C6DBA8BF}"/>
              </a:ext>
            </a:extLst>
          </p:cNvPr>
          <p:cNvCxnSpPr>
            <a:cxnSpLocks/>
          </p:cNvCxnSpPr>
          <p:nvPr/>
        </p:nvCxnSpPr>
        <p:spPr>
          <a:xfrm flipV="1">
            <a:off x="8481574" y="3527637"/>
            <a:ext cx="0" cy="48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4C8053-C754-40FB-A710-6401A72B8834}"/>
              </a:ext>
            </a:extLst>
          </p:cNvPr>
          <p:cNvCxnSpPr>
            <a:cxnSpLocks/>
          </p:cNvCxnSpPr>
          <p:nvPr/>
        </p:nvCxnSpPr>
        <p:spPr>
          <a:xfrm flipV="1">
            <a:off x="7840734" y="4012048"/>
            <a:ext cx="622374" cy="55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007C-6B39-4654-9FF8-C606C95E051B}"/>
              </a:ext>
            </a:extLst>
          </p:cNvPr>
          <p:cNvCxnSpPr>
            <a:cxnSpLocks/>
          </p:cNvCxnSpPr>
          <p:nvPr/>
        </p:nvCxnSpPr>
        <p:spPr>
          <a:xfrm flipV="1">
            <a:off x="8463108" y="3055497"/>
            <a:ext cx="599121" cy="487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9A662F-F187-41CD-A882-4D4393E4D4D7}"/>
              </a:ext>
            </a:extLst>
          </p:cNvPr>
          <p:cNvCxnSpPr>
            <a:cxnSpLocks/>
          </p:cNvCxnSpPr>
          <p:nvPr/>
        </p:nvCxnSpPr>
        <p:spPr>
          <a:xfrm flipV="1">
            <a:off x="5926885" y="5089344"/>
            <a:ext cx="642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83C712-3C44-403F-BFA6-16624FED6684}"/>
              </a:ext>
            </a:extLst>
          </p:cNvPr>
          <p:cNvCxnSpPr>
            <a:cxnSpLocks/>
          </p:cNvCxnSpPr>
          <p:nvPr/>
        </p:nvCxnSpPr>
        <p:spPr>
          <a:xfrm flipV="1">
            <a:off x="9062229" y="2573647"/>
            <a:ext cx="658873" cy="46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E34B61-C7AD-4AD2-BC64-BF7790374ACB}"/>
              </a:ext>
            </a:extLst>
          </p:cNvPr>
          <p:cNvCxnSpPr>
            <a:cxnSpLocks/>
          </p:cNvCxnSpPr>
          <p:nvPr/>
        </p:nvCxnSpPr>
        <p:spPr>
          <a:xfrm flipV="1">
            <a:off x="10987896" y="1112619"/>
            <a:ext cx="616062" cy="49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FCD77B-036B-44DB-95AD-3456EE074C92}"/>
              </a:ext>
            </a:extLst>
          </p:cNvPr>
          <p:cNvCxnSpPr>
            <a:cxnSpLocks/>
          </p:cNvCxnSpPr>
          <p:nvPr/>
        </p:nvCxnSpPr>
        <p:spPr>
          <a:xfrm flipV="1">
            <a:off x="10369118" y="1586659"/>
            <a:ext cx="618778" cy="4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F63344-2716-44E8-8495-C5E0CB44024D}"/>
              </a:ext>
            </a:extLst>
          </p:cNvPr>
          <p:cNvCxnSpPr>
            <a:cxnSpLocks/>
          </p:cNvCxnSpPr>
          <p:nvPr/>
        </p:nvCxnSpPr>
        <p:spPr>
          <a:xfrm flipV="1">
            <a:off x="6569476" y="5083377"/>
            <a:ext cx="650732" cy="1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FA3AFB-9D69-43D2-8BCE-737C1DF60440}"/>
              </a:ext>
            </a:extLst>
          </p:cNvPr>
          <p:cNvCxnSpPr>
            <a:cxnSpLocks/>
          </p:cNvCxnSpPr>
          <p:nvPr/>
        </p:nvCxnSpPr>
        <p:spPr>
          <a:xfrm flipV="1">
            <a:off x="5046798" y="1004701"/>
            <a:ext cx="4905072" cy="2647242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86C182-F1C8-43BC-B035-F359D6400403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7046501" y="2289639"/>
            <a:ext cx="5009375" cy="3476930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A00464-4C0E-4083-9D5C-6818B3F9558D}"/>
              </a:ext>
            </a:extLst>
          </p:cNvPr>
          <p:cNvCxnSpPr>
            <a:cxnSpLocks/>
          </p:cNvCxnSpPr>
          <p:nvPr/>
        </p:nvCxnSpPr>
        <p:spPr>
          <a:xfrm>
            <a:off x="8513781" y="1779780"/>
            <a:ext cx="1417983" cy="1951057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547E9A3-48D5-4DCD-9528-BBD073C470E0}"/>
              </a:ext>
            </a:extLst>
          </p:cNvPr>
          <p:cNvSpPr txBox="1"/>
          <p:nvPr/>
        </p:nvSpPr>
        <p:spPr>
          <a:xfrm>
            <a:off x="7641986" y="26084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路径限制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2507755-6421-493E-A5BF-DE1536EC2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18F064F-812A-484D-B4D9-99192528C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32" name="PPT世界-6">
            <a:extLst>
              <a:ext uri="{FF2B5EF4-FFF2-40B4-BE49-F238E27FC236}">
                <a16:creationId xmlns:a16="http://schemas.microsoft.com/office/drawing/2014/main" id="{1FFDBB86-2508-4587-8404-DA86D4EDF4F3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37" name="PPT世界-7">
            <a:extLst>
              <a:ext uri="{FF2B5EF4-FFF2-40B4-BE49-F238E27FC236}">
                <a16:creationId xmlns:a16="http://schemas.microsoft.com/office/drawing/2014/main" id="{2A83415B-3B8D-417B-9981-2B7CFD417600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2" name="PPT世界-8">
            <a:extLst>
              <a:ext uri="{FF2B5EF4-FFF2-40B4-BE49-F238E27FC236}">
                <a16:creationId xmlns:a16="http://schemas.microsoft.com/office/drawing/2014/main" id="{958ABBFE-B346-4048-A991-29E9FF48EDF1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3" name="PPT世界-9">
            <a:extLst>
              <a:ext uri="{FF2B5EF4-FFF2-40B4-BE49-F238E27FC236}">
                <a16:creationId xmlns:a16="http://schemas.microsoft.com/office/drawing/2014/main" id="{A1CFEB0E-3CA9-4638-9529-435CC876081C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4" name="PPT世界-10">
            <a:extLst>
              <a:ext uri="{FF2B5EF4-FFF2-40B4-BE49-F238E27FC236}">
                <a16:creationId xmlns:a16="http://schemas.microsoft.com/office/drawing/2014/main" id="{405DF660-D9F1-4F3C-9101-5659782F42F0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8518E2-871F-4498-B50B-37545E3FE912}"/>
              </a:ext>
            </a:extLst>
          </p:cNvPr>
          <p:cNvSpPr txBox="1"/>
          <p:nvPr/>
        </p:nvSpPr>
        <p:spPr>
          <a:xfrm>
            <a:off x="239118" y="10346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路径限制：</a:t>
            </a:r>
          </a:p>
        </p:txBody>
      </p:sp>
    </p:spTree>
    <p:extLst>
      <p:ext uri="{BB962C8B-B14F-4D97-AF65-F5344CB8AC3E}">
        <p14:creationId xmlns:p14="http://schemas.microsoft.com/office/powerpoint/2010/main" val="228143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FCC07A-8E4A-43A4-8BDE-656AA395048A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zh-CN" altLang="en-US" sz="2000" b="1" dirty="0"/>
              <a:t>匹配代码：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BD4299-E381-4D75-9722-A28BDB69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31412"/>
              </p:ext>
            </p:extLst>
          </p:nvPr>
        </p:nvGraphicFramePr>
        <p:xfrm>
          <a:off x="3542451" y="1165013"/>
          <a:ext cx="5262880" cy="438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3716486066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908092885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91849214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010337487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412353919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991811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34245578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073988710"/>
                    </a:ext>
                  </a:extLst>
                </a:gridCol>
              </a:tblGrid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546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08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03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6950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7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3757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039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9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830F1C-0846-4F9A-A2B9-0C109A9D6CA2}"/>
              </a:ext>
            </a:extLst>
          </p:cNvPr>
          <p:cNvSpPr txBox="1"/>
          <p:nvPr/>
        </p:nvSpPr>
        <p:spPr>
          <a:xfrm>
            <a:off x="675134" y="2180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距离矩阵变形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F2C881-D6A3-4266-836D-7079EBF6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62536" y="4602712"/>
            <a:ext cx="947349" cy="312789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1760B45-3066-41B7-8EE3-3BB2A15ABA53}"/>
              </a:ext>
            </a:extLst>
          </p:cNvPr>
          <p:cNvSpPr/>
          <p:nvPr/>
        </p:nvSpPr>
        <p:spPr>
          <a:xfrm>
            <a:off x="5865927" y="5903137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CD4ED5-8F19-4359-8A8D-E03DF8330441}"/>
              </a:ext>
            </a:extLst>
          </p:cNvPr>
          <p:cNvSpPr txBox="1"/>
          <p:nvPr/>
        </p:nvSpPr>
        <p:spPr>
          <a:xfrm>
            <a:off x="5770747" y="616666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235870-C71B-4523-8C28-9269D4F3AEDF}"/>
              </a:ext>
            </a:extLst>
          </p:cNvPr>
          <p:cNvCxnSpPr>
            <a:cxnSpLocks/>
          </p:cNvCxnSpPr>
          <p:nvPr/>
        </p:nvCxnSpPr>
        <p:spPr>
          <a:xfrm flipV="1">
            <a:off x="3542451" y="1165013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822D512-B350-45BB-A217-5BC446891E3D}"/>
              </a:ext>
            </a:extLst>
          </p:cNvPr>
          <p:cNvCxnSpPr>
            <a:cxnSpLocks/>
          </p:cNvCxnSpPr>
          <p:nvPr/>
        </p:nvCxnSpPr>
        <p:spPr>
          <a:xfrm flipV="1">
            <a:off x="5513489" y="2830377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F097E2B-A068-4452-87B5-3CF55C338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1" y="3080430"/>
            <a:ext cx="2963321" cy="88995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E9BD4CD-5A4D-4566-BB34-8A30FA42C147}"/>
              </a:ext>
            </a:extLst>
          </p:cNvPr>
          <p:cNvSpPr/>
          <p:nvPr/>
        </p:nvSpPr>
        <p:spPr>
          <a:xfrm>
            <a:off x="1320139" y="3525409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B47E04-DC75-4994-839E-379B5927AAF0}"/>
              </a:ext>
            </a:extLst>
          </p:cNvPr>
          <p:cNvSpPr txBox="1"/>
          <p:nvPr/>
        </p:nvSpPr>
        <p:spPr>
          <a:xfrm>
            <a:off x="1404234" y="3640834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1705FB-8647-4690-9CF8-B6E37E830DA8}"/>
              </a:ext>
            </a:extLst>
          </p:cNvPr>
          <p:cNvSpPr txBox="1"/>
          <p:nvPr/>
        </p:nvSpPr>
        <p:spPr>
          <a:xfrm>
            <a:off x="9199101" y="31724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施加搜索路径限制</a:t>
            </a:r>
          </a:p>
        </p:txBody>
      </p:sp>
    </p:spTree>
    <p:extLst>
      <p:ext uri="{BB962C8B-B14F-4D97-AF65-F5344CB8AC3E}">
        <p14:creationId xmlns:p14="http://schemas.microsoft.com/office/powerpoint/2010/main" val="68555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FCC07A-8E4A-43A4-8BDE-656AA395048A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zh-CN" altLang="en-US" sz="2000" b="1" dirty="0"/>
              <a:t>匹配代码：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BD4299-E381-4D75-9722-A28BDB69DF53}"/>
              </a:ext>
            </a:extLst>
          </p:cNvPr>
          <p:cNvGraphicFramePr>
            <a:graphicFrameLocks noGrp="1"/>
          </p:cNvGraphicFramePr>
          <p:nvPr/>
        </p:nvGraphicFramePr>
        <p:xfrm>
          <a:off x="3542451" y="1165013"/>
          <a:ext cx="5262880" cy="438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3716486066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908092885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91849214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010337487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412353919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991811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34245578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073988710"/>
                    </a:ext>
                  </a:extLst>
                </a:gridCol>
              </a:tblGrid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546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08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03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6950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7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3757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039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9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830F1C-0846-4F9A-A2B9-0C109A9D6CA2}"/>
              </a:ext>
            </a:extLst>
          </p:cNvPr>
          <p:cNvSpPr txBox="1"/>
          <p:nvPr/>
        </p:nvSpPr>
        <p:spPr>
          <a:xfrm>
            <a:off x="675134" y="2180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距离矩阵变形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C295A9-1E2D-46FA-9386-5B3E4D6F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1" y="3080430"/>
            <a:ext cx="2963321" cy="8899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605BB99-C168-41FD-89A6-3F0DE4CDA975}"/>
              </a:ext>
            </a:extLst>
          </p:cNvPr>
          <p:cNvSpPr/>
          <p:nvPr/>
        </p:nvSpPr>
        <p:spPr>
          <a:xfrm>
            <a:off x="1320139" y="3525409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9F7C4A-99C8-45C5-A6B9-0716E6B59D74}"/>
              </a:ext>
            </a:extLst>
          </p:cNvPr>
          <p:cNvSpPr txBox="1"/>
          <p:nvPr/>
        </p:nvSpPr>
        <p:spPr>
          <a:xfrm>
            <a:off x="1404234" y="3640834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F2C881-D6A3-4266-836D-7079EBF6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62536" y="4602712"/>
            <a:ext cx="947349" cy="312789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1760B45-3066-41B7-8EE3-3BB2A15ABA53}"/>
              </a:ext>
            </a:extLst>
          </p:cNvPr>
          <p:cNvSpPr/>
          <p:nvPr/>
        </p:nvSpPr>
        <p:spPr>
          <a:xfrm>
            <a:off x="5865927" y="5903137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CD4ED5-8F19-4359-8A8D-E03DF8330441}"/>
              </a:ext>
            </a:extLst>
          </p:cNvPr>
          <p:cNvSpPr txBox="1"/>
          <p:nvPr/>
        </p:nvSpPr>
        <p:spPr>
          <a:xfrm>
            <a:off x="5770747" y="616666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D82734-7287-43E7-9469-CD46421AE3D8}"/>
              </a:ext>
            </a:extLst>
          </p:cNvPr>
          <p:cNvCxnSpPr>
            <a:cxnSpLocks/>
          </p:cNvCxnSpPr>
          <p:nvPr/>
        </p:nvCxnSpPr>
        <p:spPr>
          <a:xfrm flipV="1">
            <a:off x="3542451" y="1165013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64D3B97-B189-4C7A-9B32-83E4F7535630}"/>
              </a:ext>
            </a:extLst>
          </p:cNvPr>
          <p:cNvCxnSpPr>
            <a:cxnSpLocks/>
          </p:cNvCxnSpPr>
          <p:nvPr/>
        </p:nvCxnSpPr>
        <p:spPr>
          <a:xfrm flipV="1">
            <a:off x="5513489" y="2830377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3003313-427B-41AA-9FD8-9512B3322F6C}"/>
              </a:ext>
            </a:extLst>
          </p:cNvPr>
          <p:cNvCxnSpPr>
            <a:cxnSpLocks/>
          </p:cNvCxnSpPr>
          <p:nvPr/>
        </p:nvCxnSpPr>
        <p:spPr>
          <a:xfrm flipV="1">
            <a:off x="1898280" y="3901881"/>
            <a:ext cx="1644171" cy="157097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9D72C4-F750-44DE-95B5-00F8A32A7B03}"/>
              </a:ext>
            </a:extLst>
          </p:cNvPr>
          <p:cNvCxnSpPr>
            <a:cxnSpLocks/>
          </p:cNvCxnSpPr>
          <p:nvPr/>
        </p:nvCxnSpPr>
        <p:spPr>
          <a:xfrm>
            <a:off x="1898280" y="5527617"/>
            <a:ext cx="1644171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DEBEDF-48C7-4D5B-AF81-973EA79BA0B7}"/>
              </a:ext>
            </a:extLst>
          </p:cNvPr>
          <p:cNvCxnSpPr>
            <a:cxnSpLocks/>
          </p:cNvCxnSpPr>
          <p:nvPr/>
        </p:nvCxnSpPr>
        <p:spPr>
          <a:xfrm>
            <a:off x="8805331" y="1162203"/>
            <a:ext cx="1876216" cy="281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F5F64D4-647B-4271-A992-1B36C722704B}"/>
              </a:ext>
            </a:extLst>
          </p:cNvPr>
          <p:cNvCxnSpPr>
            <a:cxnSpLocks/>
          </p:cNvCxnSpPr>
          <p:nvPr/>
        </p:nvCxnSpPr>
        <p:spPr>
          <a:xfrm flipV="1">
            <a:off x="8805331" y="1234655"/>
            <a:ext cx="1808482" cy="158614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FFFE4D1-316B-4760-8522-2C210DBF4898}"/>
              </a:ext>
            </a:extLst>
          </p:cNvPr>
          <p:cNvCxnSpPr>
            <a:cxnSpLocks/>
          </p:cNvCxnSpPr>
          <p:nvPr/>
        </p:nvCxnSpPr>
        <p:spPr>
          <a:xfrm>
            <a:off x="2404865" y="4982364"/>
            <a:ext cx="1156472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CAE974-1E8C-4085-8D81-B9C7F0394817}"/>
              </a:ext>
            </a:extLst>
          </p:cNvPr>
          <p:cNvCxnSpPr>
            <a:cxnSpLocks/>
          </p:cNvCxnSpPr>
          <p:nvPr/>
        </p:nvCxnSpPr>
        <p:spPr>
          <a:xfrm>
            <a:off x="2983101" y="4460817"/>
            <a:ext cx="57823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CA74351-7E32-416F-AE48-31A4FCA255F4}"/>
              </a:ext>
            </a:extLst>
          </p:cNvPr>
          <p:cNvCxnSpPr>
            <a:cxnSpLocks/>
          </p:cNvCxnSpPr>
          <p:nvPr/>
        </p:nvCxnSpPr>
        <p:spPr>
          <a:xfrm>
            <a:off x="2983101" y="4517813"/>
            <a:ext cx="0" cy="102944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2CA7BF-85A8-4EA3-8304-2C48DDF66FD0}"/>
              </a:ext>
            </a:extLst>
          </p:cNvPr>
          <p:cNvCxnSpPr>
            <a:cxnSpLocks/>
          </p:cNvCxnSpPr>
          <p:nvPr/>
        </p:nvCxnSpPr>
        <p:spPr>
          <a:xfrm>
            <a:off x="2465493" y="4982364"/>
            <a:ext cx="0" cy="505531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D99B0-0EDB-4CB1-9095-01F02355F692}"/>
              </a:ext>
            </a:extLst>
          </p:cNvPr>
          <p:cNvCxnSpPr>
            <a:cxnSpLocks/>
          </p:cNvCxnSpPr>
          <p:nvPr/>
        </p:nvCxnSpPr>
        <p:spPr>
          <a:xfrm>
            <a:off x="8805331" y="1721003"/>
            <a:ext cx="122597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2FB9A36-CEAD-40DC-85F6-FB2894558EF1}"/>
              </a:ext>
            </a:extLst>
          </p:cNvPr>
          <p:cNvCxnSpPr>
            <a:cxnSpLocks/>
          </p:cNvCxnSpPr>
          <p:nvPr/>
        </p:nvCxnSpPr>
        <p:spPr>
          <a:xfrm>
            <a:off x="8805331" y="2269494"/>
            <a:ext cx="612988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D2ADB47-1DE9-4C20-B854-3A16FC1D574F}"/>
              </a:ext>
            </a:extLst>
          </p:cNvPr>
          <p:cNvCxnSpPr>
            <a:cxnSpLocks/>
          </p:cNvCxnSpPr>
          <p:nvPr/>
        </p:nvCxnSpPr>
        <p:spPr>
          <a:xfrm>
            <a:off x="9418319" y="1206279"/>
            <a:ext cx="0" cy="102944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83283A6-E954-4391-BB70-1396F695847E}"/>
              </a:ext>
            </a:extLst>
          </p:cNvPr>
          <p:cNvCxnSpPr>
            <a:cxnSpLocks/>
          </p:cNvCxnSpPr>
          <p:nvPr/>
        </p:nvCxnSpPr>
        <p:spPr>
          <a:xfrm>
            <a:off x="10031307" y="1162203"/>
            <a:ext cx="0" cy="55880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63A76A2-BC40-4001-8430-ADC59C62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96047"/>
            <a:ext cx="5266324" cy="2728423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3AE825D3-0BBB-4DD6-A1AE-54855F299A18}"/>
              </a:ext>
            </a:extLst>
          </p:cNvPr>
          <p:cNvSpPr/>
          <p:nvPr/>
        </p:nvSpPr>
        <p:spPr>
          <a:xfrm>
            <a:off x="4651513" y="2120347"/>
            <a:ext cx="1505538" cy="4373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4C99A61-16C0-48B1-B853-C649E940EC8F}"/>
              </a:ext>
            </a:extLst>
          </p:cNvPr>
          <p:cNvGrpSpPr/>
          <p:nvPr/>
        </p:nvGrpSpPr>
        <p:grpSpPr>
          <a:xfrm>
            <a:off x="6493565" y="853340"/>
            <a:ext cx="5266325" cy="2771131"/>
            <a:chOff x="6493565" y="853340"/>
            <a:chExt cx="5266325" cy="2771131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9C8D8E84-DA0C-4524-B9A8-8C835F0EC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3565" y="896047"/>
              <a:ext cx="5266325" cy="2728424"/>
            </a:xfrm>
            <a:prstGeom prst="rect">
              <a:avLst/>
            </a:prstGeom>
          </p:spPr>
        </p:pic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4648F93-3F45-42EE-A1F6-5A29670C0285}"/>
                </a:ext>
              </a:extLst>
            </p:cNvPr>
            <p:cNvSpPr/>
            <p:nvPr/>
          </p:nvSpPr>
          <p:spPr>
            <a:xfrm rot="19225095">
              <a:off x="6759862" y="853340"/>
              <a:ext cx="2684266" cy="11647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8FA440CB-8F0A-4938-98B5-72B9C54F0452}"/>
                </a:ext>
              </a:extLst>
            </p:cNvPr>
            <p:cNvSpPr/>
            <p:nvPr/>
          </p:nvSpPr>
          <p:spPr>
            <a:xfrm rot="8441230">
              <a:off x="8875950" y="2430350"/>
              <a:ext cx="2684266" cy="11647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75CC9AA2-76AC-4A22-AA91-780A90CDC26E}"/>
              </a:ext>
            </a:extLst>
          </p:cNvPr>
          <p:cNvSpPr/>
          <p:nvPr/>
        </p:nvSpPr>
        <p:spPr>
          <a:xfrm rot="8856217">
            <a:off x="5400834" y="3949860"/>
            <a:ext cx="1693268" cy="4373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1657CD98-651C-49B1-94B9-9BB5C7A8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97017"/>
              </p:ext>
            </p:extLst>
          </p:nvPr>
        </p:nvGraphicFramePr>
        <p:xfrm>
          <a:off x="3016319" y="3669617"/>
          <a:ext cx="185480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961">
                  <a:extLst>
                    <a:ext uri="{9D8B030D-6E8A-4147-A177-3AD203B41FA5}">
                      <a16:colId xmlns:a16="http://schemas.microsoft.com/office/drawing/2014/main" val="3716486066"/>
                    </a:ext>
                  </a:extLst>
                </a:gridCol>
                <a:gridCol w="370961">
                  <a:extLst>
                    <a:ext uri="{9D8B030D-6E8A-4147-A177-3AD203B41FA5}">
                      <a16:colId xmlns:a16="http://schemas.microsoft.com/office/drawing/2014/main" val="1908092885"/>
                    </a:ext>
                  </a:extLst>
                </a:gridCol>
                <a:gridCol w="370961">
                  <a:extLst>
                    <a:ext uri="{9D8B030D-6E8A-4147-A177-3AD203B41FA5}">
                      <a16:colId xmlns:a16="http://schemas.microsoft.com/office/drawing/2014/main" val="3918492149"/>
                    </a:ext>
                  </a:extLst>
                </a:gridCol>
                <a:gridCol w="370961">
                  <a:extLst>
                    <a:ext uri="{9D8B030D-6E8A-4147-A177-3AD203B41FA5}">
                      <a16:colId xmlns:a16="http://schemas.microsoft.com/office/drawing/2014/main" val="3010337487"/>
                    </a:ext>
                  </a:extLst>
                </a:gridCol>
                <a:gridCol w="370961">
                  <a:extLst>
                    <a:ext uri="{9D8B030D-6E8A-4147-A177-3AD203B41FA5}">
                      <a16:colId xmlns:a16="http://schemas.microsoft.com/office/drawing/2014/main" val="4123539199"/>
                    </a:ext>
                  </a:extLst>
                </a:gridCol>
              </a:tblGrid>
              <a:tr h="341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5467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00873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03473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6950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7473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37577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0393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9102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7259A090-794E-47E0-A557-73FC5F55CDFB}"/>
              </a:ext>
            </a:extLst>
          </p:cNvPr>
          <p:cNvSpPr txBox="1"/>
          <p:nvPr/>
        </p:nvSpPr>
        <p:spPr>
          <a:xfrm>
            <a:off x="1136931" y="3107703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(1,1)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9AA762-0F0D-4DF9-8ED6-3881C9E6AC7F}"/>
              </a:ext>
            </a:extLst>
          </p:cNvPr>
          <p:cNvSpPr txBox="1"/>
          <p:nvPr/>
        </p:nvSpPr>
        <p:spPr>
          <a:xfrm>
            <a:off x="3680357" y="1044516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(n,n)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CB14110-C323-4C4F-B055-DBA224B1B0B7}"/>
              </a:ext>
            </a:extLst>
          </p:cNvPr>
          <p:cNvSpPr txBox="1"/>
          <p:nvPr/>
        </p:nvSpPr>
        <p:spPr>
          <a:xfrm>
            <a:off x="7665084" y="3107703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(1,1)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E438D47-B438-4AA1-B6F4-4A0641113FB1}"/>
              </a:ext>
            </a:extLst>
          </p:cNvPr>
          <p:cNvSpPr txBox="1"/>
          <p:nvPr/>
        </p:nvSpPr>
        <p:spPr>
          <a:xfrm>
            <a:off x="10182152" y="1044516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(n,n)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594D9A-8651-4A44-AC01-D506E640C38B}"/>
              </a:ext>
            </a:extLst>
          </p:cNvPr>
          <p:cNvSpPr txBox="1"/>
          <p:nvPr/>
        </p:nvSpPr>
        <p:spPr>
          <a:xfrm>
            <a:off x="3680357" y="6303857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(1,1)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AFA9B15-2BF4-40E3-9F52-1854A41C2412}"/>
              </a:ext>
            </a:extLst>
          </p:cNvPr>
          <p:cNvSpPr txBox="1"/>
          <p:nvPr/>
        </p:nvSpPr>
        <p:spPr>
          <a:xfrm>
            <a:off x="3680357" y="3678756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(n,n)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FC0B824-1B94-40FA-8A1C-6664A340D157}"/>
              </a:ext>
            </a:extLst>
          </p:cNvPr>
          <p:cNvSpPr txBox="1"/>
          <p:nvPr/>
        </p:nvSpPr>
        <p:spPr>
          <a:xfrm>
            <a:off x="1063503" y="50399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二维数组形式</a:t>
            </a:r>
            <a:endParaRPr lang="en-US" altLang="zh-CN" dirty="0"/>
          </a:p>
          <a:p>
            <a:r>
              <a:rPr lang="zh-CN" altLang="en-US" dirty="0"/>
              <a:t>方便运算存储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8F88AA9-6D15-45BA-B24B-D2720CD3CDA2}"/>
              </a:ext>
            </a:extLst>
          </p:cNvPr>
          <p:cNvSpPr txBox="1"/>
          <p:nvPr/>
        </p:nvSpPr>
        <p:spPr>
          <a:xfrm>
            <a:off x="5326909" y="517635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红色区域赋较大的初值，这样在后续</a:t>
            </a:r>
            <a:r>
              <a:rPr lang="en-US" altLang="zh-CN" dirty="0"/>
              <a:t>DTW</a:t>
            </a:r>
            <a:r>
              <a:rPr lang="zh-CN" altLang="en-US" dirty="0"/>
              <a:t>计算时，就能</a:t>
            </a:r>
            <a:endParaRPr lang="en-US" altLang="zh-CN" dirty="0"/>
          </a:p>
          <a:p>
            <a:r>
              <a:rPr lang="zh-CN" altLang="en-US" dirty="0"/>
              <a:t>消除我们人为引进的变量影响。</a:t>
            </a:r>
          </a:p>
        </p:txBody>
      </p:sp>
    </p:spTree>
    <p:extLst>
      <p:ext uri="{BB962C8B-B14F-4D97-AF65-F5344CB8AC3E}">
        <p14:creationId xmlns:p14="http://schemas.microsoft.com/office/powerpoint/2010/main" val="166437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A75BF91-4853-4439-8D73-C2D45443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51427"/>
              </p:ext>
            </p:extLst>
          </p:nvPr>
        </p:nvGraphicFramePr>
        <p:xfrm>
          <a:off x="673356" y="1958137"/>
          <a:ext cx="5262880" cy="438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3716486066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908092885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91849214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3010337487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412353919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991811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534245578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073988710"/>
                    </a:ext>
                  </a:extLst>
                </a:gridCol>
              </a:tblGrid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(n,n)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546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08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03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6950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747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37577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0393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9102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20D5B0-8A5A-4F81-BCA2-AB2C5E026EAF}"/>
              </a:ext>
            </a:extLst>
          </p:cNvPr>
          <p:cNvCxnSpPr>
            <a:cxnSpLocks/>
          </p:cNvCxnSpPr>
          <p:nvPr/>
        </p:nvCxnSpPr>
        <p:spPr>
          <a:xfrm flipV="1">
            <a:off x="673356" y="1958137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04B0C15-D066-43A3-A729-A27274CF0F82}"/>
              </a:ext>
            </a:extLst>
          </p:cNvPr>
          <p:cNvCxnSpPr>
            <a:cxnSpLocks/>
          </p:cNvCxnSpPr>
          <p:nvPr/>
        </p:nvCxnSpPr>
        <p:spPr>
          <a:xfrm flipV="1">
            <a:off x="2644394" y="3623501"/>
            <a:ext cx="3291842" cy="2716884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CD8B501-1E8E-4EEA-ADEB-0193F4A13159}"/>
              </a:ext>
            </a:extLst>
          </p:cNvPr>
          <p:cNvSpPr txBox="1"/>
          <p:nvPr/>
        </p:nvSpPr>
        <p:spPr>
          <a:xfrm>
            <a:off x="2250661" y="131736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</a:t>
            </a:r>
            <a:r>
              <a:rPr lang="en-US" altLang="zh-CN" dirty="0"/>
              <a:t>DTW</a:t>
            </a:r>
            <a:r>
              <a:rPr lang="zh-CN" altLang="en-US" dirty="0"/>
              <a:t>路径计算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A859ED-4568-4CDB-BE89-4E33BDDA5CA4}"/>
              </a:ext>
            </a:extLst>
          </p:cNvPr>
          <p:cNvCxnSpPr>
            <a:cxnSpLocks/>
          </p:cNvCxnSpPr>
          <p:nvPr/>
        </p:nvCxnSpPr>
        <p:spPr>
          <a:xfrm flipH="1">
            <a:off x="1136931" y="5587225"/>
            <a:ext cx="347885" cy="3452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FABBD6-AF9F-4ADA-B40D-4AD2E102C84F}"/>
              </a:ext>
            </a:extLst>
          </p:cNvPr>
          <p:cNvCxnSpPr>
            <a:cxnSpLocks/>
          </p:cNvCxnSpPr>
          <p:nvPr/>
        </p:nvCxnSpPr>
        <p:spPr>
          <a:xfrm flipH="1">
            <a:off x="1476409" y="5587225"/>
            <a:ext cx="8407" cy="4076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BB408F-D2E0-4ADE-8ADE-5ECA8CC74450}"/>
              </a:ext>
            </a:extLst>
          </p:cNvPr>
          <p:cNvCxnSpPr>
            <a:cxnSpLocks/>
          </p:cNvCxnSpPr>
          <p:nvPr/>
        </p:nvCxnSpPr>
        <p:spPr>
          <a:xfrm flipH="1">
            <a:off x="1136931" y="5587225"/>
            <a:ext cx="33947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1013B22-0254-4489-9ED0-37DDB8E8ADB0}"/>
              </a:ext>
            </a:extLst>
          </p:cNvPr>
          <p:cNvSpPr txBox="1"/>
          <p:nvPr/>
        </p:nvSpPr>
        <p:spPr>
          <a:xfrm>
            <a:off x="6527792" y="2336524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(2,2) =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(2,2) +min{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(1,1),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(1,2),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(2,1) 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9E2E322-65C7-42AD-8AA4-D060939E9B0D}"/>
              </a:ext>
            </a:extLst>
          </p:cNvPr>
          <p:cNvSpPr txBox="1"/>
          <p:nvPr/>
        </p:nvSpPr>
        <p:spPr>
          <a:xfrm>
            <a:off x="6527792" y="294724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ea typeface="等线" panose="02010600030101010101" pitchFamily="2" charset="-122"/>
              </a:rPr>
              <a:t>逐行计算</a:t>
            </a:r>
            <a:r>
              <a:rPr lang="en-US" altLang="zh-CN" dirty="0">
                <a:ea typeface="等线" panose="02010600030101010101" pitchFamily="2" charset="-122"/>
              </a:rPr>
              <a:t>DTW</a:t>
            </a:r>
            <a:r>
              <a:rPr lang="zh-CN" altLang="en-US" dirty="0">
                <a:ea typeface="等线" panose="02010600030101010101" pitchFamily="2" charset="-122"/>
              </a:rPr>
              <a:t>时，计算方向如红色箭头标注</a:t>
            </a:r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31ED635-6F3F-4274-89CF-8A1F8F0C8074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zh-CN" altLang="en-US" sz="2000" b="1" dirty="0"/>
              <a:t>匹配代码：</a:t>
            </a:r>
          </a:p>
        </p:txBody>
      </p:sp>
    </p:spTree>
    <p:extLst>
      <p:ext uri="{BB962C8B-B14F-4D97-AF65-F5344CB8AC3E}">
        <p14:creationId xmlns:p14="http://schemas.microsoft.com/office/powerpoint/2010/main" val="362155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BF09E4-F6AD-457C-B004-230F5B4E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26" y="1194216"/>
            <a:ext cx="3724275" cy="5153025"/>
          </a:xfrm>
          <a:prstGeom prst="rect">
            <a:avLst/>
          </a:prstGeom>
        </p:spPr>
      </p:pic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290877-3E69-4338-A722-94D874DDFB44}"/>
              </a:ext>
            </a:extLst>
          </p:cNvPr>
          <p:cNvSpPr txBox="1"/>
          <p:nvPr/>
        </p:nvSpPr>
        <p:spPr>
          <a:xfrm>
            <a:off x="155503" y="176658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ea typeface="等线" panose="02010600030101010101" pitchFamily="2" charset="-122"/>
              </a:rPr>
              <a:t>经过矩阵变形后，计算方向发生了改变，如蓝色箭头所示</a:t>
            </a:r>
            <a:endParaRPr lang="en-US" altLang="zh-CN" dirty="0">
              <a:ea typeface="等线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237761-2315-4E7E-ADE4-6EB9824681B3}"/>
              </a:ext>
            </a:extLst>
          </p:cNvPr>
          <p:cNvGrpSpPr/>
          <p:nvPr/>
        </p:nvGrpSpPr>
        <p:grpSpPr>
          <a:xfrm>
            <a:off x="213631" y="2709213"/>
            <a:ext cx="5266325" cy="2771131"/>
            <a:chOff x="6493565" y="853340"/>
            <a:chExt cx="5266325" cy="277113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3EBEEA6-F8AF-4090-A36C-339641AB9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3565" y="896047"/>
              <a:ext cx="5266325" cy="2728424"/>
            </a:xfrm>
            <a:prstGeom prst="rect">
              <a:avLst/>
            </a:prstGeom>
          </p:spPr>
        </p:pic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D3F88C7-B769-4A73-84BE-026FE23E1E58}"/>
                </a:ext>
              </a:extLst>
            </p:cNvPr>
            <p:cNvSpPr/>
            <p:nvPr/>
          </p:nvSpPr>
          <p:spPr>
            <a:xfrm rot="19225095">
              <a:off x="6759862" y="853340"/>
              <a:ext cx="2684266" cy="11647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5D47394-533B-4FF0-9B7B-E2C5316E3478}"/>
                </a:ext>
              </a:extLst>
            </p:cNvPr>
            <p:cNvSpPr/>
            <p:nvPr/>
          </p:nvSpPr>
          <p:spPr>
            <a:xfrm rot="8441230">
              <a:off x="8875950" y="2430350"/>
              <a:ext cx="2684266" cy="11647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4213F0A-36BF-4273-AD44-57F70C4F5548}"/>
              </a:ext>
            </a:extLst>
          </p:cNvPr>
          <p:cNvSpPr txBox="1"/>
          <p:nvPr/>
        </p:nvSpPr>
        <p:spPr>
          <a:xfrm>
            <a:off x="1376928" y="4949755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(1,1)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940916-AE43-4392-8A5E-4778125E7008}"/>
              </a:ext>
            </a:extLst>
          </p:cNvPr>
          <p:cNvSpPr txBox="1"/>
          <p:nvPr/>
        </p:nvSpPr>
        <p:spPr>
          <a:xfrm>
            <a:off x="3893996" y="2886568"/>
            <a:ext cx="52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γ</a:t>
            </a:r>
            <a:r>
              <a:rPr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(n,n)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F660991-79F2-4909-8541-1B6E25B77717}"/>
              </a:ext>
            </a:extLst>
          </p:cNvPr>
          <p:cNvSpPr/>
          <p:nvPr/>
        </p:nvSpPr>
        <p:spPr>
          <a:xfrm>
            <a:off x="5033407" y="3897471"/>
            <a:ext cx="1505538" cy="4373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05C7B97-49A9-45E4-940B-EB357F478EFC}"/>
              </a:ext>
            </a:extLst>
          </p:cNvPr>
          <p:cNvCxnSpPr>
            <a:cxnSpLocks/>
          </p:cNvCxnSpPr>
          <p:nvPr/>
        </p:nvCxnSpPr>
        <p:spPr>
          <a:xfrm>
            <a:off x="8743943" y="5407457"/>
            <a:ext cx="1" cy="3042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30FCFD7-68A2-42F5-8DF3-63A66DB5D246}"/>
              </a:ext>
            </a:extLst>
          </p:cNvPr>
          <p:cNvCxnSpPr>
            <a:cxnSpLocks/>
          </p:cNvCxnSpPr>
          <p:nvPr/>
        </p:nvCxnSpPr>
        <p:spPr>
          <a:xfrm>
            <a:off x="8738563" y="5407457"/>
            <a:ext cx="524707" cy="2563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96FED38-4211-4055-B3C1-A1375726020A}"/>
              </a:ext>
            </a:extLst>
          </p:cNvPr>
          <p:cNvCxnSpPr>
            <a:cxnSpLocks/>
          </p:cNvCxnSpPr>
          <p:nvPr/>
        </p:nvCxnSpPr>
        <p:spPr>
          <a:xfrm flipH="1">
            <a:off x="8219237" y="5407457"/>
            <a:ext cx="524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865B531-8835-43E0-AE86-8FE9A37C2DC1}"/>
              </a:ext>
            </a:extLst>
          </p:cNvPr>
          <p:cNvCxnSpPr>
            <a:cxnSpLocks/>
          </p:cNvCxnSpPr>
          <p:nvPr/>
        </p:nvCxnSpPr>
        <p:spPr>
          <a:xfrm flipH="1">
            <a:off x="1728004" y="4753456"/>
            <a:ext cx="280673" cy="298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37C37A2-5499-4755-B7D8-CBD15063058D}"/>
              </a:ext>
            </a:extLst>
          </p:cNvPr>
          <p:cNvCxnSpPr>
            <a:cxnSpLocks/>
          </p:cNvCxnSpPr>
          <p:nvPr/>
        </p:nvCxnSpPr>
        <p:spPr>
          <a:xfrm flipH="1">
            <a:off x="2000269" y="4753456"/>
            <a:ext cx="8408" cy="4076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61AE655-AABC-43A2-8620-E55AAF8562DD}"/>
              </a:ext>
            </a:extLst>
          </p:cNvPr>
          <p:cNvCxnSpPr>
            <a:cxnSpLocks/>
          </p:cNvCxnSpPr>
          <p:nvPr/>
        </p:nvCxnSpPr>
        <p:spPr>
          <a:xfrm flipH="1">
            <a:off x="1660791" y="4753456"/>
            <a:ext cx="33948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399CC8D-7C18-4953-8CA4-FCC5E122F635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zh-CN" altLang="en-US" sz="2000" b="1" dirty="0"/>
              <a:t>匹配代码：</a:t>
            </a:r>
          </a:p>
        </p:txBody>
      </p:sp>
    </p:spTree>
    <p:extLst>
      <p:ext uri="{BB962C8B-B14F-4D97-AF65-F5344CB8AC3E}">
        <p14:creationId xmlns:p14="http://schemas.microsoft.com/office/powerpoint/2010/main" val="1206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03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代码介绍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Code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 DEMONSTRATING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FCC07A-8E4A-43A4-8BDE-656AA395048A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训练模板代码：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2E7626-36B1-4782-9FFB-2E6FA4D59B24}"/>
              </a:ext>
            </a:extLst>
          </p:cNvPr>
          <p:cNvSpPr txBox="1"/>
          <p:nvPr/>
        </p:nvSpPr>
        <p:spPr>
          <a:xfrm>
            <a:off x="393442" y="2257584"/>
            <a:ext cx="10956846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方法：采用类粒子群算法。对于某一种姿态来说，首先取</a:t>
            </a:r>
            <a:r>
              <a:rPr lang="en-US" altLang="zh-CN" dirty="0"/>
              <a:t>10</a:t>
            </a:r>
            <a:r>
              <a:rPr lang="zh-CN" altLang="en-US" dirty="0"/>
              <a:t>个候选模板，作为匹配的对象。而后再采集若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干个物料样本的信息。通过采集的信息，和候选模板做</a:t>
            </a:r>
            <a:r>
              <a:rPr lang="en-US" altLang="zh-CN" dirty="0"/>
              <a:t>DTW</a:t>
            </a:r>
            <a:r>
              <a:rPr lang="zh-CN" altLang="en-US" dirty="0"/>
              <a:t>匹配算法，保存计算得到的</a:t>
            </a:r>
            <a:r>
              <a:rPr lang="en-US" altLang="zh-CN" dirty="0"/>
              <a:t>DTW</a:t>
            </a:r>
            <a:r>
              <a:rPr lang="zh-CN" altLang="en-US" dirty="0"/>
              <a:t>表征值大小。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我们再根据结果，选取</a:t>
            </a:r>
            <a:r>
              <a:rPr lang="en-US" altLang="zh-CN" dirty="0"/>
              <a:t>10</a:t>
            </a:r>
            <a:r>
              <a:rPr lang="zh-CN" altLang="en-US" dirty="0"/>
              <a:t>个候选模板中，</a:t>
            </a:r>
            <a:r>
              <a:rPr lang="en-US" altLang="zh-CN" dirty="0"/>
              <a:t>DTW</a:t>
            </a:r>
            <a:r>
              <a:rPr lang="zh-CN" altLang="en-US" dirty="0"/>
              <a:t>表征值较优，且稳定的模板作为最终的匹配模板。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9E8EDD-3BB1-454B-9B0A-BD7C87BEB5FD}"/>
              </a:ext>
            </a:extLst>
          </p:cNvPr>
          <p:cNvSpPr txBox="1"/>
          <p:nvPr/>
        </p:nvSpPr>
        <p:spPr>
          <a:xfrm>
            <a:off x="393442" y="41856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目前的代码中存在缺陷：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A79D5A-DDD1-41A4-99FD-D787B6BC94D5}"/>
              </a:ext>
            </a:extLst>
          </p:cNvPr>
          <p:cNvSpPr txBox="1"/>
          <p:nvPr/>
        </p:nvSpPr>
        <p:spPr>
          <a:xfrm>
            <a:off x="2848775" y="4615804"/>
            <a:ext cx="7686720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候选模板只和同姿态的其他模板比较，而没有和其他姿态的模板比较，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会导致不同姿态之间的模板区分度不能保证，有较大概率发生误识别。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选定稳定的模板方式有待优化，后续可以考虑通过</a:t>
            </a:r>
            <a:r>
              <a:rPr lang="en-US" altLang="zh-CN" dirty="0"/>
              <a:t>DTW</a:t>
            </a:r>
            <a:r>
              <a:rPr lang="zh-CN" altLang="en-US" dirty="0"/>
              <a:t>表征值，计算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出该数据的平均值、方差等统计数据，来判别哪种候选模板是最优选择。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7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9486282-D345-4962-B3A7-8228E73801A0}"/>
              </a:ext>
            </a:extLst>
          </p:cNvPr>
          <p:cNvSpPr/>
          <p:nvPr/>
        </p:nvSpPr>
        <p:spPr>
          <a:xfrm>
            <a:off x="247055" y="248906"/>
            <a:ext cx="11697890" cy="636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8138" y="3834826"/>
            <a:ext cx="227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CONTENTS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cxnSp>
        <p:nvCxnSpPr>
          <p:cNvPr id="3" name="直线连接符 2"/>
          <p:cNvCxnSpPr>
            <a:cxnSpLocks/>
          </p:cNvCxnSpPr>
          <p:nvPr/>
        </p:nvCxnSpPr>
        <p:spPr>
          <a:xfrm flipV="1">
            <a:off x="2272766" y="4358490"/>
            <a:ext cx="2086188" cy="1528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4481" y="2988948"/>
            <a:ext cx="1802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84990" y="2200160"/>
            <a:ext cx="435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84990" y="3376743"/>
            <a:ext cx="430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84990" y="4553326"/>
            <a:ext cx="430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代码介绍</a:t>
            </a:r>
          </a:p>
        </p:txBody>
      </p:sp>
      <p:sp>
        <p:nvSpPr>
          <p:cNvPr id="13" name="椭圆 12"/>
          <p:cNvSpPr/>
          <p:nvPr/>
        </p:nvSpPr>
        <p:spPr>
          <a:xfrm>
            <a:off x="6096000" y="2064303"/>
            <a:ext cx="794935" cy="7949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1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96000" y="3240886"/>
            <a:ext cx="794935" cy="7949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2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96000" y="4417469"/>
            <a:ext cx="794935" cy="7949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3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01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项目背景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CONTEXT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E062E4-2F1A-4C3B-8E9C-9BEB50EB048C}"/>
              </a:ext>
            </a:extLst>
          </p:cNvPr>
          <p:cNvSpPr txBox="1"/>
          <p:nvPr/>
        </p:nvSpPr>
        <p:spPr>
          <a:xfrm>
            <a:off x="458992" y="1240967"/>
            <a:ext cx="5981062" cy="193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传统振动盘：</a:t>
            </a:r>
            <a:endParaRPr lang="en-US" altLang="zh-CN" sz="24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依赖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特定</a:t>
            </a:r>
            <a:r>
              <a:rPr lang="zh-CN" altLang="en-US" dirty="0">
                <a:latin typeface="arial" panose="020B0604020202020204" pitchFamily="34" charset="0"/>
              </a:rPr>
              <a:t>机械结构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，通用性低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需根据物料外形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定制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振动盘机械结构，人工开发成本高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一致性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差，无法大规模生产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040DF10-F955-4875-8DBA-B0EC56102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49" y="3371787"/>
            <a:ext cx="3526188" cy="3054036"/>
          </a:xfrm>
          <a:prstGeom prst="rect">
            <a:avLst/>
          </a:pr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BED28CC-D1A9-470F-9BF9-265986219485}"/>
              </a:ext>
            </a:extLst>
          </p:cNvPr>
          <p:cNvSpPr txBox="1"/>
          <p:nvPr/>
        </p:nvSpPr>
        <p:spPr>
          <a:xfrm>
            <a:off x="6656407" y="1211959"/>
            <a:ext cx="6096000" cy="193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振动盘使用光纤传感器进行物料识别：</a:t>
            </a:r>
            <a:endParaRPr lang="en-US" altLang="zh-CN" sz="24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根据物料表面信息进行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可软件设定的精准分选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不需要特定的机械结构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大规模生产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B12359BE-B77B-4604-833F-FEE87D5DCA1C}"/>
              </a:ext>
            </a:extLst>
          </p:cNvPr>
          <p:cNvSpPr/>
          <p:nvPr/>
        </p:nvSpPr>
        <p:spPr>
          <a:xfrm>
            <a:off x="4928246" y="4509569"/>
            <a:ext cx="1511808" cy="512064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BB3EC4-4522-42BE-B98D-8851B0AC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83" y="3371787"/>
            <a:ext cx="3432964" cy="30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D4D341-1C68-4EA6-8450-E0D523371F86}"/>
              </a:ext>
            </a:extLst>
          </p:cNvPr>
          <p:cNvSpPr txBox="1"/>
          <p:nvPr/>
        </p:nvSpPr>
        <p:spPr>
          <a:xfrm>
            <a:off x="3825572" y="1033255"/>
            <a:ext cx="5792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项目整体结构示意图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CA1FCB-FEDA-40C3-ADA9-E42AC5A8A239}"/>
              </a:ext>
            </a:extLst>
          </p:cNvPr>
          <p:cNvGrpSpPr/>
          <p:nvPr/>
        </p:nvGrpSpPr>
        <p:grpSpPr>
          <a:xfrm>
            <a:off x="1086672" y="1953571"/>
            <a:ext cx="10165250" cy="4791493"/>
            <a:chOff x="848391" y="1126653"/>
            <a:chExt cx="10165250" cy="47914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54CF30D-FA03-4A00-8FE8-E9C0129C4686}"/>
                </a:ext>
              </a:extLst>
            </p:cNvPr>
            <p:cNvGrpSpPr/>
            <p:nvPr/>
          </p:nvGrpSpPr>
          <p:grpSpPr>
            <a:xfrm>
              <a:off x="848391" y="3362307"/>
              <a:ext cx="10165250" cy="2555839"/>
              <a:chOff x="310007" y="3223740"/>
              <a:chExt cx="10165250" cy="255583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0070D22-FA1C-415C-BC99-7E5491EC3B64}"/>
                  </a:ext>
                </a:extLst>
              </p:cNvPr>
              <p:cNvGrpSpPr/>
              <p:nvPr/>
            </p:nvGrpSpPr>
            <p:grpSpPr>
              <a:xfrm>
                <a:off x="310007" y="3223740"/>
                <a:ext cx="9041667" cy="2555839"/>
                <a:chOff x="1434969" y="1952415"/>
                <a:chExt cx="8146613" cy="2555839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9A81F0-C9BC-42CE-8863-0ADA2EA43F84}"/>
                    </a:ext>
                  </a:extLst>
                </p:cNvPr>
                <p:cNvSpPr/>
                <p:nvPr/>
              </p:nvSpPr>
              <p:spPr>
                <a:xfrm>
                  <a:off x="1434969" y="2304107"/>
                  <a:ext cx="1991666" cy="185245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电磁阀及气泵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940C0A0-9140-4959-B95A-A4091B4EBBBD}"/>
                    </a:ext>
                  </a:extLst>
                </p:cNvPr>
                <p:cNvSpPr/>
                <p:nvPr/>
              </p:nvSpPr>
              <p:spPr>
                <a:xfrm>
                  <a:off x="4761662" y="1952415"/>
                  <a:ext cx="2489060" cy="2555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RISC-V</a:t>
                  </a: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单片机</a:t>
                  </a: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1C87AFF9-EB66-4FB7-A21E-9B2F7A577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0722" y="2722321"/>
                  <a:ext cx="13515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6B91DD-29E5-4818-8301-9BAFE2CC0B81}"/>
                    </a:ext>
                  </a:extLst>
                </p:cNvPr>
                <p:cNvSpPr txBox="1"/>
                <p:nvPr/>
              </p:nvSpPr>
              <p:spPr>
                <a:xfrm>
                  <a:off x="7420768" y="2361844"/>
                  <a:ext cx="2160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调制信号</a:t>
                  </a:r>
                </a:p>
              </p:txBody>
            </p: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AB455A90-09B6-46D3-9AAF-346FBBC8A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0722" y="3757875"/>
                  <a:ext cx="13515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3FE3D00-F9D2-474D-92DD-E7A06F2D2E21}"/>
                    </a:ext>
                  </a:extLst>
                </p:cNvPr>
                <p:cNvSpPr txBox="1"/>
                <p:nvPr/>
              </p:nvSpPr>
              <p:spPr>
                <a:xfrm>
                  <a:off x="7335296" y="3388543"/>
                  <a:ext cx="2160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传感数据流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F59119A-232A-4D01-966A-48D3C3C88CDD}"/>
                    </a:ext>
                  </a:extLst>
                </p:cNvPr>
                <p:cNvSpPr txBox="1"/>
                <p:nvPr/>
              </p:nvSpPr>
              <p:spPr>
                <a:xfrm>
                  <a:off x="3596680" y="2818643"/>
                  <a:ext cx="2160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dirty="0">
                      <a:solidFill>
                        <a:prstClr val="black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控制</a:t>
                  </a: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信号</a:t>
                  </a: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ED5B02-5A89-470B-A8D3-D7693311249F}"/>
                    </a:ext>
                  </a:extLst>
                </p:cNvPr>
                <p:cNvCxnSpPr>
                  <a:cxnSpLocks/>
                  <a:stCxn id="19" idx="1"/>
                  <a:endCxn id="18" idx="3"/>
                </p:cNvCxnSpPr>
                <p:nvPr/>
              </p:nvCxnSpPr>
              <p:spPr>
                <a:xfrm flipH="1">
                  <a:off x="3426635" y="3230335"/>
                  <a:ext cx="13350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AC08EAD-784A-4660-B65E-3E086D5D378B}"/>
                  </a:ext>
                </a:extLst>
              </p:cNvPr>
              <p:cNvSpPr/>
              <p:nvPr/>
            </p:nvSpPr>
            <p:spPr>
              <a:xfrm>
                <a:off x="8264770" y="3568785"/>
                <a:ext cx="2210487" cy="18524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光纤传感器及放大电路模块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D6DA1F-FEC8-44E3-8FF7-65DA7488C8CE}"/>
                  </a:ext>
                </a:extLst>
              </p:cNvPr>
              <p:cNvSpPr/>
              <p:nvPr/>
            </p:nvSpPr>
            <p:spPr>
              <a:xfrm>
                <a:off x="5702624" y="4800604"/>
                <a:ext cx="1062104" cy="97897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ADC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C8ACC-647A-4E6B-B9BD-BB3B7C8148C4}"/>
                </a:ext>
              </a:extLst>
            </p:cNvPr>
            <p:cNvSpPr/>
            <p:nvPr/>
          </p:nvSpPr>
          <p:spPr>
            <a:xfrm>
              <a:off x="4768752" y="1126653"/>
              <a:ext cx="2306190" cy="1767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振动盘及物料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ADF37A6-CDE1-42CA-A6FA-DAD17270968D}"/>
                </a:ext>
              </a:extLst>
            </p:cNvPr>
            <p:cNvCxnSpPr>
              <a:cxnSpLocks/>
              <a:stCxn id="18" idx="0"/>
              <a:endCxn id="10" idx="1"/>
            </p:cNvCxnSpPr>
            <p:nvPr/>
          </p:nvCxnSpPr>
          <p:spPr>
            <a:xfrm flipV="1">
              <a:off x="1953635" y="2010521"/>
              <a:ext cx="2815117" cy="170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871066-986E-44E4-B1E3-D11EAEFD2F1D}"/>
                </a:ext>
              </a:extLst>
            </p:cNvPr>
            <p:cNvSpPr txBox="1"/>
            <p:nvPr/>
          </p:nvSpPr>
          <p:spPr>
            <a:xfrm>
              <a:off x="2772815" y="2281389"/>
              <a:ext cx="72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剔除物料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A6C5B01-C73A-4C72-ABE2-03F9C9532B8D}"/>
                </a:ext>
              </a:extLst>
            </p:cNvPr>
            <p:cNvCxnSpPr>
              <a:cxnSpLocks/>
              <a:stCxn id="16" idx="0"/>
              <a:endCxn id="10" idx="3"/>
            </p:cNvCxnSpPr>
            <p:nvPr/>
          </p:nvCxnSpPr>
          <p:spPr>
            <a:xfrm flipH="1" flipV="1">
              <a:off x="7074942" y="2010521"/>
              <a:ext cx="2833456" cy="1696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5B3F9D-F4A8-4CC8-9DAD-CB3794C0AAF6}"/>
                </a:ext>
              </a:extLst>
            </p:cNvPr>
            <p:cNvSpPr txBox="1"/>
            <p:nvPr/>
          </p:nvSpPr>
          <p:spPr>
            <a:xfrm>
              <a:off x="8501608" y="2049155"/>
              <a:ext cx="72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传感物料信息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77671-D2E2-49B3-8317-259A4B5C0EB1}"/>
              </a:ext>
            </a:extLst>
          </p:cNvPr>
          <p:cNvSpPr txBox="1"/>
          <p:nvPr/>
        </p:nvSpPr>
        <p:spPr>
          <a:xfrm>
            <a:off x="1224964" y="977430"/>
            <a:ext cx="2910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软件流程图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652D76F-8C2F-40C7-9040-2A8A01DA7653}"/>
              </a:ext>
            </a:extLst>
          </p:cNvPr>
          <p:cNvSpPr/>
          <p:nvPr/>
        </p:nvSpPr>
        <p:spPr>
          <a:xfrm>
            <a:off x="692672" y="2423989"/>
            <a:ext cx="2932176" cy="469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ADC</a:t>
            </a:r>
            <a:r>
              <a:rPr lang="zh-CN" altLang="en-US" dirty="0">
                <a:solidFill>
                  <a:schemeClr val="tx1"/>
                </a:solidFill>
              </a:rPr>
              <a:t>采集数据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D9A270-13F1-4826-A171-DC6A51C81492}"/>
              </a:ext>
            </a:extLst>
          </p:cNvPr>
          <p:cNvSpPr/>
          <p:nvPr/>
        </p:nvSpPr>
        <p:spPr>
          <a:xfrm>
            <a:off x="8853096" y="2423989"/>
            <a:ext cx="2932176" cy="469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训练模板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FB5C3CF-4188-4C0C-92DF-35CB51BA7F41}"/>
              </a:ext>
            </a:extLst>
          </p:cNvPr>
          <p:cNvSpPr/>
          <p:nvPr/>
        </p:nvSpPr>
        <p:spPr>
          <a:xfrm>
            <a:off x="8853096" y="3964620"/>
            <a:ext cx="2932176" cy="469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DTW</a:t>
            </a:r>
            <a:r>
              <a:rPr lang="zh-CN" altLang="en-US" dirty="0">
                <a:solidFill>
                  <a:schemeClr val="tx1"/>
                </a:solidFill>
              </a:rPr>
              <a:t>算法进行姿态匹配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427893-7D48-4F71-ABA7-F0A8C88DE46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624848" y="2658685"/>
            <a:ext cx="1148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1555C7-9648-4199-8C65-7C220C26DDE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19184" y="2893381"/>
            <a:ext cx="0" cy="1071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7AD7FA-C906-4394-BAFE-E7034832BA61}"/>
              </a:ext>
            </a:extLst>
          </p:cNvPr>
          <p:cNvSpPr/>
          <p:nvPr/>
        </p:nvSpPr>
        <p:spPr>
          <a:xfrm>
            <a:off x="4772884" y="2423989"/>
            <a:ext cx="2932176" cy="469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调制解调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54B2D9-B0BD-4540-9620-42584894B992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7705060" y="2658685"/>
            <a:ext cx="1148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1F6341B-2C77-450B-9F00-282CD736C783}"/>
              </a:ext>
            </a:extLst>
          </p:cNvPr>
          <p:cNvSpPr/>
          <p:nvPr/>
        </p:nvSpPr>
        <p:spPr>
          <a:xfrm>
            <a:off x="4772884" y="3994395"/>
            <a:ext cx="2932176" cy="469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控制电磁阀剔除物料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A4C34EA-0CF8-477A-9311-CD43BA3A88D5}"/>
              </a:ext>
            </a:extLst>
          </p:cNvPr>
          <p:cNvCxnSpPr>
            <a:cxnSpLocks/>
            <a:stCxn id="10" idx="1"/>
            <a:endCxn id="29" idx="3"/>
          </p:cNvCxnSpPr>
          <p:nvPr/>
        </p:nvCxnSpPr>
        <p:spPr>
          <a:xfrm flipH="1">
            <a:off x="7705060" y="4199316"/>
            <a:ext cx="1148036" cy="29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pic>
        <p:nvPicPr>
          <p:cNvPr id="2" name="振动盘慢动作演示">
            <a:hlinkClick r:id="" action="ppaction://media"/>
            <a:extLst>
              <a:ext uri="{FF2B5EF4-FFF2-40B4-BE49-F238E27FC236}">
                <a16:creationId xmlns:a16="http://schemas.microsoft.com/office/drawing/2014/main" id="{CCF91BF9-EE01-4652-A4E8-545CD8180D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0695" y="1874712"/>
            <a:ext cx="6701666" cy="38534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E036F8-87F9-4972-9BF1-3A70F001ADA7}"/>
              </a:ext>
            </a:extLst>
          </p:cNvPr>
          <p:cNvSpPr txBox="1"/>
          <p:nvPr/>
        </p:nvSpPr>
        <p:spPr>
          <a:xfrm>
            <a:off x="7535480" y="2273780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由于振动盘的震动，物料在导轨上会做</a:t>
            </a:r>
            <a:endParaRPr lang="en-US" altLang="zh-CN" dirty="0"/>
          </a:p>
          <a:p>
            <a:r>
              <a:rPr lang="zh-CN" altLang="en-US" dirty="0"/>
              <a:t>非匀速运动，速度会突变，并且伴有横</a:t>
            </a:r>
            <a:endParaRPr lang="en-US" altLang="zh-CN" dirty="0"/>
          </a:p>
          <a:p>
            <a:r>
              <a:rPr lang="zh-CN" altLang="en-US" dirty="0"/>
              <a:t>向或纵向的位置晃动偏移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那么如何对一个带有变形的一维时间序</a:t>
            </a:r>
            <a:endParaRPr lang="en-US" altLang="zh-CN" dirty="0"/>
          </a:p>
          <a:p>
            <a:r>
              <a:rPr lang="zh-CN" altLang="en-US" dirty="0"/>
              <a:t>列做模式匹配，很有挑战性。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A55C7D-F128-4D75-BA57-099DB839090E}"/>
              </a:ext>
            </a:extLst>
          </p:cNvPr>
          <p:cNvSpPr txBox="1"/>
          <p:nvPr/>
        </p:nvSpPr>
        <p:spPr>
          <a:xfrm>
            <a:off x="239118" y="10346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实现难点</a:t>
            </a:r>
          </a:p>
        </p:txBody>
      </p:sp>
    </p:spTree>
    <p:extLst>
      <p:ext uri="{BB962C8B-B14F-4D97-AF65-F5344CB8AC3E}">
        <p14:creationId xmlns:p14="http://schemas.microsoft.com/office/powerpoint/2010/main" val="28098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DE628A-7C71-49DC-A50A-28DC793721C3}"/>
              </a:ext>
            </a:extLst>
          </p:cNvPr>
          <p:cNvSpPr txBox="1"/>
          <p:nvPr/>
        </p:nvSpPr>
        <p:spPr>
          <a:xfrm>
            <a:off x="239118" y="1034600"/>
            <a:ext cx="499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动态时规整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 Time Warping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算法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AADB12-84DC-40CC-B835-D8DA3BED8AE9}"/>
              </a:ext>
            </a:extLst>
          </p:cNvPr>
          <p:cNvSpPr txBox="1"/>
          <p:nvPr/>
        </p:nvSpPr>
        <p:spPr>
          <a:xfrm>
            <a:off x="291547" y="1693789"/>
            <a:ext cx="764824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为了解决实际存在的时间序列展宽或压缩的问题，引入</a:t>
            </a:r>
            <a:r>
              <a:rPr lang="en-US" altLang="zh-CN" dirty="0"/>
              <a:t>DTW</a:t>
            </a:r>
            <a:r>
              <a:rPr lang="zh-CN" altLang="en-US" dirty="0"/>
              <a:t>算法来解决。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动态时规整算法最初应用在语音识别中，解决了发音长短，不一的模板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匹配问题，正好与我们的所求相符。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BBA65FC-0492-4FE0-AB77-A2EA79AA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" y="3874307"/>
            <a:ext cx="4294989" cy="23142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3312563-ADF7-42D2-8840-BB8015C9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92" y="3732696"/>
            <a:ext cx="4471386" cy="25419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84C0E1D-3897-485C-90DA-B9B96012EBBC}"/>
              </a:ext>
            </a:extLst>
          </p:cNvPr>
          <p:cNvSpPr txBox="1"/>
          <p:nvPr/>
        </p:nvSpPr>
        <p:spPr>
          <a:xfrm>
            <a:off x="1508814" y="3342139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欧式距离匹配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9DF66C-A986-4301-8169-F6369DC1BDF7}"/>
              </a:ext>
            </a:extLst>
          </p:cNvPr>
          <p:cNvSpPr txBox="1"/>
          <p:nvPr/>
        </p:nvSpPr>
        <p:spPr>
          <a:xfrm>
            <a:off x="7438904" y="3342139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DTW</a:t>
            </a:r>
            <a:r>
              <a:rPr lang="zh-CN" altLang="en-US" b="1" dirty="0"/>
              <a:t>距离匹配</a:t>
            </a:r>
          </a:p>
        </p:txBody>
      </p:sp>
    </p:spTree>
    <p:extLst>
      <p:ext uri="{BB962C8B-B14F-4D97-AF65-F5344CB8AC3E}">
        <p14:creationId xmlns:p14="http://schemas.microsoft.com/office/powerpoint/2010/main" val="14664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DE628A-7C71-49DC-A50A-28DC793721C3}"/>
              </a:ext>
            </a:extLst>
          </p:cNvPr>
          <p:cNvSpPr txBox="1"/>
          <p:nvPr/>
        </p:nvSpPr>
        <p:spPr>
          <a:xfrm>
            <a:off x="239118" y="1034600"/>
            <a:ext cx="499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动态时规整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 Time Warping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E3C784-F41B-4A16-A98C-0B93EB553B9E}"/>
              </a:ext>
            </a:extLst>
          </p:cNvPr>
          <p:cNvSpPr txBox="1"/>
          <p:nvPr/>
        </p:nvSpPr>
        <p:spPr>
          <a:xfrm>
            <a:off x="1063045" y="2627525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假定两组时间序列，</a:t>
            </a:r>
            <a:r>
              <a:rPr lang="en-US" altLang="zh-CN" dirty="0"/>
              <a:t>R = {r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en-US" altLang="zh-CN" dirty="0"/>
              <a:t>  ..    r</a:t>
            </a:r>
            <a:r>
              <a:rPr lang="en-US" altLang="zh-CN" baseline="-25000" dirty="0"/>
              <a:t>n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7E9EC5-8DD2-4369-BAF2-47FFF620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2" y="2150327"/>
            <a:ext cx="2963321" cy="889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1E04B6-E5A8-40BA-86D8-A168AFF49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89853" y="3007996"/>
            <a:ext cx="947349" cy="31278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F955E-751F-4757-B3BE-86DF4600D313}"/>
              </a:ext>
            </a:extLst>
          </p:cNvPr>
          <p:cNvSpPr/>
          <p:nvPr/>
        </p:nvSpPr>
        <p:spPr>
          <a:xfrm>
            <a:off x="7561920" y="2595306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91B940-EE20-4371-BD41-7264A8ACB24F}"/>
              </a:ext>
            </a:extLst>
          </p:cNvPr>
          <p:cNvSpPr/>
          <p:nvPr/>
        </p:nvSpPr>
        <p:spPr>
          <a:xfrm>
            <a:off x="7393244" y="4308421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DA5A2A-7D40-4925-A79D-BF6CDDB9B82F}"/>
              </a:ext>
            </a:extLst>
          </p:cNvPr>
          <p:cNvSpPr txBox="1"/>
          <p:nvPr/>
        </p:nvSpPr>
        <p:spPr>
          <a:xfrm>
            <a:off x="1063044" y="2971045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	   Q = {q</a:t>
            </a:r>
            <a:r>
              <a:rPr lang="en-US" altLang="zh-CN" baseline="-25000" dirty="0"/>
              <a:t>1</a:t>
            </a:r>
            <a:r>
              <a:rPr lang="en-US" altLang="zh-CN" dirty="0"/>
              <a:t>, q</a:t>
            </a:r>
            <a:r>
              <a:rPr lang="en-US" altLang="zh-CN" baseline="-25000" dirty="0"/>
              <a:t>2</a:t>
            </a:r>
            <a:r>
              <a:rPr lang="en-US" altLang="zh-CN" dirty="0"/>
              <a:t>, q</a:t>
            </a:r>
            <a:r>
              <a:rPr lang="en-US" altLang="zh-CN" baseline="-25000" dirty="0"/>
              <a:t>3</a:t>
            </a:r>
            <a:r>
              <a:rPr lang="en-US" altLang="zh-CN" dirty="0"/>
              <a:t>  .. q</a:t>
            </a:r>
            <a:r>
              <a:rPr lang="en-US" altLang="zh-CN" baseline="-25000" dirty="0"/>
              <a:t>n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34FC95-ED19-4326-9D7F-9FDE33AECCD6}"/>
              </a:ext>
            </a:extLst>
          </p:cNvPr>
          <p:cNvSpPr txBox="1"/>
          <p:nvPr/>
        </p:nvSpPr>
        <p:spPr>
          <a:xfrm>
            <a:off x="7646015" y="271073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Rn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F01A3-5567-4D61-B87F-F7A9DA0779B4}"/>
              </a:ext>
            </a:extLst>
          </p:cNvPr>
          <p:cNvSpPr txBox="1"/>
          <p:nvPr/>
        </p:nvSpPr>
        <p:spPr>
          <a:xfrm>
            <a:off x="7298064" y="457194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43719E-F799-4ACD-8094-D2FD5D8E6E7E}"/>
              </a:ext>
            </a:extLst>
          </p:cNvPr>
          <p:cNvSpPr txBox="1"/>
          <p:nvPr/>
        </p:nvSpPr>
        <p:spPr>
          <a:xfrm>
            <a:off x="1063044" y="4308421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为了测得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的相似度，将他们的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r>
              <a:rPr lang="zh-CN" altLang="en-US" dirty="0"/>
              <a:t>作为标准来表征相似程度</a:t>
            </a:r>
          </a:p>
        </p:txBody>
      </p:sp>
    </p:spTree>
    <p:extLst>
      <p:ext uri="{BB962C8B-B14F-4D97-AF65-F5344CB8AC3E}">
        <p14:creationId xmlns:p14="http://schemas.microsoft.com/office/powerpoint/2010/main" val="36306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PT世界-6">
            <a:extLst>
              <a:ext uri="{FF2B5EF4-FFF2-40B4-BE49-F238E27FC236}">
                <a16:creationId xmlns:a16="http://schemas.microsoft.com/office/drawing/2014/main" id="{6A5A091F-6C9C-45A7-95BB-D0938E521BD8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5" name="PPT世界-7">
            <a:extLst>
              <a:ext uri="{FF2B5EF4-FFF2-40B4-BE49-F238E27FC236}">
                <a16:creationId xmlns:a16="http://schemas.microsoft.com/office/drawing/2014/main" id="{DAE5D48F-104F-49E0-8416-CC47736BE7AD}"/>
              </a:ext>
            </a:extLst>
          </p:cNvPr>
          <p:cNvSpPr/>
          <p:nvPr/>
        </p:nvSpPr>
        <p:spPr>
          <a:xfrm rot="224379">
            <a:off x="-32591" y="-97726"/>
            <a:ext cx="3018000" cy="1046351"/>
          </a:xfrm>
          <a:custGeom>
            <a:avLst/>
            <a:gdLst>
              <a:gd name="connsiteX0" fmla="*/ 55498 w 3018000"/>
              <a:gd name="connsiteY0" fmla="*/ 1046351 h 1046351"/>
              <a:gd name="connsiteX1" fmla="*/ 2743127 w 3018000"/>
              <a:gd name="connsiteY1" fmla="*/ 870682 h 1046351"/>
              <a:gd name="connsiteX2" fmla="*/ 3018000 w 3018000"/>
              <a:gd name="connsiteY2" fmla="*/ 0 h 1046351"/>
              <a:gd name="connsiteX3" fmla="*/ 0 w 3018000"/>
              <a:gd name="connsiteY3" fmla="*/ 197263 h 10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000" h="1046351">
                <a:moveTo>
                  <a:pt x="55498" y="1046351"/>
                </a:moveTo>
                <a:lnTo>
                  <a:pt x="2743127" y="870682"/>
                </a:lnTo>
                <a:lnTo>
                  <a:pt x="3018000" y="0"/>
                </a:lnTo>
                <a:lnTo>
                  <a:pt x="0" y="197263"/>
                </a:lnTo>
                <a:close/>
              </a:path>
            </a:pathLst>
          </a:custGeom>
          <a:solidFill>
            <a:schemeClr val="accent1"/>
          </a:solidFill>
          <a:ln w="3429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 CN Light"/>
              <a:cs typeface="思源黑体 CN Bold" panose="020B0800000000000000" pitchFamily="34" charset="-122"/>
            </a:endParaRPr>
          </a:p>
        </p:txBody>
      </p:sp>
      <p:sp>
        <p:nvSpPr>
          <p:cNvPr id="46" name="PPT世界-8">
            <a:extLst>
              <a:ext uri="{FF2B5EF4-FFF2-40B4-BE49-F238E27FC236}">
                <a16:creationId xmlns:a16="http://schemas.microsoft.com/office/drawing/2014/main" id="{EAAD0A1B-3667-4458-BEA7-5F54CC1FE77D}"/>
              </a:ext>
            </a:extLst>
          </p:cNvPr>
          <p:cNvSpPr txBox="1"/>
          <p:nvPr/>
        </p:nvSpPr>
        <p:spPr>
          <a:xfrm>
            <a:off x="2070479" y="45146"/>
            <a:ext cx="668773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02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98000">
                    <a:prstClr val="white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47" name="PPT世界-9">
            <a:extLst>
              <a:ext uri="{FF2B5EF4-FFF2-40B4-BE49-F238E27FC236}">
                <a16:creationId xmlns:a16="http://schemas.microsoft.com/office/drawing/2014/main" id="{110D6AC8-AC60-4918-819F-553DFDDA4D03}"/>
              </a:ext>
            </a:extLst>
          </p:cNvPr>
          <p:cNvSpPr txBox="1"/>
          <p:nvPr/>
        </p:nvSpPr>
        <p:spPr>
          <a:xfrm>
            <a:off x="239118" y="112936"/>
            <a:ext cx="180587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项目介绍</a:t>
            </a:r>
          </a:p>
        </p:txBody>
      </p:sp>
      <p:sp>
        <p:nvSpPr>
          <p:cNvPr id="48" name="PPT世界-10">
            <a:extLst>
              <a:ext uri="{FF2B5EF4-FFF2-40B4-BE49-F238E27FC236}">
                <a16:creationId xmlns:a16="http://schemas.microsoft.com/office/drawing/2014/main" id="{9C2A6D63-AD05-4135-8637-247BE3C902E9}"/>
              </a:ext>
            </a:extLst>
          </p:cNvPr>
          <p:cNvSpPr txBox="1"/>
          <p:nvPr/>
        </p:nvSpPr>
        <p:spPr>
          <a:xfrm>
            <a:off x="213631" y="517615"/>
            <a:ext cx="1846601" cy="22461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14000"/>
              </a:lnSpc>
              <a:defRPr/>
            </a:pPr>
            <a:r>
              <a:rPr lang="en-US" altLang="zh-CN" sz="800" i="1" dirty="0">
                <a:gradFill>
                  <a:gsLst>
                    <a:gs pos="0">
                      <a:prstClr val="white"/>
                    </a:gs>
                    <a:gs pos="98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Bold" panose="020B0800000000000000" pitchFamily="34" charset="-122"/>
              </a:rPr>
              <a:t>PROJECT INTRODUCTION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68E261-6B3A-4F91-B431-4DF93B8E51F0}"/>
              </a:ext>
            </a:extLst>
          </p:cNvPr>
          <p:cNvSpPr txBox="1"/>
          <p:nvPr/>
        </p:nvSpPr>
        <p:spPr>
          <a:xfrm>
            <a:off x="237109" y="2010307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由式 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r>
              <a:rPr lang="el-GR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(i,j) = | q</a:t>
            </a:r>
            <a:r>
              <a:rPr lang="en-US" altLang="zh-CN" sz="20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- r</a:t>
            </a:r>
            <a:r>
              <a:rPr lang="en-US" altLang="zh-CN" sz="20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|</a:t>
            </a:r>
            <a:r>
              <a:rPr lang="zh-CN" altLang="en-US" sz="2000" dirty="0"/>
              <a:t>，求得</a:t>
            </a:r>
            <a:r>
              <a:rPr lang="zh-CN" altLang="en-US" sz="2000" b="1" dirty="0"/>
              <a:t>距离矩阵</a:t>
            </a:r>
            <a:r>
              <a:rPr lang="en-US" altLang="zh-CN" sz="2000" b="1" dirty="0"/>
              <a:t>D</a:t>
            </a:r>
            <a:endParaRPr lang="zh-CN" altLang="en-US" sz="2000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0BECD0A-9298-4EBB-8036-FFB98F87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74842"/>
              </p:ext>
            </p:extLst>
          </p:nvPr>
        </p:nvGraphicFramePr>
        <p:xfrm>
          <a:off x="5213114" y="1407274"/>
          <a:ext cx="6659220" cy="4142855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60044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577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622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60044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D5E21E57-011E-4BFA-B4A6-E7BEAB83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67" y="3325716"/>
            <a:ext cx="2963321" cy="8899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53927C-AA57-458A-B3B6-08D94BCFF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30303" y="4652938"/>
            <a:ext cx="947349" cy="31278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958EEC4-27CC-4CFB-9159-00DBD46553C5}"/>
              </a:ext>
            </a:extLst>
          </p:cNvPr>
          <p:cNvSpPr/>
          <p:nvPr/>
        </p:nvSpPr>
        <p:spPr>
          <a:xfrm>
            <a:off x="3031655" y="3770695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B0E734-A22D-4E38-8E35-6263C62EEF48}"/>
              </a:ext>
            </a:extLst>
          </p:cNvPr>
          <p:cNvSpPr/>
          <p:nvPr/>
        </p:nvSpPr>
        <p:spPr>
          <a:xfrm>
            <a:off x="7733694" y="5953363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FF937-BDDA-48D9-BBE7-EE4489512443}"/>
              </a:ext>
            </a:extLst>
          </p:cNvPr>
          <p:cNvSpPr txBox="1"/>
          <p:nvPr/>
        </p:nvSpPr>
        <p:spPr>
          <a:xfrm>
            <a:off x="3115750" y="388612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Rn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85BAFC-2E47-488D-8446-8C2A569AAA2F}"/>
              </a:ext>
            </a:extLst>
          </p:cNvPr>
          <p:cNvSpPr txBox="1"/>
          <p:nvPr/>
        </p:nvSpPr>
        <p:spPr>
          <a:xfrm>
            <a:off x="7638514" y="6216887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Qn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C83E0C-4157-4CB4-BF1C-A4E4C9620FB9}"/>
              </a:ext>
            </a:extLst>
          </p:cNvPr>
          <p:cNvSpPr txBox="1"/>
          <p:nvPr/>
        </p:nvSpPr>
        <p:spPr>
          <a:xfrm>
            <a:off x="241775" y="4863057"/>
            <a:ext cx="4323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(1,1)</a:t>
            </a:r>
            <a:r>
              <a:rPr lang="zh-CN" altLang="en-US" dirty="0"/>
              <a:t>出发到达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(n,n)</a:t>
            </a:r>
            <a:r>
              <a:rPr lang="zh-CN" altLang="en-US" dirty="0"/>
              <a:t>可以有很多条路径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找到总距离最短的路径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EEB306B-BDD5-4F3B-88AD-206A4014C2BB}"/>
              </a:ext>
            </a:extLst>
          </p:cNvPr>
          <p:cNvSpPr/>
          <p:nvPr/>
        </p:nvSpPr>
        <p:spPr>
          <a:xfrm>
            <a:off x="1902000" y="5304874"/>
            <a:ext cx="501585" cy="59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34B6DE-F2A1-485A-8437-9E52495357E0}"/>
              </a:ext>
            </a:extLst>
          </p:cNvPr>
          <p:cNvCxnSpPr>
            <a:cxnSpLocks/>
          </p:cNvCxnSpPr>
          <p:nvPr/>
        </p:nvCxnSpPr>
        <p:spPr>
          <a:xfrm flipV="1">
            <a:off x="5201474" y="4444467"/>
            <a:ext cx="0" cy="1092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80FAC0-D8D5-469F-AB24-9319C5EAE09D}"/>
              </a:ext>
            </a:extLst>
          </p:cNvPr>
          <p:cNvCxnSpPr>
            <a:cxnSpLocks/>
          </p:cNvCxnSpPr>
          <p:nvPr/>
        </p:nvCxnSpPr>
        <p:spPr>
          <a:xfrm flipV="1">
            <a:off x="6524972" y="1986895"/>
            <a:ext cx="623188" cy="45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9565DA4-A5C6-4025-A4CE-D0650AC7EDB9}"/>
              </a:ext>
            </a:extLst>
          </p:cNvPr>
          <p:cNvCxnSpPr>
            <a:cxnSpLocks/>
          </p:cNvCxnSpPr>
          <p:nvPr/>
        </p:nvCxnSpPr>
        <p:spPr>
          <a:xfrm flipV="1">
            <a:off x="5201474" y="3325716"/>
            <a:ext cx="1320580" cy="111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810CCA-CE36-4E6A-8550-D81121A4FB79}"/>
              </a:ext>
            </a:extLst>
          </p:cNvPr>
          <p:cNvCxnSpPr>
            <a:cxnSpLocks/>
          </p:cNvCxnSpPr>
          <p:nvPr/>
        </p:nvCxnSpPr>
        <p:spPr>
          <a:xfrm flipV="1">
            <a:off x="6522054" y="2393767"/>
            <a:ext cx="0" cy="931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13EC6DD-AD5B-4B71-8217-9EA357AC974D}"/>
              </a:ext>
            </a:extLst>
          </p:cNvPr>
          <p:cNvCxnSpPr>
            <a:cxnSpLocks/>
          </p:cNvCxnSpPr>
          <p:nvPr/>
        </p:nvCxnSpPr>
        <p:spPr>
          <a:xfrm flipV="1">
            <a:off x="7123708" y="2007219"/>
            <a:ext cx="4086677" cy="7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9EDDD-5677-414A-BD99-FFE6DDE478ED}"/>
              </a:ext>
            </a:extLst>
          </p:cNvPr>
          <p:cNvCxnSpPr>
            <a:cxnSpLocks/>
          </p:cNvCxnSpPr>
          <p:nvPr/>
        </p:nvCxnSpPr>
        <p:spPr>
          <a:xfrm flipV="1">
            <a:off x="11196179" y="1463455"/>
            <a:ext cx="650096" cy="54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8733FA0-417D-46CA-AC2F-8601197C5E44}"/>
              </a:ext>
            </a:extLst>
          </p:cNvPr>
          <p:cNvCxnSpPr>
            <a:cxnSpLocks/>
          </p:cNvCxnSpPr>
          <p:nvPr/>
        </p:nvCxnSpPr>
        <p:spPr>
          <a:xfrm flipV="1">
            <a:off x="5201473" y="4302999"/>
            <a:ext cx="1310686" cy="1233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361BBC-B2E2-48C1-95AB-32D3FB38F205}"/>
              </a:ext>
            </a:extLst>
          </p:cNvPr>
          <p:cNvCxnSpPr>
            <a:cxnSpLocks/>
          </p:cNvCxnSpPr>
          <p:nvPr/>
        </p:nvCxnSpPr>
        <p:spPr>
          <a:xfrm>
            <a:off x="6523798" y="4302999"/>
            <a:ext cx="2037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AF39F4C-0F7B-4B54-8BF4-362C45A218C9}"/>
              </a:ext>
            </a:extLst>
          </p:cNvPr>
          <p:cNvCxnSpPr>
            <a:cxnSpLocks/>
          </p:cNvCxnSpPr>
          <p:nvPr/>
        </p:nvCxnSpPr>
        <p:spPr>
          <a:xfrm flipV="1">
            <a:off x="8561110" y="3768003"/>
            <a:ext cx="636001" cy="56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75A0CC8-80EE-4043-98CD-9AD1EBFBE104}"/>
              </a:ext>
            </a:extLst>
          </p:cNvPr>
          <p:cNvCxnSpPr>
            <a:cxnSpLocks/>
          </p:cNvCxnSpPr>
          <p:nvPr/>
        </p:nvCxnSpPr>
        <p:spPr>
          <a:xfrm flipH="1" flipV="1">
            <a:off x="9197111" y="2439090"/>
            <a:ext cx="11639" cy="1339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055A6B-E2C8-4570-93BF-595A4E3E4B71}"/>
              </a:ext>
            </a:extLst>
          </p:cNvPr>
          <p:cNvCxnSpPr>
            <a:cxnSpLocks/>
          </p:cNvCxnSpPr>
          <p:nvPr/>
        </p:nvCxnSpPr>
        <p:spPr>
          <a:xfrm flipV="1">
            <a:off x="9208750" y="1383798"/>
            <a:ext cx="1350434" cy="105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518322D-C477-4CDC-8CE6-9B6B7728D1BC}"/>
              </a:ext>
            </a:extLst>
          </p:cNvPr>
          <p:cNvCxnSpPr>
            <a:cxnSpLocks/>
          </p:cNvCxnSpPr>
          <p:nvPr/>
        </p:nvCxnSpPr>
        <p:spPr>
          <a:xfrm flipV="1">
            <a:off x="10548436" y="1399745"/>
            <a:ext cx="1323898" cy="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C31CF49-C913-4EB0-8A05-AF606763F493}"/>
              </a:ext>
            </a:extLst>
          </p:cNvPr>
          <p:cNvCxnSpPr>
            <a:cxnSpLocks/>
          </p:cNvCxnSpPr>
          <p:nvPr/>
        </p:nvCxnSpPr>
        <p:spPr>
          <a:xfrm>
            <a:off x="5201473" y="5536796"/>
            <a:ext cx="2017972" cy="1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EC5572-1BB6-4C99-A5B1-FEAA2B3256F9}"/>
              </a:ext>
            </a:extLst>
          </p:cNvPr>
          <p:cNvCxnSpPr>
            <a:cxnSpLocks/>
          </p:cNvCxnSpPr>
          <p:nvPr/>
        </p:nvCxnSpPr>
        <p:spPr>
          <a:xfrm flipV="1">
            <a:off x="7219445" y="2021888"/>
            <a:ext cx="4652889" cy="351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E85464-2B3F-4EF7-AE16-A043F396A55E}"/>
              </a:ext>
            </a:extLst>
          </p:cNvPr>
          <p:cNvCxnSpPr>
            <a:cxnSpLocks/>
          </p:cNvCxnSpPr>
          <p:nvPr/>
        </p:nvCxnSpPr>
        <p:spPr>
          <a:xfrm flipH="1" flipV="1">
            <a:off x="11872334" y="1393343"/>
            <a:ext cx="2" cy="631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7CD716C-782C-40B7-8408-0C279E1A993A}"/>
              </a:ext>
            </a:extLst>
          </p:cNvPr>
          <p:cNvSpPr txBox="1"/>
          <p:nvPr/>
        </p:nvSpPr>
        <p:spPr>
          <a:xfrm>
            <a:off x="239118" y="1034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距离矩阵计算：</a:t>
            </a:r>
          </a:p>
        </p:txBody>
      </p:sp>
    </p:spTree>
    <p:extLst>
      <p:ext uri="{BB962C8B-B14F-4D97-AF65-F5344CB8AC3E}">
        <p14:creationId xmlns:p14="http://schemas.microsoft.com/office/powerpoint/2010/main" val="39484408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浅色通用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6DFE"/>
      </a:accent1>
      <a:accent2>
        <a:srgbClr val="0434FE"/>
      </a:accent2>
      <a:accent3>
        <a:srgbClr val="4B04FE"/>
      </a:accent3>
      <a:accent4>
        <a:srgbClr val="FFEDCE"/>
      </a:accent4>
      <a:accent5>
        <a:srgbClr val="5B9BD5"/>
      </a:accent5>
      <a:accent6>
        <a:srgbClr val="70AD47"/>
      </a:accent6>
      <a:hlink>
        <a:srgbClr val="008CAC"/>
      </a:hlink>
      <a:folHlink>
        <a:srgbClr val="BFBFBF"/>
      </a:folHlink>
    </a:clrScheme>
    <a:fontScheme name="自定义 5">
      <a:majorFont>
        <a:latin typeface="OPPOSans H"/>
        <a:ea typeface="OPPOSans M"/>
        <a:cs typeface=""/>
      </a:majorFont>
      <a:minorFont>
        <a:latin typeface="OPPOSans M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PPT世界-教育学-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135"/>
      </a:accent1>
      <a:accent2>
        <a:srgbClr val="1D4CAA"/>
      </a:accent2>
      <a:accent3>
        <a:srgbClr val="6D7F8D"/>
      </a:accent3>
      <a:accent4>
        <a:srgbClr val="AF9A7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思源黑体 CN Bold"/>
        <a:ea typeface="思源黑体 CN Bold"/>
        <a:cs typeface=""/>
      </a:majorFont>
      <a:minorFont>
        <a:latin typeface="思源黑体 CN Bold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1006</Words>
  <Application>Microsoft Office PowerPoint</Application>
  <PresentationFormat>宽屏</PresentationFormat>
  <Paragraphs>209</Paragraphs>
  <Slides>17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OPPOSans H</vt:lpstr>
      <vt:lpstr>OPPOSans M</vt:lpstr>
      <vt:lpstr>等线</vt:lpstr>
      <vt:lpstr>思源黑体 CN Bold</vt:lpstr>
      <vt:lpstr>思源黑体 CN Light</vt:lpstr>
      <vt:lpstr>宋体</vt:lpstr>
      <vt:lpstr>arial</vt:lpstr>
      <vt:lpstr>arial</vt:lpstr>
      <vt:lpstr>Calibri</vt:lpstr>
      <vt:lpstr>Wingdings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极简蓝商务风工作总结报告ppt模板</dc:title>
  <dc:creator>落子无悔PPT</dc:creator>
  <cp:keywords>51PPT模板网</cp:keywords>
  <dc:description>www.51pptmoban.com</dc:description>
  <cp:lastModifiedBy>XIANG JI</cp:lastModifiedBy>
  <cp:revision>161</cp:revision>
  <dcterms:created xsi:type="dcterms:W3CDTF">2022-05-08T08:36:15Z</dcterms:created>
  <dcterms:modified xsi:type="dcterms:W3CDTF">2022-08-08T19:07:56Z</dcterms:modified>
</cp:coreProperties>
</file>