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9"/>
    </p:embeddedFont>
    <p:embeddedFont>
      <p:font typeface="Della Respira" panose="02000603000000000000" pitchFamily="2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4"/>
  </p:normalViewPr>
  <p:slideViewPr>
    <p:cSldViewPr snapToGrid="0" snapToObjects="1">
      <p:cViewPr varScale="1">
        <p:scale>
          <a:sx n="143" d="100"/>
          <a:sy n="143" d="100"/>
        </p:scale>
        <p:origin x="84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834a636a1_1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834a636a1_1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834a636a1_1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834a636a1_1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7834a636a1_1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7834a636a1_1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834a636a1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834a636a1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834a636a1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834a636a1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2.xml"/><Relationship Id="rId18" Type="http://schemas.openxmlformats.org/officeDocument/2006/relationships/slide" Target="slide17.xml"/><Relationship Id="rId26" Type="http://schemas.openxmlformats.org/officeDocument/2006/relationships/slide" Target="slide25.xml"/><Relationship Id="rId3" Type="http://schemas.openxmlformats.org/officeDocument/2006/relationships/slide" Target="slide2.xml"/><Relationship Id="rId21" Type="http://schemas.openxmlformats.org/officeDocument/2006/relationships/slide" Target="slide20.xml"/><Relationship Id="rId7" Type="http://schemas.openxmlformats.org/officeDocument/2006/relationships/slide" Target="slide6.xml"/><Relationship Id="rId12" Type="http://schemas.openxmlformats.org/officeDocument/2006/relationships/slide" Target="slide11.xml"/><Relationship Id="rId17" Type="http://schemas.openxmlformats.org/officeDocument/2006/relationships/slide" Target="slide16.xml"/><Relationship Id="rId25" Type="http://schemas.openxmlformats.org/officeDocument/2006/relationships/slide" Target="slide24.xml"/><Relationship Id="rId2" Type="http://schemas.openxmlformats.org/officeDocument/2006/relationships/notesSlide" Target="../notesSlides/notesSlide1.xml"/><Relationship Id="rId16" Type="http://schemas.openxmlformats.org/officeDocument/2006/relationships/slide" Target="slide15.xml"/><Relationship Id="rId20" Type="http://schemas.openxmlformats.org/officeDocument/2006/relationships/slide" Target="slide19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11" Type="http://schemas.openxmlformats.org/officeDocument/2006/relationships/slide" Target="slide10.xml"/><Relationship Id="rId24" Type="http://schemas.openxmlformats.org/officeDocument/2006/relationships/slide" Target="slide23.xml"/><Relationship Id="rId5" Type="http://schemas.openxmlformats.org/officeDocument/2006/relationships/slide" Target="slide4.xml"/><Relationship Id="rId15" Type="http://schemas.openxmlformats.org/officeDocument/2006/relationships/slide" Target="slide14.xml"/><Relationship Id="rId23" Type="http://schemas.openxmlformats.org/officeDocument/2006/relationships/slide" Target="slide22.xml"/><Relationship Id="rId10" Type="http://schemas.openxmlformats.org/officeDocument/2006/relationships/slide" Target="slide9.xml"/><Relationship Id="rId19" Type="http://schemas.openxmlformats.org/officeDocument/2006/relationships/slide" Target="slide18.xml"/><Relationship Id="rId4" Type="http://schemas.openxmlformats.org/officeDocument/2006/relationships/slide" Target="slide3.xml"/><Relationship Id="rId9" Type="http://schemas.openxmlformats.org/officeDocument/2006/relationships/slide" Target="slide8.xml"/><Relationship Id="rId14" Type="http://schemas.openxmlformats.org/officeDocument/2006/relationships/slide" Target="slide13.xml"/><Relationship Id="rId22" Type="http://schemas.openxmlformats.org/officeDocument/2006/relationships/slide" Target="slide21.xml"/><Relationship Id="rId27" Type="http://schemas.openxmlformats.org/officeDocument/2006/relationships/slide" Target="slide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AI </a:t>
            </a:r>
            <a:r>
              <a:rPr lang="en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BasicS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TECHNICAL TERMS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AI in practice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</a:t>
            </a:r>
            <a:r>
              <a:rPr lang="en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odel</a:t>
            </a: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behaviour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R</a:t>
            </a:r>
            <a:r>
              <a:rPr lang="en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esponsible</a:t>
            </a: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use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r:id="rId6" action="ppaction://hlinksldjump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7" name="Google Shape;247;p17">
            <a:hlinkClick r:id="rId7" action="ppaction://hlinksldjump"/>
          </p:cNvPr>
          <p:cNvSpPr txBox="1"/>
          <p:nvPr/>
        </p:nvSpPr>
        <p:spPr>
          <a:xfrm>
            <a:off x="576450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8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9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10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r:id="rId11" action="ppaction://hlinksldjump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2" name="Google Shape;252;p17">
            <a:hlinkClick r:id="rId12" action="ppaction://hlinksldjump"/>
          </p:cNvPr>
          <p:cNvSpPr txBox="1"/>
          <p:nvPr/>
        </p:nvSpPr>
        <p:spPr>
          <a:xfrm>
            <a:off x="1919663" y="40047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13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4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5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r:id="rId16" action="ppaction://hlinksldjump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7" name="Google Shape;257;p17">
            <a:hlinkClick r:id="rId17" action="ppaction://hlinksldjump"/>
          </p:cNvPr>
          <p:cNvSpPr txBox="1"/>
          <p:nvPr/>
        </p:nvSpPr>
        <p:spPr>
          <a:xfrm>
            <a:off x="3262881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8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9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20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21" action="ppaction://hlinksldjump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" name="Google Shape;262;p17">
            <a:hlinkClick r:id="rId22" action="ppaction://hlinksldjump"/>
          </p:cNvPr>
          <p:cNvSpPr txBox="1"/>
          <p:nvPr/>
        </p:nvSpPr>
        <p:spPr>
          <a:xfrm>
            <a:off x="4607975" y="4004966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23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rId24" action="ppaction://hlinksldjump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rId25" action="ppaction://hlinksldjump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r:id="rId26" action="ppaction://hlinksldjump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7" name="Google Shape;267;p17">
            <a:hlinkClick r:id="rId27" action="ppaction://hlinksldjump"/>
          </p:cNvPr>
          <p:cNvSpPr txBox="1"/>
          <p:nvPr/>
        </p:nvSpPr>
        <p:spPr>
          <a:xfrm>
            <a:off x="5949425" y="400495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1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7"/>
                                            </p:cond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5"/>
                                            </p:cond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1"/>
                                            </p:cond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9"/>
                                            </p:cond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7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1"/>
                                            </p:cond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9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7"/>
                                            </p:cond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3"/>
                                            </p:cond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9"/>
                                            </p:cond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5"/>
                                            </p:cond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7"/>
                                            </p:cond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5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3"/>
                                            </p:cond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7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0" grpId="0"/>
      <p:bldP spid="261" grpId="0"/>
      <p:bldP spid="262" grpId="0"/>
      <p:bldP spid="263" grpId="0"/>
      <p:bldP spid="264" grpId="0"/>
      <p:bldP spid="265" grpId="0"/>
      <p:bldP spid="266" grpId="0"/>
      <p:bldP spid="2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process adapts a pre-trained model to a specific dataset or task.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 err="1"/>
              <a:t>echnical</a:t>
            </a:r>
            <a:r>
              <a:rPr lang="en" dirty="0"/>
              <a:t> terms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These numerical vectors capture the meaning of text for tasks like search and clustering.</a:t>
            </a:r>
            <a:endParaRPr dirty="0"/>
          </a:p>
        </p:txBody>
      </p:sp>
      <p:sp>
        <p:nvSpPr>
          <p:cNvPr id="332" name="Google Shape;332;p2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 err="1"/>
              <a:t>echnical</a:t>
            </a:r>
            <a:r>
              <a:rPr lang="en" dirty="0"/>
              <a:t> terms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eBay uses this type of system to suggest products you might want to buy.</a:t>
            </a:r>
            <a:endParaRPr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AI in Practice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field helps computers understand and generate human language.</a:t>
            </a:r>
            <a:endParaRPr dirty="0"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AI in Practice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type of AI can act on instructions, making decisions and carrying out steps.</a:t>
            </a:r>
            <a:endParaRPr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AI in Practice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Using AI to handle repetitive tasks across apps and services is called this.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AI in Practice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AlphaGo used this approach, where models learn through trial, error, and reward.</a:t>
            </a:r>
            <a:endParaRPr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AI in Practice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When a model makes up information that isn’t true, it’s called this.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Model Behaviour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When training data skews results toward one group, this issue appears.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Model Behaviour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Treating different groups equitably in AI outcomes relates to this principle.</a:t>
            </a:r>
            <a:endParaRPr dirty="0"/>
          </a:p>
        </p:txBody>
      </p: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Model Behaviour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is the broad field of building systems that perform tasks requiring human intelligence.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AI B</a:t>
            </a:r>
            <a:r>
              <a:rPr lang="en-GB" dirty="0"/>
              <a:t>a</a:t>
            </a:r>
            <a:r>
              <a:rPr lang="en" dirty="0" err="1"/>
              <a:t>sics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quality means we can understand how and why a model made a decision.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Model Behaviour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When a model’s process and limitations are open to inspection, it shows this.</a:t>
            </a:r>
            <a:endParaRPr dirty="0"/>
          </a:p>
        </p:txBody>
      </p:sp>
      <p:sp>
        <p:nvSpPr>
          <p:cNvPr id="392" name="Google Shape;392;p37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Model Behaviour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Protecting sensitive customer information relates to this concept.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Responsible Use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Adding this ensures humans remain part of AI decision-making.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Responsible Use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Before deploying an AI system, companies should perform this to identify potential harms.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Responsible Use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Regulatory bodies or internal committees provide this to ensure AI is used responsibly.</a:t>
            </a:r>
            <a:endParaRPr dirty="0"/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Responsible Use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These boundaries are set to prevent misuse and ensure AI operates safely.</a:t>
            </a:r>
            <a:endParaRPr dirty="0"/>
          </a:p>
        </p:txBody>
      </p:sp>
      <p:sp>
        <p:nvSpPr>
          <p:cNvPr id="422" name="Google Shape;422;p4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/>
              <a:t>Responsible Use</a:t>
            </a:r>
            <a:r>
              <a:rPr lang="en" dirty="0"/>
              <a:t>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is a subset of AI where systems learn patterns from data instead of being explicitly programmed.</a:t>
            </a:r>
            <a:endParaRPr dirty="0"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AI BASICs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branch of AI creates new content like text, images, or audio.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AI BASICS 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ChatGPT is an example of this type of model trained on huge text datasets.</a:t>
            </a:r>
            <a:endParaRPr dirty="0"/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AI BASICS · </a:t>
            </a:r>
            <a:r>
              <a:rPr lang="en" dirty="0">
                <a:solidFill>
                  <a:srgbClr val="FFC319"/>
                </a:solidFill>
              </a:rPr>
              <a:t>$800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These layered systems of connected nodes are inspired by the structure of the human brain.</a:t>
            </a:r>
            <a:endParaRPr dirty="0"/>
          </a:p>
        </p:txBody>
      </p:sp>
      <p:sp>
        <p:nvSpPr>
          <p:cNvPr id="302" name="Google Shape;302;p2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AI BASICS 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is the instruction you give to an AI model to get a response.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TECHNICAL TERMS · </a:t>
            </a:r>
            <a:r>
              <a:rPr lang="en" dirty="0">
                <a:solidFill>
                  <a:srgbClr val="FFC319"/>
                </a:solidFill>
              </a:rPr>
              <a:t>$200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This defines the maximum amount of text a model can “see” at once.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TECHNICAL TERMS · </a:t>
            </a:r>
            <a:r>
              <a:rPr lang="en" dirty="0">
                <a:solidFill>
                  <a:srgbClr val="FFC319"/>
                </a:solidFill>
              </a:rPr>
              <a:t>$400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GB" dirty="0"/>
              <a:t>Models break text into these small units, usually a few characters or words at a time.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T</a:t>
            </a:r>
            <a:r>
              <a:rPr lang="en" dirty="0" err="1"/>
              <a:t>echnical</a:t>
            </a:r>
            <a:r>
              <a:rPr lang="en" dirty="0"/>
              <a:t> terms · </a:t>
            </a:r>
            <a:r>
              <a:rPr lang="en" dirty="0">
                <a:solidFill>
                  <a:srgbClr val="FFC319"/>
                </a:solidFill>
              </a:rPr>
              <a:t>$600</a:t>
            </a:r>
            <a:endParaRPr dirty="0"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556</Words>
  <Application>Microsoft Macintosh PowerPoint</Application>
  <PresentationFormat>On-screen Show (16:9)</PresentationFormat>
  <Paragraphs>81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Bebas Neue</vt:lpstr>
      <vt:lpstr>Della Respira</vt:lpstr>
      <vt:lpstr>Calibri</vt:lpstr>
      <vt:lpstr>Jeoparty template</vt:lpstr>
      <vt:lpstr>Panel</vt:lpstr>
      <vt:lpstr>This is the broad field of building systems that perform tasks requiring human intelligence.</vt:lpstr>
      <vt:lpstr>This is a subset of AI where systems learn patterns from data instead of being explicitly programmed.</vt:lpstr>
      <vt:lpstr>This branch of AI creates new content like text, images, or audio.</vt:lpstr>
      <vt:lpstr>ChatGPT is an example of this type of model trained on huge text datasets.</vt:lpstr>
      <vt:lpstr>These layered systems of connected nodes are inspired by the structure of the human brain.</vt:lpstr>
      <vt:lpstr>This is the instruction you give to an AI model to get a response.</vt:lpstr>
      <vt:lpstr>This defines the maximum amount of text a model can “see” at once.</vt:lpstr>
      <vt:lpstr>Models break text into these small units, usually a few characters or words at a time.</vt:lpstr>
      <vt:lpstr>This process adapts a pre-trained model to a specific dataset or task.</vt:lpstr>
      <vt:lpstr>These numerical vectors capture the meaning of text for tasks like search and clustering.</vt:lpstr>
      <vt:lpstr>eBay uses this type of system to suggest products you might want to buy.</vt:lpstr>
      <vt:lpstr>This field helps computers understand and generate human language.</vt:lpstr>
      <vt:lpstr>This type of AI can act on instructions, making decisions and carrying out steps.</vt:lpstr>
      <vt:lpstr>Using AI to handle repetitive tasks across apps and services is called this.</vt:lpstr>
      <vt:lpstr>AlphaGo used this approach, where models learn through trial, error, and reward.</vt:lpstr>
      <vt:lpstr>When a model makes up information that isn’t true, it’s called this.</vt:lpstr>
      <vt:lpstr>When training data skews results toward one group, this issue appears.</vt:lpstr>
      <vt:lpstr>Treating different groups equitably in AI outcomes relates to this principle.</vt:lpstr>
      <vt:lpstr>This quality means we can understand how and why a model made a decision.</vt:lpstr>
      <vt:lpstr>When a model’s process and limitations are open to inspection, it shows this.</vt:lpstr>
      <vt:lpstr>Protecting sensitive customer information relates to this concept.</vt:lpstr>
      <vt:lpstr>Adding this ensures humans remain part of AI decision-making.</vt:lpstr>
      <vt:lpstr>Before deploying an AI system, companies should perform this to identify potential harms.</vt:lpstr>
      <vt:lpstr>Regulatory bodies or internal committees provide this to ensure AI is used responsibly.</vt:lpstr>
      <vt:lpstr>These boundaries are set to prevent misuse and ensure AI operates safely.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Kevin Cunningham</cp:lastModifiedBy>
  <cp:revision>3</cp:revision>
  <dcterms:modified xsi:type="dcterms:W3CDTF">2025-09-08T12:49:09Z</dcterms:modified>
</cp:coreProperties>
</file>