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36"/>
  </p:notesMasterIdLst>
  <p:handoutMasterIdLst>
    <p:handoutMasterId r:id="rId37"/>
  </p:handoutMasterIdLst>
  <p:sldIdLst>
    <p:sldId id="256" r:id="rId3"/>
    <p:sldId id="328" r:id="rId4"/>
    <p:sldId id="373" r:id="rId5"/>
    <p:sldId id="377" r:id="rId6"/>
    <p:sldId id="374" r:id="rId7"/>
    <p:sldId id="391" r:id="rId8"/>
    <p:sldId id="400" r:id="rId9"/>
    <p:sldId id="392" r:id="rId10"/>
    <p:sldId id="376" r:id="rId11"/>
    <p:sldId id="378" r:id="rId12"/>
    <p:sldId id="393" r:id="rId13"/>
    <p:sldId id="401" r:id="rId14"/>
    <p:sldId id="379" r:id="rId15"/>
    <p:sldId id="394" r:id="rId16"/>
    <p:sldId id="380" r:id="rId17"/>
    <p:sldId id="381" r:id="rId18"/>
    <p:sldId id="395" r:id="rId19"/>
    <p:sldId id="382" r:id="rId20"/>
    <p:sldId id="396" r:id="rId21"/>
    <p:sldId id="383" r:id="rId22"/>
    <p:sldId id="384" r:id="rId23"/>
    <p:sldId id="397" r:id="rId24"/>
    <p:sldId id="385" r:id="rId25"/>
    <p:sldId id="386" r:id="rId26"/>
    <p:sldId id="398" r:id="rId27"/>
    <p:sldId id="387" r:id="rId28"/>
    <p:sldId id="399" r:id="rId29"/>
    <p:sldId id="388" r:id="rId30"/>
    <p:sldId id="375" r:id="rId31"/>
    <p:sldId id="389" r:id="rId32"/>
    <p:sldId id="402" r:id="rId33"/>
    <p:sldId id="390" r:id="rId34"/>
    <p:sldId id="263" r:id="rId35"/>
  </p:sldIdLst>
  <p:sldSz cx="9906000" cy="6858000" type="A4"/>
  <p:notesSz cx="7086600" cy="102219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1pPr>
    <a:lvl2pPr marL="4572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2pPr>
    <a:lvl3pPr marL="9144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3pPr>
    <a:lvl4pPr marL="1371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4pPr>
    <a:lvl5pPr marL="18288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0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21" autoAdjust="0"/>
    <p:restoredTop sz="92517" autoAdjust="0"/>
  </p:normalViewPr>
  <p:slideViewPr>
    <p:cSldViewPr>
      <p:cViewPr varScale="1">
        <p:scale>
          <a:sx n="118" d="100"/>
          <a:sy n="118" d="100"/>
        </p:scale>
        <p:origin x="2056" y="20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-67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220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4788" y="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algn="r"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0915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4788" y="970915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algn="r"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9CBFC2FC-AB15-4A86-A090-42EA9D9D81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17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1"/>
          <p:cNvSpPr>
            <a:spLocks noChangeArrowheads="1"/>
          </p:cNvSpPr>
          <p:nvPr/>
        </p:nvSpPr>
        <p:spPr bwMode="auto">
          <a:xfrm>
            <a:off x="0" y="0"/>
            <a:ext cx="7086600" cy="102219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6863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t" anchorCtr="0" compatLnSpc="1">
            <a:prstTxWarp prst="textNoShape">
              <a:avLst/>
            </a:prstTxWarp>
          </a:bodyPr>
          <a:lstStyle>
            <a:lvl1pPr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014788" y="0"/>
            <a:ext cx="306863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t" anchorCtr="0" compatLnSpc="1">
            <a:prstTxWarp prst="textNoShape">
              <a:avLst/>
            </a:prstTxWarp>
          </a:bodyPr>
          <a:lstStyle>
            <a:lvl1pPr algn="r"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3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776288" y="766763"/>
            <a:ext cx="5532437" cy="38306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08025" y="4856163"/>
            <a:ext cx="5668963" cy="459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709150"/>
            <a:ext cx="306863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b" anchorCtr="0" compatLnSpc="1">
            <a:prstTxWarp prst="textNoShape">
              <a:avLst/>
            </a:prstTxWarp>
          </a:bodyPr>
          <a:lstStyle>
            <a:lvl1pPr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014788" y="9709150"/>
            <a:ext cx="306863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b" anchorCtr="0" compatLnSpc="1">
            <a:prstTxWarp prst="textNoShape">
              <a:avLst/>
            </a:prstTxWarp>
          </a:bodyPr>
          <a:lstStyle>
            <a:lvl1pPr algn="r"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705325CD-D4D1-46AB-A07B-76CAD4A1525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3296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fld id="{4B24E597-641E-4831-92E7-FE32F3EB8DD0}" type="slidenum">
              <a:rPr lang="en-GB">
                <a:solidFill>
                  <a:srgbClr val="000000"/>
                </a:solidFill>
                <a:latin typeface="Times New Roman" pitchFamily="18" charset="0"/>
              </a:rPr>
              <a:pPr/>
              <a:t>1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4700" y="766763"/>
            <a:ext cx="5537200" cy="38338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8025" y="4856163"/>
            <a:ext cx="5670550" cy="459898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8902" tIns="49451" rIns="98902" bIns="49451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705325CD-D4D1-46AB-A07B-76CAD4A15258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431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StringCalculator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add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numberString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numberString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numbers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numberString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split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","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filter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!== 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map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parseInt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finalSum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numbers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reduce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((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sum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sum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}, 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finalSum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705325CD-D4D1-46AB-A07B-76CAD4A15258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051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DAA5FB-1A88-4438-BFBB-9BBB90E531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98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5734D-DD4C-4AFE-A48C-C042F044E4B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61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7814"/>
            <a:ext cx="2227131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7814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8A648-AA13-472B-B8F8-A061FAD9486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577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31D7C-3F02-481D-A2CB-CE756043E4B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297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99C5-CA01-4C37-9A77-0BC9D4DCC8E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730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ECA9A-3BFE-4494-AE79-033AB3181B4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933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4964"/>
            <a:ext cx="4373431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831" y="1604964"/>
            <a:ext cx="437515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55E91-4FFC-497B-9460-CB8D1F1E6E6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726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5E714-687B-490B-BC5F-848B0211A5D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462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BA0F8F-584F-4FE6-8B99-D18FEFDE602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565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DBC1AD-34F6-412E-A983-7210815D51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9051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BC6ED-34ED-4D17-86C5-68EFDB043C1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26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17CFC-9530-4DD8-A082-6933CE16E3A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156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58291-C605-4591-98C4-EA212E38231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5962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961CE-61F8-4BC5-8BB3-B0A0F0B4CAB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1860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85800"/>
            <a:ext cx="2227131" cy="54435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85800"/>
            <a:ext cx="6521450" cy="54435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A37626-AC2C-4FBA-AD1A-B46461F8D7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1562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685801"/>
            <a:ext cx="8418381" cy="21256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D173BD-EAA9-43F3-A181-9BB25AB1E92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18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8FDBB7-AE6C-44A4-9354-E420422B6D9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530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73431" cy="452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831" y="1600200"/>
            <a:ext cx="4375150" cy="452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91112-9BC8-4B82-B6DA-AD3952AEF20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26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2EFEF-B460-41E1-B380-21E0D72C12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086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5FF55-9A51-49BC-91F0-BC8E688F182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64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7ADF69-52E3-48D5-99E7-63105AE4C16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94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4FB47-FC34-470D-975D-818673632D6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248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B56B33-355B-4F00-98F1-AAA0DA53B9B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5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7814"/>
            <a:ext cx="8913681" cy="113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3681" cy="452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28229" y="6524626"/>
            <a:ext cx="230968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393149" y="6524626"/>
            <a:ext cx="313518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137136" y="6524626"/>
            <a:ext cx="2309681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D170E260-D032-4AF5-A4B0-E2382247C27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0" y="0"/>
            <a:ext cx="247650" cy="2286000"/>
          </a:xfrm>
          <a:prstGeom prst="rect">
            <a:avLst/>
          </a:prstGeom>
          <a:solidFill>
            <a:srgbClr val="0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Line 7"/>
          <p:cNvSpPr>
            <a:spLocks noChangeShapeType="1"/>
          </p:cNvSpPr>
          <p:nvPr/>
        </p:nvSpPr>
        <p:spPr bwMode="auto">
          <a:xfrm>
            <a:off x="495300" y="1447800"/>
            <a:ext cx="8750300" cy="1588"/>
          </a:xfrm>
          <a:prstGeom prst="line">
            <a:avLst/>
          </a:prstGeom>
          <a:noFill/>
          <a:ln w="19080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3" name="Rectangle 8"/>
          <p:cNvSpPr>
            <a:spLocks noChangeArrowheads="1"/>
          </p:cNvSpPr>
          <p:nvPr/>
        </p:nvSpPr>
        <p:spPr bwMode="auto">
          <a:xfrm>
            <a:off x="0" y="2286000"/>
            <a:ext cx="247650" cy="22860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Rectangle 9"/>
          <p:cNvSpPr>
            <a:spLocks noChangeArrowheads="1"/>
          </p:cNvSpPr>
          <p:nvPr/>
        </p:nvSpPr>
        <p:spPr bwMode="auto">
          <a:xfrm>
            <a:off x="0" y="4572000"/>
            <a:ext cx="247650" cy="22860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9pPr>
    </p:titleStyle>
    <p:bodyStyle>
      <a:lvl1pPr marL="341313" indent="-341313" algn="l" defTabSz="449263" rtl="0" eaLnBrk="0" fontAlgn="base" hangingPunct="0">
        <a:lnSpc>
          <a:spcPct val="125000"/>
        </a:lnSpc>
        <a:spcBef>
          <a:spcPts val="7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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9263" rtl="0" eaLnBrk="0" fontAlgn="base" hangingPunct="0">
        <a:lnSpc>
          <a:spcPct val="115000"/>
        </a:lnSpc>
        <a:spcBef>
          <a:spcPts val="6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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115000"/>
        </a:lnSpc>
        <a:spcBef>
          <a:spcPts val="500"/>
        </a:spcBef>
        <a:spcAft>
          <a:spcPct val="0"/>
        </a:spcAft>
        <a:buClr>
          <a:srgbClr val="00CCFF"/>
        </a:buClr>
        <a:buSzPct val="65000"/>
        <a:buFont typeface="Wingdings" pitchFamily="2" charset="2"/>
        <a:buChar char="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10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685801"/>
            <a:ext cx="8418381" cy="212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dt"/>
          </p:nvPr>
        </p:nvSpPr>
        <p:spPr bwMode="auto">
          <a:xfrm>
            <a:off x="495300" y="6248401"/>
            <a:ext cx="2309681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>
              <a:buFont typeface="Verdana" pitchFamily="34" charset="0"/>
              <a:buNone/>
              <a:tabLst>
                <a:tab pos="723900" algn="l"/>
                <a:tab pos="14478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3384550" y="6248401"/>
            <a:ext cx="3135181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>
              <a:buFont typeface="Verdana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099300" y="6248401"/>
            <a:ext cx="2309681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>
              <a:buFont typeface="Verdana" pitchFamily="34" charset="0"/>
              <a:buNone/>
              <a:tabLst>
                <a:tab pos="723900" algn="l"/>
                <a:tab pos="14478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EBBAEC79-F64B-4999-8F10-F75F3E166C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graphicFrame>
        <p:nvGraphicFramePr>
          <p:cNvPr id="2054" name="Object 5"/>
          <p:cNvGraphicFramePr>
            <a:graphicFrameLocks noChangeAspect="1"/>
          </p:cNvGraphicFramePr>
          <p:nvPr/>
        </p:nvGraphicFramePr>
        <p:xfrm>
          <a:off x="271728" y="2924176"/>
          <a:ext cx="9283435" cy="19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7591552" imgH="391770" progId="">
                  <p:embed/>
                </p:oleObj>
              </mc:Choice>
              <mc:Fallback>
                <p:oleObj r:id="rId14" imgW="7591552" imgH="39177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28" y="2924176"/>
                        <a:ext cx="9283435" cy="19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4964"/>
            <a:ext cx="8913681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9pPr>
    </p:titleStyle>
    <p:bodyStyle>
      <a:lvl1pPr marL="341313" indent="-341313" algn="l" defTabSz="449263" rtl="0" eaLnBrk="0" fontAlgn="base" hangingPunct="0">
        <a:lnSpc>
          <a:spcPct val="125000"/>
        </a:lnSpc>
        <a:spcBef>
          <a:spcPts val="7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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9263" rtl="0" eaLnBrk="0" fontAlgn="base" hangingPunct="0">
        <a:lnSpc>
          <a:spcPct val="115000"/>
        </a:lnSpc>
        <a:spcBef>
          <a:spcPts val="6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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115000"/>
        </a:lnSpc>
        <a:spcBef>
          <a:spcPts val="500"/>
        </a:spcBef>
        <a:spcAft>
          <a:spcPct val="0"/>
        </a:spcAft>
        <a:buClr>
          <a:srgbClr val="00CCFF"/>
        </a:buClr>
        <a:buSzPct val="65000"/>
        <a:buFont typeface="Wingdings" pitchFamily="2" charset="2"/>
        <a:buChar char="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10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hnehunt/string-calculator-kata-js" TargetMode="External"/><Relationship Id="rId2" Type="http://schemas.openxmlformats.org/officeDocument/2006/relationships/hyperlink" Target="https://github.com/johnehunt/string-calculator-kata/branches/al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DB317A-B09E-4609-B950-7F75FB78108D}" type="slidenum">
              <a:rPr lang="en-GB"/>
              <a:pPr>
                <a:defRPr/>
              </a:pPr>
              <a:t>1</a:t>
            </a:fld>
            <a:endParaRPr lang="en-GB"/>
          </a:p>
        </p:txBody>
      </p:sp>
      <p:sp>
        <p:nvSpPr>
          <p:cNvPr id="3075" name="Rectangle 1"/>
          <p:cNvSpPr>
            <a:spLocks noGrp="1" noChangeArrowheads="1"/>
          </p:cNvSpPr>
          <p:nvPr>
            <p:ph type="title"/>
          </p:nvPr>
        </p:nvSpPr>
        <p:spPr>
          <a:xfrm>
            <a:off x="704851" y="692150"/>
            <a:ext cx="8424863" cy="2127250"/>
          </a:xfrm>
        </p:spPr>
        <p:txBody>
          <a:bodyPr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String Calculator Kata Lab</a:t>
            </a:r>
            <a:br>
              <a:rPr lang="en-GB" dirty="0"/>
            </a:br>
            <a:r>
              <a:rPr lang="en-GB"/>
              <a:t>(JavaScript)</a:t>
            </a:r>
            <a:endParaRPr lang="en-GB" dirty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752600" y="3270250"/>
            <a:ext cx="6400800" cy="2209800"/>
          </a:xfrm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spcBef>
                <a:spcPts val="75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000"/>
              <a:t>Kevin Cunningham</a:t>
            </a:r>
            <a:endParaRPr lang="en-GB" sz="3000" dirty="0"/>
          </a:p>
          <a:p>
            <a:pPr marL="0" indent="0" algn="ctr" eaLnBrk="1" hangingPunct="1">
              <a:spcBef>
                <a:spcPts val="75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3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C3297B-A3AD-894C-ABA5-CC60C83D6BF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21/11/2023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31CDB-74C2-064B-9CA1-3895C1ECE9B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String Calculator Kata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BFA2D1-81D0-F447-A61F-EC2EB38709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467" y="4716518"/>
            <a:ext cx="2046514" cy="1147707"/>
          </a:xfrm>
          <a:prstGeom prst="rect">
            <a:avLst/>
          </a:prstGeom>
        </p:spPr>
      </p:pic>
      <p:pic>
        <p:nvPicPr>
          <p:cNvPr id="10" name="Picture 2" descr="Katas of Wado Ryu – Chojinkai Karate">
            <a:extLst>
              <a:ext uri="{FF2B5EF4-FFF2-40B4-BE49-F238E27FC236}">
                <a16:creationId xmlns:a16="http://schemas.microsoft.com/office/drawing/2014/main" id="{DAB473B1-DAFD-3C4D-A3CE-53B9AA7CE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160" y="4686384"/>
            <a:ext cx="1112244" cy="1127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4A9AC4-3E80-ADA5-6E2F-77E736C556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4987940" y="5239403"/>
            <a:ext cx="316156" cy="4074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04786E-FBE4-20BF-7879-8F478EC98C6D}"/>
              </a:ext>
            </a:extLst>
          </p:cNvPr>
          <p:cNvSpPr txBox="1"/>
          <p:nvPr/>
        </p:nvSpPr>
        <p:spPr>
          <a:xfrm>
            <a:off x="518620" y="5290371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T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4774D-7ACA-AF45-96A0-AB0A2F50F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Session for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A3A2D-DC6B-0246-B742-992A4EC1B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299" y="1451646"/>
            <a:ext cx="9210229" cy="4529138"/>
          </a:xfrm>
        </p:spPr>
        <p:txBody>
          <a:bodyPr/>
          <a:lstStyle/>
          <a:p>
            <a:r>
              <a:rPr lang="en-US" sz="2400" dirty="0"/>
              <a:t>Step Two</a:t>
            </a:r>
          </a:p>
          <a:p>
            <a:pPr lvl="1"/>
            <a:r>
              <a:rPr lang="en-US" sz="2000" dirty="0"/>
              <a:t>Write second test that takes a string with a single integer value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This test will now fail</a:t>
            </a:r>
          </a:p>
          <a:p>
            <a:pPr lvl="1"/>
            <a:r>
              <a:rPr lang="en-US" sz="2000" dirty="0"/>
              <a:t>Update add function </a:t>
            </a:r>
          </a:p>
          <a:p>
            <a:pPr lvl="2"/>
            <a:r>
              <a:rPr lang="en-US" sz="1800" dirty="0"/>
              <a:t>to convert string into an integer</a:t>
            </a:r>
          </a:p>
          <a:p>
            <a:pPr lvl="2"/>
            <a:r>
              <a:rPr lang="en-US" sz="1800" dirty="0"/>
              <a:t>And return as result of function</a:t>
            </a:r>
          </a:p>
          <a:p>
            <a:pPr lvl="1"/>
            <a:r>
              <a:rPr lang="en-US" sz="2000" dirty="0"/>
              <a:t>Test now passes, </a:t>
            </a:r>
            <a:r>
              <a:rPr lang="en-US" sz="2000" i="1" dirty="0"/>
              <a:t>rerun all tests</a:t>
            </a:r>
            <a:endParaRPr lang="en-US" sz="2000" dirty="0"/>
          </a:p>
          <a:p>
            <a:pPr lvl="1"/>
            <a:r>
              <a:rPr lang="en-US" sz="2000" dirty="0"/>
              <a:t>Refactor code if necessary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7B459-1A47-1D43-B80D-84FFD18056A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EDC15-B38A-4340-87CE-B8E088BF78F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84E93-4B95-6847-B31F-B203BE0903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CEB591-B797-EA49-A174-0E25F172EC80}"/>
              </a:ext>
            </a:extLst>
          </p:cNvPr>
          <p:cNvSpPr txBox="1"/>
          <p:nvPr/>
        </p:nvSpPr>
        <p:spPr>
          <a:xfrm>
            <a:off x="984045" y="2420888"/>
            <a:ext cx="8424936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  <a:effectLst/>
                <a:latin typeface="Courier" pitchFamily="2" charset="0"/>
              </a:rPr>
              <a:t>it</a:t>
            </a:r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('should return 1 for an string with "1" in it', () =&gt; {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   calculator = </a:t>
            </a:r>
            <a:r>
              <a:rPr lang="en-GB" b="1" dirty="0">
                <a:solidFill>
                  <a:schemeClr val="tx1"/>
                </a:solidFill>
                <a:effectLst/>
                <a:latin typeface="Courier" pitchFamily="2" charset="0"/>
              </a:rPr>
              <a:t>new</a:t>
            </a:r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</a:t>
            </a:r>
            <a:r>
              <a:rPr lang="en-GB" b="0" dirty="0" err="1">
                <a:solidFill>
                  <a:schemeClr val="tx1"/>
                </a:solidFill>
                <a:effectLst/>
                <a:latin typeface="Courier" pitchFamily="2" charset="0"/>
              </a:rPr>
              <a:t>StringCalculator</a:t>
            </a:r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(); 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   result = </a:t>
            </a:r>
            <a:r>
              <a:rPr lang="en-GB" b="0" dirty="0" err="1">
                <a:solidFill>
                  <a:schemeClr val="tx1"/>
                </a:solidFill>
                <a:effectLst/>
                <a:latin typeface="Courier" pitchFamily="2" charset="0"/>
              </a:rPr>
              <a:t>calculator.add</a:t>
            </a:r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("1");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   expect(result).</a:t>
            </a:r>
            <a:r>
              <a:rPr lang="en-GB" b="0" dirty="0" err="1">
                <a:solidFill>
                  <a:schemeClr val="tx1"/>
                </a:solidFill>
                <a:effectLst/>
                <a:latin typeface="Courier" pitchFamily="2" charset="0"/>
              </a:rPr>
              <a:t>toEqual</a:t>
            </a:r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(1); 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})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4D7EA5-7831-EE4F-8319-0DB59F81B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359" y="386105"/>
            <a:ext cx="1088165" cy="82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546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4774D-7ACA-AF45-96A0-AB0A2F50F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Session for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A3A2D-DC6B-0246-B742-992A4EC1B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299" y="1451646"/>
            <a:ext cx="9210229" cy="4529138"/>
          </a:xfrm>
        </p:spPr>
        <p:txBody>
          <a:bodyPr/>
          <a:lstStyle/>
          <a:p>
            <a:r>
              <a:rPr lang="en-US" sz="2400" dirty="0"/>
              <a:t>Step Two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7B459-1A47-1D43-B80D-84FFD18056A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EDC15-B38A-4340-87CE-B8E088BF78F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84E93-4B95-6847-B31F-B203BE0903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4D7EA5-7831-EE4F-8319-0DB59F81B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359" y="386105"/>
            <a:ext cx="1088165" cy="8274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E7981B-9BA2-5740-9F37-EFE865B73D3F}"/>
              </a:ext>
            </a:extLst>
          </p:cNvPr>
          <p:cNvSpPr txBox="1"/>
          <p:nvPr/>
        </p:nvSpPr>
        <p:spPr>
          <a:xfrm>
            <a:off x="1928664" y="2420888"/>
            <a:ext cx="5544284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  <a:effectLst/>
                <a:latin typeface="Courier" pitchFamily="2" charset="0"/>
              </a:rPr>
              <a:t>class</a:t>
            </a:r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</a:t>
            </a:r>
            <a:r>
              <a:rPr lang="en-GB" b="0" dirty="0" err="1">
                <a:solidFill>
                  <a:schemeClr val="tx1"/>
                </a:solidFill>
                <a:effectLst/>
                <a:latin typeface="Courier" pitchFamily="2" charset="0"/>
              </a:rPr>
              <a:t>StringCalculator</a:t>
            </a:r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{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   add(number) {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       </a:t>
            </a:r>
            <a:r>
              <a:rPr lang="en-GB" b="1" dirty="0">
                <a:solidFill>
                  <a:srgbClr val="0000FF"/>
                </a:solidFill>
                <a:effectLst/>
                <a:latin typeface="Courier" pitchFamily="2" charset="0"/>
              </a:rPr>
              <a:t>if</a:t>
            </a:r>
            <a:r>
              <a:rPr lang="en-GB" b="0" dirty="0">
                <a:solidFill>
                  <a:srgbClr val="0000FF"/>
                </a:solidFill>
                <a:effectLst/>
                <a:latin typeface="Courier" pitchFamily="2" charset="0"/>
              </a:rPr>
              <a:t> (number </a:t>
            </a:r>
            <a:r>
              <a:rPr lang="en-GB" b="1" dirty="0">
                <a:solidFill>
                  <a:srgbClr val="0000FF"/>
                </a:solidFill>
                <a:effectLst/>
                <a:latin typeface="Courier" pitchFamily="2" charset="0"/>
              </a:rPr>
              <a:t>==</a:t>
            </a:r>
            <a:r>
              <a:rPr lang="en-GB" b="0" dirty="0">
                <a:solidFill>
                  <a:srgbClr val="0000FF"/>
                </a:solidFill>
                <a:effectLst/>
                <a:latin typeface="Courier" pitchFamily="2" charset="0"/>
              </a:rPr>
              <a:t> '') {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           </a:t>
            </a:r>
            <a:r>
              <a:rPr lang="en-GB" b="1" dirty="0">
                <a:solidFill>
                  <a:schemeClr val="tx1"/>
                </a:solidFill>
                <a:effectLst/>
                <a:latin typeface="Courier" pitchFamily="2" charset="0"/>
              </a:rPr>
              <a:t>return</a:t>
            </a:r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0;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       </a:t>
            </a:r>
            <a:r>
              <a:rPr lang="en-GB" b="0" dirty="0">
                <a:solidFill>
                  <a:srgbClr val="0000FF"/>
                </a:solidFill>
                <a:effectLst/>
                <a:latin typeface="Courier" pitchFamily="2" charset="0"/>
              </a:rPr>
              <a:t>}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       </a:t>
            </a:r>
            <a:r>
              <a:rPr lang="en-GB" b="1" dirty="0">
                <a:solidFill>
                  <a:srgbClr val="0000FF"/>
                </a:solidFill>
                <a:effectLst/>
                <a:latin typeface="Courier" pitchFamily="2" charset="0"/>
              </a:rPr>
              <a:t>return</a:t>
            </a:r>
            <a:r>
              <a:rPr lang="en-GB" b="0" dirty="0">
                <a:solidFill>
                  <a:srgbClr val="0000FF"/>
                </a:solidFill>
                <a:effectLst/>
                <a:latin typeface="Courier" pitchFamily="2" charset="0"/>
              </a:rPr>
              <a:t> </a:t>
            </a:r>
            <a:r>
              <a:rPr lang="en-GB" b="0" dirty="0" err="1">
                <a:solidFill>
                  <a:srgbClr val="0000FF"/>
                </a:solidFill>
                <a:effectLst/>
                <a:latin typeface="Courier" pitchFamily="2" charset="0"/>
              </a:rPr>
              <a:t>parseInt</a:t>
            </a:r>
            <a:r>
              <a:rPr lang="en-GB" b="0" dirty="0">
                <a:solidFill>
                  <a:srgbClr val="0000FF"/>
                </a:solidFill>
                <a:effectLst/>
                <a:latin typeface="Courier" pitchFamily="2" charset="0"/>
              </a:rPr>
              <a:t>(number);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   }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556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B7D45-4FD0-0620-E051-265D7005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DF6EB-61CB-0073-4C40-E99D1730F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398462"/>
            <a:ext cx="8913681" cy="4529138"/>
          </a:xfrm>
        </p:spPr>
        <p:txBody>
          <a:bodyPr/>
          <a:lstStyle/>
          <a:p>
            <a:r>
              <a:rPr lang="en-GB" sz="2400" dirty="0"/>
              <a:t>Is there anything you can refactor to improve the implementation of the class or the tests?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76953-1C8D-AC2D-9688-FACBF06A9D1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60C7C-70DB-80A2-6522-674390AA4CE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7C9D6-2842-0245-3C4C-62F1A70EF7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6F327C-CEF4-8C90-E3AB-77D2C3567599}"/>
              </a:ext>
            </a:extLst>
          </p:cNvPr>
          <p:cNvSpPr txBox="1"/>
          <p:nvPr/>
        </p:nvSpPr>
        <p:spPr>
          <a:xfrm>
            <a:off x="661841" y="2333685"/>
            <a:ext cx="8784976" cy="4524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  <a:effectLst/>
                <a:latin typeface="Courier" pitchFamily="2" charset="0"/>
              </a:rPr>
              <a:t>let</a:t>
            </a:r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calculator;</a:t>
            </a:r>
          </a:p>
          <a:p>
            <a:b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</a:br>
            <a:r>
              <a:rPr lang="en-GB" b="1" dirty="0" err="1">
                <a:solidFill>
                  <a:schemeClr val="tx1"/>
                </a:solidFill>
                <a:effectLst/>
                <a:latin typeface="Courier" pitchFamily="2" charset="0"/>
              </a:rPr>
              <a:t>beforeEach</a:t>
            </a:r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(() =&gt; {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 calculator = </a:t>
            </a:r>
            <a:r>
              <a:rPr lang="en-GB" b="1" dirty="0">
                <a:solidFill>
                  <a:schemeClr val="tx1"/>
                </a:solidFill>
                <a:effectLst/>
                <a:latin typeface="Courier" pitchFamily="2" charset="0"/>
              </a:rPr>
              <a:t>new</a:t>
            </a:r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</a:t>
            </a:r>
            <a:r>
              <a:rPr lang="en-GB" b="0" dirty="0" err="1">
                <a:solidFill>
                  <a:schemeClr val="tx1"/>
                </a:solidFill>
                <a:effectLst/>
                <a:latin typeface="Courier" pitchFamily="2" charset="0"/>
              </a:rPr>
              <a:t>StringCalculator</a:t>
            </a:r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();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});</a:t>
            </a:r>
          </a:p>
          <a:p>
            <a:b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</a:br>
            <a:r>
              <a:rPr lang="en-GB" b="1" dirty="0">
                <a:solidFill>
                  <a:schemeClr val="tx1"/>
                </a:solidFill>
                <a:effectLst/>
                <a:latin typeface="Courier" pitchFamily="2" charset="0"/>
              </a:rPr>
              <a:t>describe</a:t>
            </a:r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('A string calculator', () =&gt; {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 </a:t>
            </a:r>
            <a:r>
              <a:rPr lang="en-GB" b="1" dirty="0">
                <a:solidFill>
                  <a:schemeClr val="tx1"/>
                </a:solidFill>
                <a:effectLst/>
                <a:latin typeface="Courier" pitchFamily="2" charset="0"/>
              </a:rPr>
              <a:t>it</a:t>
            </a:r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('should return 0 for an empty string', () =&gt; {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   </a:t>
            </a:r>
            <a:r>
              <a:rPr lang="en-GB" b="1" dirty="0" err="1">
                <a:solidFill>
                  <a:schemeClr val="tx1"/>
                </a:solidFill>
                <a:effectLst/>
                <a:latin typeface="Courier" pitchFamily="2" charset="0"/>
              </a:rPr>
              <a:t>const</a:t>
            </a:r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result = </a:t>
            </a:r>
            <a:r>
              <a:rPr lang="en-GB" b="0" dirty="0" err="1">
                <a:solidFill>
                  <a:schemeClr val="tx1"/>
                </a:solidFill>
                <a:effectLst/>
                <a:latin typeface="Courier" pitchFamily="2" charset="0"/>
              </a:rPr>
              <a:t>calculator.add</a:t>
            </a:r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(’’);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   </a:t>
            </a:r>
            <a:r>
              <a:rPr lang="en-GB" b="1" dirty="0">
                <a:solidFill>
                  <a:schemeClr val="tx1"/>
                </a:solidFill>
                <a:effectLst/>
                <a:latin typeface="Courier" pitchFamily="2" charset="0"/>
              </a:rPr>
              <a:t>expect</a:t>
            </a:r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(result).</a:t>
            </a:r>
            <a:r>
              <a:rPr lang="en-GB" b="1" dirty="0" err="1">
                <a:solidFill>
                  <a:schemeClr val="tx1"/>
                </a:solidFill>
                <a:effectLst/>
                <a:latin typeface="Courier" pitchFamily="2" charset="0"/>
              </a:rPr>
              <a:t>toEqual</a:t>
            </a:r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(0); 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 });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 </a:t>
            </a:r>
            <a:r>
              <a:rPr lang="en-GB" b="1" dirty="0">
                <a:solidFill>
                  <a:schemeClr val="tx1"/>
                </a:solidFill>
                <a:effectLst/>
                <a:latin typeface="Courier" pitchFamily="2" charset="0"/>
              </a:rPr>
              <a:t>it</a:t>
            </a:r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('should return 1 for a string containing "1"', () =&gt; {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   </a:t>
            </a:r>
            <a:r>
              <a:rPr lang="en-GB" b="1" dirty="0" err="1">
                <a:solidFill>
                  <a:schemeClr val="tx1"/>
                </a:solidFill>
                <a:effectLst/>
                <a:latin typeface="Courier" pitchFamily="2" charset="0"/>
              </a:rPr>
              <a:t>const</a:t>
            </a:r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result = </a:t>
            </a:r>
            <a:r>
              <a:rPr lang="en-GB" b="0" dirty="0" err="1">
                <a:solidFill>
                  <a:schemeClr val="tx1"/>
                </a:solidFill>
                <a:effectLst/>
                <a:latin typeface="Courier" pitchFamily="2" charset="0"/>
              </a:rPr>
              <a:t>calculator.add</a:t>
            </a:r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('1’);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   </a:t>
            </a:r>
            <a:r>
              <a:rPr lang="en-GB" b="1" dirty="0">
                <a:solidFill>
                  <a:schemeClr val="tx1"/>
                </a:solidFill>
                <a:effectLst/>
                <a:latin typeface="Courier" pitchFamily="2" charset="0"/>
              </a:rPr>
              <a:t>expect</a:t>
            </a:r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(result).</a:t>
            </a:r>
            <a:r>
              <a:rPr lang="en-GB" b="1" dirty="0" err="1">
                <a:solidFill>
                  <a:schemeClr val="tx1"/>
                </a:solidFill>
                <a:effectLst/>
                <a:latin typeface="Courier" pitchFamily="2" charset="0"/>
              </a:rPr>
              <a:t>toEqual</a:t>
            </a:r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(1); 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 });</a:t>
            </a:r>
          </a:p>
          <a:p>
            <a:endParaRPr lang="en-GB" b="0" dirty="0">
              <a:solidFill>
                <a:schemeClr val="tx1"/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093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EC320-91A6-E541-86A0-E0AC0F9EC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Session for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0EE93-421C-004D-B72A-F4696C1AC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75" y="1451208"/>
            <a:ext cx="8913681" cy="4529138"/>
          </a:xfrm>
        </p:spPr>
        <p:txBody>
          <a:bodyPr/>
          <a:lstStyle/>
          <a:p>
            <a:r>
              <a:rPr lang="en-US" sz="2400" dirty="0"/>
              <a:t>Step Three</a:t>
            </a:r>
          </a:p>
          <a:p>
            <a:pPr lvl="1"/>
            <a:r>
              <a:rPr lang="en-US" sz="2000" dirty="0"/>
              <a:t>Write a third test to take a string containing two integers separated by a comma</a:t>
            </a:r>
          </a:p>
          <a:p>
            <a:pPr lvl="1"/>
            <a:endParaRPr lang="en-US" sz="28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Exercise the test – it should fail as it will try to convert “1,2” into an integer and return the result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04288-FD21-CE4F-85F9-176B23FC4F0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47E19-4D1C-C848-BF3B-2522AF93B6E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7DD63-7E91-6145-99B7-18A01784C0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96DDBE-2DB7-7140-B69E-C33AEB0CE412}"/>
              </a:ext>
            </a:extLst>
          </p:cNvPr>
          <p:cNvSpPr txBox="1"/>
          <p:nvPr/>
        </p:nvSpPr>
        <p:spPr>
          <a:xfrm>
            <a:off x="408975" y="3068960"/>
            <a:ext cx="9408981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  <a:effectLst/>
                <a:latin typeface="Courier" pitchFamily="2" charset="0"/>
              </a:rPr>
              <a:t>it</a:t>
            </a:r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('should add together two comma separated values (1,2)', () =&gt; {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   result = </a:t>
            </a:r>
            <a:r>
              <a:rPr lang="en-GB" b="0" dirty="0" err="1">
                <a:solidFill>
                  <a:schemeClr val="tx1"/>
                </a:solidFill>
                <a:effectLst/>
                <a:latin typeface="Courier" pitchFamily="2" charset="0"/>
              </a:rPr>
              <a:t>calculator.add</a:t>
            </a:r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("1,2");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   expect(result).</a:t>
            </a:r>
            <a:r>
              <a:rPr lang="en-GB" b="0" dirty="0" err="1">
                <a:solidFill>
                  <a:schemeClr val="tx1"/>
                </a:solidFill>
                <a:effectLst/>
                <a:latin typeface="Courier" pitchFamily="2" charset="0"/>
              </a:rPr>
              <a:t>toEqual</a:t>
            </a:r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(3); 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})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3DCD9F-1E6D-4F4A-9632-0C69474E7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359" y="386105"/>
            <a:ext cx="1088165" cy="82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907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EC320-91A6-E541-86A0-E0AC0F9EC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Session for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0EE93-421C-004D-B72A-F4696C1AC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75" y="1451208"/>
            <a:ext cx="8913681" cy="4529138"/>
          </a:xfrm>
        </p:spPr>
        <p:txBody>
          <a:bodyPr/>
          <a:lstStyle/>
          <a:p>
            <a:r>
              <a:rPr lang="en-US" sz="2400" dirty="0"/>
              <a:t>Step Three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8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Update the add function</a:t>
            </a:r>
          </a:p>
          <a:p>
            <a:pPr lvl="2"/>
            <a:r>
              <a:rPr lang="en-US" sz="1800" dirty="0"/>
              <a:t>Parse string for each individual value using separator</a:t>
            </a:r>
          </a:p>
          <a:p>
            <a:pPr lvl="2"/>
            <a:r>
              <a:rPr lang="en-US" sz="1800" dirty="0"/>
              <a:t>Add all the numbers together and return as result</a:t>
            </a:r>
          </a:p>
          <a:p>
            <a:pPr lvl="1"/>
            <a:r>
              <a:rPr lang="en-US" sz="2000" dirty="0"/>
              <a:t>Test now passes, now </a:t>
            </a:r>
            <a:r>
              <a:rPr lang="en-US" sz="2000" i="1" dirty="0"/>
              <a:t>rerun all tests</a:t>
            </a:r>
          </a:p>
          <a:p>
            <a:pPr lvl="1"/>
            <a:r>
              <a:rPr lang="en-US" sz="2000" dirty="0"/>
              <a:t>Consider if code needs to be refactored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04288-FD21-CE4F-85F9-176B23FC4F0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47E19-4D1C-C848-BF3B-2522AF93B6E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7DD63-7E91-6145-99B7-18A01784C0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96DDBE-2DB7-7140-B69E-C33AEB0CE412}"/>
              </a:ext>
            </a:extLst>
          </p:cNvPr>
          <p:cNvSpPr txBox="1"/>
          <p:nvPr/>
        </p:nvSpPr>
        <p:spPr>
          <a:xfrm>
            <a:off x="546244" y="1545193"/>
            <a:ext cx="8566280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  <a:effectLst/>
                <a:latin typeface="Courier" pitchFamily="2" charset="0"/>
              </a:rPr>
              <a:t>class</a:t>
            </a:r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</a:t>
            </a:r>
            <a:r>
              <a:rPr lang="en-GB" b="0" dirty="0" err="1">
                <a:solidFill>
                  <a:schemeClr val="tx1"/>
                </a:solidFill>
                <a:effectLst/>
                <a:latin typeface="Courier" pitchFamily="2" charset="0"/>
              </a:rPr>
              <a:t>StringCalculator</a:t>
            </a:r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{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   add(</a:t>
            </a:r>
            <a:r>
              <a:rPr lang="en-GB" b="0" dirty="0" err="1">
                <a:solidFill>
                  <a:schemeClr val="tx1"/>
                </a:solidFill>
                <a:effectLst/>
                <a:latin typeface="Courier" pitchFamily="2" charset="0"/>
              </a:rPr>
              <a:t>numberString</a:t>
            </a:r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) {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       </a:t>
            </a:r>
            <a:r>
              <a:rPr lang="en-GB" b="1" dirty="0">
                <a:solidFill>
                  <a:schemeClr val="tx1"/>
                </a:solidFill>
                <a:effectLst/>
                <a:latin typeface="Courier" pitchFamily="2" charset="0"/>
              </a:rPr>
              <a:t>if</a:t>
            </a:r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(</a:t>
            </a:r>
            <a:r>
              <a:rPr lang="en-GB" b="0" dirty="0" err="1">
                <a:solidFill>
                  <a:schemeClr val="tx1"/>
                </a:solidFill>
                <a:effectLst/>
                <a:latin typeface="Courier" pitchFamily="2" charset="0"/>
              </a:rPr>
              <a:t>numberString</a:t>
            </a:r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== '') {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           </a:t>
            </a:r>
            <a:r>
              <a:rPr lang="en-GB" b="1" dirty="0">
                <a:solidFill>
                  <a:schemeClr val="tx1"/>
                </a:solidFill>
                <a:effectLst/>
                <a:latin typeface="Courier" pitchFamily="2" charset="0"/>
              </a:rPr>
              <a:t>return</a:t>
            </a:r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0;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       }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       </a:t>
            </a:r>
            <a:r>
              <a:rPr lang="en-GB" b="1" dirty="0">
                <a:solidFill>
                  <a:srgbClr val="0000FF"/>
                </a:solidFill>
                <a:effectLst/>
                <a:latin typeface="Courier" pitchFamily="2" charset="0"/>
              </a:rPr>
              <a:t>let</a:t>
            </a:r>
            <a:r>
              <a:rPr lang="en-GB" b="0" dirty="0">
                <a:solidFill>
                  <a:srgbClr val="0000FF"/>
                </a:solidFill>
                <a:effectLst/>
                <a:latin typeface="Courier" pitchFamily="2" charset="0"/>
              </a:rPr>
              <a:t> numbers = </a:t>
            </a:r>
            <a:r>
              <a:rPr lang="en-GB" b="0" dirty="0" err="1">
                <a:solidFill>
                  <a:srgbClr val="0000FF"/>
                </a:solidFill>
                <a:effectLst/>
                <a:latin typeface="Courier" pitchFamily="2" charset="0"/>
              </a:rPr>
              <a:t>numberString</a:t>
            </a:r>
            <a:endParaRPr lang="en-GB" b="0" dirty="0">
              <a:solidFill>
                <a:srgbClr val="0000FF"/>
              </a:solidFill>
              <a:effectLst/>
              <a:latin typeface="Courier" pitchFamily="2" charset="0"/>
            </a:endParaRPr>
          </a:p>
          <a:p>
            <a:r>
              <a:rPr lang="en-GB" b="0" dirty="0">
                <a:solidFill>
                  <a:srgbClr val="0000FF"/>
                </a:solidFill>
                <a:effectLst/>
                <a:latin typeface="Courier" pitchFamily="2" charset="0"/>
              </a:rPr>
              <a:t>                         .split(",")</a:t>
            </a:r>
          </a:p>
          <a:p>
            <a:r>
              <a:rPr lang="en-GB" dirty="0">
                <a:solidFill>
                  <a:srgbClr val="0000FF"/>
                </a:solidFill>
                <a:latin typeface="Courier" pitchFamily="2" charset="0"/>
              </a:rPr>
              <a:t>                         </a:t>
            </a:r>
            <a:r>
              <a:rPr lang="en-GB" b="0" dirty="0">
                <a:solidFill>
                  <a:srgbClr val="0000FF"/>
                </a:solidFill>
                <a:effectLst/>
                <a:latin typeface="Courier" pitchFamily="2" charset="0"/>
              </a:rPr>
              <a:t>.map(n =&gt; </a:t>
            </a:r>
            <a:r>
              <a:rPr lang="en-GB" b="0" dirty="0" err="1">
                <a:solidFill>
                  <a:srgbClr val="0000FF"/>
                </a:solidFill>
                <a:effectLst/>
                <a:latin typeface="Courier" pitchFamily="2" charset="0"/>
              </a:rPr>
              <a:t>parseInt</a:t>
            </a:r>
            <a:r>
              <a:rPr lang="en-GB" b="0" dirty="0">
                <a:solidFill>
                  <a:srgbClr val="0000FF"/>
                </a:solidFill>
                <a:effectLst/>
                <a:latin typeface="Courier" pitchFamily="2" charset="0"/>
              </a:rPr>
              <a:t>(n));</a:t>
            </a:r>
          </a:p>
          <a:p>
            <a:r>
              <a:rPr lang="en-GB" b="0" dirty="0">
                <a:solidFill>
                  <a:srgbClr val="0000FF"/>
                </a:solidFill>
                <a:effectLst/>
                <a:latin typeface="Courier" pitchFamily="2" charset="0"/>
              </a:rPr>
              <a:t>        </a:t>
            </a:r>
            <a:r>
              <a:rPr lang="en-GB" b="1" dirty="0">
                <a:solidFill>
                  <a:srgbClr val="0000FF"/>
                </a:solidFill>
                <a:effectLst/>
                <a:latin typeface="Courier" pitchFamily="2" charset="0"/>
              </a:rPr>
              <a:t>let</a:t>
            </a:r>
            <a:r>
              <a:rPr lang="en-GB" b="0" dirty="0">
                <a:solidFill>
                  <a:srgbClr val="0000FF"/>
                </a:solidFill>
                <a:effectLst/>
                <a:latin typeface="Courier" pitchFamily="2" charset="0"/>
              </a:rPr>
              <a:t> </a:t>
            </a:r>
            <a:r>
              <a:rPr lang="en-GB" b="0" dirty="0" err="1">
                <a:solidFill>
                  <a:srgbClr val="0000FF"/>
                </a:solidFill>
                <a:effectLst/>
                <a:latin typeface="Courier" pitchFamily="2" charset="0"/>
              </a:rPr>
              <a:t>finalSum</a:t>
            </a:r>
            <a:r>
              <a:rPr lang="en-GB" b="0" dirty="0">
                <a:solidFill>
                  <a:srgbClr val="0000FF"/>
                </a:solidFill>
                <a:effectLst/>
                <a:latin typeface="Courier" pitchFamily="2" charset="0"/>
              </a:rPr>
              <a:t> = </a:t>
            </a:r>
            <a:r>
              <a:rPr lang="en-GB" b="0" dirty="0" err="1">
                <a:solidFill>
                  <a:srgbClr val="0000FF"/>
                </a:solidFill>
                <a:effectLst/>
                <a:latin typeface="Courier" pitchFamily="2" charset="0"/>
              </a:rPr>
              <a:t>numbers.reduce</a:t>
            </a:r>
            <a:r>
              <a:rPr lang="en-GB" b="0" dirty="0">
                <a:solidFill>
                  <a:srgbClr val="0000FF"/>
                </a:solidFill>
                <a:effectLst/>
                <a:latin typeface="Courier" pitchFamily="2" charset="0"/>
              </a:rPr>
              <a:t>((sum, n) =&gt;{</a:t>
            </a:r>
          </a:p>
          <a:p>
            <a:r>
              <a:rPr lang="en-GB" b="0" dirty="0">
                <a:solidFill>
                  <a:srgbClr val="0000FF"/>
                </a:solidFill>
                <a:effectLst/>
                <a:latin typeface="Courier" pitchFamily="2" charset="0"/>
              </a:rPr>
              <a:t>             </a:t>
            </a:r>
            <a:r>
              <a:rPr lang="en-GB" b="1" dirty="0">
                <a:solidFill>
                  <a:srgbClr val="0000FF"/>
                </a:solidFill>
                <a:effectLst/>
                <a:latin typeface="Courier" pitchFamily="2" charset="0"/>
              </a:rPr>
              <a:t>return</a:t>
            </a:r>
            <a:r>
              <a:rPr lang="en-GB" b="0" dirty="0">
                <a:solidFill>
                  <a:srgbClr val="0000FF"/>
                </a:solidFill>
                <a:effectLst/>
                <a:latin typeface="Courier" pitchFamily="2" charset="0"/>
              </a:rPr>
              <a:t> sum + n;</a:t>
            </a:r>
          </a:p>
          <a:p>
            <a:r>
              <a:rPr lang="en-GB" dirty="0">
                <a:solidFill>
                  <a:srgbClr val="0000FF"/>
                </a:solidFill>
                <a:latin typeface="Courier" pitchFamily="2" charset="0"/>
              </a:rPr>
              <a:t>             </a:t>
            </a:r>
            <a:r>
              <a:rPr lang="en-GB" b="0" dirty="0">
                <a:solidFill>
                  <a:srgbClr val="0000FF"/>
                </a:solidFill>
                <a:effectLst/>
                <a:latin typeface="Courier" pitchFamily="2" charset="0"/>
              </a:rPr>
              <a:t>}, 0);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       </a:t>
            </a:r>
            <a:r>
              <a:rPr lang="en-GB" b="1" dirty="0">
                <a:solidFill>
                  <a:schemeClr val="tx1"/>
                </a:solidFill>
                <a:effectLst/>
                <a:latin typeface="Courier" pitchFamily="2" charset="0"/>
              </a:rPr>
              <a:t>return</a:t>
            </a:r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</a:t>
            </a:r>
            <a:r>
              <a:rPr lang="en-GB" b="0" dirty="0" err="1">
                <a:solidFill>
                  <a:schemeClr val="tx1"/>
                </a:solidFill>
                <a:effectLst/>
                <a:latin typeface="Courier" pitchFamily="2" charset="0"/>
              </a:rPr>
              <a:t>finalSum</a:t>
            </a:r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;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   }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3DCD9F-1E6D-4F4A-9632-0C69474E7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359" y="386105"/>
            <a:ext cx="1088165" cy="82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741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A2589-F775-564A-8D4B-91E20EA43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Session for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21D8B-7905-BF44-861A-3ED58828D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Step Four</a:t>
            </a:r>
          </a:p>
          <a:p>
            <a:pPr lvl="1"/>
            <a:r>
              <a:rPr lang="en-US" sz="2000" dirty="0"/>
              <a:t>Write a fourth test to take three values separated by a comma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Exercise the test</a:t>
            </a:r>
          </a:p>
          <a:p>
            <a:pPr lvl="2"/>
            <a:r>
              <a:rPr lang="en-US" sz="1600" dirty="0"/>
              <a:t>Depending on how you implemented the add function this may pass</a:t>
            </a:r>
          </a:p>
          <a:p>
            <a:pPr lvl="2"/>
            <a:r>
              <a:rPr lang="en-US" sz="1600" dirty="0"/>
              <a:t>If not update add until it does pass</a:t>
            </a:r>
          </a:p>
          <a:p>
            <a:pPr lvl="1"/>
            <a:r>
              <a:rPr lang="en-US" sz="2000" dirty="0"/>
              <a:t>Test now passes, next </a:t>
            </a:r>
            <a:r>
              <a:rPr lang="en-US" sz="2000" i="1" dirty="0"/>
              <a:t>rerun all tests</a:t>
            </a:r>
            <a:endParaRPr lang="en-US" sz="2000" dirty="0"/>
          </a:p>
          <a:p>
            <a:pPr lvl="1"/>
            <a:r>
              <a:rPr lang="en-US" sz="2000" dirty="0"/>
              <a:t>Now consider refactoring the code base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872BF-B656-F443-85F8-3DEE89113CC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4D688-BBD3-3C44-B72B-425A0C02B78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BC1BE-E8D3-D342-9D46-53F7599E75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E02B39-B989-BA48-8309-4F0E222B117E}"/>
              </a:ext>
            </a:extLst>
          </p:cNvPr>
          <p:cNvSpPr txBox="1"/>
          <p:nvPr/>
        </p:nvSpPr>
        <p:spPr>
          <a:xfrm>
            <a:off x="704528" y="2852936"/>
            <a:ext cx="8984060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  <a:effectLst/>
                <a:latin typeface="Courier" pitchFamily="2" charset="0"/>
              </a:rPr>
              <a:t>it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('should add together three comma separated values (1,2,3)', () =&gt; {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  result = 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Courier" pitchFamily="2" charset="0"/>
              </a:rPr>
              <a:t>calculator.add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("1,2,3");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  expect(result).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Courier" pitchFamily="2" charset="0"/>
              </a:rPr>
              <a:t>toEqual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(6); 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})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BA5970-C2C9-6747-BF14-7D0D2601E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359" y="386105"/>
            <a:ext cx="1088165" cy="82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346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0294E-721E-9B44-AEF4-15D9B08E5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Session for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C85F6-3628-F744-AF3D-1BC43165A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Step Five</a:t>
            </a:r>
          </a:p>
          <a:p>
            <a:pPr lvl="1"/>
            <a:r>
              <a:rPr lang="en-US" sz="2000" dirty="0"/>
              <a:t>Write a fifth test to use a different separator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Exercise the test</a:t>
            </a:r>
          </a:p>
          <a:p>
            <a:pPr lvl="2"/>
            <a:r>
              <a:rPr lang="en-US" sz="1800" dirty="0"/>
              <a:t>The test will fail as add is using a comma as a separator</a:t>
            </a:r>
          </a:p>
          <a:p>
            <a:pPr lvl="2"/>
            <a:r>
              <a:rPr lang="en-US" sz="1800" dirty="0"/>
              <a:t>Update the test to support both commas and semi colons as separators</a:t>
            </a:r>
          </a:p>
          <a:p>
            <a:pPr lvl="1"/>
            <a:r>
              <a:rPr lang="en-US" sz="2000" dirty="0"/>
              <a:t>Test now passes, rerun all tests</a:t>
            </a:r>
          </a:p>
          <a:p>
            <a:pPr lvl="1"/>
            <a:r>
              <a:rPr lang="en-US" sz="2000" dirty="0"/>
              <a:t>Now considering refactoring code</a:t>
            </a:r>
          </a:p>
          <a:p>
            <a:pPr lvl="2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FD01F-D317-BD4E-8518-3CE1AB5E456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79C7A-8BFF-BA45-9B59-7AE6E748C4B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31CA1-008E-9143-8D74-70DFE8094D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AA5AF3-6656-9C4F-9DEC-C211E8B90A56}"/>
              </a:ext>
            </a:extLst>
          </p:cNvPr>
          <p:cNvSpPr txBox="1"/>
          <p:nvPr/>
        </p:nvSpPr>
        <p:spPr>
          <a:xfrm>
            <a:off x="495300" y="2852936"/>
            <a:ext cx="9133283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GB"/>
            </a:defPPr>
            <a:lvl1pPr>
              <a:defRPr sz="1600" b="1">
                <a:solidFill>
                  <a:schemeClr val="tx1"/>
                </a:solidFill>
                <a:effectLst/>
                <a:latin typeface="Courier" pitchFamily="2" charset="0"/>
              </a:defRPr>
            </a:lvl1pPr>
          </a:lstStyle>
          <a:p>
            <a:r>
              <a:rPr lang="en-GB" dirty="0"/>
              <a:t>it</a:t>
            </a:r>
            <a:r>
              <a:rPr lang="en-GB" b="0" dirty="0"/>
              <a:t>('should add together two semicolon separated values (1;2)', () =&gt; {</a:t>
            </a:r>
          </a:p>
          <a:p>
            <a:r>
              <a:rPr lang="en-GB" b="0" dirty="0"/>
              <a:t>    result = </a:t>
            </a:r>
            <a:r>
              <a:rPr lang="en-GB" b="0" dirty="0" err="1"/>
              <a:t>calculator.add</a:t>
            </a:r>
            <a:r>
              <a:rPr lang="en-GB" b="0" dirty="0"/>
              <a:t>("1;2");</a:t>
            </a:r>
          </a:p>
          <a:p>
            <a:r>
              <a:rPr lang="en-GB" b="0" dirty="0"/>
              <a:t>    expect(result).</a:t>
            </a:r>
            <a:r>
              <a:rPr lang="en-GB" b="0" dirty="0" err="1"/>
              <a:t>toEqual</a:t>
            </a:r>
            <a:r>
              <a:rPr lang="en-GB" b="0" dirty="0"/>
              <a:t>(3); </a:t>
            </a:r>
          </a:p>
          <a:p>
            <a:r>
              <a:rPr lang="en-GB" b="0" dirty="0"/>
              <a:t>})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611DA3-7750-0B49-8A3A-077D28E70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359" y="386105"/>
            <a:ext cx="1088165" cy="82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037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0294E-721E-9B44-AEF4-15D9B08E5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Session for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C85F6-3628-F744-AF3D-1BC43165A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158" y="4941168"/>
            <a:ext cx="8913681" cy="4529138"/>
          </a:xfrm>
        </p:spPr>
        <p:txBody>
          <a:bodyPr/>
          <a:lstStyle/>
          <a:p>
            <a:r>
              <a:rPr lang="en-US" sz="2400" dirty="0"/>
              <a:t>Update the test to support both commas and semi colons as separators</a:t>
            </a:r>
          </a:p>
          <a:p>
            <a:pPr lvl="2"/>
            <a:r>
              <a:rPr lang="en-US" sz="1600" dirty="0"/>
              <a:t>Test now passes, rerun all tests</a:t>
            </a:r>
          </a:p>
          <a:p>
            <a:pPr lvl="2"/>
            <a:r>
              <a:rPr lang="en-US" sz="1600" dirty="0"/>
              <a:t>Now considering refactoring code</a:t>
            </a:r>
          </a:p>
          <a:p>
            <a:pPr lvl="2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FD01F-D317-BD4E-8518-3CE1AB5E456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79C7A-8BFF-BA45-9B59-7AE6E748C4B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31CA1-008E-9143-8D74-70DFE8094D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AA5AF3-6656-9C4F-9DEC-C211E8B90A56}"/>
              </a:ext>
            </a:extLst>
          </p:cNvPr>
          <p:cNvSpPr txBox="1"/>
          <p:nvPr/>
        </p:nvSpPr>
        <p:spPr>
          <a:xfrm>
            <a:off x="472594" y="1270018"/>
            <a:ext cx="9133283" cy="378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GB"/>
            </a:defPPr>
            <a:lvl1pPr>
              <a:defRPr sz="1600" b="1">
                <a:solidFill>
                  <a:schemeClr val="tx1"/>
                </a:solidFill>
                <a:effectLst/>
                <a:latin typeface="Courier" pitchFamily="2" charset="0"/>
              </a:defRPr>
            </a:lvl1pPr>
          </a:lstStyle>
          <a:p>
            <a:r>
              <a:rPr lang="en-GB" dirty="0"/>
              <a:t>class</a:t>
            </a:r>
            <a:r>
              <a:rPr lang="en-GB" b="0" dirty="0"/>
              <a:t> </a:t>
            </a:r>
            <a:r>
              <a:rPr lang="en-GB" b="0" dirty="0" err="1"/>
              <a:t>StringCalculator</a:t>
            </a:r>
            <a:r>
              <a:rPr lang="en-GB" b="0" dirty="0"/>
              <a:t> {</a:t>
            </a:r>
          </a:p>
          <a:p>
            <a:r>
              <a:rPr lang="en-GB" b="0" dirty="0"/>
              <a:t>    add(</a:t>
            </a:r>
            <a:r>
              <a:rPr lang="en-GB" b="0" dirty="0" err="1"/>
              <a:t>numberString</a:t>
            </a:r>
            <a:r>
              <a:rPr lang="en-GB" b="0" dirty="0"/>
              <a:t>) {</a:t>
            </a:r>
          </a:p>
          <a:p>
            <a:r>
              <a:rPr lang="en-GB" b="0" dirty="0"/>
              <a:t>        </a:t>
            </a:r>
            <a:r>
              <a:rPr lang="en-GB" dirty="0"/>
              <a:t>if</a:t>
            </a:r>
            <a:r>
              <a:rPr lang="en-GB" b="0" dirty="0"/>
              <a:t> (</a:t>
            </a:r>
            <a:r>
              <a:rPr lang="en-GB" b="0" dirty="0" err="1"/>
              <a:t>numberString</a:t>
            </a:r>
            <a:r>
              <a:rPr lang="en-GB" b="0" dirty="0"/>
              <a:t> == '') {</a:t>
            </a:r>
          </a:p>
          <a:p>
            <a:r>
              <a:rPr lang="en-GB" b="0" dirty="0"/>
              <a:t>            </a:t>
            </a:r>
            <a:r>
              <a:rPr lang="en-GB" dirty="0"/>
              <a:t>return</a:t>
            </a:r>
            <a:r>
              <a:rPr lang="en-GB" b="0" dirty="0"/>
              <a:t> 0;</a:t>
            </a:r>
          </a:p>
          <a:p>
            <a:r>
              <a:rPr lang="en-GB" b="0" dirty="0"/>
              <a:t>        }</a:t>
            </a:r>
          </a:p>
          <a:p>
            <a:r>
              <a:rPr lang="en-GB" b="0" dirty="0"/>
              <a:t>        </a:t>
            </a:r>
            <a:r>
              <a:rPr lang="en-GB" dirty="0" err="1">
                <a:solidFill>
                  <a:srgbClr val="0000FF"/>
                </a:solidFill>
              </a:rPr>
              <a:t>const</a:t>
            </a:r>
            <a:r>
              <a:rPr lang="en-GB" b="0" dirty="0">
                <a:solidFill>
                  <a:srgbClr val="0000FF"/>
                </a:solidFill>
              </a:rPr>
              <a:t> </a:t>
            </a:r>
            <a:r>
              <a:rPr lang="en-GB" b="0" dirty="0" err="1">
                <a:solidFill>
                  <a:srgbClr val="0000FF"/>
                </a:solidFill>
              </a:rPr>
              <a:t>delimiterRegExp</a:t>
            </a:r>
            <a:r>
              <a:rPr lang="en-GB" b="0" dirty="0">
                <a:solidFill>
                  <a:srgbClr val="0000FF"/>
                </a:solidFill>
              </a:rPr>
              <a:t> = /[,;]/</a:t>
            </a:r>
          </a:p>
          <a:p>
            <a:r>
              <a:rPr lang="en-GB" b="0" dirty="0"/>
              <a:t>        </a:t>
            </a:r>
            <a:r>
              <a:rPr lang="en-GB" dirty="0"/>
              <a:t>let</a:t>
            </a:r>
            <a:r>
              <a:rPr lang="en-GB" b="0" dirty="0"/>
              <a:t> numbers = </a:t>
            </a:r>
            <a:r>
              <a:rPr lang="en-GB" b="0" dirty="0" err="1"/>
              <a:t>numberString</a:t>
            </a:r>
            <a:endParaRPr lang="en-GB" b="0" dirty="0"/>
          </a:p>
          <a:p>
            <a:r>
              <a:rPr lang="en-GB" b="0" dirty="0"/>
              <a:t>               .split(</a:t>
            </a:r>
            <a:r>
              <a:rPr lang="en-GB" b="0" dirty="0" err="1">
                <a:solidFill>
                  <a:srgbClr val="0000FF"/>
                </a:solidFill>
              </a:rPr>
              <a:t>delimiterRegExp</a:t>
            </a:r>
            <a:r>
              <a:rPr lang="en-GB" b="0" dirty="0"/>
              <a:t>)</a:t>
            </a:r>
          </a:p>
          <a:p>
            <a:r>
              <a:rPr lang="en-GB" b="0" dirty="0"/>
              <a:t>               .map(n =&gt; </a:t>
            </a:r>
            <a:r>
              <a:rPr lang="en-GB" b="0" dirty="0" err="1"/>
              <a:t>parseInt</a:t>
            </a:r>
            <a:r>
              <a:rPr lang="en-GB" b="0" dirty="0"/>
              <a:t>(n));</a:t>
            </a:r>
          </a:p>
          <a:p>
            <a:r>
              <a:rPr lang="en-GB" b="0" dirty="0"/>
              <a:t>        </a:t>
            </a:r>
            <a:r>
              <a:rPr lang="en-GB" dirty="0"/>
              <a:t>let</a:t>
            </a:r>
            <a:r>
              <a:rPr lang="en-GB" b="0" dirty="0"/>
              <a:t> </a:t>
            </a:r>
            <a:r>
              <a:rPr lang="en-GB" b="0" dirty="0" err="1"/>
              <a:t>finalSum</a:t>
            </a:r>
            <a:r>
              <a:rPr lang="en-GB" b="0" dirty="0"/>
              <a:t> = </a:t>
            </a:r>
            <a:r>
              <a:rPr lang="en-GB" b="0" dirty="0" err="1"/>
              <a:t>numbers.reduce</a:t>
            </a:r>
            <a:r>
              <a:rPr lang="en-GB" b="0" dirty="0"/>
              <a:t>((sum, n) =&gt;{</a:t>
            </a:r>
          </a:p>
          <a:p>
            <a:r>
              <a:rPr lang="en-GB" b="0" dirty="0"/>
              <a:t>                         </a:t>
            </a:r>
            <a:r>
              <a:rPr lang="en-GB" dirty="0"/>
              <a:t>return</a:t>
            </a:r>
            <a:r>
              <a:rPr lang="en-GB" b="0" dirty="0"/>
              <a:t> sum + n;</a:t>
            </a:r>
          </a:p>
          <a:p>
            <a:r>
              <a:rPr lang="en-GB" b="0" dirty="0"/>
              <a:t>                        }, 0);</a:t>
            </a:r>
          </a:p>
          <a:p>
            <a:r>
              <a:rPr lang="en-GB" b="0" dirty="0"/>
              <a:t>        </a:t>
            </a:r>
            <a:r>
              <a:rPr lang="en-GB" dirty="0"/>
              <a:t>return</a:t>
            </a:r>
            <a:r>
              <a:rPr lang="en-GB" b="0" dirty="0"/>
              <a:t> </a:t>
            </a:r>
            <a:r>
              <a:rPr lang="en-GB" b="0" dirty="0" err="1"/>
              <a:t>finalSum</a:t>
            </a:r>
            <a:r>
              <a:rPr lang="en-GB" b="0" dirty="0"/>
              <a:t>;</a:t>
            </a:r>
          </a:p>
          <a:p>
            <a:r>
              <a:rPr lang="en-GB" b="0" dirty="0"/>
              <a:t>    }</a:t>
            </a:r>
          </a:p>
          <a:p>
            <a:r>
              <a:rPr lang="en-GB" b="0" dirty="0"/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611DA3-7750-0B49-8A3A-077D28E70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359" y="386105"/>
            <a:ext cx="1088165" cy="82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0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0294E-721E-9B44-AEF4-15D9B08E5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Session for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C85F6-3628-F744-AF3D-1BC43165A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Step Six</a:t>
            </a:r>
          </a:p>
          <a:p>
            <a:pPr lvl="1"/>
            <a:r>
              <a:rPr lang="en-US" sz="2000" dirty="0"/>
              <a:t>Write a 6th test to use a newline separator</a:t>
            </a:r>
          </a:p>
          <a:p>
            <a:pPr lvl="1"/>
            <a:endParaRPr lang="en-US" sz="2000" dirty="0"/>
          </a:p>
          <a:p>
            <a:pPr lvl="1"/>
            <a:endParaRPr lang="en-US" sz="1200" dirty="0"/>
          </a:p>
          <a:p>
            <a:pPr lvl="1"/>
            <a:endParaRPr lang="en-US" sz="16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Exercise the test</a:t>
            </a:r>
          </a:p>
          <a:p>
            <a:pPr lvl="2"/>
            <a:endParaRPr lang="en-US" sz="1800" dirty="0"/>
          </a:p>
          <a:p>
            <a:pPr lvl="2"/>
            <a:r>
              <a:rPr lang="en-US" sz="1800" dirty="0"/>
              <a:t>The test will fail as add is not using the newline separator </a:t>
            </a:r>
          </a:p>
          <a:p>
            <a:pPr lvl="2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FD01F-D317-BD4E-8518-3CE1AB5E456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79C7A-8BFF-BA45-9B59-7AE6E748C4B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31CA1-008E-9143-8D74-70DFE8094D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AA5AF3-6656-9C4F-9DEC-C211E8B90A56}"/>
              </a:ext>
            </a:extLst>
          </p:cNvPr>
          <p:cNvSpPr txBox="1"/>
          <p:nvPr/>
        </p:nvSpPr>
        <p:spPr>
          <a:xfrm>
            <a:off x="271655" y="2996952"/>
            <a:ext cx="9637339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  <a:effectLst/>
                <a:latin typeface="Courier" pitchFamily="2" charset="0"/>
              </a:rPr>
              <a:t>it</a:t>
            </a:r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('should add together two newline separated values (1\n2)', () =&gt; {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   result = </a:t>
            </a:r>
            <a:r>
              <a:rPr lang="en-GB" b="0" dirty="0" err="1">
                <a:solidFill>
                  <a:schemeClr val="tx1"/>
                </a:solidFill>
                <a:effectLst/>
                <a:latin typeface="Courier" pitchFamily="2" charset="0"/>
              </a:rPr>
              <a:t>calculator.add</a:t>
            </a:r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("1\n2");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   expect(result).</a:t>
            </a:r>
            <a:r>
              <a:rPr lang="en-GB" b="0" dirty="0" err="1">
                <a:solidFill>
                  <a:schemeClr val="tx1"/>
                </a:solidFill>
                <a:effectLst/>
                <a:latin typeface="Courier" pitchFamily="2" charset="0"/>
              </a:rPr>
              <a:t>toEqual</a:t>
            </a:r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(3); 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})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A9DC8C-9652-FD49-88FF-3134CD0F2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359" y="386105"/>
            <a:ext cx="1088165" cy="82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369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0294E-721E-9B44-AEF4-15D9B08E5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Session for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C85F6-3628-F744-AF3D-1BC43165A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136" y="5731479"/>
            <a:ext cx="8913681" cy="971088"/>
          </a:xfrm>
        </p:spPr>
        <p:txBody>
          <a:bodyPr/>
          <a:lstStyle/>
          <a:p>
            <a:r>
              <a:rPr lang="en-US" sz="2400" dirty="0"/>
              <a:t>Update the test to support commas, semi colons and newline as separators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FD01F-D317-BD4E-8518-3CE1AB5E456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79C7A-8BFF-BA45-9B59-7AE6E748C4B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31CA1-008E-9143-8D74-70DFE8094D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AA5AF3-6656-9C4F-9DEC-C211E8B90A56}"/>
              </a:ext>
            </a:extLst>
          </p:cNvPr>
          <p:cNvSpPr txBox="1"/>
          <p:nvPr/>
        </p:nvSpPr>
        <p:spPr>
          <a:xfrm>
            <a:off x="984996" y="1484162"/>
            <a:ext cx="7951485" cy="4247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  <a:latin typeface="Courier" pitchFamily="2" charset="0"/>
              </a:rPr>
              <a:t>class</a:t>
            </a:r>
            <a:r>
              <a:rPr lang="en-GB" b="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GB" b="0" dirty="0" err="1">
                <a:solidFill>
                  <a:schemeClr val="tx1"/>
                </a:solidFill>
                <a:latin typeface="Courier" pitchFamily="2" charset="0"/>
              </a:rPr>
              <a:t>StringCalculator</a:t>
            </a:r>
            <a:r>
              <a:rPr lang="en-GB" b="0" dirty="0">
                <a:solidFill>
                  <a:schemeClr val="tx1"/>
                </a:solidFill>
                <a:latin typeface="Courier" pitchFamily="2" charset="0"/>
              </a:rPr>
              <a:t> {</a:t>
            </a:r>
          </a:p>
          <a:p>
            <a:r>
              <a:rPr lang="en-GB" b="0" dirty="0">
                <a:solidFill>
                  <a:schemeClr val="tx1"/>
                </a:solidFill>
                <a:latin typeface="Courier" pitchFamily="2" charset="0"/>
              </a:rPr>
              <a:t>    add(</a:t>
            </a:r>
            <a:r>
              <a:rPr lang="en-GB" b="0" dirty="0" err="1">
                <a:solidFill>
                  <a:schemeClr val="tx1"/>
                </a:solidFill>
                <a:latin typeface="Courier" pitchFamily="2" charset="0"/>
              </a:rPr>
              <a:t>numberString</a:t>
            </a:r>
            <a:r>
              <a:rPr lang="en-GB" b="0" dirty="0">
                <a:solidFill>
                  <a:schemeClr val="tx1"/>
                </a:solidFill>
                <a:latin typeface="Courier" pitchFamily="2" charset="0"/>
              </a:rPr>
              <a:t>) {</a:t>
            </a:r>
          </a:p>
          <a:p>
            <a:r>
              <a:rPr lang="en-GB" b="0" dirty="0">
                <a:solidFill>
                  <a:schemeClr val="tx1"/>
                </a:solidFill>
                <a:latin typeface="Courier" pitchFamily="2" charset="0"/>
              </a:rPr>
              <a:t>        </a:t>
            </a:r>
            <a:r>
              <a:rPr lang="en-GB" b="1" dirty="0">
                <a:solidFill>
                  <a:schemeClr val="tx1"/>
                </a:solidFill>
                <a:latin typeface="Courier" pitchFamily="2" charset="0"/>
              </a:rPr>
              <a:t>if</a:t>
            </a:r>
            <a:r>
              <a:rPr lang="en-GB" b="0" dirty="0">
                <a:solidFill>
                  <a:schemeClr val="tx1"/>
                </a:solidFill>
                <a:latin typeface="Courier" pitchFamily="2" charset="0"/>
              </a:rPr>
              <a:t> (</a:t>
            </a:r>
            <a:r>
              <a:rPr lang="en-GB" b="0" dirty="0" err="1">
                <a:solidFill>
                  <a:schemeClr val="tx1"/>
                </a:solidFill>
                <a:latin typeface="Courier" pitchFamily="2" charset="0"/>
              </a:rPr>
              <a:t>numberString</a:t>
            </a:r>
            <a:r>
              <a:rPr lang="en-GB" b="0" dirty="0">
                <a:solidFill>
                  <a:schemeClr val="tx1"/>
                </a:solidFill>
                <a:latin typeface="Courier" pitchFamily="2" charset="0"/>
              </a:rPr>
              <a:t> == '') {</a:t>
            </a:r>
          </a:p>
          <a:p>
            <a:r>
              <a:rPr lang="en-GB" b="0" dirty="0">
                <a:solidFill>
                  <a:schemeClr val="tx1"/>
                </a:solidFill>
                <a:latin typeface="Courier" pitchFamily="2" charset="0"/>
              </a:rPr>
              <a:t>            </a:t>
            </a:r>
            <a:r>
              <a:rPr lang="en-GB" b="1" dirty="0">
                <a:solidFill>
                  <a:schemeClr val="tx1"/>
                </a:solidFill>
                <a:latin typeface="Courier" pitchFamily="2" charset="0"/>
              </a:rPr>
              <a:t>return</a:t>
            </a:r>
            <a:r>
              <a:rPr lang="en-GB" b="0" dirty="0">
                <a:solidFill>
                  <a:schemeClr val="tx1"/>
                </a:solidFill>
                <a:latin typeface="Courier" pitchFamily="2" charset="0"/>
              </a:rPr>
              <a:t> 0;</a:t>
            </a:r>
          </a:p>
          <a:p>
            <a:r>
              <a:rPr lang="en-GB" b="0" dirty="0">
                <a:solidFill>
                  <a:schemeClr val="tx1"/>
                </a:solidFill>
                <a:latin typeface="Courier" pitchFamily="2" charset="0"/>
              </a:rPr>
              <a:t>        }</a:t>
            </a:r>
          </a:p>
          <a:p>
            <a:r>
              <a:rPr lang="en-GB" b="0" dirty="0">
                <a:solidFill>
                  <a:schemeClr val="tx1"/>
                </a:solidFill>
                <a:latin typeface="Courier" pitchFamily="2" charset="0"/>
              </a:rPr>
              <a:t>        </a:t>
            </a:r>
            <a:r>
              <a:rPr lang="en-GB" b="1" dirty="0" err="1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-GB" b="0" dirty="0">
                <a:solidFill>
                  <a:srgbClr val="0000FF"/>
                </a:solidFill>
                <a:latin typeface="Courier" pitchFamily="2" charset="0"/>
              </a:rPr>
              <a:t> </a:t>
            </a:r>
            <a:r>
              <a:rPr lang="en-GB" b="0" dirty="0" err="1">
                <a:solidFill>
                  <a:srgbClr val="0000FF"/>
                </a:solidFill>
                <a:latin typeface="Courier" pitchFamily="2" charset="0"/>
              </a:rPr>
              <a:t>delimiterRegExp</a:t>
            </a:r>
            <a:r>
              <a:rPr lang="en-GB" b="0" dirty="0">
                <a:solidFill>
                  <a:srgbClr val="0000FF"/>
                </a:solidFill>
                <a:latin typeface="Courier" pitchFamily="2" charset="0"/>
              </a:rPr>
              <a:t> = /[,;\n]/</a:t>
            </a:r>
          </a:p>
          <a:p>
            <a:r>
              <a:rPr lang="en-GB" b="0" dirty="0">
                <a:solidFill>
                  <a:schemeClr val="tx1"/>
                </a:solidFill>
                <a:latin typeface="Courier" pitchFamily="2" charset="0"/>
              </a:rPr>
              <a:t>        </a:t>
            </a:r>
            <a:r>
              <a:rPr lang="en-GB" b="1" dirty="0">
                <a:solidFill>
                  <a:schemeClr val="tx1"/>
                </a:solidFill>
                <a:latin typeface="Courier" pitchFamily="2" charset="0"/>
              </a:rPr>
              <a:t>let</a:t>
            </a:r>
            <a:r>
              <a:rPr lang="en-GB" b="0" dirty="0">
                <a:solidFill>
                  <a:schemeClr val="tx1"/>
                </a:solidFill>
                <a:latin typeface="Courier" pitchFamily="2" charset="0"/>
              </a:rPr>
              <a:t> numbers = </a:t>
            </a:r>
            <a:r>
              <a:rPr lang="en-GB" b="0" dirty="0" err="1">
                <a:solidFill>
                  <a:schemeClr val="tx1"/>
                </a:solidFill>
                <a:latin typeface="Courier" pitchFamily="2" charset="0"/>
              </a:rPr>
              <a:t>numberString</a:t>
            </a:r>
            <a:endParaRPr lang="en-GB" b="0" dirty="0">
              <a:solidFill>
                <a:schemeClr val="tx1"/>
              </a:solidFill>
              <a:latin typeface="Courier" pitchFamily="2" charset="0"/>
            </a:endParaRPr>
          </a:p>
          <a:p>
            <a:r>
              <a:rPr lang="en-GB" b="0" dirty="0">
                <a:solidFill>
                  <a:schemeClr val="tx1"/>
                </a:solidFill>
                <a:latin typeface="Courier" pitchFamily="2" charset="0"/>
              </a:rPr>
              <a:t>               .split(</a:t>
            </a:r>
            <a:r>
              <a:rPr lang="en-GB" b="0" dirty="0" err="1">
                <a:solidFill>
                  <a:schemeClr val="tx1"/>
                </a:solidFill>
                <a:latin typeface="Courier" pitchFamily="2" charset="0"/>
              </a:rPr>
              <a:t>delimiterRegExp</a:t>
            </a:r>
            <a:r>
              <a:rPr lang="en-GB" b="0" dirty="0">
                <a:solidFill>
                  <a:schemeClr val="tx1"/>
                </a:solidFill>
                <a:latin typeface="Courier" pitchFamily="2" charset="0"/>
              </a:rPr>
              <a:t>)</a:t>
            </a:r>
          </a:p>
          <a:p>
            <a:r>
              <a:rPr lang="en-GB" b="0" dirty="0">
                <a:solidFill>
                  <a:schemeClr val="tx1"/>
                </a:solidFill>
                <a:latin typeface="Courier" pitchFamily="2" charset="0"/>
              </a:rPr>
              <a:t>               .map(n =&gt; </a:t>
            </a:r>
            <a:r>
              <a:rPr lang="en-GB" b="0" dirty="0" err="1">
                <a:solidFill>
                  <a:schemeClr val="tx1"/>
                </a:solidFill>
                <a:latin typeface="Courier" pitchFamily="2" charset="0"/>
              </a:rPr>
              <a:t>parseInt</a:t>
            </a:r>
            <a:r>
              <a:rPr lang="en-GB" b="0" dirty="0">
                <a:solidFill>
                  <a:schemeClr val="tx1"/>
                </a:solidFill>
                <a:latin typeface="Courier" pitchFamily="2" charset="0"/>
              </a:rPr>
              <a:t>(n));</a:t>
            </a:r>
          </a:p>
          <a:p>
            <a:r>
              <a:rPr lang="en-GB" b="0" dirty="0">
                <a:solidFill>
                  <a:schemeClr val="tx1"/>
                </a:solidFill>
                <a:latin typeface="Courier" pitchFamily="2" charset="0"/>
              </a:rPr>
              <a:t>        </a:t>
            </a:r>
            <a:r>
              <a:rPr lang="en-GB" b="1" dirty="0">
                <a:solidFill>
                  <a:schemeClr val="tx1"/>
                </a:solidFill>
                <a:latin typeface="Courier" pitchFamily="2" charset="0"/>
              </a:rPr>
              <a:t>let</a:t>
            </a:r>
            <a:r>
              <a:rPr lang="en-GB" b="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GB" b="0" dirty="0" err="1">
                <a:solidFill>
                  <a:schemeClr val="tx1"/>
                </a:solidFill>
                <a:latin typeface="Courier" pitchFamily="2" charset="0"/>
              </a:rPr>
              <a:t>finalSum</a:t>
            </a:r>
            <a:r>
              <a:rPr lang="en-GB" b="0" dirty="0">
                <a:solidFill>
                  <a:schemeClr val="tx1"/>
                </a:solidFill>
                <a:latin typeface="Courier" pitchFamily="2" charset="0"/>
              </a:rPr>
              <a:t> = </a:t>
            </a:r>
            <a:r>
              <a:rPr lang="en-GB" b="0" dirty="0" err="1">
                <a:solidFill>
                  <a:schemeClr val="tx1"/>
                </a:solidFill>
                <a:latin typeface="Courier" pitchFamily="2" charset="0"/>
              </a:rPr>
              <a:t>numbers.reduce</a:t>
            </a:r>
            <a:r>
              <a:rPr lang="en-GB" b="0" dirty="0">
                <a:solidFill>
                  <a:schemeClr val="tx1"/>
                </a:solidFill>
                <a:latin typeface="Courier" pitchFamily="2" charset="0"/>
              </a:rPr>
              <a:t>((sum, n) =&gt;{</a:t>
            </a:r>
          </a:p>
          <a:p>
            <a:r>
              <a:rPr lang="en-GB" b="0" dirty="0">
                <a:solidFill>
                  <a:schemeClr val="tx1"/>
                </a:solidFill>
                <a:latin typeface="Courier" pitchFamily="2" charset="0"/>
              </a:rPr>
              <a:t>                         </a:t>
            </a:r>
            <a:r>
              <a:rPr lang="en-GB" b="1" dirty="0">
                <a:solidFill>
                  <a:schemeClr val="tx1"/>
                </a:solidFill>
                <a:latin typeface="Courier" pitchFamily="2" charset="0"/>
              </a:rPr>
              <a:t>return</a:t>
            </a:r>
            <a:r>
              <a:rPr lang="en-GB" b="0" dirty="0">
                <a:solidFill>
                  <a:schemeClr val="tx1"/>
                </a:solidFill>
                <a:latin typeface="Courier" pitchFamily="2" charset="0"/>
              </a:rPr>
              <a:t> sum + n;</a:t>
            </a:r>
          </a:p>
          <a:p>
            <a:r>
              <a:rPr lang="en-GB" b="0" dirty="0">
                <a:solidFill>
                  <a:schemeClr val="tx1"/>
                </a:solidFill>
                <a:latin typeface="Courier" pitchFamily="2" charset="0"/>
              </a:rPr>
              <a:t>                        }, 0);</a:t>
            </a:r>
          </a:p>
          <a:p>
            <a:r>
              <a:rPr lang="en-GB" b="0" dirty="0">
                <a:solidFill>
                  <a:schemeClr val="tx1"/>
                </a:solidFill>
                <a:latin typeface="Courier" pitchFamily="2" charset="0"/>
              </a:rPr>
              <a:t>        </a:t>
            </a:r>
            <a:r>
              <a:rPr lang="en-GB" b="1" dirty="0">
                <a:solidFill>
                  <a:schemeClr val="tx1"/>
                </a:solidFill>
                <a:latin typeface="Courier" pitchFamily="2" charset="0"/>
              </a:rPr>
              <a:t>return</a:t>
            </a:r>
            <a:r>
              <a:rPr lang="en-GB" b="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GB" b="0" dirty="0" err="1">
                <a:solidFill>
                  <a:schemeClr val="tx1"/>
                </a:solidFill>
                <a:latin typeface="Courier" pitchFamily="2" charset="0"/>
              </a:rPr>
              <a:t>finalSum</a:t>
            </a:r>
            <a:r>
              <a:rPr lang="en-GB" b="0" dirty="0">
                <a:solidFill>
                  <a:schemeClr val="tx1"/>
                </a:solidFill>
                <a:latin typeface="Courier" pitchFamily="2" charset="0"/>
              </a:rPr>
              <a:t>;</a:t>
            </a:r>
          </a:p>
          <a:p>
            <a:r>
              <a:rPr lang="en-GB" b="0" dirty="0">
                <a:solidFill>
                  <a:schemeClr val="tx1"/>
                </a:solidFill>
                <a:latin typeface="Courier" pitchFamily="2" charset="0"/>
              </a:rPr>
              <a:t>    }</a:t>
            </a:r>
          </a:p>
          <a:p>
            <a:r>
              <a:rPr lang="en-GB" b="0" dirty="0">
                <a:solidFill>
                  <a:schemeClr val="tx1"/>
                </a:solidFill>
                <a:latin typeface="Courier" pitchFamily="2" charset="0"/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A9DC8C-9652-FD49-88FF-3134CD0F2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359" y="386105"/>
            <a:ext cx="1088165" cy="82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369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for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Introduce the String Calculator problem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Additional Problem Features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Things to Note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Present Steps 1 to 12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50A77-6650-AB4C-8AE3-A76AD49315C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AA33B-6FBC-5A4F-A217-54FB115C8A7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String Calculator Kata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F82391-0B65-3D45-83B8-9D3479DF0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9344" y="267460"/>
            <a:ext cx="1099840" cy="1099840"/>
          </a:xfrm>
          <a:prstGeom prst="rect">
            <a:avLst/>
          </a:prstGeom>
        </p:spPr>
      </p:pic>
      <p:pic>
        <p:nvPicPr>
          <p:cNvPr id="3074" name="Picture 2" descr="Awesome Katas">
            <a:extLst>
              <a:ext uri="{FF2B5EF4-FFF2-40B4-BE49-F238E27FC236}">
                <a16:creationId xmlns:a16="http://schemas.microsoft.com/office/drawing/2014/main" id="{2284022B-2D93-4041-98A3-85F6CE16D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092" y="3758187"/>
            <a:ext cx="3960440" cy="148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269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74BBE-EE83-8C4D-897D-E9CBDC1CD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Session for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BD615-F3AF-C14B-9B37-03137CFEE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684906"/>
            <a:ext cx="8913681" cy="4529138"/>
          </a:xfrm>
        </p:spPr>
        <p:txBody>
          <a:bodyPr/>
          <a:lstStyle/>
          <a:p>
            <a:r>
              <a:rPr lang="en-US" sz="2400" dirty="0"/>
              <a:t>Step Seven</a:t>
            </a:r>
          </a:p>
          <a:p>
            <a:pPr lvl="1"/>
            <a:r>
              <a:rPr lang="en-US" sz="2000" dirty="0"/>
              <a:t>Write a 7th test to use multiple separators</a:t>
            </a:r>
          </a:p>
          <a:p>
            <a:pPr lvl="1"/>
            <a:endParaRPr lang="en-US" sz="2000" dirty="0"/>
          </a:p>
          <a:p>
            <a:pPr lvl="1"/>
            <a:endParaRPr lang="en-US" sz="14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Exercise the test</a:t>
            </a:r>
          </a:p>
          <a:p>
            <a:pPr lvl="2"/>
            <a:r>
              <a:rPr lang="en-US" sz="1800" dirty="0"/>
              <a:t>Depending on how you implemented add this may or may not fail</a:t>
            </a:r>
          </a:p>
          <a:p>
            <a:pPr lvl="2"/>
            <a:r>
              <a:rPr lang="en-US" sz="1800" dirty="0"/>
              <a:t>If it does fail update to support mixed separators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8AE5F-432D-2C4F-ADEA-8BB54256890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BFE13-0834-154C-8CF3-5340D505AA7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EA60C-9FD9-6244-AD5A-E6A9881216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A9213B-A395-4548-BE15-CE4381A80766}"/>
              </a:ext>
            </a:extLst>
          </p:cNvPr>
          <p:cNvSpPr txBox="1"/>
          <p:nvPr/>
        </p:nvSpPr>
        <p:spPr>
          <a:xfrm>
            <a:off x="745969" y="3068960"/>
            <a:ext cx="8712968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  <a:effectLst/>
                <a:latin typeface="Courier" pitchFamily="2" charset="0"/>
              </a:rPr>
              <a:t>it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('should add together two mixed separated values (1\n2,3)', () =&gt; {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  result = 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Courier" pitchFamily="2" charset="0"/>
              </a:rPr>
              <a:t>calculator.add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("1\n2,3");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  expect(result).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Courier" pitchFamily="2" charset="0"/>
              </a:rPr>
              <a:t>toEqual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(6); 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})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A5FAB5-3CC7-BC41-95A8-C3464E2F0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359" y="386105"/>
            <a:ext cx="1088165" cy="82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243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74BBE-EE83-8C4D-897D-E9CBDC1CD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Session for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BD615-F3AF-C14B-9B37-03137CFEE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Step Eight</a:t>
            </a:r>
          </a:p>
          <a:p>
            <a:pPr lvl="1"/>
            <a:r>
              <a:rPr lang="en-US" sz="2000" dirty="0"/>
              <a:t>Write an 8th test to use all separators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Exercise the test</a:t>
            </a:r>
          </a:p>
          <a:p>
            <a:pPr lvl="2"/>
            <a:r>
              <a:rPr lang="en-US" sz="1800" dirty="0"/>
              <a:t>Depending on how you implemented add this may or may not fail</a:t>
            </a:r>
          </a:p>
          <a:p>
            <a:pPr lvl="2"/>
            <a:r>
              <a:rPr lang="en-US" sz="1800" dirty="0"/>
              <a:t>If it does fail update to support mixed separators</a:t>
            </a:r>
          </a:p>
          <a:p>
            <a:pPr lvl="1"/>
            <a:r>
              <a:rPr lang="en-US" sz="2000" dirty="0"/>
              <a:t>Test passes, now rerun all tests</a:t>
            </a:r>
          </a:p>
          <a:p>
            <a:pPr lvl="1"/>
            <a:r>
              <a:rPr lang="en-US" sz="2000" dirty="0"/>
              <a:t>Consider refactoring codebase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8AE5F-432D-2C4F-ADEA-8BB54256890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BFE13-0834-154C-8CF3-5340D505AA7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EA60C-9FD9-6244-AD5A-E6A9881216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A9213B-A395-4548-BE15-CE4381A80766}"/>
              </a:ext>
            </a:extLst>
          </p:cNvPr>
          <p:cNvSpPr txBox="1"/>
          <p:nvPr/>
        </p:nvSpPr>
        <p:spPr>
          <a:xfrm>
            <a:off x="495300" y="2767280"/>
            <a:ext cx="9136500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  <a:effectLst/>
                <a:latin typeface="Courier" pitchFamily="2" charset="0"/>
              </a:rPr>
              <a:t>it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('should add together three mixed separated values (1\n2,3;4)', () =&gt; {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  result = 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Courier" pitchFamily="2" charset="0"/>
              </a:rPr>
              <a:t>calculator.add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("1\n2,3;4");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  expect(result).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Courier" pitchFamily="2" charset="0"/>
              </a:rPr>
              <a:t>toEqual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(10); 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})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003DC9-ADE6-6247-BC84-8D36649E8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359" y="386105"/>
            <a:ext cx="1088165" cy="82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063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E0DA3-8127-6A46-AA02-3025EA837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Session for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F0EDD-5D9C-0C43-A54E-C9F24442A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705769"/>
            <a:ext cx="9233932" cy="4529138"/>
          </a:xfrm>
        </p:spPr>
        <p:txBody>
          <a:bodyPr/>
          <a:lstStyle/>
          <a:p>
            <a:r>
              <a:rPr lang="en-US" sz="2400" dirty="0"/>
              <a:t>Step Nine</a:t>
            </a:r>
          </a:p>
          <a:p>
            <a:pPr lvl="1"/>
            <a:r>
              <a:rPr lang="en-US" sz="2000" dirty="0"/>
              <a:t>Write a 9</a:t>
            </a:r>
            <a:r>
              <a:rPr lang="en-US" sz="2000" baseline="30000" dirty="0"/>
              <a:t>th</a:t>
            </a:r>
            <a:r>
              <a:rPr lang="en-US" sz="2000" dirty="0"/>
              <a:t> test to check for incomplete expressions</a:t>
            </a:r>
          </a:p>
          <a:p>
            <a:pPr lvl="1"/>
            <a:endParaRPr lang="en-US" sz="2000" dirty="0"/>
          </a:p>
          <a:p>
            <a:pPr lvl="1"/>
            <a:endParaRPr lang="en-US" sz="4000" dirty="0"/>
          </a:p>
          <a:p>
            <a:pPr lvl="1"/>
            <a:endParaRPr lang="en-US" sz="4000" dirty="0"/>
          </a:p>
          <a:p>
            <a:pPr lvl="1"/>
            <a:endParaRPr lang="en-US" sz="4000" dirty="0"/>
          </a:p>
          <a:p>
            <a:pPr lvl="1"/>
            <a:r>
              <a:rPr lang="en-US" sz="2000" dirty="0"/>
              <a:t>The test will fail</a:t>
            </a:r>
          </a:p>
          <a:p>
            <a:pPr lvl="1"/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77B75-612A-C944-853E-29969FDDD8B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0AB21-C1CC-5B48-A5BF-257092B0287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A3498-6E04-694D-9E2D-EB3C40A4B9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A41596-B3C2-884B-8067-110B932D3EC5}"/>
              </a:ext>
            </a:extLst>
          </p:cNvPr>
          <p:cNvSpPr txBox="1"/>
          <p:nvPr/>
        </p:nvSpPr>
        <p:spPr>
          <a:xfrm>
            <a:off x="272480" y="3068960"/>
            <a:ext cx="9552464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  <a:effectLst/>
                <a:latin typeface="Courier" pitchFamily="2" charset="0"/>
              </a:rPr>
              <a:t>it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("should fail if the string is terminated by a separator (1,)", () =&gt; {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  expect(</a:t>
            </a:r>
            <a:r>
              <a:rPr lang="en-GB" sz="1600" b="1" dirty="0">
                <a:solidFill>
                  <a:schemeClr val="tx1"/>
                </a:solidFill>
                <a:effectLst/>
                <a:latin typeface="Courier" pitchFamily="2" charset="0"/>
              </a:rPr>
              <a:t>function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() {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      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Courier" pitchFamily="2" charset="0"/>
              </a:rPr>
              <a:t>calculator.add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("1,");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  }).</a:t>
            </a:r>
            <a:r>
              <a:rPr lang="en-GB" sz="1600" b="1" dirty="0" err="1">
                <a:solidFill>
                  <a:schemeClr val="tx1"/>
                </a:solidFill>
                <a:effectLst/>
                <a:latin typeface="Courier" pitchFamily="2" charset="0"/>
              </a:rPr>
              <a:t>toThrow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(new Error("Invalid Terminator Expression"));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});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840AF9-41D9-CB40-8B1C-2992EE22D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359" y="386105"/>
            <a:ext cx="1088165" cy="82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516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E0DA3-8127-6A46-AA02-3025EA837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Session for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F0EDD-5D9C-0C43-A54E-C9F24442A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524342"/>
            <a:ext cx="9233932" cy="4529138"/>
          </a:xfrm>
        </p:spPr>
        <p:txBody>
          <a:bodyPr/>
          <a:lstStyle/>
          <a:p>
            <a:pPr lvl="1"/>
            <a:r>
              <a:rPr lang="en-US" sz="2000" dirty="0"/>
              <a:t>Update add to check for an incomplete expression with a comma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Once test Passes, re run all tests</a:t>
            </a:r>
          </a:p>
          <a:p>
            <a:pPr lvl="1"/>
            <a:r>
              <a:rPr lang="en-US" sz="2000" dirty="0"/>
              <a:t>Consider refactoring codebase</a:t>
            </a:r>
          </a:p>
          <a:p>
            <a:pPr lvl="1"/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77B75-612A-C944-853E-29969FDDD8B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0AB21-C1CC-5B48-A5BF-257092B0287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A3498-6E04-694D-9E2D-EB3C40A4B9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A41596-B3C2-884B-8067-110B932D3EC5}"/>
              </a:ext>
            </a:extLst>
          </p:cNvPr>
          <p:cNvSpPr txBox="1"/>
          <p:nvPr/>
        </p:nvSpPr>
        <p:spPr>
          <a:xfrm>
            <a:off x="1207441" y="1887197"/>
            <a:ext cx="7333083" cy="4031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add(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Courier" pitchFamily="2" charset="0"/>
              </a:rPr>
              <a:t>numberString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) {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  </a:t>
            </a:r>
            <a:r>
              <a:rPr lang="en-GB" sz="1600" b="1" dirty="0">
                <a:solidFill>
                  <a:schemeClr val="tx1"/>
                </a:solidFill>
                <a:effectLst/>
                <a:latin typeface="Courier" pitchFamily="2" charset="0"/>
              </a:rPr>
              <a:t>if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(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Courier" pitchFamily="2" charset="0"/>
              </a:rPr>
              <a:t>numberString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== '') {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      </a:t>
            </a:r>
            <a:r>
              <a:rPr lang="en-GB" sz="1600" b="1" dirty="0">
                <a:solidFill>
                  <a:schemeClr val="tx1"/>
                </a:solidFill>
                <a:effectLst/>
                <a:latin typeface="Courier" pitchFamily="2" charset="0"/>
              </a:rPr>
              <a:t>return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0;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  }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  </a:t>
            </a:r>
            <a:r>
              <a:rPr lang="en-GB" sz="1600" b="1" dirty="0">
                <a:solidFill>
                  <a:srgbClr val="0000FF"/>
                </a:solidFill>
                <a:effectLst/>
                <a:latin typeface="Courier" pitchFamily="2" charset="0"/>
              </a:rPr>
              <a:t>if</a:t>
            </a:r>
            <a:r>
              <a:rPr lang="en-GB" sz="1600" b="0" dirty="0">
                <a:solidFill>
                  <a:srgbClr val="0000FF"/>
                </a:solidFill>
                <a:effectLst/>
                <a:latin typeface="Courier" pitchFamily="2" charset="0"/>
              </a:rPr>
              <a:t> (</a:t>
            </a:r>
            <a:r>
              <a:rPr lang="en-GB" sz="1600" b="0" dirty="0" err="1">
                <a:solidFill>
                  <a:srgbClr val="0000FF"/>
                </a:solidFill>
                <a:effectLst/>
                <a:latin typeface="Courier" pitchFamily="2" charset="0"/>
              </a:rPr>
              <a:t>numberString.endsWith</a:t>
            </a:r>
            <a:r>
              <a:rPr lang="en-GB" sz="1600" b="0" dirty="0">
                <a:solidFill>
                  <a:srgbClr val="0000FF"/>
                </a:solidFill>
                <a:effectLst/>
                <a:latin typeface="Courier" pitchFamily="2" charset="0"/>
              </a:rPr>
              <a:t>(',')) {</a:t>
            </a:r>
          </a:p>
          <a:p>
            <a:r>
              <a:rPr lang="en-GB" sz="1600" b="0" dirty="0">
                <a:solidFill>
                  <a:srgbClr val="0000FF"/>
                </a:solidFill>
                <a:effectLst/>
                <a:latin typeface="Courier" pitchFamily="2" charset="0"/>
              </a:rPr>
              <a:t>        </a:t>
            </a:r>
            <a:r>
              <a:rPr lang="en-GB" sz="1600" b="1" dirty="0">
                <a:solidFill>
                  <a:srgbClr val="0000FF"/>
                </a:solidFill>
                <a:effectLst/>
                <a:latin typeface="Courier" pitchFamily="2" charset="0"/>
              </a:rPr>
              <a:t>throw new </a:t>
            </a:r>
            <a:r>
              <a:rPr lang="en-GB" sz="1600" b="0" dirty="0">
                <a:solidFill>
                  <a:srgbClr val="0000FF"/>
                </a:solidFill>
                <a:effectLst/>
                <a:latin typeface="Courier" pitchFamily="2" charset="0"/>
              </a:rPr>
              <a:t>Error('Invalid Terminator Expression’);</a:t>
            </a:r>
          </a:p>
          <a:p>
            <a:r>
              <a:rPr lang="en-GB" sz="1600" b="0" dirty="0">
                <a:solidFill>
                  <a:srgbClr val="0000FF"/>
                </a:solidFill>
                <a:effectLst/>
                <a:latin typeface="Courier" pitchFamily="2" charset="0"/>
              </a:rPr>
              <a:t>    }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  </a:t>
            </a:r>
            <a:r>
              <a:rPr lang="en-GB" sz="1600" b="1" dirty="0" err="1">
                <a:solidFill>
                  <a:schemeClr val="tx1"/>
                </a:solidFill>
                <a:effectLst/>
                <a:latin typeface="Courier" pitchFamily="2" charset="0"/>
              </a:rPr>
              <a:t>const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Courier" pitchFamily="2" charset="0"/>
              </a:rPr>
              <a:t>delimiterRegExp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= /[,;\n]/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  </a:t>
            </a:r>
            <a:r>
              <a:rPr lang="en-GB" sz="1600" b="1" dirty="0">
                <a:solidFill>
                  <a:schemeClr val="tx1"/>
                </a:solidFill>
                <a:effectLst/>
                <a:latin typeface="Courier" pitchFamily="2" charset="0"/>
              </a:rPr>
              <a:t>let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numbers = 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Courier" pitchFamily="2" charset="0"/>
              </a:rPr>
              <a:t>numberString</a:t>
            </a:r>
            <a:endParaRPr lang="en-GB" sz="1600" b="0" dirty="0">
              <a:solidFill>
                <a:schemeClr val="tx1"/>
              </a:solidFill>
              <a:effectLst/>
              <a:latin typeface="Courier" pitchFamily="2" charset="0"/>
            </a:endParaRP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      .split(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Courier" pitchFamily="2" charset="0"/>
              </a:rPr>
              <a:t>delimiterRegExp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)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      .map(n =&gt; 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Courier" pitchFamily="2" charset="0"/>
              </a:rPr>
              <a:t>parseInt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(n));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  </a:t>
            </a:r>
            <a:r>
              <a:rPr lang="en-GB" sz="1600" b="1" dirty="0">
                <a:solidFill>
                  <a:schemeClr val="tx1"/>
                </a:solidFill>
                <a:effectLst/>
                <a:latin typeface="Courier" pitchFamily="2" charset="0"/>
              </a:rPr>
              <a:t>let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Courier" pitchFamily="2" charset="0"/>
              </a:rPr>
              <a:t>finalSum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= 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Courier" pitchFamily="2" charset="0"/>
              </a:rPr>
              <a:t>numbers.reduce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((sum, n) =&gt;{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      </a:t>
            </a:r>
            <a:r>
              <a:rPr lang="en-GB" sz="1600" b="1" dirty="0">
                <a:solidFill>
                  <a:schemeClr val="tx1"/>
                </a:solidFill>
                <a:effectLst/>
                <a:latin typeface="Courier" pitchFamily="2" charset="0"/>
              </a:rPr>
              <a:t>return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sum + n;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  }, 0);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  </a:t>
            </a:r>
            <a:r>
              <a:rPr lang="en-GB" sz="1600" b="1" dirty="0">
                <a:solidFill>
                  <a:schemeClr val="tx1"/>
                </a:solidFill>
                <a:effectLst/>
                <a:latin typeface="Courier" pitchFamily="2" charset="0"/>
              </a:rPr>
              <a:t>return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Courier" pitchFamily="2" charset="0"/>
              </a:rPr>
              <a:t>finalSum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;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840AF9-41D9-CB40-8B1C-2992EE22D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359" y="386105"/>
            <a:ext cx="1088165" cy="82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434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8D00E-3379-8C4E-B413-A0154C6CD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Session for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A6BD7-BF22-3C4C-9479-4CF0E1E30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Step Ten</a:t>
            </a:r>
          </a:p>
          <a:p>
            <a:pPr lvl="1"/>
            <a:r>
              <a:rPr lang="en-US" sz="2000" dirty="0"/>
              <a:t>Write a test to check for a negative number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The test will fail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3425D-38C0-3C4C-A375-ECF570020F1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62C8B-35F3-CA4A-BBF5-F5569659749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9FC31-E15D-3A48-9B54-FF7E26567F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BD7A9A-8412-6543-9436-6F0D3995A645}"/>
              </a:ext>
            </a:extLst>
          </p:cNvPr>
          <p:cNvSpPr txBox="1"/>
          <p:nvPr/>
        </p:nvSpPr>
        <p:spPr>
          <a:xfrm>
            <a:off x="480939" y="2644170"/>
            <a:ext cx="9138220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  <a:effectLst/>
                <a:latin typeface="Courier" pitchFamily="2" charset="0"/>
              </a:rPr>
              <a:t>it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("should fail if the string contains a negative number (1,-1)", () =&gt; {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  </a:t>
            </a:r>
            <a:r>
              <a:rPr lang="en-GB" sz="1600" b="1" dirty="0">
                <a:solidFill>
                  <a:schemeClr val="tx1"/>
                </a:solidFill>
                <a:effectLst/>
                <a:latin typeface="Courier" pitchFamily="2" charset="0"/>
              </a:rPr>
              <a:t>expect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(function () {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      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Courier" pitchFamily="2" charset="0"/>
              </a:rPr>
              <a:t>calculator.add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("1,-1");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  }).</a:t>
            </a:r>
            <a:r>
              <a:rPr lang="en-GB" sz="1600" b="1" dirty="0" err="1">
                <a:solidFill>
                  <a:schemeClr val="tx1"/>
                </a:solidFill>
                <a:effectLst/>
                <a:latin typeface="Courier" pitchFamily="2" charset="0"/>
              </a:rPr>
              <a:t>toThrow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(new Error("Negative Number Error"));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});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F241C1-79C1-BA40-B207-701860CA5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359" y="404664"/>
            <a:ext cx="1088165" cy="82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573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8D00E-3379-8C4E-B413-A0154C6CD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Session for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A6BD7-BF22-3C4C-9479-4CF0E1E30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600200"/>
            <a:ext cx="2009427" cy="4529138"/>
          </a:xfrm>
        </p:spPr>
        <p:txBody>
          <a:bodyPr/>
          <a:lstStyle/>
          <a:p>
            <a:r>
              <a:rPr lang="en-US" sz="2000" dirty="0"/>
              <a:t>Update add to handle a negative number </a:t>
            </a:r>
          </a:p>
          <a:p>
            <a:pPr lvl="1"/>
            <a:r>
              <a:rPr lang="en-US" sz="1800" dirty="0"/>
              <a:t>And generate an error</a:t>
            </a:r>
            <a:endParaRPr lang="en-US" sz="2000" dirty="0"/>
          </a:p>
          <a:p>
            <a:pPr lvl="1"/>
            <a:r>
              <a:rPr lang="en-US" sz="2000" dirty="0"/>
              <a:t>Test passes, now rerun all tests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3425D-38C0-3C4C-A375-ECF570020F1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62C8B-35F3-CA4A-BBF5-F5569659749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9FC31-E15D-3A48-9B54-FF7E26567F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BD7A9A-8412-6543-9436-6F0D3995A645}"/>
              </a:ext>
            </a:extLst>
          </p:cNvPr>
          <p:cNvSpPr txBox="1"/>
          <p:nvPr/>
        </p:nvSpPr>
        <p:spPr>
          <a:xfrm>
            <a:off x="2576736" y="1596900"/>
            <a:ext cx="7181336" cy="47705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add(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Courier" pitchFamily="2" charset="0"/>
              </a:rPr>
              <a:t>numberString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) {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</a:t>
            </a:r>
            <a:r>
              <a:rPr lang="en-GB" sz="1600" b="1" dirty="0">
                <a:solidFill>
                  <a:schemeClr val="tx1"/>
                </a:solidFill>
                <a:effectLst/>
                <a:latin typeface="Courier" pitchFamily="2" charset="0"/>
              </a:rPr>
              <a:t>if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(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Courier" pitchFamily="2" charset="0"/>
              </a:rPr>
              <a:t>numberString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== '') {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  </a:t>
            </a:r>
            <a:r>
              <a:rPr lang="en-GB" sz="1600" b="1" dirty="0">
                <a:solidFill>
                  <a:schemeClr val="tx1"/>
                </a:solidFill>
                <a:effectLst/>
                <a:latin typeface="Courier" pitchFamily="2" charset="0"/>
              </a:rPr>
              <a:t>return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0;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}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</a:t>
            </a:r>
            <a:r>
              <a:rPr lang="en-GB" sz="1600" b="1" dirty="0">
                <a:solidFill>
                  <a:schemeClr val="tx1"/>
                </a:solidFill>
                <a:effectLst/>
                <a:latin typeface="Courier" pitchFamily="2" charset="0"/>
              </a:rPr>
              <a:t>if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(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Courier" pitchFamily="2" charset="0"/>
              </a:rPr>
              <a:t>numberString.endsWith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(',')) {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  </a:t>
            </a:r>
            <a:r>
              <a:rPr lang="en-GB" sz="1600" b="1" dirty="0">
                <a:solidFill>
                  <a:schemeClr val="tx1"/>
                </a:solidFill>
                <a:effectLst/>
                <a:latin typeface="Courier" pitchFamily="2" charset="0"/>
              </a:rPr>
              <a:t>throw new 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Error('Invalid Terminator Expression’);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}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</a:t>
            </a:r>
            <a:r>
              <a:rPr lang="en-GB" sz="1600" b="1" dirty="0" err="1">
                <a:solidFill>
                  <a:schemeClr val="tx1"/>
                </a:solidFill>
                <a:effectLst/>
                <a:latin typeface="Courier" pitchFamily="2" charset="0"/>
              </a:rPr>
              <a:t>const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Courier" pitchFamily="2" charset="0"/>
              </a:rPr>
              <a:t>delimiterRegExp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= /[,;\n]/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</a:t>
            </a:r>
            <a:r>
              <a:rPr lang="en-GB" sz="1600" b="1" dirty="0">
                <a:solidFill>
                  <a:schemeClr val="tx1"/>
                </a:solidFill>
                <a:effectLst/>
                <a:latin typeface="Courier" pitchFamily="2" charset="0"/>
              </a:rPr>
              <a:t>let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numbers = 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Courier" pitchFamily="2" charset="0"/>
              </a:rPr>
              <a:t>numberString</a:t>
            </a:r>
            <a:endParaRPr lang="en-GB" sz="1600" b="0" dirty="0">
              <a:solidFill>
                <a:schemeClr val="tx1"/>
              </a:solidFill>
              <a:effectLst/>
              <a:latin typeface="Courier" pitchFamily="2" charset="0"/>
            </a:endParaRP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  .split(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Courier" pitchFamily="2" charset="0"/>
              </a:rPr>
              <a:t>delimiterRegExp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)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  .map(n =&gt; 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Courier" pitchFamily="2" charset="0"/>
              </a:rPr>
              <a:t>parseInt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(n));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</a:t>
            </a:r>
            <a:r>
              <a:rPr lang="en-GB" sz="1600" b="1" dirty="0">
                <a:solidFill>
                  <a:srgbClr val="0000FF"/>
                </a:solidFill>
                <a:effectLst/>
                <a:latin typeface="Courier" pitchFamily="2" charset="0"/>
              </a:rPr>
              <a:t>let</a:t>
            </a:r>
            <a:r>
              <a:rPr lang="en-GB" sz="1600" b="0" dirty="0">
                <a:solidFill>
                  <a:srgbClr val="0000FF"/>
                </a:solidFill>
                <a:effectLst/>
                <a:latin typeface="Courier" pitchFamily="2" charset="0"/>
              </a:rPr>
              <a:t> negatives = </a:t>
            </a:r>
            <a:r>
              <a:rPr lang="en-GB" sz="1600" b="0" dirty="0" err="1">
                <a:solidFill>
                  <a:srgbClr val="0000FF"/>
                </a:solidFill>
                <a:effectLst/>
                <a:latin typeface="Courier" pitchFamily="2" charset="0"/>
              </a:rPr>
              <a:t>numbers.filter</a:t>
            </a:r>
            <a:r>
              <a:rPr lang="en-GB" sz="1600" b="0" dirty="0">
                <a:solidFill>
                  <a:srgbClr val="0000FF"/>
                </a:solidFill>
                <a:effectLst/>
                <a:latin typeface="Courier" pitchFamily="2" charset="0"/>
              </a:rPr>
              <a:t>(</a:t>
            </a:r>
            <a:r>
              <a:rPr lang="en-GB" sz="1600" b="0" dirty="0" err="1">
                <a:solidFill>
                  <a:srgbClr val="0000FF"/>
                </a:solidFill>
                <a:effectLst/>
                <a:latin typeface="Courier" pitchFamily="2" charset="0"/>
              </a:rPr>
              <a:t>num</a:t>
            </a:r>
            <a:r>
              <a:rPr lang="en-GB" sz="1600" b="0" dirty="0">
                <a:solidFill>
                  <a:srgbClr val="0000FF"/>
                </a:solidFill>
                <a:effectLst/>
                <a:latin typeface="Courier" pitchFamily="2" charset="0"/>
              </a:rPr>
              <a:t> =&gt; </a:t>
            </a:r>
            <a:r>
              <a:rPr lang="en-GB" sz="1600" b="0" dirty="0" err="1">
                <a:solidFill>
                  <a:srgbClr val="0000FF"/>
                </a:solidFill>
                <a:effectLst/>
                <a:latin typeface="Courier" pitchFamily="2" charset="0"/>
              </a:rPr>
              <a:t>num</a:t>
            </a:r>
            <a:r>
              <a:rPr lang="en-GB" sz="1600" b="0" dirty="0">
                <a:solidFill>
                  <a:srgbClr val="0000FF"/>
                </a:solidFill>
                <a:effectLst/>
                <a:latin typeface="Courier" pitchFamily="2" charset="0"/>
              </a:rPr>
              <a:t> &lt; 0);</a:t>
            </a:r>
          </a:p>
          <a:p>
            <a:r>
              <a:rPr lang="en-GB" sz="1600" b="0" dirty="0">
                <a:solidFill>
                  <a:srgbClr val="0000FF"/>
                </a:solidFill>
                <a:effectLst/>
                <a:latin typeface="Courier" pitchFamily="2" charset="0"/>
              </a:rPr>
              <a:t>  </a:t>
            </a:r>
            <a:r>
              <a:rPr lang="en-GB" sz="1600" b="1" dirty="0">
                <a:solidFill>
                  <a:srgbClr val="0000FF"/>
                </a:solidFill>
                <a:effectLst/>
                <a:latin typeface="Courier" pitchFamily="2" charset="0"/>
              </a:rPr>
              <a:t>if</a:t>
            </a:r>
            <a:r>
              <a:rPr lang="en-GB" sz="1600" b="0" dirty="0">
                <a:solidFill>
                  <a:srgbClr val="0000FF"/>
                </a:solidFill>
                <a:effectLst/>
                <a:latin typeface="Courier" pitchFamily="2" charset="0"/>
              </a:rPr>
              <a:t>(</a:t>
            </a:r>
            <a:r>
              <a:rPr lang="en-GB" sz="1600" b="0" dirty="0" err="1">
                <a:solidFill>
                  <a:srgbClr val="0000FF"/>
                </a:solidFill>
                <a:effectLst/>
                <a:latin typeface="Courier" pitchFamily="2" charset="0"/>
              </a:rPr>
              <a:t>negatives.length</a:t>
            </a:r>
            <a:r>
              <a:rPr lang="en-GB" sz="1600" b="0" dirty="0">
                <a:solidFill>
                  <a:srgbClr val="0000FF"/>
                </a:solidFill>
                <a:effectLst/>
                <a:latin typeface="Courier" pitchFamily="2" charset="0"/>
              </a:rPr>
              <a:t> &gt; 0){</a:t>
            </a:r>
          </a:p>
          <a:p>
            <a:r>
              <a:rPr lang="en-GB" sz="1600" b="0" dirty="0">
                <a:solidFill>
                  <a:srgbClr val="0000FF"/>
                </a:solidFill>
                <a:effectLst/>
                <a:latin typeface="Courier" pitchFamily="2" charset="0"/>
              </a:rPr>
              <a:t>    </a:t>
            </a:r>
            <a:r>
              <a:rPr lang="en-GB" sz="1600" b="1" dirty="0">
                <a:solidFill>
                  <a:srgbClr val="0000FF"/>
                </a:solidFill>
                <a:effectLst/>
                <a:latin typeface="Courier" pitchFamily="2" charset="0"/>
              </a:rPr>
              <a:t>throw new </a:t>
            </a:r>
            <a:r>
              <a:rPr lang="en-GB" sz="1600" b="0" dirty="0">
                <a:solidFill>
                  <a:srgbClr val="0000FF"/>
                </a:solidFill>
                <a:effectLst/>
                <a:latin typeface="Courier" pitchFamily="2" charset="0"/>
              </a:rPr>
              <a:t>Error('Negative Number Error’);</a:t>
            </a:r>
          </a:p>
          <a:p>
            <a:r>
              <a:rPr lang="en-GB" sz="1600" b="0" dirty="0">
                <a:solidFill>
                  <a:srgbClr val="0000FF"/>
                </a:solidFill>
                <a:effectLst/>
                <a:latin typeface="Courier" pitchFamily="2" charset="0"/>
              </a:rPr>
              <a:t>  }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</a:t>
            </a:r>
            <a:r>
              <a:rPr lang="en-GB" sz="1600" b="1" dirty="0">
                <a:solidFill>
                  <a:schemeClr val="tx1"/>
                </a:solidFill>
                <a:effectLst/>
                <a:latin typeface="Courier" pitchFamily="2" charset="0"/>
              </a:rPr>
              <a:t>let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Courier" pitchFamily="2" charset="0"/>
              </a:rPr>
              <a:t>finalSum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= </a:t>
            </a:r>
          </a:p>
          <a:p>
            <a:r>
              <a:rPr lang="en-GB" sz="1600" dirty="0">
                <a:solidFill>
                  <a:schemeClr val="tx1"/>
                </a:solidFill>
                <a:latin typeface="Courier" pitchFamily="2" charset="0"/>
              </a:rPr>
              <a:t>    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Courier" pitchFamily="2" charset="0"/>
              </a:rPr>
              <a:t>numbers.reduce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((sum, n) =&gt;{ return sum + n; }, 0);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</a:t>
            </a:r>
            <a:r>
              <a:rPr lang="en-GB" sz="1600" b="1" dirty="0">
                <a:solidFill>
                  <a:schemeClr val="tx1"/>
                </a:solidFill>
                <a:effectLst/>
                <a:latin typeface="Courier" pitchFamily="2" charset="0"/>
              </a:rPr>
              <a:t>return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Courier" pitchFamily="2" charset="0"/>
              </a:rPr>
              <a:t>finalSum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;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F241C1-79C1-BA40-B207-701860CA5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359" y="404664"/>
            <a:ext cx="1088165" cy="82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0955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8ABE2-95D3-C54A-9245-4B4AFC087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Session for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51A0D-1E38-EE4A-8B93-7CB72F877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Step Eleven</a:t>
            </a:r>
          </a:p>
          <a:p>
            <a:pPr lvl="1"/>
            <a:r>
              <a:rPr lang="en-US" sz="2000" dirty="0"/>
              <a:t>Write a test to ignore numbers over 1000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This test will fail</a:t>
            </a:r>
          </a:p>
          <a:p>
            <a:pPr lvl="1"/>
            <a:r>
              <a:rPr lang="en-US" sz="2000" dirty="0"/>
              <a:t>Update add to ignore numbers over 1000</a:t>
            </a:r>
          </a:p>
          <a:p>
            <a:pPr lvl="1"/>
            <a:r>
              <a:rPr lang="en-US" sz="2000" dirty="0"/>
              <a:t>Test passes, now rerun all tests</a:t>
            </a:r>
          </a:p>
          <a:p>
            <a:pPr lvl="1"/>
            <a:r>
              <a:rPr lang="en-US" sz="2000" dirty="0"/>
              <a:t>Consider refactoring codebase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9C06B-E8E0-D44F-85EA-1061700C90A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84BE4-A0ED-B040-A9DA-963CB478196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5D5F1-5C2D-F548-B35D-EB4AB94D9F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E610A9-3F10-8548-A2CB-655287621B7A}"/>
              </a:ext>
            </a:extLst>
          </p:cNvPr>
          <p:cNvSpPr txBox="1"/>
          <p:nvPr/>
        </p:nvSpPr>
        <p:spPr>
          <a:xfrm>
            <a:off x="920552" y="2646899"/>
            <a:ext cx="8280920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  <a:effectLst/>
                <a:latin typeface="Courier" pitchFamily="2" charset="0"/>
              </a:rPr>
              <a:t>it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("should ignore numbers over one thousand (1001,2)", () =&gt; {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  result = 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Courier" pitchFamily="2" charset="0"/>
              </a:rPr>
              <a:t>calculator.add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("1001,2");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  expect(result).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Courier" pitchFamily="2" charset="0"/>
              </a:rPr>
              <a:t>toEqual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(2);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});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8D07F3-F405-B749-AE47-7601861FE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359" y="386105"/>
            <a:ext cx="1088165" cy="82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0011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8ABE2-95D3-C54A-9245-4B4AFC087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Session for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51A0D-1E38-EE4A-8B93-7CB72F877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1" y="1600200"/>
            <a:ext cx="2232248" cy="4529138"/>
          </a:xfrm>
        </p:spPr>
        <p:txBody>
          <a:bodyPr/>
          <a:lstStyle/>
          <a:p>
            <a:r>
              <a:rPr lang="en-US" sz="2000" dirty="0"/>
              <a:t>Update add to ignore numbers over 1000</a:t>
            </a:r>
          </a:p>
          <a:p>
            <a:pPr lvl="1"/>
            <a:r>
              <a:rPr lang="en-US" sz="1800" dirty="0"/>
              <a:t>Test passes, now rerun all tests</a:t>
            </a:r>
          </a:p>
          <a:p>
            <a:pPr lvl="1"/>
            <a:r>
              <a:rPr lang="en-US" sz="1800" dirty="0"/>
              <a:t>Consider refactoring codebase</a:t>
            </a:r>
          </a:p>
          <a:p>
            <a:pPr lvl="1"/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9C06B-E8E0-D44F-85EA-1061700C90A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84BE4-A0ED-B040-A9DA-963CB478196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5D5F1-5C2D-F548-B35D-EB4AB94D9F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8D07F3-F405-B749-AE47-7601861FE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359" y="386105"/>
            <a:ext cx="1088165" cy="8274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545132-7BF8-BC72-E19A-C033301BE3CD}"/>
              </a:ext>
            </a:extLst>
          </p:cNvPr>
          <p:cNvSpPr txBox="1"/>
          <p:nvPr/>
        </p:nvSpPr>
        <p:spPr>
          <a:xfrm>
            <a:off x="2576736" y="1596900"/>
            <a:ext cx="7181336" cy="5016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add(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Courier" pitchFamily="2" charset="0"/>
              </a:rPr>
              <a:t>numberString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) {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</a:t>
            </a:r>
            <a:r>
              <a:rPr lang="en-GB" sz="1600" b="1" dirty="0">
                <a:solidFill>
                  <a:schemeClr val="tx1"/>
                </a:solidFill>
                <a:effectLst/>
                <a:latin typeface="Courier" pitchFamily="2" charset="0"/>
              </a:rPr>
              <a:t>if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(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Courier" pitchFamily="2" charset="0"/>
              </a:rPr>
              <a:t>numberString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== '') {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  </a:t>
            </a:r>
            <a:r>
              <a:rPr lang="en-GB" sz="1600" b="1" dirty="0">
                <a:solidFill>
                  <a:schemeClr val="tx1"/>
                </a:solidFill>
                <a:effectLst/>
                <a:latin typeface="Courier" pitchFamily="2" charset="0"/>
              </a:rPr>
              <a:t>return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0;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}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</a:t>
            </a:r>
            <a:r>
              <a:rPr lang="en-GB" sz="1600" b="1" dirty="0">
                <a:solidFill>
                  <a:schemeClr val="tx1"/>
                </a:solidFill>
                <a:effectLst/>
                <a:latin typeface="Courier" pitchFamily="2" charset="0"/>
              </a:rPr>
              <a:t>if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(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Courier" pitchFamily="2" charset="0"/>
              </a:rPr>
              <a:t>numberString.endsWith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(',')) {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  </a:t>
            </a:r>
            <a:r>
              <a:rPr lang="en-GB" sz="1600" b="1" dirty="0">
                <a:solidFill>
                  <a:schemeClr val="tx1"/>
                </a:solidFill>
                <a:effectLst/>
                <a:latin typeface="Courier" pitchFamily="2" charset="0"/>
              </a:rPr>
              <a:t>throw new 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Error('Invalid Terminator Expression’);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}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</a:t>
            </a:r>
            <a:r>
              <a:rPr lang="en-GB" sz="1600" b="1" dirty="0" err="1">
                <a:solidFill>
                  <a:schemeClr val="tx1"/>
                </a:solidFill>
                <a:effectLst/>
                <a:latin typeface="Courier" pitchFamily="2" charset="0"/>
              </a:rPr>
              <a:t>const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Courier" pitchFamily="2" charset="0"/>
              </a:rPr>
              <a:t>delimiterRegExp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= /[,;\n]/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</a:t>
            </a:r>
            <a:r>
              <a:rPr lang="en-GB" sz="1600" b="1" dirty="0">
                <a:solidFill>
                  <a:schemeClr val="tx1"/>
                </a:solidFill>
                <a:effectLst/>
                <a:latin typeface="Courier" pitchFamily="2" charset="0"/>
              </a:rPr>
              <a:t>let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numbers = 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Courier" pitchFamily="2" charset="0"/>
              </a:rPr>
              <a:t>numberString</a:t>
            </a:r>
            <a:endParaRPr lang="en-GB" sz="1600" b="0" dirty="0">
              <a:solidFill>
                <a:schemeClr val="tx1"/>
              </a:solidFill>
              <a:effectLst/>
              <a:latin typeface="Courier" pitchFamily="2" charset="0"/>
            </a:endParaRP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  .split(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Courier" pitchFamily="2" charset="0"/>
              </a:rPr>
              <a:t>delimiterRegExp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)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  .map(n =&gt; 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Courier" pitchFamily="2" charset="0"/>
              </a:rPr>
              <a:t>parseInt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(n))</a:t>
            </a:r>
          </a:p>
          <a:p>
            <a:r>
              <a:rPr lang="en-GB" sz="1600" dirty="0">
                <a:solidFill>
                  <a:srgbClr val="0000FF"/>
                </a:solidFill>
                <a:latin typeface="Courier" pitchFamily="2" charset="0"/>
              </a:rPr>
              <a:t>    .</a:t>
            </a:r>
            <a:r>
              <a:rPr lang="en-GB" sz="1600" b="1" dirty="0">
                <a:solidFill>
                  <a:srgbClr val="0000FF"/>
                </a:solidFill>
                <a:latin typeface="Courier" pitchFamily="2" charset="0"/>
              </a:rPr>
              <a:t>filter</a:t>
            </a:r>
            <a:r>
              <a:rPr lang="en-GB" sz="1600" dirty="0">
                <a:solidFill>
                  <a:srgbClr val="0000FF"/>
                </a:solidFill>
                <a:latin typeface="Courier" pitchFamily="2" charset="0"/>
              </a:rPr>
              <a:t>(</a:t>
            </a:r>
            <a:r>
              <a:rPr lang="en-GB" sz="1600" dirty="0" err="1">
                <a:solidFill>
                  <a:srgbClr val="0000FF"/>
                </a:solidFill>
                <a:latin typeface="Courier" pitchFamily="2" charset="0"/>
              </a:rPr>
              <a:t>num</a:t>
            </a:r>
            <a:r>
              <a:rPr lang="en-GB" sz="1600" dirty="0">
                <a:solidFill>
                  <a:srgbClr val="0000FF"/>
                </a:solidFill>
                <a:latin typeface="Courier" pitchFamily="2" charset="0"/>
              </a:rPr>
              <a:t> =&gt; </a:t>
            </a:r>
            <a:r>
              <a:rPr lang="en-GB" sz="1600" dirty="0" err="1">
                <a:solidFill>
                  <a:srgbClr val="0000FF"/>
                </a:solidFill>
                <a:latin typeface="Courier" pitchFamily="2" charset="0"/>
              </a:rPr>
              <a:t>num</a:t>
            </a:r>
            <a:r>
              <a:rPr lang="en-GB" sz="1600" dirty="0">
                <a:solidFill>
                  <a:srgbClr val="0000FF"/>
                </a:solidFill>
                <a:latin typeface="Courier" pitchFamily="2" charset="0"/>
              </a:rPr>
              <a:t> &lt; 1001)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;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</a:t>
            </a:r>
            <a:r>
              <a:rPr lang="en-GB" sz="1600" b="1" dirty="0">
                <a:solidFill>
                  <a:schemeClr val="tx1"/>
                </a:solidFill>
                <a:effectLst/>
                <a:latin typeface="Courier" pitchFamily="2" charset="0"/>
              </a:rPr>
              <a:t>let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negatives = 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Courier" pitchFamily="2" charset="0"/>
              </a:rPr>
              <a:t>numbers.filter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(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Courier" pitchFamily="2" charset="0"/>
              </a:rPr>
              <a:t>num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=&gt; 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Courier" pitchFamily="2" charset="0"/>
              </a:rPr>
              <a:t>num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&lt; 0);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</a:t>
            </a:r>
            <a:r>
              <a:rPr lang="en-GB" sz="1600" b="1" dirty="0">
                <a:solidFill>
                  <a:schemeClr val="tx1"/>
                </a:solidFill>
                <a:effectLst/>
                <a:latin typeface="Courier" pitchFamily="2" charset="0"/>
              </a:rPr>
              <a:t>if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(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Courier" pitchFamily="2" charset="0"/>
              </a:rPr>
              <a:t>negatives.length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&gt; 0){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  </a:t>
            </a:r>
            <a:r>
              <a:rPr lang="en-GB" sz="1600" b="1" dirty="0">
                <a:solidFill>
                  <a:schemeClr val="tx1"/>
                </a:solidFill>
                <a:effectLst/>
                <a:latin typeface="Courier" pitchFamily="2" charset="0"/>
              </a:rPr>
              <a:t>throw new 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Error('Negative Number Error’);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}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</a:t>
            </a:r>
            <a:r>
              <a:rPr lang="en-GB" sz="1600" b="1" dirty="0">
                <a:solidFill>
                  <a:schemeClr val="tx1"/>
                </a:solidFill>
                <a:effectLst/>
                <a:latin typeface="Courier" pitchFamily="2" charset="0"/>
              </a:rPr>
              <a:t>let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Courier" pitchFamily="2" charset="0"/>
              </a:rPr>
              <a:t>finalSum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= </a:t>
            </a:r>
          </a:p>
          <a:p>
            <a:r>
              <a:rPr lang="en-GB" sz="1600" dirty="0">
                <a:solidFill>
                  <a:schemeClr val="tx1"/>
                </a:solidFill>
                <a:latin typeface="Courier" pitchFamily="2" charset="0"/>
              </a:rPr>
              <a:t>    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Courier" pitchFamily="2" charset="0"/>
              </a:rPr>
              <a:t>numbers.reduce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((sum, n) =&gt;{ return sum + n; }, 0);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</a:t>
            </a:r>
            <a:r>
              <a:rPr lang="en-GB" sz="1600" b="1" dirty="0">
                <a:solidFill>
                  <a:schemeClr val="tx1"/>
                </a:solidFill>
                <a:effectLst/>
                <a:latin typeface="Courier" pitchFamily="2" charset="0"/>
              </a:rPr>
              <a:t>return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Courier" pitchFamily="2" charset="0"/>
              </a:rPr>
              <a:t>finalSum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;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06131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6EBE4-3FC5-364F-9AAA-77D19FEB5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Session for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B785E-0EFC-8548-938E-4BEE94D2D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Step Twelve</a:t>
            </a:r>
          </a:p>
          <a:p>
            <a:pPr lvl="1"/>
            <a:r>
              <a:rPr lang="en-US" sz="2000" dirty="0"/>
              <a:t>Write a test to check for more than 3 values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Exercise the Test</a:t>
            </a:r>
          </a:p>
          <a:p>
            <a:pPr lvl="2"/>
            <a:r>
              <a:rPr lang="en-US" sz="1800" dirty="0"/>
              <a:t>This may fail or not depending how you designed add</a:t>
            </a:r>
          </a:p>
          <a:p>
            <a:pPr lvl="1"/>
            <a:r>
              <a:rPr lang="en-US" sz="2000" dirty="0"/>
              <a:t>If the test fails update until it works</a:t>
            </a:r>
          </a:p>
          <a:p>
            <a:pPr lvl="1"/>
            <a:r>
              <a:rPr lang="en-US" sz="2000" dirty="0"/>
              <a:t>Rerun all tests</a:t>
            </a:r>
          </a:p>
          <a:p>
            <a:pPr lvl="1"/>
            <a:r>
              <a:rPr lang="en-US" sz="2000" dirty="0"/>
              <a:t>Refactor implementation for best code practices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025D2-7F9D-D64A-9512-A0FA6FE8185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B9B22-B0ED-B74C-B122-46E5161A86C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1EDFC-B65D-C84C-93A2-07837A5B27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A47370-F186-7142-A0FC-9D865E9C44FE}"/>
              </a:ext>
            </a:extLst>
          </p:cNvPr>
          <p:cNvSpPr txBox="1"/>
          <p:nvPr/>
        </p:nvSpPr>
        <p:spPr>
          <a:xfrm>
            <a:off x="1021881" y="2636912"/>
            <a:ext cx="8424936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  <a:effectLst/>
                <a:latin typeface="Courier" pitchFamily="2" charset="0"/>
              </a:rPr>
              <a:t>it("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should handle any number of values (1, 2, 3, 4, 5, 6)", () =&gt; {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  result = 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Courier" pitchFamily="2" charset="0"/>
              </a:rPr>
              <a:t>calculator.add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("1, 2, 3, 4, 5, 6");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  </a:t>
            </a:r>
            <a:r>
              <a:rPr lang="en-GB" sz="1600" b="1" dirty="0">
                <a:solidFill>
                  <a:schemeClr val="tx1"/>
                </a:solidFill>
                <a:effectLst/>
                <a:latin typeface="Courier" pitchFamily="2" charset="0"/>
              </a:rPr>
              <a:t>expect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(result).</a:t>
            </a:r>
            <a:r>
              <a:rPr lang="en-GB" sz="1600" b="1" dirty="0" err="1">
                <a:solidFill>
                  <a:schemeClr val="tx1"/>
                </a:solidFill>
                <a:effectLst/>
                <a:latin typeface="Courier" pitchFamily="2" charset="0"/>
              </a:rPr>
              <a:t>toEqual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(21);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});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59830D-5262-CE4C-A270-AFFD77CBF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359" y="386105"/>
            <a:ext cx="1088165" cy="82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5913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AF944-C1DC-F944-B1A1-7EF79037E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Go Past here!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55BBE-06DF-C14D-A2EE-1F36AB54A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5400" dirty="0"/>
              <a:t>Wait!</a:t>
            </a:r>
            <a:endParaRPr lang="en-GB" sz="4800" dirty="0"/>
          </a:p>
          <a:p>
            <a:endParaRPr lang="en-GB" sz="24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2DECB-0E46-A04E-A807-AAB045284BE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B858C-00BA-D940-98D3-BFED13E66F7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13119-AFA1-4C45-833E-10A0F51E00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513EF5-9476-5562-9CFD-35714F5B1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481392" y="513909"/>
            <a:ext cx="555022" cy="71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139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05358-BB93-DF48-94BC-6056CACAB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Calculator Kata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C5467-9277-5B4A-BF3E-41EC43631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668" y="1600540"/>
            <a:ext cx="8913681" cy="4529138"/>
          </a:xfrm>
        </p:spPr>
        <p:txBody>
          <a:bodyPr/>
          <a:lstStyle/>
          <a:p>
            <a:r>
              <a:rPr lang="en-US" sz="2400" dirty="0"/>
              <a:t>Aim is to create a simple addition calculator</a:t>
            </a:r>
          </a:p>
          <a:p>
            <a:r>
              <a:rPr lang="en-US" sz="2400" dirty="0"/>
              <a:t>The add function takes a string</a:t>
            </a:r>
          </a:p>
          <a:p>
            <a:r>
              <a:rPr lang="en-US" sz="2400" dirty="0"/>
              <a:t>Each string contains zero or more </a:t>
            </a:r>
            <a:r>
              <a:rPr lang="en-US" sz="2400" i="1" dirty="0"/>
              <a:t>integer</a:t>
            </a:r>
            <a:r>
              <a:rPr lang="en-US" sz="2400" dirty="0"/>
              <a:t> values</a:t>
            </a:r>
          </a:p>
          <a:p>
            <a:pPr lvl="1"/>
            <a:r>
              <a:rPr lang="en-US" sz="2000" dirty="0"/>
              <a:t>Floating point numbers should be converted to integers</a:t>
            </a:r>
          </a:p>
          <a:p>
            <a:r>
              <a:rPr lang="en-US" sz="2400" dirty="0"/>
              <a:t>Separators are used between values</a:t>
            </a:r>
          </a:p>
          <a:p>
            <a:pPr lvl="1"/>
            <a:r>
              <a:rPr lang="en-US" sz="2000" dirty="0"/>
              <a:t>Separators can be , or ; or : or \n</a:t>
            </a:r>
          </a:p>
          <a:p>
            <a:pPr lvl="1"/>
            <a:r>
              <a:rPr lang="en-US" sz="2000" dirty="0"/>
              <a:t>For example, “1,2” or “3\n4” or “3;4”</a:t>
            </a:r>
          </a:p>
          <a:p>
            <a:r>
              <a:rPr lang="en-US" sz="2400" dirty="0"/>
              <a:t>These can be added together</a:t>
            </a:r>
          </a:p>
          <a:p>
            <a:pPr lvl="1"/>
            <a:r>
              <a:rPr lang="en-US" sz="2000" dirty="0"/>
              <a:t>An empty string will return zero</a:t>
            </a:r>
          </a:p>
          <a:p>
            <a:pPr lvl="1"/>
            <a:r>
              <a:rPr lang="en-US" sz="2000" dirty="0"/>
              <a:t>A string with a single integer will return that value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1CCF5-E532-214F-8FA4-5FDC6147931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B97DF-AE2F-314F-B293-7CCFB1225C0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84663-88B4-C14C-B4B9-49AB944E0F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5F78A5-F0BC-4A90-353B-E417F4064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481392" y="513909"/>
            <a:ext cx="555022" cy="715235"/>
          </a:xfrm>
          <a:prstGeom prst="rect">
            <a:avLst/>
          </a:prstGeom>
        </p:spPr>
      </p:pic>
      <p:pic>
        <p:nvPicPr>
          <p:cNvPr id="7" name="Picture 2" descr="Katas of Wado Ryu – Chojinkai Karate">
            <a:extLst>
              <a:ext uri="{FF2B5EF4-FFF2-40B4-BE49-F238E27FC236}">
                <a16:creationId xmlns:a16="http://schemas.microsoft.com/office/drawing/2014/main" id="{ED702F04-FE9E-3FD5-0F4D-B818D24DC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336" y="4221088"/>
            <a:ext cx="1680661" cy="1703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7126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7F73F-11AD-7A44-B297-0310F493C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- What tests are Missing?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BCF65-99D4-E64F-BB6A-CC92DD75E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600200"/>
            <a:ext cx="9210228" cy="4529138"/>
          </a:xfrm>
        </p:spPr>
        <p:txBody>
          <a:bodyPr/>
          <a:lstStyle/>
          <a:p>
            <a:r>
              <a:rPr lang="en-US" sz="2400" dirty="0"/>
              <a:t>Easy to think that TDD will give you all the tests, but what about</a:t>
            </a:r>
          </a:p>
          <a:p>
            <a:pPr lvl="1"/>
            <a:r>
              <a:rPr lang="en-US" sz="2000" dirty="0"/>
              <a:t>Numbers with spaces</a:t>
            </a:r>
          </a:p>
          <a:p>
            <a:pPr lvl="1"/>
            <a:r>
              <a:rPr lang="en-US" sz="2000" dirty="0"/>
              <a:t>Two separators together</a:t>
            </a:r>
          </a:p>
          <a:p>
            <a:pPr lvl="1"/>
            <a:r>
              <a:rPr lang="en-US" sz="2000" dirty="0"/>
              <a:t>A string starting with a separator</a:t>
            </a:r>
          </a:p>
          <a:p>
            <a:pPr lvl="1"/>
            <a:r>
              <a:rPr lang="en-US" sz="2000" dirty="0"/>
              <a:t>Very long strings of numbers</a:t>
            </a:r>
          </a:p>
          <a:p>
            <a:pPr lvl="1"/>
            <a:r>
              <a:rPr lang="en-US" sz="2000" dirty="0"/>
              <a:t>Strings with other terminators</a:t>
            </a:r>
          </a:p>
          <a:p>
            <a:pPr lvl="2"/>
            <a:endParaRPr lang="en-US" sz="1600" dirty="0"/>
          </a:p>
          <a:p>
            <a:r>
              <a:rPr lang="en-US" sz="2400" dirty="0"/>
              <a:t>You still need to review and possibly design more tests</a:t>
            </a:r>
          </a:p>
          <a:p>
            <a:pPr lvl="1"/>
            <a:r>
              <a:rPr lang="en-US" sz="2000" dirty="0"/>
              <a:t>You may have missed a requirement</a:t>
            </a:r>
          </a:p>
          <a:p>
            <a:pPr lvl="1"/>
            <a:r>
              <a:rPr lang="en-US" sz="2000" dirty="0"/>
              <a:t>Missed variations on a requirement etc.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40553-BE9D-5C4A-A475-651C5813D38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F0367-8980-784D-ACBF-D9D821AF472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F3688-0D10-7D40-923E-5A96BD71A3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  <p:pic>
        <p:nvPicPr>
          <p:cNvPr id="7" name="Picture 2" descr="Test taker preparation | Versant">
            <a:extLst>
              <a:ext uri="{FF2B5EF4-FFF2-40B4-BE49-F238E27FC236}">
                <a16:creationId xmlns:a16="http://schemas.microsoft.com/office/drawing/2014/main" id="{0108B20B-6B51-BF27-4D2A-AE3EACE81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424" y="78422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4294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C0090-505E-F90F-DEB5-F7393C665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– how does this relate to a JIRA ticket?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DB70B-E643-69AB-D8E2-21EF62CD7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The Kata’s tend to frame problem in a way that naturally maps to a set of tests</a:t>
            </a:r>
          </a:p>
          <a:p>
            <a:r>
              <a:rPr lang="en-GB" sz="2400" dirty="0"/>
              <a:t>But what about a JIRA ticket?</a:t>
            </a:r>
          </a:p>
          <a:p>
            <a:r>
              <a:rPr lang="en-GB" sz="2400" dirty="0"/>
              <a:t>Given-When-Then style can help</a:t>
            </a:r>
          </a:p>
          <a:p>
            <a:r>
              <a:rPr lang="en-GB" sz="2400" dirty="0"/>
              <a:t>Break problem down into individual statements</a:t>
            </a:r>
          </a:p>
          <a:p>
            <a:r>
              <a:rPr lang="en-GB" sz="2400" dirty="0"/>
              <a:t>Make each statement an individual scenario / requirement / function etc.</a:t>
            </a:r>
          </a:p>
          <a:p>
            <a:r>
              <a:rPr lang="en-GB" sz="2400" dirty="0"/>
              <a:t>Progress from there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74EF9-25C2-D3D6-FE4A-E1BA14EFDB2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0B26C-3EE4-353B-9F35-0E5A9E4142A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5906D-B228-B819-22BA-2B1A93AE63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9860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EBF55-4BDA-6547-BDA8-E5DB875DC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94702-FD3C-A748-8D69-5C90CCE1D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For an example in Java </a:t>
            </a:r>
          </a:p>
          <a:p>
            <a:pPr lvl="1"/>
            <a:r>
              <a:rPr lang="en-US" sz="2000" dirty="0"/>
              <a:t>With each branch representing each one of the steps</a:t>
            </a:r>
          </a:p>
          <a:p>
            <a:pPr lvl="1"/>
            <a:r>
              <a:rPr lang="en-US" sz="2000" dirty="0"/>
              <a:t>See</a:t>
            </a:r>
          </a:p>
          <a:p>
            <a:pPr lvl="1"/>
            <a:r>
              <a:rPr lang="en-US" sz="1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https://github.com/johnehunt/string-calculator-kata/branches/all</a:t>
            </a:r>
            <a:endParaRPr lang="en-US" sz="1600" dirty="0"/>
          </a:p>
          <a:p>
            <a:endParaRPr lang="en-US" sz="2000" dirty="0"/>
          </a:p>
          <a:p>
            <a:r>
              <a:rPr lang="en-US" sz="2000" dirty="0"/>
              <a:t>For JavaScript final solution version</a:t>
            </a:r>
          </a:p>
          <a:p>
            <a:pPr lvl="1"/>
            <a:r>
              <a:rPr lang="en-US" sz="1600" dirty="0">
                <a:hlinkClick r:id="rId3"/>
              </a:rPr>
              <a:t>https://github.com/johnehunt/string-calculator-kata-js</a:t>
            </a:r>
            <a:r>
              <a:rPr lang="en-US" sz="1600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B3FDA-5D49-0044-AEF0-D00EE750684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CD341-CE97-6D41-AD74-89A0A02E5FD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65E6-7A88-F542-AC70-6E09D2AD00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  <p:pic>
        <p:nvPicPr>
          <p:cNvPr id="7" name="Picture 2" descr="GitHub (@github) / Twitter">
            <a:extLst>
              <a:ext uri="{FF2B5EF4-FFF2-40B4-BE49-F238E27FC236}">
                <a16:creationId xmlns:a16="http://schemas.microsoft.com/office/drawing/2014/main" id="{07A99A0A-C1EF-A545-AFDF-56CD57E48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916" y="277814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3279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0B83A-8240-6147-BB3C-4731E5B9A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0C306-97F1-C048-823F-56E72FB60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3900" dirty="0">
                <a:solidFill>
                  <a:srgbClr val="0000FF"/>
                </a:solidFill>
              </a:rPr>
              <a:t>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CD4E9-76D0-6F4A-BAD8-FB63C10E5BE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AD678-DDAF-AB49-BFD8-6EA8C593E19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DA270-FC9E-3F42-AD7E-E626A82828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785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59A21-06FB-AC40-BB38-9894502CC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Problem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7C144-4B58-E145-BF7A-F194BFD64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279" y="1416051"/>
            <a:ext cx="8913681" cy="4529138"/>
          </a:xfrm>
        </p:spPr>
        <p:txBody>
          <a:bodyPr/>
          <a:lstStyle/>
          <a:p>
            <a:r>
              <a:rPr lang="en-GB" sz="2400" dirty="0"/>
              <a:t>Numbers bigger than 1,000 should be ignored, </a:t>
            </a:r>
          </a:p>
          <a:p>
            <a:pPr lvl="1"/>
            <a:r>
              <a:rPr lang="en-GB" sz="2000" dirty="0"/>
              <a:t>for example: 2 + 1001 == 2</a:t>
            </a:r>
          </a:p>
          <a:p>
            <a:r>
              <a:rPr lang="en-GB" sz="2400" dirty="0"/>
              <a:t>A Delimiter must be followed by a number</a:t>
            </a:r>
          </a:p>
          <a:p>
            <a:pPr lvl="1"/>
            <a:r>
              <a:rPr lang="en-GB" sz="2000" dirty="0"/>
              <a:t>1\n2 and 1,2 as is 1;2 are all valid</a:t>
            </a:r>
          </a:p>
          <a:p>
            <a:pPr lvl="1"/>
            <a:r>
              <a:rPr lang="en-GB" sz="2000" dirty="0"/>
              <a:t>1\n or 2; are not valid</a:t>
            </a:r>
          </a:p>
          <a:p>
            <a:r>
              <a:rPr lang="en-GB" sz="2400" dirty="0"/>
              <a:t>Delimiters can be mixed e.g., </a:t>
            </a:r>
            <a:r>
              <a:rPr lang="en-GB" sz="2000" dirty="0"/>
              <a:t>1,2;3</a:t>
            </a:r>
          </a:p>
          <a:p>
            <a:r>
              <a:rPr lang="en-GB" sz="2400" dirty="0"/>
              <a:t>Only allow positive numbers, </a:t>
            </a:r>
          </a:p>
          <a:p>
            <a:pPr lvl="1"/>
            <a:r>
              <a:rPr lang="en-GB" sz="2000" dirty="0"/>
              <a:t>negative numbers generate an error</a:t>
            </a:r>
          </a:p>
          <a:p>
            <a:r>
              <a:rPr lang="en-US" sz="2400" dirty="0"/>
              <a:t>Extension points</a:t>
            </a:r>
          </a:p>
          <a:p>
            <a:pPr lvl="1"/>
            <a:r>
              <a:rPr lang="en-US" sz="2000" dirty="0"/>
              <a:t>add a list of valid delimiters before the values in brackets</a:t>
            </a:r>
          </a:p>
          <a:p>
            <a:pPr lvl="2"/>
            <a:r>
              <a:rPr lang="en-US" sz="1800" dirty="0"/>
              <a:t>[,;]1,2;3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E1781-9F5D-DF43-B685-316655E385C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BE47A-4B91-784E-8B45-B8E3850E7E8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4C445-C14D-3E42-A0D6-CC306C2445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E8C7F7-0894-2EF2-1FF2-15E833F94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481392" y="513909"/>
            <a:ext cx="555022" cy="71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45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AF944-C1DC-F944-B1A1-7EF79037E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55BBE-06DF-C14D-A2EE-1F36AB54A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712824"/>
            <a:ext cx="9282236" cy="4529138"/>
          </a:xfrm>
        </p:spPr>
        <p:txBody>
          <a:bodyPr/>
          <a:lstStyle/>
          <a:p>
            <a:r>
              <a:rPr lang="en-GB" sz="2400" dirty="0"/>
              <a:t>Start with the simplest test case </a:t>
            </a:r>
          </a:p>
          <a:p>
            <a:pPr lvl="1"/>
            <a:r>
              <a:rPr lang="en-GB" sz="2000" dirty="0"/>
              <a:t>e.g., of an empty string, move to 1 then two then many etc</a:t>
            </a:r>
          </a:p>
          <a:p>
            <a:r>
              <a:rPr lang="en-GB" sz="2400" dirty="0"/>
              <a:t>Solve things as simply as possible </a:t>
            </a:r>
          </a:p>
          <a:p>
            <a:pPr lvl="1"/>
            <a:r>
              <a:rPr lang="en-GB" sz="2000" dirty="0"/>
              <a:t>so that you build up the solution a test at a time</a:t>
            </a:r>
          </a:p>
          <a:p>
            <a:r>
              <a:rPr lang="en-GB" sz="2400" dirty="0"/>
              <a:t>Consider refactoring after each passing test</a:t>
            </a:r>
          </a:p>
          <a:p>
            <a:r>
              <a:rPr lang="en-GB" sz="2400" dirty="0"/>
              <a:t>Build things up incrementally</a:t>
            </a:r>
          </a:p>
          <a:p>
            <a:r>
              <a:rPr lang="en-GB" sz="2400" dirty="0"/>
              <a:t>Do this using your technology</a:t>
            </a:r>
          </a:p>
          <a:p>
            <a:pPr lvl="1"/>
            <a:r>
              <a:rPr lang="en-GB" sz="1600" dirty="0"/>
              <a:t>E.g. Java and JUnit, Scala and ScalaTest, Python and </a:t>
            </a:r>
            <a:r>
              <a:rPr lang="en-GB" sz="1600" dirty="0" err="1"/>
              <a:t>PyTest</a:t>
            </a:r>
            <a:r>
              <a:rPr lang="en-GB" sz="1600" dirty="0"/>
              <a:t>,</a:t>
            </a:r>
          </a:p>
          <a:p>
            <a:pPr lvl="1"/>
            <a:r>
              <a:rPr lang="en-GB" sz="1600" dirty="0"/>
              <a:t>JavaScript and Jasmine, Jest, Mocha/</a:t>
            </a:r>
            <a:r>
              <a:rPr lang="en-GB" sz="1600" dirty="0" err="1"/>
              <a:t>Sinon</a:t>
            </a:r>
            <a:r>
              <a:rPr lang="en-GB" sz="1600" dirty="0"/>
              <a:t> etc.</a:t>
            </a:r>
          </a:p>
          <a:p>
            <a:pPr lvl="1"/>
            <a:r>
              <a:rPr lang="en-GB" sz="1600" dirty="0"/>
              <a:t>Go and testify</a:t>
            </a:r>
          </a:p>
          <a:p>
            <a:endParaRPr lang="en-GB" sz="24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2DECB-0E46-A04E-A807-AAB045284BE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B858C-00BA-D940-98D3-BFED13E66F7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13119-AFA1-4C45-833E-10A0F51E00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pic>
        <p:nvPicPr>
          <p:cNvPr id="8" name="Picture 7" descr="Light bulb ideas - Free Stock Photo by Merelize on Stockvault.net">
            <a:extLst>
              <a:ext uri="{FF2B5EF4-FFF2-40B4-BE49-F238E27FC236}">
                <a16:creationId xmlns:a16="http://schemas.microsoft.com/office/drawing/2014/main" id="{BC43EDED-64D8-F939-5413-05B43192A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819" y="356959"/>
            <a:ext cx="951136" cy="97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014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AE5A9-038D-364B-BEB4-4CD07E360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Proceed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5EBDD-D38A-1443-A04D-92B2EBF7C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299" y="1514652"/>
            <a:ext cx="8913681" cy="4529138"/>
          </a:xfrm>
        </p:spPr>
        <p:txBody>
          <a:bodyPr/>
          <a:lstStyle/>
          <a:p>
            <a:r>
              <a:rPr lang="en-GB" sz="2400" dirty="0"/>
              <a:t>Work on one test at a time</a:t>
            </a:r>
          </a:p>
          <a:p>
            <a:pPr lvl="1"/>
            <a:r>
              <a:rPr lang="en-GB" sz="2000" dirty="0"/>
              <a:t>slides suggest a set of tests (it’s a Kata)</a:t>
            </a:r>
          </a:p>
          <a:p>
            <a:pPr lvl="1"/>
            <a:r>
              <a:rPr lang="en-GB" sz="2000" dirty="0"/>
              <a:t>but can go it alone if you wish</a:t>
            </a:r>
          </a:p>
          <a:p>
            <a:r>
              <a:rPr lang="en-GB" sz="2400" dirty="0"/>
              <a:t>Use your favourite IDE</a:t>
            </a:r>
          </a:p>
          <a:p>
            <a:pPr lvl="1"/>
            <a:r>
              <a:rPr lang="en-GB" sz="2000" dirty="0"/>
              <a:t>WebStorm or Visual Studio Code etc.</a:t>
            </a:r>
          </a:p>
          <a:p>
            <a:pPr lvl="1"/>
            <a:r>
              <a:rPr lang="en-GB" sz="2000" dirty="0"/>
              <a:t>IntelliJ or PyCharm etc.</a:t>
            </a:r>
          </a:p>
          <a:p>
            <a:r>
              <a:rPr lang="en-GB" sz="2400" dirty="0"/>
              <a:t>Will work in pairs / triples </a:t>
            </a:r>
          </a:p>
          <a:p>
            <a:pPr lvl="1"/>
            <a:r>
              <a:rPr lang="en-GB" sz="2000" dirty="0"/>
              <a:t>In separate breakout rooms</a:t>
            </a:r>
          </a:p>
          <a:p>
            <a:r>
              <a:rPr lang="en-GB" sz="2400" dirty="0"/>
              <a:t>Aim to present back experiences / comments at end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3A796-9E0A-0947-8215-FBC1C0F9FBA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538A7-EAD2-5441-A10D-1C019598B4C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DA80C-96A2-0745-9B75-EA672FA09E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pic>
        <p:nvPicPr>
          <p:cNvPr id="8" name="Picture 7" descr="Light bulb ideas - Free Stock Photo by Merelize on Stockvault.net">
            <a:extLst>
              <a:ext uri="{FF2B5EF4-FFF2-40B4-BE49-F238E27FC236}">
                <a16:creationId xmlns:a16="http://schemas.microsoft.com/office/drawing/2014/main" id="{D1AD657B-2C59-AADF-7AAF-F41046FF5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819" y="356959"/>
            <a:ext cx="951136" cy="97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405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7CF2A-BB06-2034-0904-B9DF1D59E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C8005-3BC5-A393-108C-8B9F04B97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Set up </a:t>
            </a:r>
            <a:r>
              <a:rPr lang="en-GB" sz="2400"/>
              <a:t>your environment</a:t>
            </a:r>
          </a:p>
          <a:p>
            <a:pPr lvl="1"/>
            <a:r>
              <a:rPr lang="en-GB" sz="2000"/>
              <a:t>e</a:t>
            </a:r>
            <a:r>
              <a:rPr lang="en-GB" sz="2000" dirty="0"/>
              <a:t>.g. for JavaScript &amp; Jasmine</a:t>
            </a:r>
          </a:p>
          <a:p>
            <a:r>
              <a:rPr lang="en-GB" sz="2400" dirty="0"/>
              <a:t>For example,</a:t>
            </a:r>
          </a:p>
          <a:p>
            <a:pPr lvl="1"/>
            <a:r>
              <a:rPr lang="en-GB" sz="2000" dirty="0"/>
              <a:t>Node.js</a:t>
            </a:r>
          </a:p>
          <a:p>
            <a:pPr lvl="2"/>
            <a:r>
              <a:rPr lang="en-GB" sz="1600" b="1" dirty="0" err="1"/>
              <a:t>npm</a:t>
            </a:r>
            <a:r>
              <a:rPr lang="en-GB" sz="1600" dirty="0"/>
              <a:t> </a:t>
            </a:r>
            <a:r>
              <a:rPr lang="en-GB" sz="1600" dirty="0" err="1"/>
              <a:t>init</a:t>
            </a:r>
            <a:endParaRPr lang="en-GB" sz="1600" dirty="0"/>
          </a:p>
          <a:p>
            <a:pPr lvl="2"/>
            <a:r>
              <a:rPr lang="en-GB" sz="1600" dirty="0"/>
              <a:t>(tests to be run by “jasmine”)</a:t>
            </a:r>
          </a:p>
          <a:p>
            <a:pPr lvl="1"/>
            <a:r>
              <a:rPr lang="en-GB" sz="2000" dirty="0"/>
              <a:t>Plus Jasmine</a:t>
            </a:r>
          </a:p>
          <a:p>
            <a:pPr lvl="2"/>
            <a:r>
              <a:rPr lang="en-GB" sz="1600" b="1" dirty="0" err="1"/>
              <a:t>npm</a:t>
            </a:r>
            <a:r>
              <a:rPr lang="en-GB" sz="1600" dirty="0"/>
              <a:t> install --save-dev jasmine</a:t>
            </a:r>
          </a:p>
          <a:p>
            <a:pPr lvl="1"/>
            <a:r>
              <a:rPr lang="en-GB" sz="2000" dirty="0"/>
              <a:t>Plus project directory structure</a:t>
            </a:r>
          </a:p>
          <a:p>
            <a:pPr lvl="2"/>
            <a:r>
              <a:rPr lang="en-GB" sz="1600" b="1" dirty="0" err="1"/>
              <a:t>npx</a:t>
            </a:r>
            <a:r>
              <a:rPr lang="en-GB" sz="1600" dirty="0"/>
              <a:t> jasmine </a:t>
            </a:r>
            <a:r>
              <a:rPr lang="en-GB" sz="1600" dirty="0" err="1"/>
              <a:t>init</a:t>
            </a:r>
            <a:endParaRPr lang="en-GB" sz="1600" dirty="0"/>
          </a:p>
          <a:p>
            <a:pPr lvl="1"/>
            <a:r>
              <a:rPr lang="en-GB" sz="2000" dirty="0"/>
              <a:t>Check can run tests</a:t>
            </a:r>
          </a:p>
          <a:p>
            <a:pPr lvl="2"/>
            <a:r>
              <a:rPr lang="en-GB" sz="1600" b="1" dirty="0" err="1"/>
              <a:t>npm</a:t>
            </a:r>
            <a:r>
              <a:rPr lang="en-GB" sz="1600" dirty="0"/>
              <a:t> test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4236E-EF73-B587-3759-95CC0CCC07E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724F7-0DB8-8712-EACE-197DD357D23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01F99-2F44-5B7C-C6AB-0322B9F4BC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878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AF944-C1DC-F944-B1A1-7EF79037E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Kata Session Follows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55BBE-06DF-C14D-A2EE-1F36AB54A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5400" dirty="0"/>
              <a:t>Only Progress from here if you want to!</a:t>
            </a:r>
            <a:endParaRPr lang="en-GB" sz="4800" dirty="0"/>
          </a:p>
          <a:p>
            <a:endParaRPr lang="en-GB" sz="24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2DECB-0E46-A04E-A807-AAB045284BE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B858C-00BA-D940-98D3-BFED13E66F7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13119-AFA1-4C45-833E-10A0F51E00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pic>
        <p:nvPicPr>
          <p:cNvPr id="7" name="Picture 2" descr="Katas of Wado Ryu – Chojinkai Karate">
            <a:extLst>
              <a:ext uri="{FF2B5EF4-FFF2-40B4-BE49-F238E27FC236}">
                <a16:creationId xmlns:a16="http://schemas.microsoft.com/office/drawing/2014/main" id="{868845FB-9B07-6E6F-DC6C-4F8E7B41F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76" y="437745"/>
            <a:ext cx="756983" cy="76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656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7EB3C-D8FA-5F45-ABA5-373BE6806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Session for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2DC72-2358-A442-B29F-C5CAFDE90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344550"/>
            <a:ext cx="9282236" cy="4529138"/>
          </a:xfrm>
        </p:spPr>
        <p:txBody>
          <a:bodyPr/>
          <a:lstStyle/>
          <a:p>
            <a:r>
              <a:rPr lang="en-US" sz="2400" dirty="0"/>
              <a:t>Step one : </a:t>
            </a:r>
            <a:r>
              <a:rPr lang="en-US" sz="2000" dirty="0"/>
              <a:t>Create a simple </a:t>
            </a:r>
            <a:r>
              <a:rPr lang="en-US" sz="2000" dirty="0">
                <a:latin typeface="Courier" pitchFamily="2" charset="0"/>
              </a:rPr>
              <a:t>add</a:t>
            </a:r>
            <a:r>
              <a:rPr lang="en-US" sz="2000" dirty="0"/>
              <a:t> function/method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3200" dirty="0"/>
          </a:p>
          <a:p>
            <a:pPr lvl="1"/>
            <a:r>
              <a:rPr lang="en-US" sz="2000" dirty="0"/>
              <a:t>It should always return the same result e.g. 0</a:t>
            </a:r>
          </a:p>
          <a:p>
            <a:pPr lvl="1"/>
            <a:r>
              <a:rPr lang="en-US" sz="2000" dirty="0"/>
              <a:t>Write a test for this using an empty string</a:t>
            </a:r>
          </a:p>
          <a:p>
            <a:pPr lvl="1"/>
            <a:endParaRPr lang="en-US" sz="2000" dirty="0"/>
          </a:p>
          <a:p>
            <a:pPr lvl="1"/>
            <a:endParaRPr lang="en-US" sz="54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check the result – it should pass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0C95D-AE66-334D-8871-0536A1951B9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A5671-E5A1-D54D-8455-CA5635DFB2E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A1F24-9D65-B647-8A3B-1B58D553C1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BA6FED-4555-354F-A1AC-9D54F000500D}"/>
              </a:ext>
            </a:extLst>
          </p:cNvPr>
          <p:cNvSpPr txBox="1"/>
          <p:nvPr/>
        </p:nvSpPr>
        <p:spPr>
          <a:xfrm>
            <a:off x="2432720" y="1773275"/>
            <a:ext cx="4503577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  <a:effectLst/>
                <a:latin typeface="Courier" pitchFamily="2" charset="0"/>
              </a:rPr>
              <a:t>class</a:t>
            </a:r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</a:t>
            </a:r>
            <a:r>
              <a:rPr lang="en-GB" b="0" dirty="0" err="1">
                <a:solidFill>
                  <a:schemeClr val="tx1"/>
                </a:solidFill>
                <a:effectLst/>
                <a:latin typeface="Courier" pitchFamily="2" charset="0"/>
              </a:rPr>
              <a:t>StringCalculator</a:t>
            </a:r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{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   add(number) {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       </a:t>
            </a:r>
            <a:r>
              <a:rPr lang="en-GB" b="1" dirty="0">
                <a:solidFill>
                  <a:schemeClr val="tx1"/>
                </a:solidFill>
                <a:effectLst/>
                <a:latin typeface="Courier" pitchFamily="2" charset="0"/>
              </a:rPr>
              <a:t>return</a:t>
            </a:r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0;</a:t>
            </a:r>
          </a:p>
          <a:p>
            <a:r>
              <a:rPr lang="en-GB" dirty="0">
                <a:solidFill>
                  <a:schemeClr val="tx1"/>
                </a:solidFill>
                <a:latin typeface="Courier" pitchFamily="2" charset="0"/>
              </a:rPr>
              <a:t>    }</a:t>
            </a:r>
            <a:endParaRPr lang="en-GB" b="0" dirty="0">
              <a:solidFill>
                <a:schemeClr val="tx1"/>
              </a:solidFill>
              <a:effectLst/>
              <a:latin typeface="Courier" pitchFamily="2" charset="0"/>
            </a:endParaRPr>
          </a:p>
          <a:p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91CBB8-EFCF-FB49-BE33-59AD14B45B3D}"/>
              </a:ext>
            </a:extLst>
          </p:cNvPr>
          <p:cNvSpPr txBox="1"/>
          <p:nvPr/>
        </p:nvSpPr>
        <p:spPr>
          <a:xfrm>
            <a:off x="1064568" y="4138243"/>
            <a:ext cx="8496943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  <a:effectLst/>
                <a:latin typeface="Courier" pitchFamily="2" charset="0"/>
              </a:rPr>
              <a:t>describe</a:t>
            </a:r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('A string calculator', () =&gt; {</a:t>
            </a:r>
            <a:endParaRPr lang="en-GB" b="1" dirty="0">
              <a:solidFill>
                <a:schemeClr val="tx1"/>
              </a:solidFill>
              <a:effectLst/>
              <a:latin typeface="Courier" pitchFamily="2" charset="0"/>
            </a:endParaRPr>
          </a:p>
          <a:p>
            <a:r>
              <a:rPr lang="en-GB" b="1" dirty="0">
                <a:solidFill>
                  <a:schemeClr val="tx1"/>
                </a:solidFill>
                <a:effectLst/>
                <a:latin typeface="Courier" pitchFamily="2" charset="0"/>
              </a:rPr>
              <a:t>  it</a:t>
            </a:r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('should return 0 for an empty string', () =&gt; {</a:t>
            </a:r>
          </a:p>
          <a:p>
            <a:r>
              <a:rPr lang="en-GB" dirty="0">
                <a:solidFill>
                  <a:schemeClr val="tx1"/>
                </a:solidFill>
                <a:latin typeface="Courier" pitchFamily="2" charset="0"/>
              </a:rPr>
              <a:t>    </a:t>
            </a:r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calculator = </a:t>
            </a:r>
            <a:r>
              <a:rPr lang="en-GB" b="1" dirty="0">
                <a:solidFill>
                  <a:schemeClr val="tx1"/>
                </a:solidFill>
                <a:effectLst/>
                <a:latin typeface="Courier" pitchFamily="2" charset="0"/>
              </a:rPr>
              <a:t>new</a:t>
            </a:r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</a:t>
            </a:r>
            <a:r>
              <a:rPr lang="en-GB" b="0" dirty="0" err="1">
                <a:solidFill>
                  <a:schemeClr val="tx1"/>
                </a:solidFill>
                <a:effectLst/>
                <a:latin typeface="Courier" pitchFamily="2" charset="0"/>
              </a:rPr>
              <a:t>StringCalculator</a:t>
            </a:r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(); 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   result = </a:t>
            </a:r>
            <a:r>
              <a:rPr lang="en-GB" b="0" dirty="0" err="1">
                <a:solidFill>
                  <a:schemeClr val="tx1"/>
                </a:solidFill>
                <a:effectLst/>
                <a:latin typeface="Courier" pitchFamily="2" charset="0"/>
              </a:rPr>
              <a:t>calculator.add</a:t>
            </a:r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("");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   expect(result).</a:t>
            </a:r>
            <a:r>
              <a:rPr lang="en-GB" b="0" dirty="0" err="1">
                <a:solidFill>
                  <a:schemeClr val="tx1"/>
                </a:solidFill>
                <a:effectLst/>
                <a:latin typeface="Courier" pitchFamily="2" charset="0"/>
              </a:rPr>
              <a:t>toEqual</a:t>
            </a:r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(0); //check that the result = 0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 })</a:t>
            </a:r>
          </a:p>
          <a:p>
            <a:r>
              <a:rPr lang="en-GB" dirty="0">
                <a:solidFill>
                  <a:schemeClr val="tx1"/>
                </a:solidFill>
                <a:latin typeface="Courier" pitchFamily="2" charset="0"/>
              </a:rPr>
              <a:t>}</a:t>
            </a:r>
            <a:endParaRPr lang="en-GB" b="0" dirty="0">
              <a:solidFill>
                <a:schemeClr val="tx1"/>
              </a:solidFill>
              <a:effectLst/>
              <a:latin typeface="Courier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FBA9BB-65D1-C847-AD0C-C2E7CC6CB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359" y="386105"/>
            <a:ext cx="1088165" cy="82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203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aramond"/>
        <a:ea typeface="Arial Unicode MS"/>
        <a:cs typeface="Arial Unicode MS"/>
      </a:majorFont>
      <a:minorFont>
        <a:latin typeface="Verdana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aramond"/>
        <a:ea typeface="Arial Unicode MS"/>
        <a:cs typeface="Arial Unicode MS"/>
      </a:majorFont>
      <a:minorFont>
        <a:latin typeface="Verdana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3389</TotalTime>
  <Words>2702</Words>
  <Application>Microsoft Macintosh PowerPoint</Application>
  <PresentationFormat>A4 Paper (210x297 mm)</PresentationFormat>
  <Paragraphs>567</Paragraphs>
  <Slides>33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Courier</vt:lpstr>
      <vt:lpstr>Garamond</vt:lpstr>
      <vt:lpstr>Menlo</vt:lpstr>
      <vt:lpstr>Times New Roman</vt:lpstr>
      <vt:lpstr>Verdana</vt:lpstr>
      <vt:lpstr>Wingdings</vt:lpstr>
      <vt:lpstr>Default Design</vt:lpstr>
      <vt:lpstr>1_Default Design</vt:lpstr>
      <vt:lpstr>String Calculator Kata Lab (JavaScript)</vt:lpstr>
      <vt:lpstr>Plan for Session</vt:lpstr>
      <vt:lpstr>String Calculator Kata</vt:lpstr>
      <vt:lpstr>Additional Problem Features</vt:lpstr>
      <vt:lpstr>Things to Note</vt:lpstr>
      <vt:lpstr>How to Proceed</vt:lpstr>
      <vt:lpstr>Getting Started</vt:lpstr>
      <vt:lpstr>Sample Kata Session Follows </vt:lpstr>
      <vt:lpstr>Sample Session for Reference</vt:lpstr>
      <vt:lpstr>Sample Session for Reference</vt:lpstr>
      <vt:lpstr>Sample Session for Reference</vt:lpstr>
      <vt:lpstr>Refactor</vt:lpstr>
      <vt:lpstr>Sample Session for Reference</vt:lpstr>
      <vt:lpstr>Sample Session for Reference</vt:lpstr>
      <vt:lpstr>Sample Session for Reference</vt:lpstr>
      <vt:lpstr>Sample Session for Reference</vt:lpstr>
      <vt:lpstr>Sample Session for Reference</vt:lpstr>
      <vt:lpstr>Sample Session for Reference</vt:lpstr>
      <vt:lpstr>Sample Session for Reference</vt:lpstr>
      <vt:lpstr>Sample Session for Reference</vt:lpstr>
      <vt:lpstr>Sample Session for Reference</vt:lpstr>
      <vt:lpstr>Sample Session for Reference</vt:lpstr>
      <vt:lpstr>Sample Session for Reference</vt:lpstr>
      <vt:lpstr>Sample Session for Reference</vt:lpstr>
      <vt:lpstr>Sample Session for Reference</vt:lpstr>
      <vt:lpstr>Sample Session for Reference</vt:lpstr>
      <vt:lpstr>Sample Session for Reference</vt:lpstr>
      <vt:lpstr>Sample Session for Reference</vt:lpstr>
      <vt:lpstr>Don’t Go Past here!</vt:lpstr>
      <vt:lpstr>Question - What tests are Missing?</vt:lpstr>
      <vt:lpstr>Question – how does this relate to a JIRA ticket?</vt:lpstr>
      <vt:lpstr>GitHub Repo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jh</dc:creator>
  <cp:lastModifiedBy>Jasper Kent - Framework Training</cp:lastModifiedBy>
  <cp:revision>168</cp:revision>
  <cp:lastPrinted>2020-10-27T16:10:47Z</cp:lastPrinted>
  <dcterms:modified xsi:type="dcterms:W3CDTF">2024-10-24T12:46:59Z</dcterms:modified>
</cp:coreProperties>
</file>