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8"/>
  </p:notesMasterIdLst>
  <p:handoutMasterIdLst>
    <p:handoutMasterId r:id="rId19"/>
  </p:handoutMasterIdLst>
  <p:sldIdLst>
    <p:sldId id="256" r:id="rId3"/>
    <p:sldId id="327" r:id="rId4"/>
    <p:sldId id="344" r:id="rId5"/>
    <p:sldId id="345" r:id="rId6"/>
    <p:sldId id="337" r:id="rId7"/>
    <p:sldId id="360" r:id="rId8"/>
    <p:sldId id="355" r:id="rId9"/>
    <p:sldId id="366" r:id="rId10"/>
    <p:sldId id="362" r:id="rId11"/>
    <p:sldId id="363" r:id="rId12"/>
    <p:sldId id="364" r:id="rId13"/>
    <p:sldId id="347" r:id="rId14"/>
    <p:sldId id="367" r:id="rId15"/>
    <p:sldId id="348" r:id="rId16"/>
    <p:sldId id="334" r:id="rId17"/>
  </p:sldIdLst>
  <p:sldSz cx="9906000" cy="6858000" type="A4"/>
  <p:notesSz cx="7086600" cy="102219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92" autoAdjust="0"/>
    <p:restoredTop sz="86441" autoAdjust="0"/>
  </p:normalViewPr>
  <p:slideViewPr>
    <p:cSldViewPr>
      <p:cViewPr varScale="1">
        <p:scale>
          <a:sx n="128" d="100"/>
          <a:sy n="128" d="100"/>
        </p:scale>
        <p:origin x="200" y="97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CBFC2FC-AB15-4A86-A090-42EA9D9D8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7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"/>
          <p:cNvSpPr>
            <a:spLocks noChangeArrowheads="1"/>
          </p:cNvSpPr>
          <p:nvPr/>
        </p:nvSpPr>
        <p:spPr bwMode="auto">
          <a:xfrm>
            <a:off x="0" y="0"/>
            <a:ext cx="7086600" cy="102219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14788" y="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76288" y="766763"/>
            <a:ext cx="5532437" cy="3830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8025" y="4856163"/>
            <a:ext cx="5668963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0915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14788" y="970915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05325CD-D4D1-46AB-A07B-76CAD4A152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329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4B24E597-641E-4831-92E7-FE32F3EB8DD0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/>
              <a:t>1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4700" y="766763"/>
            <a:ext cx="553720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8025" y="4856163"/>
            <a:ext cx="5670550" cy="45989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8902" tIns="49451" rIns="98902" bIns="4945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6288" y="766763"/>
            <a:ext cx="5532437" cy="3830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262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n-GB" sz="120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However, it is worth mentioning that there are merely commonly adhered to conventions and even Python itself does not always comply with these conventions. Thus if you define a variable name that does not conform to the convention Python will not complain.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667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6288" y="766763"/>
            <a:ext cx="5532437" cy="3830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982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6288" y="766763"/>
            <a:ext cx="5532437" cy="3830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108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6288" y="766763"/>
            <a:ext cx="5532437" cy="3830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5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[1:5] means up to but not include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471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See </a:t>
            </a:r>
            <a:r>
              <a:rPr lang="en-GB" dirty="0" err="1"/>
              <a:t>bignum</a:t>
            </a:r>
            <a:r>
              <a:rPr lang="en-GB" dirty="0"/>
              <a:t> for </a:t>
            </a:r>
            <a:r>
              <a:rPr lang="en-GB"/>
              <a:t>any size arbitrary </a:t>
            </a:r>
            <a:r>
              <a:rPr lang="en-GB" dirty="0"/>
              <a:t>precision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208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32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vars, types and operations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AA5FB-1A88-4438-BFBB-9BBB90E531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9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vars, types and operations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734D-DD4C-4AFE-A48C-C042F044E4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61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7814"/>
            <a:ext cx="222713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7814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vars, types and operations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8A648-AA13-472B-B8F8-A061FAD948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577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vars, types and operations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31D7C-3F02-481D-A2CB-CE756043E4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97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vars, types and operations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99C5-CA01-4C37-9A77-0BC9D4DCC8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73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vars, types and operations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ECA9A-3BFE-4494-AE79-033AB3181B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3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4964"/>
            <a:ext cx="4373431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4964"/>
            <a:ext cx="437515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vars, types and operations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55E91-4FFC-497B-9460-CB8D1F1E6E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26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vars, types and operations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5E714-687B-490B-BC5F-848B0211A5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62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vars, types and operations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A0F8F-584F-4FE6-8B99-D18FEFDE60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565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vars, types and operations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BC1AD-34F6-412E-A983-7210815D51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905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vars, types and operations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BC6ED-34ED-4D17-86C5-68EFDB043C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6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vars, types and operations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17CFC-9530-4DD8-A082-6933CE16E3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156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vars, types and operations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58291-C605-4591-98C4-EA212E3823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96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vars, types and operations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961CE-61F8-4BC5-8BB3-B0A0F0B4CA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86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85800"/>
            <a:ext cx="2227131" cy="5443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85800"/>
            <a:ext cx="6521450" cy="54435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vars, types and operations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37626-AC2C-4FBA-AD1A-B46461F8D7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56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685801"/>
            <a:ext cx="8418381" cy="2125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vars, types and operations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173BD-EAA9-43F3-A181-9BB25AB1E9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18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vars, types and operations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FDBB7-AE6C-44A4-9354-E420422B6D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3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3431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0200"/>
            <a:ext cx="437515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vars, types and operations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91112-9BC8-4B82-B6DA-AD3952AEF2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6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vars, types and operations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2EFEF-B460-41E1-B380-21E0D72C12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8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vars, types and operations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5FF55-9A51-49BC-91F0-BC8E688F18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vars, types and operations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ADF69-52E3-48D5-99E7-63105AE4C1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4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vars, types and operations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FB47-FC34-470D-975D-818673632D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24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vars, types and operations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56B33-355B-4F00-98F1-AAA0DA53B9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4"/>
            <a:ext cx="8913681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3681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28229" y="6524626"/>
            <a:ext cx="23096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393149" y="6524626"/>
            <a:ext cx="31351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vars, types and operations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137136" y="6524626"/>
            <a:ext cx="2309681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170E260-D032-4AF5-A4B0-E2382247C2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95300" y="1447800"/>
            <a:ext cx="8750300" cy="1588"/>
          </a:xfrm>
          <a:prstGeom prst="line">
            <a:avLst/>
          </a:prstGeom>
          <a:noFill/>
          <a:ln w="1908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85801"/>
            <a:ext cx="8418381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95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384550" y="6248401"/>
            <a:ext cx="31351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Font typeface="Verdana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vars, types and operations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EBBAEC79-F64B-4999-8F10-F75F3E166C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2054" name="Object 5"/>
          <p:cNvGraphicFramePr>
            <a:graphicFrameLocks noChangeAspect="1"/>
          </p:cNvGraphicFramePr>
          <p:nvPr/>
        </p:nvGraphicFramePr>
        <p:xfrm>
          <a:off x="271728" y="2924176"/>
          <a:ext cx="928343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7591552" imgH="391770" progId="">
                  <p:embed/>
                </p:oleObj>
              </mc:Choice>
              <mc:Fallback>
                <p:oleObj r:id="rId14" imgW="7591552" imgH="39177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28" y="2924176"/>
                        <a:ext cx="928343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4"/>
            <a:ext cx="8913681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DB317A-B09E-4609-B950-7F75FB78108D}" type="slidenum">
              <a:rPr lang="en-GB"/>
              <a:pPr>
                <a:defRPr/>
              </a:pPr>
              <a:t>1</a:t>
            </a:fld>
            <a:endParaRPr lang="en-GB"/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704851" y="692150"/>
            <a:ext cx="8424863" cy="212725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Variables, </a:t>
            </a:r>
            <a:r>
              <a:rPr lang="en-GB" dirty="0"/>
              <a:t>Types and Operations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3513364"/>
            <a:ext cx="6400800" cy="1966685"/>
          </a:xfrm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/>
              <a:t>Framework Training</a:t>
            </a:r>
          </a:p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297B-A3AD-894C-ABA5-CC60C83D6BF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1CDB-74C2-064B-9CA1-3895C1ECE9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vars, types and operations</a:t>
            </a:r>
          </a:p>
        </p:txBody>
      </p:sp>
      <p:pic>
        <p:nvPicPr>
          <p:cNvPr id="3074" name="Picture 2" descr="cern from cern.ch">
            <a:extLst>
              <a:ext uri="{FF2B5EF4-FFF2-40B4-BE49-F238E27FC236}">
                <a16:creationId xmlns:a16="http://schemas.microsoft.com/office/drawing/2014/main" id="{0BC253FD-BEFD-E1A7-6871-77F3BD4FA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40" y="4386036"/>
            <a:ext cx="11684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88C669-5A88-0023-6831-7BAE72032D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17" y="4332343"/>
            <a:ext cx="2046514" cy="1147707"/>
          </a:xfrm>
          <a:prstGeom prst="rect">
            <a:avLst/>
          </a:prstGeom>
        </p:spPr>
      </p:pic>
      <p:pic>
        <p:nvPicPr>
          <p:cNvPr id="5" name="Picture 4" descr="python-logo.png">
            <a:extLst>
              <a:ext uri="{FF2B5EF4-FFF2-40B4-BE49-F238E27FC236}">
                <a16:creationId xmlns:a16="http://schemas.microsoft.com/office/drawing/2014/main" id="{7D4D11BC-0A60-B795-3042-8B6E286098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4395596"/>
            <a:ext cx="1168400" cy="11684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62DF-8DE6-C14F-BC85-9C942FC4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7FD3E-C00D-4E4A-8061-F0C8EA318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Two types</a:t>
            </a:r>
          </a:p>
          <a:p>
            <a:pPr lvl="1"/>
            <a:r>
              <a:rPr lang="en-US" sz="2000" dirty="0"/>
              <a:t>Integers and Floats</a:t>
            </a:r>
          </a:p>
          <a:p>
            <a:pPr lvl="1"/>
            <a:endParaRPr lang="en-US" sz="2000" dirty="0"/>
          </a:p>
          <a:p>
            <a:pPr lvl="1"/>
            <a:endParaRPr lang="en-US" sz="1600" dirty="0"/>
          </a:p>
          <a:p>
            <a:pPr lvl="1"/>
            <a:endParaRPr lang="en-US" sz="1800" dirty="0"/>
          </a:p>
          <a:p>
            <a:pPr lvl="1"/>
            <a:endParaRPr lang="en-US" sz="28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Can convert between types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9178A-BBD8-5D46-BF8B-91BD00883F0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6D9C9-35C8-3045-A1D0-CE4190A0DB1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vars, types and operations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6BE0D-119A-F145-A9DE-1D97524AEA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D7B7C-B24B-D440-89DB-5F434A37C639}"/>
              </a:ext>
            </a:extLst>
          </p:cNvPr>
          <p:cNvSpPr txBox="1"/>
          <p:nvPr/>
        </p:nvSpPr>
        <p:spPr>
          <a:xfrm>
            <a:off x="1341560" y="2579275"/>
            <a:ext cx="361144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=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print(count)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print(type(count))</a:t>
            </a: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exchange_rate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1.83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exchange_rate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print(type(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exchange_rate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A2BD46-DA00-A244-8859-7E189C7CB6FA}"/>
              </a:ext>
            </a:extLst>
          </p:cNvPr>
          <p:cNvSpPr txBox="1"/>
          <p:nvPr/>
        </p:nvSpPr>
        <p:spPr>
          <a:xfrm>
            <a:off x="4592960" y="3326160"/>
            <a:ext cx="2808312" cy="1077218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buNone/>
              <a:defRPr sz="1400">
                <a:solidFill>
                  <a:schemeClr val="tx1"/>
                </a:solidFill>
                <a:latin typeface="Courier" pitchFamily="2" charset="0"/>
              </a:defRPr>
            </a:lvl1pPr>
          </a:lstStyle>
          <a:p>
            <a:r>
              <a:rPr lang="en-GB" sz="1600" dirty="0"/>
              <a:t>1</a:t>
            </a:r>
          </a:p>
          <a:p>
            <a:r>
              <a:rPr lang="en-GB" sz="1600" dirty="0"/>
              <a:t>&lt;class 'int’&gt;</a:t>
            </a:r>
          </a:p>
          <a:p>
            <a:r>
              <a:rPr lang="en-GB" sz="1600" dirty="0"/>
              <a:t>1.83</a:t>
            </a:r>
          </a:p>
          <a:p>
            <a:r>
              <a:rPr lang="en-GB" sz="1600" dirty="0"/>
              <a:t>&lt;class 'float'&gt;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65D4D0-0EC8-F744-A1DE-5624245662A8}"/>
              </a:ext>
            </a:extLst>
          </p:cNvPr>
          <p:cNvSpPr txBox="1"/>
          <p:nvPr/>
        </p:nvSpPr>
        <p:spPr>
          <a:xfrm>
            <a:off x="1341560" y="5370975"/>
            <a:ext cx="378818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(count))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exchange_rate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77A51D-357F-B54C-9A11-350FC10624C8}"/>
              </a:ext>
            </a:extLst>
          </p:cNvPr>
          <p:cNvSpPr txBox="1"/>
          <p:nvPr/>
        </p:nvSpPr>
        <p:spPr>
          <a:xfrm>
            <a:off x="4730729" y="5653776"/>
            <a:ext cx="798029" cy="584775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buNone/>
              <a:defRPr sz="1400">
                <a:solidFill>
                  <a:schemeClr val="tx1"/>
                </a:solidFill>
                <a:latin typeface="Courier" pitchFamily="2" charset="0"/>
              </a:defRPr>
            </a:lvl1pPr>
          </a:lstStyle>
          <a:p>
            <a:r>
              <a:rPr lang="en-GB" sz="1600" dirty="0"/>
              <a:t>1.0</a:t>
            </a:r>
          </a:p>
          <a:p>
            <a:r>
              <a:rPr lang="en-GB" sz="16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08591-883F-846B-D0B8-D784F7A7B03F}"/>
              </a:ext>
            </a:extLst>
          </p:cNvPr>
          <p:cNvSpPr txBox="1"/>
          <p:nvPr/>
        </p:nvSpPr>
        <p:spPr>
          <a:xfrm>
            <a:off x="6129725" y="1600200"/>
            <a:ext cx="33170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</a:rPr>
              <a:t>M</a:t>
            </a:r>
            <a:r>
              <a:rPr lang="en-GB" b="0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aximum float value is </a:t>
            </a:r>
            <a:r>
              <a:rPr lang="en-GB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1.7976931348623157e+308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D63A6F-39F2-136E-2EDB-C6CD5BF837D0}"/>
              </a:ext>
            </a:extLst>
          </p:cNvPr>
          <p:cNvSpPr txBox="1"/>
          <p:nvPr/>
        </p:nvSpPr>
        <p:spPr>
          <a:xfrm>
            <a:off x="6149624" y="2246531"/>
            <a:ext cx="2547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No maximum int value</a:t>
            </a:r>
            <a:endParaRPr lang="en-GB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36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4EC0-5885-1B42-834E-EFDA2D69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5E82AE3-1450-444A-8412-4813D771BB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004" y="1916832"/>
          <a:ext cx="8913813" cy="3425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612">
                  <a:extLst>
                    <a:ext uri="{9D8B030D-6E8A-4147-A177-3AD203B41FA5}">
                      <a16:colId xmlns:a16="http://schemas.microsoft.com/office/drawing/2014/main" val="3552873996"/>
                    </a:ext>
                  </a:extLst>
                </a:gridCol>
                <a:gridCol w="6086376">
                  <a:extLst>
                    <a:ext uri="{9D8B030D-6E8A-4147-A177-3AD203B41FA5}">
                      <a16:colId xmlns:a16="http://schemas.microsoft.com/office/drawing/2014/main" val="2419075122"/>
                    </a:ext>
                  </a:extLst>
                </a:gridCol>
                <a:gridCol w="1863825">
                  <a:extLst>
                    <a:ext uri="{9D8B030D-6E8A-4147-A177-3AD203B41FA5}">
                      <a16:colId xmlns:a16="http://schemas.microsoft.com/office/drawing/2014/main" val="120224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  <a:latin typeface="Calibri" panose="020F0502020204030204" pitchFamily="34" charset="0"/>
                        </a:rPr>
                        <a:t>Operator</a:t>
                      </a:r>
                      <a:endParaRPr lang="en-GB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Example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80187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Menlo" panose="020B0609030804020204" pitchFamily="49" charset="0"/>
                        </a:rPr>
                        <a:t>+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Add the left and right values together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Menlo" panose="020B0609030804020204" pitchFamily="49" charset="0"/>
                        </a:rPr>
                        <a:t>1 + 2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226944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  <a:latin typeface="Menlo" panose="020B0609030804020204" pitchFamily="49" charset="0"/>
                        </a:rPr>
                        <a:t>- 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Subtract the right value from the left value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Menlo" panose="020B0609030804020204" pitchFamily="49" charset="0"/>
                        </a:rPr>
                        <a:t>3 – 2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406374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Menlo" panose="020B0609030804020204" pitchFamily="49" charset="0"/>
                        </a:rPr>
                        <a:t>*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Multiple the left and right values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Menlo" panose="020B0609030804020204" pitchFamily="49" charset="0"/>
                        </a:rPr>
                        <a:t>3 * 4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5267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Menlo" panose="020B0609030804020204" pitchFamily="49" charset="0"/>
                        </a:rPr>
                        <a:t>/ 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Divide the left value by the right value (returns float)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Menlo" panose="020B0609030804020204" pitchFamily="49" charset="0"/>
                        </a:rPr>
                        <a:t>12 / 3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4332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Menlo" panose="020B0609030804020204" pitchFamily="49" charset="0"/>
                        </a:rPr>
                        <a:t>//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Integer division (ignore any remainder)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Menlo" panose="020B0609030804020204" pitchFamily="49" charset="0"/>
                        </a:rPr>
                        <a:t>12 // 3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239993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Menlo" panose="020B0609030804020204" pitchFamily="49" charset="0"/>
                        </a:rPr>
                        <a:t>%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Modulus (aka the remainder operator) – only return any remainder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Menlo" panose="020B0609030804020204" pitchFamily="49" charset="0"/>
                        </a:rPr>
                        <a:t>13 % 3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255387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Menlo" panose="020B0609030804020204" pitchFamily="49" charset="0"/>
                        </a:rPr>
                        <a:t>**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Exponent (or power of) operator – with the left value raised to the power of the right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3 ** 4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323614443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90DA3-F539-EF43-83D3-7667C557C49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29966-D848-2049-953B-84EC2499A87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vars, types and operations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253AC-EEA1-9F42-B4AC-6797864FC3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670576-FFCF-0649-AFCD-0F0953CAF8F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03898" y="5539666"/>
            <a:ext cx="8913681" cy="787316"/>
          </a:xfrm>
        </p:spPr>
        <p:txBody>
          <a:bodyPr/>
          <a:lstStyle/>
          <a:p>
            <a:r>
              <a:rPr lang="en-US" sz="2400" dirty="0"/>
              <a:t>Also, Floating-point versions</a:t>
            </a:r>
          </a:p>
        </p:txBody>
      </p:sp>
    </p:spTree>
    <p:extLst>
      <p:ext uri="{BB962C8B-B14F-4D97-AF65-F5344CB8AC3E}">
        <p14:creationId xmlns:p14="http://schemas.microsoft.com/office/powerpoint/2010/main" val="3499265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F55D-433A-2544-8F31-0980E0A2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17557CB-4968-CF44-9A40-F3A7F3711A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5702" y="1844824"/>
          <a:ext cx="8913812" cy="3654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16">
                  <a:extLst>
                    <a:ext uri="{9D8B030D-6E8A-4147-A177-3AD203B41FA5}">
                      <a16:colId xmlns:a16="http://schemas.microsoft.com/office/drawing/2014/main" val="4245421681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109179376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28192325"/>
                    </a:ext>
                  </a:extLst>
                </a:gridCol>
                <a:gridCol w="1503784">
                  <a:extLst>
                    <a:ext uri="{9D8B030D-6E8A-4147-A177-3AD203B41FA5}">
                      <a16:colId xmlns:a16="http://schemas.microsoft.com/office/drawing/2014/main" val="3097141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1">
                          <a:effectLst/>
                          <a:latin typeface="Calibri" panose="020F0502020204030204" pitchFamily="34" charset="0"/>
                        </a:rPr>
                        <a:t>Operator </a:t>
                      </a:r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sz="1800" b="1"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sz="1800" b="1">
                          <a:effectLst/>
                          <a:latin typeface="Calibri" panose="020F0502020204030204" pitchFamily="34" charset="0"/>
                        </a:rPr>
                        <a:t>Example</a:t>
                      </a:r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sz="1800" b="1">
                          <a:effectLst/>
                          <a:latin typeface="Calibri" panose="020F0502020204030204" pitchFamily="34" charset="0"/>
                        </a:rPr>
                        <a:t>Equivalent</a:t>
                      </a:r>
                      <a:endParaRPr lang="en-GB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342060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Menlo" panose="020B0609030804020204" pitchFamily="49" charset="0"/>
                        </a:rPr>
                        <a:t>+=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panose="020F0502020204030204" pitchFamily="34" charset="0"/>
                        </a:rPr>
                        <a:t>Add the value to the left-hand variable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Menlo" panose="020B0609030804020204" pitchFamily="49" charset="0"/>
                        </a:rPr>
                        <a:t>x += 2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Menlo" panose="020B0609030804020204" pitchFamily="49" charset="0"/>
                        </a:rPr>
                        <a:t>x = x + 2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325941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Menlo" panose="020B0609030804020204" pitchFamily="49" charset="0"/>
                        </a:rPr>
                        <a:t>-=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panose="020F0502020204030204" pitchFamily="34" charset="0"/>
                        </a:rPr>
                        <a:t>Subtract the value from the left-hand variable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Menlo" panose="020B0609030804020204" pitchFamily="49" charset="0"/>
                        </a:rPr>
                        <a:t>x -=2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Menlo" panose="020B0609030804020204" pitchFamily="49" charset="0"/>
                        </a:rPr>
                        <a:t>x = x – 2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333107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Menlo" panose="020B0609030804020204" pitchFamily="49" charset="0"/>
                        </a:rPr>
                        <a:t>*=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panose="020F0502020204030204" pitchFamily="34" charset="0"/>
                        </a:rPr>
                        <a:t>Multiple the left-hand variable by the value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Menlo" panose="020B0609030804020204" pitchFamily="49" charset="0"/>
                        </a:rPr>
                        <a:t>x *= 2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Menlo" panose="020B0609030804020204" pitchFamily="49" charset="0"/>
                        </a:rPr>
                        <a:t>x = x * 2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782885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Menlo" panose="020B0609030804020204" pitchFamily="49" charset="0"/>
                        </a:rPr>
                        <a:t>/=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panose="020F0502020204030204" pitchFamily="34" charset="0"/>
                        </a:rPr>
                        <a:t>Divide the variable value by the right-hand value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Menlo" panose="020B0609030804020204" pitchFamily="49" charset="0"/>
                        </a:rPr>
                        <a:t>x /= 2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Menlo" panose="020B0609030804020204" pitchFamily="49" charset="0"/>
                        </a:rPr>
                        <a:t>x = x / 2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43295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Menlo" panose="020B0609030804020204" pitchFamily="49" charset="0"/>
                        </a:rPr>
                        <a:t>//=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panose="020F0502020204030204" pitchFamily="34" charset="0"/>
                        </a:rPr>
                        <a:t>Use integer division to divide the variable's value by the right-hand value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Menlo" panose="020B0609030804020204" pitchFamily="49" charset="0"/>
                        </a:rPr>
                        <a:t>x //= 2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Menlo" panose="020B0609030804020204" pitchFamily="49" charset="0"/>
                        </a:rPr>
                        <a:t>x = x // 2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2859222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Menlo" panose="020B0609030804020204" pitchFamily="49" charset="0"/>
                        </a:rPr>
                        <a:t>%=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panose="020F0502020204030204" pitchFamily="34" charset="0"/>
                        </a:rPr>
                        <a:t>Use the modulus (remainder) operator to apply the right-hand value to the variable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Menlo" panose="020B0609030804020204" pitchFamily="49" charset="0"/>
                        </a:rPr>
                        <a:t>x %= 2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Menlo" panose="020B0609030804020204" pitchFamily="49" charset="0"/>
                        </a:rPr>
                        <a:t>x = x % 2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77293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Menlo" panose="020B0609030804020204" pitchFamily="49" charset="0"/>
                        </a:rPr>
                        <a:t>**=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panose="020F0502020204030204" pitchFamily="34" charset="0"/>
                        </a:rPr>
                        <a:t>Apply the power of operator to raise the variable's value by the value supplied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Menlo" panose="020B0609030804020204" pitchFamily="49" charset="0"/>
                        </a:rPr>
                        <a:t>x **= 3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Menlo" panose="020B0609030804020204" pitchFamily="49" charset="0"/>
                        </a:rPr>
                        <a:t>x = x ** 3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54517406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42167-A810-1846-8E07-89B6E3AEC6E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478C2-3314-8C47-B262-9EB7A0E3E6B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vars, types and operations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E9A7C-5D95-8F4C-8317-EB6DC50A39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073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1502-BC94-9449-A3B0-898E0F996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E2849-AE17-F94E-997F-C5FB718E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29" y="1416051"/>
            <a:ext cx="8913681" cy="4529138"/>
          </a:xfrm>
        </p:spPr>
        <p:txBody>
          <a:bodyPr/>
          <a:lstStyle/>
          <a:p>
            <a:r>
              <a:rPr lang="en-GB" sz="2400" dirty="0"/>
              <a:t>A value can be converted from one type to another</a:t>
            </a:r>
          </a:p>
          <a:p>
            <a:pPr lvl="1"/>
            <a:r>
              <a:rPr lang="en-GB" sz="2000" dirty="0"/>
              <a:t>using a conversion function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1A68B-6005-F542-8CD4-EDB9AA139B1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4DF4D-6254-704F-A8D4-4A2E070EF8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vars, types and operations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154DB-9CF8-494C-B8DE-56FE9695F1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95290E-0E53-0746-9FA9-DEBA7F48F76D}"/>
              </a:ext>
            </a:extLst>
          </p:cNvPr>
          <p:cNvSpPr txBox="1"/>
          <p:nvPr/>
        </p:nvSpPr>
        <p:spPr>
          <a:xfrm>
            <a:off x="428229" y="2420888"/>
            <a:ext cx="6192688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a_string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b="1" dirty="0">
                <a:solidFill>
                  <a:schemeClr val="tx1"/>
                </a:solidFill>
              </a:rPr>
              <a:t>'32'</a:t>
            </a:r>
            <a:br>
              <a:rPr lang="en-GB" b="1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print(</a:t>
            </a:r>
            <a:r>
              <a:rPr lang="en-GB" b="1" dirty="0" err="1">
                <a:solidFill>
                  <a:schemeClr val="tx1"/>
                </a:solidFill>
              </a:rPr>
              <a:t>f'a_string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{</a:t>
            </a:r>
            <a:r>
              <a:rPr lang="en-GB" dirty="0" err="1">
                <a:solidFill>
                  <a:schemeClr val="tx1"/>
                </a:solidFill>
              </a:rPr>
              <a:t>a_string</a:t>
            </a:r>
            <a:r>
              <a:rPr lang="en-GB" dirty="0">
                <a:solidFill>
                  <a:schemeClr val="tx1"/>
                </a:solidFill>
              </a:rPr>
              <a:t>}</a:t>
            </a:r>
            <a:r>
              <a:rPr lang="en-GB" b="1" dirty="0">
                <a:solidFill>
                  <a:schemeClr val="tx1"/>
                </a:solidFill>
              </a:rPr>
              <a:t> is </a:t>
            </a:r>
            <a:r>
              <a:rPr lang="en-GB" dirty="0">
                <a:solidFill>
                  <a:schemeClr val="tx1"/>
                </a:solidFill>
              </a:rPr>
              <a:t>{type(</a:t>
            </a:r>
            <a:r>
              <a:rPr lang="en-GB" dirty="0" err="1">
                <a:solidFill>
                  <a:schemeClr val="tx1"/>
                </a:solidFill>
              </a:rPr>
              <a:t>a_string</a:t>
            </a:r>
            <a:r>
              <a:rPr lang="en-GB" dirty="0">
                <a:solidFill>
                  <a:schemeClr val="tx1"/>
                </a:solidFill>
              </a:rPr>
              <a:t>)}</a:t>
            </a:r>
            <a:r>
              <a:rPr lang="en-GB" b="1" dirty="0">
                <a:solidFill>
                  <a:schemeClr val="tx1"/>
                </a:solidFill>
              </a:rPr>
              <a:t>'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  <a:p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an_int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b="1" dirty="0">
                <a:solidFill>
                  <a:srgbClr val="0000FF"/>
                </a:solidFill>
              </a:rPr>
              <a:t>int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a_string</a:t>
            </a:r>
            <a:r>
              <a:rPr lang="en-GB" dirty="0">
                <a:solidFill>
                  <a:schemeClr val="tx1"/>
                </a:solidFill>
              </a:rPr>
              <a:t>)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print(</a:t>
            </a:r>
            <a:r>
              <a:rPr lang="en-GB" b="1" dirty="0" err="1">
                <a:solidFill>
                  <a:schemeClr val="tx1"/>
                </a:solidFill>
              </a:rPr>
              <a:t>f'an_int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{</a:t>
            </a:r>
            <a:r>
              <a:rPr lang="en-GB">
                <a:solidFill>
                  <a:schemeClr val="tx1"/>
                </a:solidFill>
              </a:rPr>
              <a:t>an_</a:t>
            </a:r>
            <a:r>
              <a:rPr lang="en-GB" dirty="0" err="1">
                <a:solidFill>
                  <a:schemeClr val="tx1"/>
                </a:solidFill>
              </a:rPr>
              <a:t>int</a:t>
            </a:r>
            <a:r>
              <a:rPr lang="en-GB" dirty="0">
                <a:solidFill>
                  <a:schemeClr val="tx1"/>
                </a:solidFill>
              </a:rPr>
              <a:t>}</a:t>
            </a:r>
            <a:r>
              <a:rPr lang="en-GB" b="1" dirty="0">
                <a:solidFill>
                  <a:schemeClr val="tx1"/>
                </a:solidFill>
              </a:rPr>
              <a:t> is </a:t>
            </a:r>
            <a:r>
              <a:rPr lang="en-GB" dirty="0">
                <a:solidFill>
                  <a:schemeClr val="tx1"/>
                </a:solidFill>
              </a:rPr>
              <a:t>{type(</a:t>
            </a:r>
            <a:r>
              <a:rPr lang="en-GB" dirty="0" err="1">
                <a:solidFill>
                  <a:schemeClr val="tx1"/>
                </a:solidFill>
              </a:rPr>
              <a:t>an_int</a:t>
            </a:r>
            <a:r>
              <a:rPr lang="en-GB" dirty="0">
                <a:solidFill>
                  <a:schemeClr val="tx1"/>
                </a:solidFill>
              </a:rPr>
              <a:t>)}</a:t>
            </a:r>
            <a:r>
              <a:rPr lang="en-GB" b="1" dirty="0">
                <a:solidFill>
                  <a:schemeClr val="tx1"/>
                </a:solidFill>
              </a:rPr>
              <a:t>'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  <a:p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a_float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b="1" dirty="0">
                <a:solidFill>
                  <a:srgbClr val="0000FF"/>
                </a:solidFill>
              </a:rPr>
              <a:t>float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a_string</a:t>
            </a:r>
            <a:r>
              <a:rPr lang="en-GB" dirty="0">
                <a:solidFill>
                  <a:schemeClr val="tx1"/>
                </a:solidFill>
              </a:rPr>
              <a:t>)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print(</a:t>
            </a:r>
            <a:r>
              <a:rPr lang="en-GB" b="1" dirty="0" err="1">
                <a:solidFill>
                  <a:schemeClr val="tx1"/>
                </a:solidFill>
              </a:rPr>
              <a:t>f'a_float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{</a:t>
            </a:r>
            <a:r>
              <a:rPr lang="en-GB" dirty="0" err="1">
                <a:solidFill>
                  <a:schemeClr val="tx1"/>
                </a:solidFill>
              </a:rPr>
              <a:t>a_string</a:t>
            </a:r>
            <a:r>
              <a:rPr lang="en-GB" dirty="0">
                <a:solidFill>
                  <a:schemeClr val="tx1"/>
                </a:solidFill>
              </a:rPr>
              <a:t>}</a:t>
            </a:r>
            <a:r>
              <a:rPr lang="en-GB" b="1" dirty="0">
                <a:solidFill>
                  <a:schemeClr val="tx1"/>
                </a:solidFill>
              </a:rPr>
              <a:t> is </a:t>
            </a:r>
            <a:r>
              <a:rPr lang="en-GB" dirty="0">
                <a:solidFill>
                  <a:schemeClr val="tx1"/>
                </a:solidFill>
              </a:rPr>
              <a:t>{type(</a:t>
            </a:r>
            <a:r>
              <a:rPr lang="en-GB" dirty="0" err="1">
                <a:solidFill>
                  <a:schemeClr val="tx1"/>
                </a:solidFill>
              </a:rPr>
              <a:t>a_float</a:t>
            </a:r>
            <a:r>
              <a:rPr lang="en-GB" dirty="0">
                <a:solidFill>
                  <a:schemeClr val="tx1"/>
                </a:solidFill>
              </a:rPr>
              <a:t>)}</a:t>
            </a:r>
            <a:r>
              <a:rPr lang="en-GB" b="1" dirty="0">
                <a:solidFill>
                  <a:schemeClr val="tx1"/>
                </a:solidFill>
              </a:rPr>
              <a:t>'</a:t>
            </a:r>
            <a:r>
              <a:rPr lang="en-GB" dirty="0">
                <a:solidFill>
                  <a:schemeClr val="tx1"/>
                </a:solidFill>
              </a:rPr>
              <a:t>)</a:t>
            </a:r>
            <a:br>
              <a:rPr lang="en-GB" dirty="0">
                <a:solidFill>
                  <a:schemeClr val="tx1"/>
                </a:solidFill>
              </a:rPr>
            </a:b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another_string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b="1" dirty="0">
                <a:solidFill>
                  <a:srgbClr val="0000FF"/>
                </a:solidFill>
              </a:rPr>
              <a:t>str</a:t>
            </a:r>
            <a:r>
              <a:rPr lang="en-GB" dirty="0">
                <a:solidFill>
                  <a:schemeClr val="tx1"/>
                </a:solidFill>
              </a:rPr>
              <a:t>(42)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print(</a:t>
            </a:r>
            <a:r>
              <a:rPr lang="en-GB" b="1" dirty="0" err="1">
                <a:solidFill>
                  <a:schemeClr val="tx1"/>
                </a:solidFill>
              </a:rPr>
              <a:t>f'another_string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{</a:t>
            </a:r>
            <a:r>
              <a:rPr lang="en-GB" dirty="0" err="1">
                <a:solidFill>
                  <a:schemeClr val="tx1"/>
                </a:solidFill>
              </a:rPr>
              <a:t>a_string</a:t>
            </a:r>
            <a:r>
              <a:rPr lang="en-GB" dirty="0">
                <a:solidFill>
                  <a:schemeClr val="tx1"/>
                </a:solidFill>
              </a:rPr>
              <a:t>}</a:t>
            </a:r>
            <a:r>
              <a:rPr lang="en-GB" b="1" dirty="0">
                <a:solidFill>
                  <a:schemeClr val="tx1"/>
                </a:solidFill>
              </a:rPr>
              <a:t> is </a:t>
            </a:r>
            <a:r>
              <a:rPr lang="en-GB" dirty="0">
                <a:solidFill>
                  <a:schemeClr val="tx1"/>
                </a:solidFill>
              </a:rPr>
              <a:t>{type(</a:t>
            </a:r>
            <a:r>
              <a:rPr lang="en-GB" dirty="0" err="1">
                <a:solidFill>
                  <a:schemeClr val="tx1"/>
                </a:solidFill>
              </a:rPr>
              <a:t>another_string</a:t>
            </a:r>
            <a:r>
              <a:rPr lang="en-GB" dirty="0">
                <a:solidFill>
                  <a:schemeClr val="tx1"/>
                </a:solidFill>
              </a:rPr>
              <a:t>)}</a:t>
            </a:r>
            <a:r>
              <a:rPr lang="en-GB" b="1" dirty="0">
                <a:solidFill>
                  <a:schemeClr val="tx1"/>
                </a:solidFill>
              </a:rPr>
              <a:t>'</a:t>
            </a:r>
            <a:r>
              <a:rPr lang="en-GB" dirty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3E27D-4A2D-A94C-AC91-C32300031B5D}"/>
              </a:ext>
            </a:extLst>
          </p:cNvPr>
          <p:cNvSpPr txBox="1"/>
          <p:nvPr/>
        </p:nvSpPr>
        <p:spPr>
          <a:xfrm>
            <a:off x="4827885" y="5544097"/>
            <a:ext cx="4896544" cy="1200329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dirty="0" err="1">
                <a:solidFill>
                  <a:schemeClr val="tx1"/>
                </a:solidFill>
                <a:latin typeface="Courier" pitchFamily="2" charset="0"/>
              </a:rPr>
              <a:t>a_string</a:t>
            </a:r>
            <a:r>
              <a:rPr lang="en-GB" dirty="0">
                <a:solidFill>
                  <a:schemeClr val="tx1"/>
                </a:solidFill>
                <a:latin typeface="Courier" pitchFamily="2" charset="0"/>
              </a:rPr>
              <a:t> 32 is &lt;class 'str'&gt;</a:t>
            </a:r>
          </a:p>
          <a:p>
            <a:pPr>
              <a:buNone/>
            </a:pPr>
            <a:r>
              <a:rPr lang="en-GB" dirty="0" err="1">
                <a:solidFill>
                  <a:schemeClr val="tx1"/>
                </a:solidFill>
                <a:latin typeface="Courier" pitchFamily="2" charset="0"/>
              </a:rPr>
              <a:t>an_int</a:t>
            </a:r>
            <a:r>
              <a:rPr lang="en-GB" dirty="0">
                <a:solidFill>
                  <a:schemeClr val="tx1"/>
                </a:solidFill>
                <a:latin typeface="Courier" pitchFamily="2" charset="0"/>
              </a:rPr>
              <a:t> 32 is &lt;class 'int'&gt;</a:t>
            </a:r>
          </a:p>
          <a:p>
            <a:pPr>
              <a:buNone/>
            </a:pPr>
            <a:r>
              <a:rPr lang="en-GB" dirty="0" err="1">
                <a:solidFill>
                  <a:schemeClr val="tx1"/>
                </a:solidFill>
                <a:latin typeface="Courier" pitchFamily="2" charset="0"/>
              </a:rPr>
              <a:t>a_float</a:t>
            </a:r>
            <a:r>
              <a:rPr lang="en-GB" dirty="0">
                <a:solidFill>
                  <a:schemeClr val="tx1"/>
                </a:solidFill>
                <a:latin typeface="Courier" pitchFamily="2" charset="0"/>
              </a:rPr>
              <a:t> 32 is &lt;class 'float'&gt;</a:t>
            </a:r>
          </a:p>
          <a:p>
            <a:pPr>
              <a:buNone/>
            </a:pPr>
            <a:r>
              <a:rPr lang="en-GB" dirty="0" err="1">
                <a:solidFill>
                  <a:schemeClr val="tx1"/>
                </a:solidFill>
                <a:latin typeface="Courier" pitchFamily="2" charset="0"/>
              </a:rPr>
              <a:t>another_string</a:t>
            </a:r>
            <a:r>
              <a:rPr lang="en-GB" dirty="0">
                <a:solidFill>
                  <a:schemeClr val="tx1"/>
                </a:solidFill>
                <a:latin typeface="Courier" pitchFamily="2" charset="0"/>
              </a:rPr>
              <a:t> 32 is &lt;class 'str'&gt;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536D12-7FD5-F94A-9019-AD50F2564235}"/>
              </a:ext>
            </a:extLst>
          </p:cNvPr>
          <p:cNvSpPr txBox="1"/>
          <p:nvPr/>
        </p:nvSpPr>
        <p:spPr>
          <a:xfrm>
            <a:off x="7163233" y="2785369"/>
            <a:ext cx="774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str()</a:t>
            </a:r>
          </a:p>
          <a:p>
            <a:r>
              <a:rPr lang="en-GB" dirty="0">
                <a:solidFill>
                  <a:srgbClr val="0000FF"/>
                </a:solidFill>
              </a:rPr>
              <a:t>int()</a:t>
            </a:r>
          </a:p>
          <a:p>
            <a:r>
              <a:rPr lang="en-GB" dirty="0">
                <a:solidFill>
                  <a:srgbClr val="0000FF"/>
                </a:solidFill>
              </a:rPr>
              <a:t>float()</a:t>
            </a:r>
          </a:p>
        </p:txBody>
      </p:sp>
    </p:spTree>
    <p:extLst>
      <p:ext uri="{BB962C8B-B14F-4D97-AF65-F5344CB8AC3E}">
        <p14:creationId xmlns:p14="http://schemas.microsoft.com/office/powerpoint/2010/main" val="2826599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628D-3A2F-934A-8B85-DBACFCB6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None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AC711-06AD-C340-A666-80E0D785E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98" y="1528881"/>
            <a:ext cx="8913681" cy="4529138"/>
          </a:xfrm>
        </p:spPr>
        <p:txBody>
          <a:bodyPr/>
          <a:lstStyle/>
          <a:p>
            <a:r>
              <a:rPr lang="en-US" sz="2400" dirty="0"/>
              <a:t>Special type </a:t>
            </a:r>
            <a:r>
              <a:rPr lang="en-US" sz="2400" dirty="0" err="1"/>
              <a:t>NoneType</a:t>
            </a:r>
            <a:endParaRPr lang="en-US" sz="2400" dirty="0"/>
          </a:p>
          <a:p>
            <a:pPr lvl="1"/>
            <a:r>
              <a:rPr lang="en-US" sz="2000" dirty="0"/>
              <a:t>with a single value </a:t>
            </a:r>
            <a:r>
              <a:rPr lang="en-US" sz="2000" b="1" dirty="0">
                <a:solidFill>
                  <a:srgbClr val="0000FF"/>
                </a:solidFill>
              </a:rPr>
              <a:t>None</a:t>
            </a:r>
          </a:p>
          <a:p>
            <a:r>
              <a:rPr lang="en-US" sz="2400" dirty="0"/>
              <a:t>Can assign to variables and test for it</a:t>
            </a:r>
          </a:p>
          <a:p>
            <a:r>
              <a:rPr lang="en-US" sz="2400" dirty="0"/>
              <a:t>Use </a:t>
            </a:r>
            <a:r>
              <a:rPr lang="en-US" sz="2400" b="1" dirty="0">
                <a:solidFill>
                  <a:srgbClr val="0000FF"/>
                </a:solidFill>
                <a:latin typeface="Courier" pitchFamily="2" charset="0"/>
              </a:rPr>
              <a:t>is</a:t>
            </a:r>
            <a:r>
              <a:rPr lang="en-US" sz="2400" dirty="0">
                <a:solidFill>
                  <a:srgbClr val="0000FF"/>
                </a:solidFill>
                <a:latin typeface="Courier" pitchFamily="2" charset="0"/>
              </a:rPr>
              <a:t> None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00FF"/>
                </a:solidFill>
                <a:latin typeface="Courier" pitchFamily="2" charset="0"/>
              </a:rPr>
              <a:t>is not </a:t>
            </a:r>
            <a:r>
              <a:rPr lang="en-US" sz="2400" dirty="0">
                <a:solidFill>
                  <a:srgbClr val="0000FF"/>
                </a:solidFill>
                <a:latin typeface="Courier" pitchFamily="2" charset="0"/>
              </a:rPr>
              <a:t>None </a:t>
            </a:r>
            <a:r>
              <a:rPr lang="en-US" sz="2400" dirty="0"/>
              <a:t>to test for None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F39D7-6017-EE4C-9295-5FA83C0295B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A67E9-F8F5-414E-AF7A-5BC6C4B6EB3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vars, types and operations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DB396-D0A0-FF49-9E31-B6152C2D8A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2B7B6E-57C0-A746-BFCF-F8A2380CF0AB}"/>
              </a:ext>
            </a:extLst>
          </p:cNvPr>
          <p:cNvSpPr txBox="1"/>
          <p:nvPr/>
        </p:nvSpPr>
        <p:spPr>
          <a:xfrm>
            <a:off x="704528" y="3662304"/>
            <a:ext cx="6264696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winner =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print('winner:', winner)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print('winner is None:', winner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print('winner is not None:', winner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None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print(type(winner))</a:t>
            </a: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winner = 'Player 1'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print('winner:', winner)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print('winner is None:', winner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print('winner is not None:', winner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None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98320B-4414-D04D-AD11-E4BF19E48772}"/>
              </a:ext>
            </a:extLst>
          </p:cNvPr>
          <p:cNvSpPr txBox="1"/>
          <p:nvPr/>
        </p:nvSpPr>
        <p:spPr>
          <a:xfrm>
            <a:off x="6097641" y="4457581"/>
            <a:ext cx="3088819" cy="1600438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buNone/>
              <a:defRPr sz="1400">
                <a:solidFill>
                  <a:schemeClr val="tx1"/>
                </a:solidFill>
                <a:latin typeface="Courier" pitchFamily="2" charset="0"/>
              </a:defRPr>
            </a:lvl1pPr>
          </a:lstStyle>
          <a:p>
            <a:r>
              <a:rPr lang="en-GB" dirty="0"/>
              <a:t>winner: None</a:t>
            </a:r>
          </a:p>
          <a:p>
            <a:r>
              <a:rPr lang="en-GB" dirty="0"/>
              <a:t>winner is None: True</a:t>
            </a:r>
          </a:p>
          <a:p>
            <a:r>
              <a:rPr lang="en-GB" dirty="0"/>
              <a:t>winner is not None: False</a:t>
            </a:r>
          </a:p>
          <a:p>
            <a:r>
              <a:rPr lang="en-GB" dirty="0"/>
              <a:t>&lt;class '</a:t>
            </a:r>
            <a:r>
              <a:rPr lang="en-GB" dirty="0" err="1"/>
              <a:t>NoneType</a:t>
            </a:r>
            <a:r>
              <a:rPr lang="en-GB" dirty="0"/>
              <a:t>'&gt;</a:t>
            </a:r>
          </a:p>
          <a:p>
            <a:r>
              <a:rPr lang="en-GB" dirty="0"/>
              <a:t>winner: Player 1</a:t>
            </a:r>
          </a:p>
          <a:p>
            <a:r>
              <a:rPr lang="en-GB" dirty="0"/>
              <a:t>winner is None: False</a:t>
            </a:r>
          </a:p>
          <a:p>
            <a:r>
              <a:rPr lang="en-GB" dirty="0"/>
              <a:t>winner is not None: True</a:t>
            </a:r>
          </a:p>
        </p:txBody>
      </p:sp>
      <p:pic>
        <p:nvPicPr>
          <p:cNvPr id="10" name="Picture 9" descr="Light bulb ideas - Free Stock Photo by Merelize on Stockvault.net">
            <a:extLst>
              <a:ext uri="{FF2B5EF4-FFF2-40B4-BE49-F238E27FC236}">
                <a16:creationId xmlns:a16="http://schemas.microsoft.com/office/drawing/2014/main" id="{1D910052-CAB2-9728-DA9B-800CEB13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359" y="476672"/>
            <a:ext cx="754333" cy="77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393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B83A-8240-6147-BB3C-4731E5B9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C306-97F1-C048-823F-56E72FB6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3900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D4E9-76D0-6F4A-BAD8-FB63C10E5B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D678-DDAF-AB49-BFD8-6EA8C593E1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vars, types and operations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A270-FC9E-3F42-AD7E-E626A82828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57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</a:t>
            </a:r>
            <a:r>
              <a:rPr lang="en-GB"/>
              <a:t>for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Variables and Variable Naming Conventions</a:t>
            </a:r>
          </a:p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Variables and Types</a:t>
            </a:r>
          </a:p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Converting Types</a:t>
            </a:r>
          </a:p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Strings &amp; String Formatting</a:t>
            </a:r>
          </a:p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</a:p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Arithmetic Operations</a:t>
            </a:r>
          </a:p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Assignment Operators</a:t>
            </a:r>
          </a:p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None Value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vars, types and operations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E07473-4524-BA4E-982B-ABAB7A35C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344" y="267460"/>
            <a:ext cx="1099840" cy="109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6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Simplest Hello World Program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Making it interactive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user_name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</a:p>
          <a:p>
            <a:pPr lvl="1"/>
            <a:endParaRPr lang="en-US" sz="1600" b="1" kern="1200" dirty="0">
              <a:solidFill>
                <a:srgbClr val="0000CD"/>
              </a:solidFill>
              <a:latin typeface="Courier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vars, types and operations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E0C5D-C05D-CC44-B2C3-3F90DC402D79}"/>
              </a:ext>
            </a:extLst>
          </p:cNvPr>
          <p:cNvSpPr txBox="1"/>
          <p:nvPr/>
        </p:nvSpPr>
        <p:spPr>
          <a:xfrm>
            <a:off x="1928663" y="2194991"/>
            <a:ext cx="25922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 World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1B2703-B23F-F349-BF85-5BA3F7E42535}"/>
              </a:ext>
            </a:extLst>
          </p:cNvPr>
          <p:cNvSpPr txBox="1"/>
          <p:nvPr/>
        </p:nvSpPr>
        <p:spPr>
          <a:xfrm>
            <a:off x="3152800" y="2551613"/>
            <a:ext cx="2592288" cy="307777"/>
          </a:xfrm>
          <a:prstGeom prst="rect">
            <a:avLst/>
          </a:prstGeom>
          <a:solidFill>
            <a:srgbClr val="C4E7F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tx1"/>
                </a:solidFill>
                <a:latin typeface="Courier" pitchFamily="2" charset="0"/>
              </a:rPr>
              <a:t>python </a:t>
            </a:r>
            <a:r>
              <a:rPr lang="en-US" sz="1400" i="1" dirty="0" err="1">
                <a:solidFill>
                  <a:schemeClr val="tx1"/>
                </a:solidFill>
                <a:latin typeface="Courier" pitchFamily="2" charset="0"/>
              </a:rPr>
              <a:t>hello.py</a:t>
            </a:r>
            <a:endParaRPr lang="en-US" sz="1400" i="1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B58A9E-4DE4-844E-8AFE-35260A0FC7DD}"/>
              </a:ext>
            </a:extLst>
          </p:cNvPr>
          <p:cNvSpPr txBox="1"/>
          <p:nvPr/>
        </p:nvSpPr>
        <p:spPr>
          <a:xfrm>
            <a:off x="4808984" y="2912126"/>
            <a:ext cx="2681336" cy="307777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" pitchFamily="2" charset="0"/>
              </a:rPr>
              <a:t>Hello World</a:t>
            </a:r>
            <a:endParaRPr lang="en-GB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D6236D-2EF2-7947-910B-813F4155BB57}"/>
              </a:ext>
            </a:extLst>
          </p:cNvPr>
          <p:cNvSpPr txBox="1"/>
          <p:nvPr/>
        </p:nvSpPr>
        <p:spPr>
          <a:xfrm>
            <a:off x="1463522" y="3876249"/>
            <a:ext cx="6690924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Print out a message and then ask the user for input</a:t>
            </a:r>
            <a:br>
              <a:rPr lang="en-GB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'Hello, world'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user_name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'Enter your name: 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'Hello 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user_name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885259-1F1E-6E43-8653-5449A5F5C775}"/>
              </a:ext>
            </a:extLst>
          </p:cNvPr>
          <p:cNvSpPr txBox="1"/>
          <p:nvPr/>
        </p:nvSpPr>
        <p:spPr>
          <a:xfrm>
            <a:off x="6394673" y="5126620"/>
            <a:ext cx="2448272" cy="738664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" pitchFamily="2" charset="0"/>
              </a:rPr>
              <a:t>Hello World</a:t>
            </a:r>
          </a:p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" pitchFamily="2" charset="0"/>
              </a:rPr>
              <a:t>Enter your name: </a:t>
            </a:r>
            <a:r>
              <a:rPr lang="en-GB" sz="1400" i="1" dirty="0">
                <a:solidFill>
                  <a:schemeClr val="tx1"/>
                </a:solidFill>
                <a:latin typeface="Courier" pitchFamily="2" charset="0"/>
              </a:rPr>
              <a:t>John</a:t>
            </a:r>
          </a:p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" pitchFamily="2" charset="0"/>
              </a:rPr>
              <a:t>Hello  John</a:t>
            </a:r>
          </a:p>
        </p:txBody>
      </p:sp>
    </p:spTree>
    <p:extLst>
      <p:ext uri="{BB962C8B-B14F-4D97-AF65-F5344CB8AC3E}">
        <p14:creationId xmlns:p14="http://schemas.microsoft.com/office/powerpoint/2010/main" val="141336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All lowercase</a:t>
            </a:r>
          </a:p>
          <a:p>
            <a:pPr lvl="2"/>
            <a:endParaRPr lang="en-GB" sz="1600" dirty="0"/>
          </a:p>
          <a:p>
            <a:r>
              <a:rPr lang="en-GB" sz="2400" dirty="0"/>
              <a:t>Descriptive names</a:t>
            </a:r>
            <a:endParaRPr lang="en-GB" sz="2400" i="1" dirty="0"/>
          </a:p>
          <a:p>
            <a:pPr lvl="1"/>
            <a:r>
              <a:rPr lang="en-GB" sz="2000" dirty="0"/>
              <a:t>although there are some exceptions such as the use of variables </a:t>
            </a:r>
            <a:r>
              <a:rPr lang="en-GB" sz="2000" i="1" dirty="0" err="1"/>
              <a:t>i</a:t>
            </a:r>
            <a:r>
              <a:rPr lang="en-GB" sz="2000" dirty="0"/>
              <a:t> and </a:t>
            </a:r>
            <a:r>
              <a:rPr lang="en-GB" sz="2000" i="1" dirty="0"/>
              <a:t>j</a:t>
            </a:r>
            <a:r>
              <a:rPr lang="en-GB" sz="2000" dirty="0"/>
              <a:t> in looping constructs</a:t>
            </a:r>
          </a:p>
          <a:p>
            <a:pPr lvl="2"/>
            <a:endParaRPr lang="en-GB" sz="1600" dirty="0"/>
          </a:p>
          <a:p>
            <a:r>
              <a:rPr lang="en-GB" sz="2400" dirty="0"/>
              <a:t>Words separated by underscores</a:t>
            </a:r>
          </a:p>
          <a:p>
            <a:pPr lvl="1"/>
            <a:r>
              <a:rPr lang="en-GB" sz="2000" dirty="0" err="1"/>
              <a:t>my_name</a:t>
            </a:r>
            <a:r>
              <a:rPr lang="en-GB" sz="2000" dirty="0"/>
              <a:t>, </a:t>
            </a:r>
            <a:r>
              <a:rPr lang="en-GB" sz="2000" dirty="0" err="1"/>
              <a:t>your_name</a:t>
            </a:r>
            <a:r>
              <a:rPr lang="en-GB" sz="2000" dirty="0"/>
              <a:t>, </a:t>
            </a:r>
            <a:r>
              <a:rPr lang="en-GB" sz="2000" dirty="0" err="1"/>
              <a:t>user_name</a:t>
            </a:r>
            <a:r>
              <a:rPr lang="en-GB" sz="2000" dirty="0"/>
              <a:t>, </a:t>
            </a:r>
            <a:r>
              <a:rPr lang="en-GB" sz="2000" dirty="0" err="1"/>
              <a:t>account_name</a:t>
            </a:r>
            <a:endParaRPr lang="en-GB" sz="2000" dirty="0"/>
          </a:p>
          <a:p>
            <a:pPr lvl="1"/>
            <a:r>
              <a:rPr lang="en-GB" sz="2000" dirty="0"/>
              <a:t>count, </a:t>
            </a:r>
            <a:r>
              <a:rPr lang="en-GB" sz="2000" dirty="0" err="1"/>
              <a:t>total_number_of_users</a:t>
            </a:r>
            <a:r>
              <a:rPr lang="en-GB" sz="2000" dirty="0"/>
              <a:t>, </a:t>
            </a:r>
            <a:r>
              <a:rPr lang="en-GB" sz="2000" dirty="0" err="1"/>
              <a:t>percentage_passed</a:t>
            </a:r>
            <a:endParaRPr lang="en-GB" sz="2000" dirty="0"/>
          </a:p>
          <a:p>
            <a:pPr lvl="1"/>
            <a:r>
              <a:rPr lang="en-GB" sz="2000" dirty="0" err="1"/>
              <a:t>office_address</a:t>
            </a:r>
            <a:r>
              <a:rPr lang="en-GB" sz="2000" dirty="0"/>
              <a:t>, </a:t>
            </a:r>
            <a:r>
              <a:rPr lang="en-GB" sz="2000" dirty="0" err="1"/>
              <a:t>house_number</a:t>
            </a:r>
            <a:r>
              <a:rPr lang="en-GB" sz="2000" dirty="0"/>
              <a:t>, </a:t>
            </a:r>
          </a:p>
          <a:p>
            <a:pPr lvl="1"/>
            <a:r>
              <a:rPr lang="en-GB" sz="2000" dirty="0" err="1"/>
              <a:t>is_okay</a:t>
            </a:r>
            <a:r>
              <a:rPr lang="en-GB" sz="2000" dirty="0"/>
              <a:t>, </a:t>
            </a:r>
            <a:r>
              <a:rPr lang="en-GB" sz="2000" dirty="0" err="1"/>
              <a:t>is_correct</a:t>
            </a:r>
            <a:r>
              <a:rPr lang="en-GB" sz="2000" dirty="0"/>
              <a:t>, </a:t>
            </a:r>
            <a:r>
              <a:rPr lang="en-GB" sz="2000" dirty="0" err="1"/>
              <a:t>status_flag</a:t>
            </a:r>
            <a:endParaRPr lang="en-GB" sz="2000" dirty="0"/>
          </a:p>
          <a:p>
            <a:pPr lvl="2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vars, types and operations</a:t>
            </a:r>
          </a:p>
        </p:txBody>
      </p:sp>
      <p:pic>
        <p:nvPicPr>
          <p:cNvPr id="7" name="Picture 6" descr="Light bulb ideas - Free Stock Photo by Merelize on Stockvault.net">
            <a:extLst>
              <a:ext uri="{FF2B5EF4-FFF2-40B4-BE49-F238E27FC236}">
                <a16:creationId xmlns:a16="http://schemas.microsoft.com/office/drawing/2014/main" id="{6DF1B90E-BD67-6458-5BD8-3C7AEC0EA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400" y="449555"/>
            <a:ext cx="738668" cy="76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02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and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73606"/>
            <a:ext cx="8913681" cy="2000986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Variables can hold different types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 is a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Dynamically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typed language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is NOT an untyped language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600" b="1" kern="1200" dirty="0">
              <a:solidFill>
                <a:srgbClr val="0000CD"/>
              </a:solidFill>
              <a:latin typeface="Courier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vars, types and operations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D6236D-2EF2-7947-910B-813F4155BB57}"/>
              </a:ext>
            </a:extLst>
          </p:cNvPr>
          <p:cNvSpPr txBox="1"/>
          <p:nvPr/>
        </p:nvSpPr>
        <p:spPr>
          <a:xfrm>
            <a:off x="632520" y="1916402"/>
            <a:ext cx="324036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my_variable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422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my_variable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my_variable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my_variable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'Adam'</a:t>
            </a:r>
            <a:b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my_variable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my_variable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my_variable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b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my_variable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my_variable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885259-1F1E-6E43-8653-5449A5F5C775}"/>
              </a:ext>
            </a:extLst>
          </p:cNvPr>
          <p:cNvSpPr txBox="1"/>
          <p:nvPr/>
        </p:nvSpPr>
        <p:spPr>
          <a:xfrm>
            <a:off x="3679387" y="2595250"/>
            <a:ext cx="2545506" cy="1754326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urier" pitchFamily="2" charset="0"/>
              </a:rPr>
              <a:t>422</a:t>
            </a:r>
          </a:p>
          <a:p>
            <a:r>
              <a:rPr lang="en-GB" dirty="0">
                <a:solidFill>
                  <a:schemeClr val="tx1"/>
                </a:solidFill>
                <a:latin typeface="Courier" pitchFamily="2" charset="0"/>
              </a:rPr>
              <a:t>&lt;class int’&gt;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urier" pitchFamily="2" charset="0"/>
              </a:rPr>
              <a:t>Adam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urier" pitchFamily="2" charset="0"/>
              </a:rPr>
              <a:t>&lt;class 'str'&gt;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urier" pitchFamily="2" charset="0"/>
              </a:rPr>
              <a:t>True</a:t>
            </a:r>
          </a:p>
          <a:p>
            <a:r>
              <a:rPr lang="en-GB" dirty="0">
                <a:solidFill>
                  <a:schemeClr val="tx1"/>
                </a:solidFill>
                <a:latin typeface="Courier" pitchFamily="2" charset="0"/>
              </a:rPr>
              <a:t>&lt;class bool'&gt;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9C1684-EE1B-AB45-973F-56C03FD7413C}"/>
              </a:ext>
            </a:extLst>
          </p:cNvPr>
          <p:cNvGrpSpPr/>
          <p:nvPr/>
        </p:nvGrpSpPr>
        <p:grpSpPr>
          <a:xfrm>
            <a:off x="1798443" y="6282968"/>
            <a:ext cx="4666725" cy="360026"/>
            <a:chOff x="1383688" y="3087881"/>
            <a:chExt cx="6142068" cy="45834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004C2F9-3E71-0846-A1B2-4D8543088C2A}"/>
                </a:ext>
              </a:extLst>
            </p:cNvPr>
            <p:cNvSpPr/>
            <p:nvPr/>
          </p:nvSpPr>
          <p:spPr>
            <a:xfrm>
              <a:off x="1383688" y="3087881"/>
              <a:ext cx="2542777" cy="424001"/>
            </a:xfrm>
            <a:prstGeom prst="ellipse">
              <a:avLst/>
            </a:prstGeom>
            <a:solidFill>
              <a:srgbClr val="BEFF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my_variable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04C344CB-B0C4-3A4C-94D5-346D8E0683E1}"/>
                </a:ext>
              </a:extLst>
            </p:cNvPr>
            <p:cNvSpPr/>
            <p:nvPr/>
          </p:nvSpPr>
          <p:spPr>
            <a:xfrm>
              <a:off x="4711757" y="3149463"/>
              <a:ext cx="1136426" cy="300836"/>
            </a:xfrm>
            <a:prstGeom prst="roundRect">
              <a:avLst/>
            </a:prstGeom>
            <a:solidFill>
              <a:srgbClr val="C8C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True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C1873A9-9FBF-4948-80CF-1A934A8A1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6465" y="3299881"/>
              <a:ext cx="785292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0230BB-FADE-F448-9BCE-269E6CC866F0}"/>
                </a:ext>
              </a:extLst>
            </p:cNvPr>
            <p:cNvSpPr txBox="1"/>
            <p:nvPr/>
          </p:nvSpPr>
          <p:spPr>
            <a:xfrm>
              <a:off x="6784288" y="3115216"/>
              <a:ext cx="741468" cy="431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solidFill>
                    <a:schemeClr val="tx1"/>
                  </a:solidFill>
                </a:rPr>
                <a:t>bool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CACB80-C1F6-384C-8F7A-D0766BC0AF4C}"/>
              </a:ext>
            </a:extLst>
          </p:cNvPr>
          <p:cNvGrpSpPr/>
          <p:nvPr/>
        </p:nvGrpSpPr>
        <p:grpSpPr>
          <a:xfrm>
            <a:off x="1833470" y="5399662"/>
            <a:ext cx="4504759" cy="395650"/>
            <a:chOff x="1383688" y="3644487"/>
            <a:chExt cx="5999996" cy="42400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EF6B7C3-91D2-E44B-8B0E-8366B68C535F}"/>
                </a:ext>
              </a:extLst>
            </p:cNvPr>
            <p:cNvSpPr/>
            <p:nvPr/>
          </p:nvSpPr>
          <p:spPr>
            <a:xfrm>
              <a:off x="1383688" y="3644487"/>
              <a:ext cx="2542777" cy="424001"/>
            </a:xfrm>
            <a:prstGeom prst="ellipse">
              <a:avLst/>
            </a:prstGeom>
            <a:solidFill>
              <a:srgbClr val="BEFF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my_variable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AAC17BB-8823-8944-B7C0-E2DA5C7F3E25}"/>
                </a:ext>
              </a:extLst>
            </p:cNvPr>
            <p:cNvSpPr/>
            <p:nvPr/>
          </p:nvSpPr>
          <p:spPr>
            <a:xfrm>
              <a:off x="4711757" y="3706069"/>
              <a:ext cx="1136426" cy="300836"/>
            </a:xfrm>
            <a:prstGeom prst="roundRect">
              <a:avLst/>
            </a:prstGeom>
            <a:solidFill>
              <a:srgbClr val="C8C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422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EF3878D-E6DC-4140-92CB-0C4C4CB7DF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6465" y="3856487"/>
              <a:ext cx="785292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B981DE-6D21-DA45-94DE-1E4D0EE324C1}"/>
                </a:ext>
              </a:extLst>
            </p:cNvPr>
            <p:cNvSpPr txBox="1"/>
            <p:nvPr/>
          </p:nvSpPr>
          <p:spPr>
            <a:xfrm>
              <a:off x="6784288" y="3671821"/>
              <a:ext cx="599396" cy="392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solidFill>
                    <a:schemeClr val="tx1"/>
                  </a:solidFill>
                </a:rPr>
                <a:t>int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7237F6-0AB0-434B-AC5F-9FADAFDECDF8}"/>
              </a:ext>
            </a:extLst>
          </p:cNvPr>
          <p:cNvGrpSpPr/>
          <p:nvPr/>
        </p:nvGrpSpPr>
        <p:grpSpPr>
          <a:xfrm>
            <a:off x="1798443" y="5864264"/>
            <a:ext cx="4882749" cy="365767"/>
            <a:chOff x="1336899" y="4125359"/>
            <a:chExt cx="6429730" cy="42400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86B49BC-2C45-2845-B459-0ED0B510C96F}"/>
                </a:ext>
              </a:extLst>
            </p:cNvPr>
            <p:cNvSpPr/>
            <p:nvPr/>
          </p:nvSpPr>
          <p:spPr>
            <a:xfrm>
              <a:off x="1336899" y="4125359"/>
              <a:ext cx="2542777" cy="424001"/>
            </a:xfrm>
            <a:prstGeom prst="ellipse">
              <a:avLst/>
            </a:prstGeom>
            <a:solidFill>
              <a:srgbClr val="BEFF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my_variable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091D88B1-7FE1-4746-B70A-263177D7FE04}"/>
                </a:ext>
              </a:extLst>
            </p:cNvPr>
            <p:cNvSpPr/>
            <p:nvPr/>
          </p:nvSpPr>
          <p:spPr>
            <a:xfrm>
              <a:off x="4664967" y="4202873"/>
              <a:ext cx="1334028" cy="284904"/>
            </a:xfrm>
            <a:prstGeom prst="roundRect">
              <a:avLst/>
            </a:prstGeom>
            <a:solidFill>
              <a:srgbClr val="C8C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'Jasmine''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79632F2-0D16-B84C-B258-AAA1E7CF33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9676" y="4337359"/>
              <a:ext cx="785292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445D2B-D8B2-E044-A2FE-FCAF64A1D33F}"/>
                </a:ext>
              </a:extLst>
            </p:cNvPr>
            <p:cNvSpPr txBox="1"/>
            <p:nvPr/>
          </p:nvSpPr>
          <p:spPr>
            <a:xfrm>
              <a:off x="6784287" y="4152693"/>
              <a:ext cx="982342" cy="347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tx1"/>
                  </a:solidFill>
                </a:rPr>
                <a:t>string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47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8913681" cy="1658362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Represented by ordered sequence of characters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immutable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that is string operations produce new string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Created using single, double or triple quotes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600" b="1" kern="1200" dirty="0">
              <a:solidFill>
                <a:srgbClr val="0000CD"/>
              </a:solidFill>
              <a:latin typeface="Courier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vars, types and operations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54401-66E6-5346-B7CA-43941CB4CAA0}"/>
              </a:ext>
            </a:extLst>
          </p:cNvPr>
          <p:cNvSpPr txBox="1"/>
          <p:nvPr/>
        </p:nvSpPr>
        <p:spPr>
          <a:xfrm>
            <a:off x="2360712" y="3167868"/>
            <a:ext cx="396044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my_variable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'Bob'</a:t>
            </a:r>
            <a:b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my_variable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my_variable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Eloise"</a:t>
            </a:r>
          </a:p>
          <a:p>
            <a:r>
              <a:rPr lang="en-GB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my_variable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A multi line string</a:t>
            </a:r>
            <a:br>
              <a:rPr lang="en-GB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my_variable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"""</a:t>
            </a:r>
            <a:b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b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World</a:t>
            </a:r>
            <a:b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"""</a:t>
            </a:r>
            <a:b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my_variable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5B3C7D-5743-5E40-B04D-06E8B9A91B54}"/>
              </a:ext>
            </a:extLst>
          </p:cNvPr>
          <p:cNvSpPr txBox="1"/>
          <p:nvPr/>
        </p:nvSpPr>
        <p:spPr>
          <a:xfrm>
            <a:off x="5817096" y="4923191"/>
            <a:ext cx="1851059" cy="1323439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buNone/>
              <a:defRPr sz="1400">
                <a:solidFill>
                  <a:schemeClr val="tx1"/>
                </a:solidFill>
                <a:latin typeface="Courier" pitchFamily="2" charset="0"/>
              </a:defRPr>
            </a:lvl1pPr>
          </a:lstStyle>
          <a:p>
            <a:r>
              <a:rPr lang="en-GB" sz="1600" dirty="0"/>
              <a:t>Bob</a:t>
            </a:r>
          </a:p>
          <a:p>
            <a:r>
              <a:rPr lang="en-GB" sz="1600" dirty="0"/>
              <a:t>Eloise</a:t>
            </a:r>
          </a:p>
          <a:p>
            <a:endParaRPr lang="en-GB" sz="1600" dirty="0"/>
          </a:p>
          <a:p>
            <a:r>
              <a:rPr lang="en-GB" sz="1600" dirty="0"/>
              <a:t>Hello</a:t>
            </a:r>
          </a:p>
          <a:p>
            <a:r>
              <a:rPr lang="en-GB" sz="1600" dirty="0"/>
              <a:t>  World</a:t>
            </a:r>
          </a:p>
        </p:txBody>
      </p:sp>
    </p:spTree>
    <p:extLst>
      <p:ext uri="{BB962C8B-B14F-4D97-AF65-F5344CB8AC3E}">
        <p14:creationId xmlns:p14="http://schemas.microsoft.com/office/powerpoint/2010/main" val="285274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And find the length of a string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concatenate strings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note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overloading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plus operator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but must be strings</a:t>
            </a:r>
          </a:p>
          <a:p>
            <a:pPr lvl="1"/>
            <a:endParaRPr lang="en-US" sz="1600" b="1" kern="1200" dirty="0">
              <a:solidFill>
                <a:srgbClr val="0000CD"/>
              </a:solidFill>
              <a:latin typeface="Courier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vars, types and operations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4FDE37-66F3-7B4A-BDE4-6C7BED45ABAD}"/>
              </a:ext>
            </a:extLst>
          </p:cNvPr>
          <p:cNvSpPr txBox="1"/>
          <p:nvPr/>
        </p:nvSpPr>
        <p:spPr>
          <a:xfrm>
            <a:off x="1067924" y="3633510"/>
            <a:ext cx="432048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string_1 =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'Good'</a:t>
            </a:r>
            <a:b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string_2 =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day"</a:t>
            </a:r>
            <a:b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string_3 = string_1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string_2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print(string_3)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68AC3F-59AD-7B4E-9C04-71B17A775076}"/>
              </a:ext>
            </a:extLst>
          </p:cNvPr>
          <p:cNvSpPr txBox="1"/>
          <p:nvPr/>
        </p:nvSpPr>
        <p:spPr>
          <a:xfrm>
            <a:off x="4808985" y="4509120"/>
            <a:ext cx="1224136" cy="338554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buNone/>
              <a:defRPr sz="1400">
                <a:solidFill>
                  <a:schemeClr val="tx1"/>
                </a:solidFill>
                <a:latin typeface="Courier" pitchFamily="2" charset="0"/>
              </a:defRPr>
            </a:lvl1pPr>
          </a:lstStyle>
          <a:p>
            <a:r>
              <a:rPr lang="en-GB" sz="1600" dirty="0"/>
              <a:t>Good day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CD828D-1EE3-C748-8ABA-37ADC6179666}"/>
              </a:ext>
            </a:extLst>
          </p:cNvPr>
          <p:cNvSpPr txBox="1"/>
          <p:nvPr/>
        </p:nvSpPr>
        <p:spPr>
          <a:xfrm>
            <a:off x="1136576" y="2102930"/>
            <a:ext cx="432048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my_string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'Hello World'</a:t>
            </a:r>
            <a:b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my_string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9D090F-7F3E-2149-B057-DBCDE85F0C4E}"/>
              </a:ext>
            </a:extLst>
          </p:cNvPr>
          <p:cNvSpPr txBox="1"/>
          <p:nvPr/>
        </p:nvSpPr>
        <p:spPr>
          <a:xfrm>
            <a:off x="5026602" y="2597908"/>
            <a:ext cx="579228" cy="338554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buNone/>
              <a:defRPr sz="1400">
                <a:solidFill>
                  <a:schemeClr val="tx1"/>
                </a:solidFill>
                <a:latin typeface="Courier" pitchFamily="2" charset="0"/>
              </a:defRPr>
            </a:lvl1pPr>
          </a:lstStyle>
          <a:p>
            <a:r>
              <a:rPr lang="en-GB" sz="1600" dirty="0"/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2A1035-1E6B-1848-B32F-14D170D9DC1B}"/>
              </a:ext>
            </a:extLst>
          </p:cNvPr>
          <p:cNvSpPr txBox="1"/>
          <p:nvPr/>
        </p:nvSpPr>
        <p:spPr>
          <a:xfrm>
            <a:off x="1067924" y="5357486"/>
            <a:ext cx="423180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'Hello Lloyd you are '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(21)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19189E-537F-C843-837D-3050D47659E4}"/>
              </a:ext>
            </a:extLst>
          </p:cNvPr>
          <p:cNvSpPr txBox="1"/>
          <p:nvPr/>
        </p:nvSpPr>
        <p:spPr>
          <a:xfrm>
            <a:off x="4808985" y="5876413"/>
            <a:ext cx="2932819" cy="338554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buNone/>
              <a:defRPr sz="1400">
                <a:solidFill>
                  <a:schemeClr val="tx1"/>
                </a:solidFill>
                <a:latin typeface="Courier" pitchFamily="2" charset="0"/>
              </a:defRPr>
            </a:lvl1pPr>
          </a:lstStyle>
          <a:p>
            <a:r>
              <a:rPr lang="en-GB" sz="1600" dirty="0"/>
              <a:t>Hello Lloyd you are 21</a:t>
            </a:r>
          </a:p>
        </p:txBody>
      </p:sp>
    </p:spTree>
    <p:extLst>
      <p:ext uri="{BB962C8B-B14F-4D97-AF65-F5344CB8AC3E}">
        <p14:creationId xmlns:p14="http://schemas.microsoft.com/office/powerpoint/2010/main" val="122400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DED2-540D-BB41-815D-D9BADC5F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9D66E-7CB5-E34F-9C07-B92C109CE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29" y="1560802"/>
            <a:ext cx="8913681" cy="594464"/>
          </a:xfrm>
        </p:spPr>
        <p:txBody>
          <a:bodyPr/>
          <a:lstStyle/>
          <a:p>
            <a:r>
              <a:rPr lang="en-US" sz="2400" dirty="0"/>
              <a:t>Many operations available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AC3C6-BBFD-3B4F-A552-015807B20BE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4261-58DC-2A4F-80D0-AD31A82BFEA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vars, types and operations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2B73B-C415-0148-B111-3B46EA18EB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38CDA7-B4DF-EF43-8F32-BCD52478E56C}"/>
              </a:ext>
            </a:extLst>
          </p:cNvPr>
          <p:cNvSpPr txBox="1"/>
          <p:nvPr/>
        </p:nvSpPr>
        <p:spPr>
          <a:xfrm>
            <a:off x="469486" y="2216287"/>
            <a:ext cx="6903141" cy="4247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String operations</a:t>
            </a:r>
            <a:br>
              <a:rPr lang="en-GB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'Hello World'</a:t>
            </a:r>
            <a:b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msg.</a:t>
            </a:r>
            <a:r>
              <a:rPr lang="en-GB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"Hello"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"Goodbye"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'Edward Alan 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Rawlings'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GB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'Alan'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r>
              <a:rPr lang="en-GB" dirty="0">
                <a:solidFill>
                  <a:schemeClr val="tx1"/>
                </a:solidFill>
              </a:rPr>
              <a:t>print(</a:t>
            </a:r>
            <a:r>
              <a:rPr lang="en-GB" b="1" dirty="0">
                <a:solidFill>
                  <a:schemeClr val="tx1"/>
                </a:solidFill>
              </a:rPr>
              <a:t>'Edward John </a:t>
            </a:r>
            <a:r>
              <a:rPr lang="en-GB" b="1" dirty="0" err="1">
                <a:solidFill>
                  <a:schemeClr val="tx1"/>
                </a:solidFill>
              </a:rPr>
              <a:t>Rawlings'</a:t>
            </a:r>
            <a:r>
              <a:rPr lang="en-GB" dirty="0" err="1">
                <a:solidFill>
                  <a:schemeClr val="tx1"/>
                </a:solidFill>
              </a:rPr>
              <a:t>.</a:t>
            </a:r>
            <a:r>
              <a:rPr lang="en-GB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b="1" dirty="0">
                <a:solidFill>
                  <a:schemeClr val="tx1"/>
                </a:solidFill>
              </a:rPr>
              <a:t>'Alan'</a:t>
            </a:r>
            <a:r>
              <a:rPr lang="en-GB" dirty="0">
                <a:solidFill>
                  <a:schemeClr val="tx1"/>
                </a:solidFill>
              </a:rPr>
              <a:t>))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'James'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'James'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prints True</a:t>
            </a:r>
            <a:br>
              <a:rPr lang="en-GB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'James'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!=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'John'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prints True</a:t>
            </a:r>
            <a:br>
              <a:rPr lang="en-GB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msg.startswith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('H')"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msg.</a:t>
            </a:r>
            <a:r>
              <a:rPr lang="en-GB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startswith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'H'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msg.endswith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('d')"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msg.</a:t>
            </a:r>
            <a:r>
              <a:rPr lang="en-GB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endswith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'd'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some_string.upper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msg.</a:t>
            </a:r>
            <a:r>
              <a:rPr lang="en-GB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upper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print('sub string: ', 'Hello-World'[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1:5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AF974E-EA72-FA4C-AA93-B20964E2D1F3}"/>
              </a:ext>
            </a:extLst>
          </p:cNvPr>
          <p:cNvSpPr txBox="1"/>
          <p:nvPr/>
        </p:nvSpPr>
        <p:spPr>
          <a:xfrm>
            <a:off x="6052138" y="1908235"/>
            <a:ext cx="3384376" cy="2308324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buNone/>
              <a:defRPr sz="1400">
                <a:solidFill>
                  <a:schemeClr val="tx1"/>
                </a:solidFill>
                <a:latin typeface="Courier" pitchFamily="2" charset="0"/>
              </a:defRPr>
            </a:lvl1pPr>
          </a:lstStyle>
          <a:p>
            <a:r>
              <a:rPr lang="en-GB" sz="1600" dirty="0"/>
              <a:t>Goodbye World!</a:t>
            </a:r>
          </a:p>
          <a:p>
            <a:r>
              <a:rPr lang="en-GB" sz="1600" dirty="0"/>
              <a:t>7</a:t>
            </a:r>
          </a:p>
          <a:p>
            <a:r>
              <a:rPr lang="en-GB" sz="1600" dirty="0"/>
              <a:t>-1</a:t>
            </a:r>
          </a:p>
          <a:p>
            <a:r>
              <a:rPr lang="en-GB" sz="1600" dirty="0"/>
              <a:t>True</a:t>
            </a:r>
          </a:p>
          <a:p>
            <a:r>
              <a:rPr lang="en-GB" sz="1600" dirty="0"/>
              <a:t>True</a:t>
            </a:r>
          </a:p>
          <a:p>
            <a:r>
              <a:rPr lang="en-GB" sz="1600" dirty="0" err="1"/>
              <a:t>msg.startswith</a:t>
            </a:r>
            <a:r>
              <a:rPr lang="en-GB" sz="1600" dirty="0"/>
              <a:t>('H') True</a:t>
            </a:r>
          </a:p>
          <a:p>
            <a:r>
              <a:rPr lang="en-GB" sz="1600" dirty="0" err="1"/>
              <a:t>msg.endswith</a:t>
            </a:r>
            <a:r>
              <a:rPr lang="en-GB" sz="1600" dirty="0"/>
              <a:t>('d') True</a:t>
            </a:r>
          </a:p>
          <a:p>
            <a:r>
              <a:rPr lang="en-GB" sz="1600" dirty="0" err="1"/>
              <a:t>msg.upper</a:t>
            </a:r>
            <a:r>
              <a:rPr lang="en-GB" sz="1600" dirty="0"/>
              <a:t>() HELLO WORLD</a:t>
            </a:r>
          </a:p>
          <a:p>
            <a:r>
              <a:rPr lang="en-GB" sz="1600" dirty="0"/>
              <a:t>sub string: </a:t>
            </a:r>
            <a:r>
              <a:rPr lang="en-GB" sz="1600" dirty="0" err="1"/>
              <a:t>ello</a:t>
            </a:r>
            <a:endParaRPr lang="en-GB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3789F9-8BEF-9C06-449A-F5CFE762986C}"/>
              </a:ext>
            </a:extLst>
          </p:cNvPr>
          <p:cNvSpPr txBox="1"/>
          <p:nvPr/>
        </p:nvSpPr>
        <p:spPr>
          <a:xfrm>
            <a:off x="7384693" y="520596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Note dot notation style</a:t>
            </a:r>
          </a:p>
        </p:txBody>
      </p:sp>
    </p:spTree>
    <p:extLst>
      <p:ext uri="{BB962C8B-B14F-4D97-AF65-F5344CB8AC3E}">
        <p14:creationId xmlns:p14="http://schemas.microsoft.com/office/powerpoint/2010/main" val="28371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8B9E-A09F-814D-8D25-2CBEA102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65F13-C727-2E4F-93CE-4266C9AAF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Simplest approach uses f-strings</a:t>
            </a:r>
          </a:p>
          <a:p>
            <a:pPr lvl="1"/>
            <a:r>
              <a:rPr lang="en-GB" sz="2000" dirty="0"/>
              <a:t>formally known as </a:t>
            </a:r>
            <a:r>
              <a:rPr lang="en-GB" sz="2000" i="1" dirty="0"/>
              <a:t>formatted string literals</a:t>
            </a:r>
          </a:p>
          <a:p>
            <a:pPr lvl="1"/>
            <a:r>
              <a:rPr lang="en-GB" sz="2000" dirty="0"/>
              <a:t>available since Python 3.6</a:t>
            </a:r>
          </a:p>
          <a:p>
            <a:pPr lvl="1"/>
            <a:r>
              <a:rPr lang="en-GB" sz="2000" dirty="0"/>
              <a:t>string literals that have an </a:t>
            </a:r>
            <a:r>
              <a:rPr lang="en-GB" sz="2000" b="1" dirty="0">
                <a:solidFill>
                  <a:srgbClr val="0000FF"/>
                </a:solidFill>
              </a:rPr>
              <a:t>f</a:t>
            </a:r>
            <a:r>
              <a:rPr lang="en-GB" sz="2000" dirty="0"/>
              <a:t> at the beginning and </a:t>
            </a:r>
          </a:p>
          <a:p>
            <a:pPr lvl="1"/>
            <a:r>
              <a:rPr lang="en-GB" sz="2000" b="1" dirty="0">
                <a:solidFill>
                  <a:srgbClr val="0000FF"/>
                </a:solidFill>
              </a:rPr>
              <a:t>curly braces </a:t>
            </a:r>
            <a:r>
              <a:rPr lang="en-GB" sz="2000" dirty="0"/>
              <a:t>containing Python expressions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52E61-F400-0744-8B40-9DB900514CA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1DAAC-ED7F-354E-823F-96D58C38B9E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vars, types and operations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82549-C3DF-6E47-8CAA-63E369A224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942F6F-DB45-F740-8229-F5E2E470CB21}"/>
              </a:ext>
            </a:extLst>
          </p:cNvPr>
          <p:cNvSpPr txBox="1"/>
          <p:nvPr/>
        </p:nvSpPr>
        <p:spPr>
          <a:xfrm>
            <a:off x="1136576" y="4196273"/>
            <a:ext cx="549378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name = </a:t>
            </a:r>
            <a:r>
              <a:rPr lang="en-GB" b="1" dirty="0">
                <a:solidFill>
                  <a:schemeClr val="tx1"/>
                </a:solidFill>
              </a:rPr>
              <a:t>"Adam"</a:t>
            </a:r>
            <a:br>
              <a:rPr lang="en-GB" b="1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age = 22</a:t>
            </a:r>
            <a:br>
              <a:rPr lang="en-GB" dirty="0">
                <a:solidFill>
                  <a:schemeClr val="tx1"/>
                </a:solidFill>
              </a:rPr>
            </a:b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message = </a:t>
            </a:r>
            <a:r>
              <a:rPr lang="en-GB" b="1" dirty="0" err="1">
                <a:solidFill>
                  <a:srgbClr val="0000FF"/>
                </a:solidFill>
              </a:rPr>
              <a:t>f</a:t>
            </a:r>
            <a:r>
              <a:rPr lang="en-GB" b="1" dirty="0" err="1">
                <a:solidFill>
                  <a:schemeClr val="tx1"/>
                </a:solidFill>
              </a:rPr>
              <a:t>"Hello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{</a:t>
            </a:r>
            <a:r>
              <a:rPr lang="en-GB" dirty="0">
                <a:solidFill>
                  <a:srgbClr val="0000FF"/>
                </a:solidFill>
              </a:rPr>
              <a:t>name</a:t>
            </a:r>
            <a:r>
              <a:rPr lang="en-GB" b="1" dirty="0">
                <a:solidFill>
                  <a:srgbClr val="0000FF"/>
                </a:solidFill>
              </a:rPr>
              <a:t>}</a:t>
            </a:r>
            <a:r>
              <a:rPr lang="en-GB" b="1" dirty="0">
                <a:solidFill>
                  <a:schemeClr val="tx1"/>
                </a:solidFill>
              </a:rPr>
              <a:t>, you are </a:t>
            </a:r>
            <a:r>
              <a:rPr lang="en-GB" b="1" dirty="0">
                <a:solidFill>
                  <a:srgbClr val="0000FF"/>
                </a:solidFill>
              </a:rPr>
              <a:t>{</a:t>
            </a:r>
            <a:r>
              <a:rPr lang="en-GB" dirty="0">
                <a:solidFill>
                  <a:srgbClr val="0000FF"/>
                </a:solidFill>
              </a:rPr>
              <a:t>age</a:t>
            </a:r>
            <a:r>
              <a:rPr lang="en-GB" b="1" dirty="0">
                <a:solidFill>
                  <a:srgbClr val="0000FF"/>
                </a:solidFill>
              </a:rPr>
              <a:t>}</a:t>
            </a:r>
            <a:r>
              <a:rPr lang="en-GB" b="1" dirty="0">
                <a:solidFill>
                  <a:schemeClr val="tx1"/>
                </a:solidFill>
              </a:rPr>
              <a:t>"</a:t>
            </a:r>
            <a:br>
              <a:rPr lang="en-GB" b="1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print(message)</a:t>
            </a:r>
            <a:endParaRPr lang="en-GB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3AC4E-69DF-6A49-B118-A62A282F56ED}"/>
              </a:ext>
            </a:extLst>
          </p:cNvPr>
          <p:cNvSpPr txBox="1"/>
          <p:nvPr/>
        </p:nvSpPr>
        <p:spPr>
          <a:xfrm>
            <a:off x="6105128" y="5257417"/>
            <a:ext cx="2664296" cy="307777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buNone/>
              <a:defRPr sz="1400">
                <a:solidFill>
                  <a:schemeClr val="tx1"/>
                </a:solidFill>
                <a:latin typeface="Courier" pitchFamily="2" charset="0"/>
              </a:defRPr>
            </a:lvl1pPr>
          </a:lstStyle>
          <a:p>
            <a:r>
              <a:rPr lang="en-GB" dirty="0"/>
              <a:t>Hello Adam, you are 22</a:t>
            </a:r>
          </a:p>
        </p:txBody>
      </p:sp>
    </p:spTree>
    <p:extLst>
      <p:ext uri="{BB962C8B-B14F-4D97-AF65-F5344CB8AC3E}">
        <p14:creationId xmlns:p14="http://schemas.microsoft.com/office/powerpoint/2010/main" val="428465061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1520</Words>
  <Application>Microsoft Macintosh PowerPoint</Application>
  <PresentationFormat>A4 Paper (210x297 mm)</PresentationFormat>
  <Paragraphs>298</Paragraphs>
  <Slides>15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Arial</vt:lpstr>
      <vt:lpstr>Calibri</vt:lpstr>
      <vt:lpstr>Courier</vt:lpstr>
      <vt:lpstr>Garamond</vt:lpstr>
      <vt:lpstr>Menlo</vt:lpstr>
      <vt:lpstr>Times New Roman</vt:lpstr>
      <vt:lpstr>Verdana</vt:lpstr>
      <vt:lpstr>Wingdings</vt:lpstr>
      <vt:lpstr>Default Design</vt:lpstr>
      <vt:lpstr>1_Default Design</vt:lpstr>
      <vt:lpstr>Variables, Types and Operations</vt:lpstr>
      <vt:lpstr>Plan for Session</vt:lpstr>
      <vt:lpstr>Variables</vt:lpstr>
      <vt:lpstr>Variable Naming Conventions</vt:lpstr>
      <vt:lpstr>Variables and Types</vt:lpstr>
      <vt:lpstr>Strings in Python</vt:lpstr>
      <vt:lpstr>Strings in Python</vt:lpstr>
      <vt:lpstr>Strings in Python</vt:lpstr>
      <vt:lpstr>String Formatting</vt:lpstr>
      <vt:lpstr>Numbers</vt:lpstr>
      <vt:lpstr>Arithmetic Operations</vt:lpstr>
      <vt:lpstr>Assignment Operators</vt:lpstr>
      <vt:lpstr>Converting Types</vt:lpstr>
      <vt:lpstr>None Value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</dc:creator>
  <cp:lastModifiedBy>John Hunt</cp:lastModifiedBy>
  <cp:revision>83</cp:revision>
  <cp:lastPrinted>2023-01-02T11:02:53Z</cp:lastPrinted>
  <dcterms:modified xsi:type="dcterms:W3CDTF">2023-03-26T16:04:50Z</dcterms:modified>
</cp:coreProperties>
</file>