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7" r:id="rId4"/>
    <p:sldId id="284" r:id="rId5"/>
    <p:sldId id="335" r:id="rId6"/>
    <p:sldId id="537" r:id="rId7"/>
    <p:sldId id="337" r:id="rId8"/>
    <p:sldId id="338" r:id="rId9"/>
    <p:sldId id="339" r:id="rId10"/>
    <p:sldId id="340" r:id="rId11"/>
    <p:sldId id="536" r:id="rId12"/>
    <p:sldId id="341" r:id="rId13"/>
    <p:sldId id="342" r:id="rId14"/>
    <p:sldId id="343" r:id="rId15"/>
    <p:sldId id="344" r:id="rId16"/>
    <p:sldId id="345" r:id="rId17"/>
    <p:sldId id="334" r:id="rId18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49" autoAdjust="0"/>
    <p:restoredTop sz="86444" autoAdjust="0"/>
  </p:normalViewPr>
  <p:slideViewPr>
    <p:cSldViewPr>
      <p:cViewPr varScale="1">
        <p:scale>
          <a:sx n="118" d="100"/>
          <a:sy n="118" d="100"/>
        </p:scale>
        <p:origin x="200" y="4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multiple </a:t>
            </a:r>
            <a:r>
              <a:rPr lang="en-US" dirty="0" err="1"/>
              <a:t>elif</a:t>
            </a:r>
            <a:r>
              <a:rPr lang="en-US" dirty="0"/>
              <a:t>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2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1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Can also have an increment value 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# Now use values in a range but increment by 2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print('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 out values in a range with an increment of 2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range(0, 10, 2):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    print(</a:t>
            </a:r>
            <a:r>
              <a:rPr lang="en-GB" sz="120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' ', end='')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print()</a:t>
            </a:r>
            <a:b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print('Done’)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GB" sz="1200" kern="1200" dirty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Can also do 10, 0, -2 to count down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7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Flow of Control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21D8-535A-DAFD-8B41-7AD0D45D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25AC-9721-7DAB-7132-2A917710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Only </a:t>
            </a:r>
            <a:r>
              <a:rPr lang="en-US" sz="2400" dirty="0"/>
              <a:t>Available in </a:t>
            </a:r>
            <a:r>
              <a:rPr lang="en-US" sz="2400" b="1" dirty="0">
                <a:solidFill>
                  <a:srgbClr val="0000FF"/>
                </a:solidFill>
              </a:rPr>
              <a:t>Python 3.10 </a:t>
            </a:r>
            <a:r>
              <a:rPr lang="en-US" sz="2400" dirty="0"/>
              <a:t>and newer</a:t>
            </a:r>
          </a:p>
          <a:p>
            <a:r>
              <a:rPr lang="en-US" sz="2400" dirty="0"/>
              <a:t>Allows several conditions to be expressed in concise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use of | to represent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and _ as a wildcard</a:t>
            </a:r>
            <a:endParaRPr lang="en-US" sz="36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620C-5CA0-20E4-38F1-DCDB20D051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D008-F8CC-BFF3-C002-2E9E1BF7B7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5AD-822E-75E0-C65C-C45AC6C12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8061-14FB-9CF8-160C-592A323DBFA5}"/>
              </a:ext>
            </a:extLst>
          </p:cNvPr>
          <p:cNvSpPr txBox="1"/>
          <p:nvPr/>
        </p:nvSpPr>
        <p:spPr>
          <a:xfrm>
            <a:off x="2216696" y="2708920"/>
            <a:ext cx="532859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command = input("What are you doing next? ")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match</a:t>
            </a:r>
            <a:r>
              <a:rPr lang="en-GB" dirty="0">
                <a:solidFill>
                  <a:schemeClr val="tx1"/>
                </a:solidFill>
              </a:rPr>
              <a:t> command: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"quit"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print("Goodbye!")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"look"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print("Looking out")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"up" </a:t>
            </a:r>
            <a:r>
              <a:rPr lang="en-GB" dirty="0">
                <a:solidFill>
                  <a:srgbClr val="0000FF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"down"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print("up or down") 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case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_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        print("The default")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26588-B688-908F-10F5-AC62E3F8271D}"/>
              </a:ext>
            </a:extLst>
          </p:cNvPr>
          <p:cNvSpPr txBox="1"/>
          <p:nvPr/>
        </p:nvSpPr>
        <p:spPr>
          <a:xfrm>
            <a:off x="6528329" y="4797152"/>
            <a:ext cx="2952329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What are you doing next? </a:t>
            </a:r>
            <a:r>
              <a:rPr lang="en-GB" sz="1600" i="1" dirty="0">
                <a:solidFill>
                  <a:srgbClr val="7030A0"/>
                </a:solidFill>
              </a:rPr>
              <a:t>look</a:t>
            </a:r>
          </a:p>
          <a:p>
            <a:r>
              <a:rPr lang="en-GB" sz="1600" dirty="0">
                <a:solidFill>
                  <a:schemeClr val="tx1"/>
                </a:solidFill>
              </a:rPr>
              <a:t>Looking out</a:t>
            </a:r>
          </a:p>
        </p:txBody>
      </p:sp>
    </p:spTree>
    <p:extLst>
      <p:ext uri="{BB962C8B-B14F-4D97-AF65-F5344CB8AC3E}">
        <p14:creationId xmlns:p14="http://schemas.microsoft.com/office/powerpoint/2010/main" val="285772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C3B9-A68C-BB4A-B80F-8A5F909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8215-A04C-2C4C-B1E4-7817C36E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form</a:t>
            </a:r>
          </a:p>
          <a:p>
            <a:endParaRPr lang="en-US" sz="2400" dirty="0"/>
          </a:p>
          <a:p>
            <a:pPr lvl="1"/>
            <a:r>
              <a:rPr lang="en-US" sz="2000" dirty="0"/>
              <a:t>again note the indentation (very important)</a:t>
            </a:r>
          </a:p>
          <a:p>
            <a:r>
              <a:rPr lang="en-US" sz="2400" dirty="0"/>
              <a:t>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1BF4-60A2-1441-9D67-A7F3B346C2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0226-D5DF-A341-892A-F4A6ACD7B0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6D72-298E-2147-81FD-5B9B5AEE6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11036-0EF9-AF45-AF4C-AD6F90ACBC9F}"/>
              </a:ext>
            </a:extLst>
          </p:cNvPr>
          <p:cNvSpPr txBox="1"/>
          <p:nvPr/>
        </p:nvSpPr>
        <p:spPr>
          <a:xfrm>
            <a:off x="2648744" y="2016409"/>
            <a:ext cx="4032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&lt;test-condition-is-true&gt;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 or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7E1F9-7456-FA47-8182-72F016A9FC7F}"/>
              </a:ext>
            </a:extLst>
          </p:cNvPr>
          <p:cNvSpPr txBox="1"/>
          <p:nvPr/>
        </p:nvSpPr>
        <p:spPr>
          <a:xfrm>
            <a:off x="1424608" y="3675503"/>
            <a:ext cx="66967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= 0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print('Starting')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&lt; 10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print(count, ' ', end='')    # part of the while loop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count += 1                     # also part of the while loop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 # not part of the while loop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7E611-1BFD-2344-A59F-5AC6566E81B6}"/>
              </a:ext>
            </a:extLst>
          </p:cNvPr>
          <p:cNvSpPr txBox="1"/>
          <p:nvPr/>
        </p:nvSpPr>
        <p:spPr>
          <a:xfrm>
            <a:off x="6455487" y="5654062"/>
            <a:ext cx="2309680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Starting</a:t>
            </a:r>
          </a:p>
          <a:p>
            <a:r>
              <a:rPr lang="en-GB" sz="1400" dirty="0">
                <a:solidFill>
                  <a:schemeClr val="tx1"/>
                </a:solidFill>
              </a:rPr>
              <a:t>0 1 2 3 4 5 6 7 8 9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50527-FC77-6D43-9920-FBF22048D8CD}"/>
              </a:ext>
            </a:extLst>
          </p:cNvPr>
          <p:cNvSpPr txBox="1"/>
          <p:nvPr/>
        </p:nvSpPr>
        <p:spPr>
          <a:xfrm>
            <a:off x="6980111" y="87389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No do-while in Python</a:t>
            </a:r>
          </a:p>
        </p:txBody>
      </p:sp>
      <p:pic>
        <p:nvPicPr>
          <p:cNvPr id="11" name="Picture 10" descr="Light bulb ideas - Free Stock Photo by Merelize on Stockvault.net">
            <a:extLst>
              <a:ext uri="{FF2B5EF4-FFF2-40B4-BE49-F238E27FC236}">
                <a16:creationId xmlns:a16="http://schemas.microsoft.com/office/drawing/2014/main" id="{CAE25D45-499C-61F7-2565-C10135C8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06" y="837423"/>
            <a:ext cx="429282" cy="4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5126-CD77-E84C-96BD-2371FE3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F8DD-0D52-544B-B3AD-C83335BF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7" y="1369247"/>
            <a:ext cx="8913681" cy="4529138"/>
          </a:xfrm>
        </p:spPr>
        <p:txBody>
          <a:bodyPr/>
          <a:lstStyle/>
          <a:p>
            <a:r>
              <a:rPr lang="en-US" sz="2400" dirty="0"/>
              <a:t>Basic form iterates over an </a:t>
            </a:r>
            <a:r>
              <a:rPr lang="en-US" sz="2400" i="1" dirty="0"/>
              <a:t>iterable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400" dirty="0"/>
          </a:p>
          <a:p>
            <a:pPr lvl="1"/>
            <a:r>
              <a:rPr lang="en-US" sz="2000" dirty="0"/>
              <a:t>note the indentation</a:t>
            </a:r>
          </a:p>
          <a:p>
            <a:r>
              <a:rPr lang="en-US" sz="2400" dirty="0"/>
              <a:t>Example</a:t>
            </a:r>
          </a:p>
          <a:p>
            <a:pPr lvl="2"/>
            <a:endParaRPr lang="en-US" sz="1800" dirty="0"/>
          </a:p>
          <a:p>
            <a:endParaRPr lang="en-US" sz="36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also do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C926-242B-1E45-9811-BFCD3130CE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7613-304A-654F-810F-AAFC3BAF5B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2EFE-3BD7-CE49-AEF3-7C81A00BC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A5A64-8356-A44C-A1A0-58D6F5A3B28E}"/>
              </a:ext>
            </a:extLst>
          </p:cNvPr>
          <p:cNvSpPr txBox="1"/>
          <p:nvPr/>
        </p:nvSpPr>
        <p:spPr>
          <a:xfrm>
            <a:off x="1856656" y="1901058"/>
            <a:ext cx="4032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&lt;variable-name&gt;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range(...):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FFCB-3935-B146-A066-91C7307481D6}"/>
              </a:ext>
            </a:extLst>
          </p:cNvPr>
          <p:cNvSpPr txBox="1"/>
          <p:nvPr/>
        </p:nvSpPr>
        <p:spPr>
          <a:xfrm>
            <a:off x="1496616" y="3493066"/>
            <a:ext cx="589021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Loop over a set of values in a range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print('Print out values in a range')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18403-41FF-554A-92BD-AE9C2D48B128}"/>
              </a:ext>
            </a:extLst>
          </p:cNvPr>
          <p:cNvSpPr txBox="1"/>
          <p:nvPr/>
        </p:nvSpPr>
        <p:spPr>
          <a:xfrm>
            <a:off x="6284322" y="4628429"/>
            <a:ext cx="2252633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Print out values in a range</a:t>
            </a:r>
          </a:p>
          <a:p>
            <a:r>
              <a:rPr lang="en-GB" sz="1400" dirty="0">
                <a:solidFill>
                  <a:schemeClr val="tx1"/>
                </a:solidFill>
              </a:rPr>
              <a:t>0  1  2  3  4  5  6  7  8  9  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2BED4-D9A3-2640-A564-93ADCFE9DA55}"/>
              </a:ext>
            </a:extLst>
          </p:cNvPr>
          <p:cNvSpPr txBox="1"/>
          <p:nvPr/>
        </p:nvSpPr>
        <p:spPr>
          <a:xfrm>
            <a:off x="2850322" y="5898385"/>
            <a:ext cx="45365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10, 2):  # increments by 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</p:txBody>
      </p:sp>
    </p:spTree>
    <p:extLst>
      <p:ext uri="{BB962C8B-B14F-4D97-AF65-F5344CB8AC3E}">
        <p14:creationId xmlns:p14="http://schemas.microsoft.com/office/powerpoint/2010/main" val="146404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1A4978-CC10-DE40-B492-4AD19662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1" y="2132818"/>
            <a:ext cx="3213919" cy="4447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035CD-A45C-1D48-99C7-11596B08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loop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7056-2F73-774F-B818-B4E1B3F6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choose to break out of a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699D-D6F2-B142-B2B5-3CE2C612BE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C520-2E9F-B74F-83B9-E49FE3E058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D52F-E85E-134F-80DF-6FB88E319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88673-54E8-0C40-92FA-328356EE0F28}"/>
              </a:ext>
            </a:extLst>
          </p:cNvPr>
          <p:cNvSpPr txBox="1"/>
          <p:nvPr/>
        </p:nvSpPr>
        <p:spPr>
          <a:xfrm>
            <a:off x="3512840" y="3083709"/>
            <a:ext cx="55028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 number to check for: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6):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5CDE1-4D97-8541-8911-7398E5DD2864}"/>
              </a:ext>
            </a:extLst>
          </p:cNvPr>
          <p:cNvSpPr txBox="1"/>
          <p:nvPr/>
        </p:nvSpPr>
        <p:spPr>
          <a:xfrm>
            <a:off x="6060001" y="5023068"/>
            <a:ext cx="3273897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 number to check for: </a:t>
            </a:r>
            <a:r>
              <a:rPr lang="en-GB" sz="1400" i="1" dirty="0">
                <a:solidFill>
                  <a:schemeClr val="tx1"/>
                </a:solidFill>
              </a:rPr>
              <a:t>3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0 1  2 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27C7B-F0A8-0F4E-B041-590F7E16853D}"/>
              </a:ext>
            </a:extLst>
          </p:cNvPr>
          <p:cNvSpPr txBox="1"/>
          <p:nvPr/>
        </p:nvSpPr>
        <p:spPr>
          <a:xfrm>
            <a:off x="6060002" y="4279217"/>
            <a:ext cx="3273897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 number to check for: </a:t>
            </a:r>
            <a:r>
              <a:rPr lang="en-GB" sz="1400" i="1" dirty="0">
                <a:solidFill>
                  <a:schemeClr val="tx1"/>
                </a:solidFill>
              </a:rPr>
              <a:t>7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0 1  2  3  4  5 Done</a:t>
            </a:r>
          </a:p>
        </p:txBody>
      </p:sp>
    </p:spTree>
    <p:extLst>
      <p:ext uri="{BB962C8B-B14F-4D97-AF65-F5344CB8AC3E}">
        <p14:creationId xmlns:p14="http://schemas.microsoft.com/office/powerpoint/2010/main" val="4378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DB41-47A5-8B4F-AFCB-AE6FB44A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loop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A50C-B924-244C-8FE7-F02BE31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choose just to skip current iteration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000B-947A-6D41-A27A-FBD5C2501D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24B8-402C-C943-9D98-C538C862C7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D0A8-BABF-6B41-A8FA-EEC080DB1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1CC8EE-EDCC-9F48-88E2-127D30CA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159522"/>
            <a:ext cx="3501177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A4EC54-75D9-C342-BC8A-AA78AC191F2F}"/>
              </a:ext>
            </a:extLst>
          </p:cNvPr>
          <p:cNvSpPr txBox="1"/>
          <p:nvPr/>
        </p:nvSpPr>
        <p:spPr>
          <a:xfrm>
            <a:off x="4161013" y="2369901"/>
            <a:ext cx="465023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10):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2 == 1: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hey its an even number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love even numbers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50A60-E121-7F4A-AB94-AC13BA299BE0}"/>
              </a:ext>
            </a:extLst>
          </p:cNvPr>
          <p:cNvSpPr txBox="1"/>
          <p:nvPr/>
        </p:nvSpPr>
        <p:spPr>
          <a:xfrm>
            <a:off x="6751901" y="4117973"/>
            <a:ext cx="2594143" cy="2462213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  hey its an even number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 love even numbers</a:t>
            </a:r>
          </a:p>
          <a:p>
            <a:r>
              <a:rPr lang="en-GB" sz="1400" dirty="0">
                <a:solidFill>
                  <a:schemeClr val="tx1"/>
                </a:solidFill>
              </a:rPr>
              <a:t>1  2  hey its an even number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 love even numbers</a:t>
            </a:r>
          </a:p>
          <a:p>
            <a:r>
              <a:rPr lang="en-GB" sz="1400" dirty="0">
                <a:solidFill>
                  <a:schemeClr val="tx1"/>
                </a:solidFill>
              </a:rPr>
              <a:t>3  4  hey its an even number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 love even numbers</a:t>
            </a:r>
          </a:p>
          <a:p>
            <a:r>
              <a:rPr lang="en-GB" sz="1400" dirty="0">
                <a:solidFill>
                  <a:schemeClr val="tx1"/>
                </a:solidFill>
              </a:rPr>
              <a:t>5  6  hey its an even number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 love even numbers</a:t>
            </a:r>
          </a:p>
          <a:p>
            <a:r>
              <a:rPr lang="en-GB" sz="1400" dirty="0">
                <a:solidFill>
                  <a:schemeClr val="tx1"/>
                </a:solidFill>
              </a:rPr>
              <a:t>7  8  hey its an even number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 love even numbers</a:t>
            </a:r>
          </a:p>
          <a:p>
            <a:r>
              <a:rPr lang="en-GB" sz="1400" dirty="0">
                <a:solidFill>
                  <a:schemeClr val="tx1"/>
                </a:solidFill>
              </a:rPr>
              <a:t>9  Done</a:t>
            </a:r>
          </a:p>
        </p:txBody>
      </p:sp>
    </p:spTree>
    <p:extLst>
      <p:ext uri="{BB962C8B-B14F-4D97-AF65-F5344CB8AC3E}">
        <p14:creationId xmlns:p14="http://schemas.microsoft.com/office/powerpoint/2010/main" val="131629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D6A2-D5E0-174F-862A-3852268B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with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7F15-2C61-C540-920D-70EE6C5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have an </a:t>
            </a:r>
            <a:r>
              <a:rPr lang="en-US" sz="2400" i="1" dirty="0"/>
              <a:t>optional</a:t>
            </a:r>
            <a:r>
              <a:rPr lang="en-US" sz="2400" dirty="0"/>
              <a:t> else block</a:t>
            </a:r>
          </a:p>
          <a:p>
            <a:pPr lvl="1"/>
            <a:r>
              <a:rPr lang="en-US" sz="2000" dirty="0"/>
              <a:t>executed only if all items were processed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C51D-CDE3-104D-A9E5-6633F82F3D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9DE0-CB6F-8443-83F3-8C60C1A63C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1847-22AF-E24C-84C2-7029C74DC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A046-AC20-7E4C-8EDE-613B0B6CABE3}"/>
              </a:ext>
            </a:extLst>
          </p:cNvPr>
          <p:cNvSpPr txBox="1"/>
          <p:nvPr/>
        </p:nvSpPr>
        <p:spPr>
          <a:xfrm>
            <a:off x="952726" y="2849106"/>
            <a:ext cx="6088505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print code if all iterations completed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 number to check for: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range(0, 6):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end='')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iterations successful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034D8-CF0F-7140-94EA-DF83BF299D07}"/>
              </a:ext>
            </a:extLst>
          </p:cNvPr>
          <p:cNvSpPr txBox="1"/>
          <p:nvPr/>
        </p:nvSpPr>
        <p:spPr>
          <a:xfrm>
            <a:off x="5457056" y="3849639"/>
            <a:ext cx="3713022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Only print code if all iterations completed</a:t>
            </a:r>
          </a:p>
          <a:p>
            <a:r>
              <a:rPr lang="en-GB" sz="1400" dirty="0">
                <a:solidFill>
                  <a:schemeClr val="tx1"/>
                </a:solidFill>
              </a:rPr>
              <a:t>Enter a number to check for: </a:t>
            </a:r>
            <a:r>
              <a:rPr lang="en-GB" sz="1400" i="1" dirty="0">
                <a:solidFill>
                  <a:schemeClr val="tx1"/>
                </a:solidFill>
              </a:rPr>
              <a:t>3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0  1  2 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A4EDE-5E20-D845-8B16-54A56D244777}"/>
              </a:ext>
            </a:extLst>
          </p:cNvPr>
          <p:cNvSpPr txBox="1"/>
          <p:nvPr/>
        </p:nvSpPr>
        <p:spPr>
          <a:xfrm>
            <a:off x="5475974" y="5282694"/>
            <a:ext cx="3713022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Only print code if all iterations completed</a:t>
            </a:r>
          </a:p>
          <a:p>
            <a:r>
              <a:rPr lang="en-GB" sz="1400" dirty="0">
                <a:solidFill>
                  <a:schemeClr val="tx1"/>
                </a:solidFill>
              </a:rPr>
              <a:t>Enter a number to check for: </a:t>
            </a:r>
            <a:r>
              <a:rPr lang="en-GB" sz="1400" i="1" dirty="0">
                <a:solidFill>
                  <a:schemeClr val="tx1"/>
                </a:solidFill>
              </a:rPr>
              <a:t>7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0  1  2  3  4  5  </a:t>
            </a:r>
          </a:p>
          <a:p>
            <a:r>
              <a:rPr lang="en-GB" sz="1400" dirty="0">
                <a:solidFill>
                  <a:schemeClr val="tx1"/>
                </a:solidFill>
              </a:rPr>
              <a:t>All iterations successful</a:t>
            </a:r>
          </a:p>
        </p:txBody>
      </p:sp>
    </p:spTree>
    <p:extLst>
      <p:ext uri="{BB962C8B-B14F-4D97-AF65-F5344CB8AC3E}">
        <p14:creationId xmlns:p14="http://schemas.microsoft.com/office/powerpoint/2010/main" val="239867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If, else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Comparison Operators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expressions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 and False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Loops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Break and Continue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Loop with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A01200C-71F3-35F0-D680-E2B31D13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996952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structure - </a:t>
            </a:r>
            <a:r>
              <a:rPr lang="en-US" sz="2400" dirty="0">
                <a:solidFill>
                  <a:srgbClr val="0000FF"/>
                </a:solidFill>
              </a:rPr>
              <a:t>note indentation</a:t>
            </a:r>
          </a:p>
          <a:p>
            <a:pPr lvl="3"/>
            <a:endParaRPr lang="en-US" sz="850" dirty="0"/>
          </a:p>
          <a:p>
            <a:pPr lvl="3"/>
            <a:endParaRPr lang="en-US" sz="850" dirty="0"/>
          </a:p>
          <a:p>
            <a:pPr lvl="3"/>
            <a:endParaRPr lang="en-US" sz="1400" dirty="0"/>
          </a:p>
          <a:p>
            <a:pPr lvl="1"/>
            <a:r>
              <a:rPr lang="en-US" sz="2000" dirty="0"/>
              <a:t>Simple example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Extending 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1528576" y="2195695"/>
            <a:ext cx="424847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&lt;condition-evaluating-to-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490" y="6458117"/>
            <a:ext cx="2309680" cy="333375"/>
          </a:xfrm>
        </p:spPr>
        <p:txBody>
          <a:bodyPr/>
          <a:lstStyle/>
          <a:p>
            <a:r>
              <a:rPr lang="en-GB" altLang="en-US"/>
              <a:t>01/12/2022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5410" y="6458117"/>
            <a:ext cx="3135180" cy="333375"/>
          </a:xfrm>
        </p:spPr>
        <p:txBody>
          <a:bodyPr/>
          <a:lstStyle/>
          <a:p>
            <a:r>
              <a:rPr lang="en-US" altLang="en-US"/>
              <a:t>flow-of-control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F135A-5CA3-0B41-9274-8231D6AF81B9}"/>
              </a:ext>
            </a:extLst>
          </p:cNvPr>
          <p:cNvSpPr txBox="1"/>
          <p:nvPr/>
        </p:nvSpPr>
        <p:spPr>
          <a:xfrm>
            <a:off x="1547270" y="3375964"/>
            <a:ext cx="42484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a number: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 positive'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5500429" y="3722511"/>
            <a:ext cx="2681336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 number: </a:t>
            </a:r>
            <a:r>
              <a:rPr lang="en-GB" sz="1400" i="1" dirty="0">
                <a:solidFill>
                  <a:schemeClr val="tx1"/>
                </a:solidFill>
              </a:rPr>
              <a:t>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1  is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33445-FD97-BC4F-9F96-3BC94F9A9D88}"/>
              </a:ext>
            </a:extLst>
          </p:cNvPr>
          <p:cNvSpPr txBox="1"/>
          <p:nvPr/>
        </p:nvSpPr>
        <p:spPr>
          <a:xfrm>
            <a:off x="1547270" y="4768404"/>
            <a:ext cx="511256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another number: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 positive'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'squared is 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'Bye'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9BFB-B151-1D49-8974-99B99DCF4DD1}"/>
              </a:ext>
            </a:extLst>
          </p:cNvPr>
          <p:cNvSpPr txBox="1"/>
          <p:nvPr/>
        </p:nvSpPr>
        <p:spPr>
          <a:xfrm>
            <a:off x="6080218" y="5570582"/>
            <a:ext cx="2424691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another number: </a:t>
            </a:r>
            <a:r>
              <a:rPr lang="en-GB" sz="1400" i="1" dirty="0">
                <a:solidFill>
                  <a:schemeClr val="tx1"/>
                </a:solidFill>
              </a:rPr>
              <a:t>2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2  is positive</a:t>
            </a:r>
          </a:p>
          <a:p>
            <a:r>
              <a:rPr lang="en-GB" sz="1400" dirty="0">
                <a:solidFill>
                  <a:schemeClr val="tx1"/>
                </a:solidFill>
              </a:rPr>
              <a:t>2  squared is  4</a:t>
            </a:r>
          </a:p>
          <a:p>
            <a:r>
              <a:rPr lang="en-GB" sz="1400" dirty="0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9D62F-5455-D0D7-FD4F-7E6A4F671D2E}"/>
              </a:ext>
            </a:extLst>
          </p:cNvPr>
          <p:cNvSpPr txBox="1"/>
          <p:nvPr/>
        </p:nvSpPr>
        <p:spPr>
          <a:xfrm>
            <a:off x="6393160" y="568848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Layout is key in Python;</a:t>
            </a:r>
          </a:p>
          <a:p>
            <a:r>
              <a:rPr lang="en-GB" dirty="0">
                <a:solidFill>
                  <a:srgbClr val="0000FF"/>
                </a:solidFill>
              </a:rPr>
              <a:t>It helps define structure of </a:t>
            </a:r>
            <a:r>
              <a:rPr lang="en-GB" dirty="0" err="1">
                <a:solidFill>
                  <a:srgbClr val="0000FF"/>
                </a:solidFill>
              </a:rPr>
              <a:t>pgm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13" name="Picture 12" descr="Light bulb ideas - Free Stock Photo by Merelize on Stockvault.net">
            <a:extLst>
              <a:ext uri="{FF2B5EF4-FFF2-40B4-BE49-F238E27FC236}">
                <a16:creationId xmlns:a16="http://schemas.microsoft.com/office/drawing/2014/main" id="{F9C5CDD8-70DC-1A20-1464-F806FED2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42" y="519936"/>
            <a:ext cx="666660" cy="6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6ACE-0EE3-F64B-B819-01E1D666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else and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FEE-90A2-CF40-AD3A-AEB26C3B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Optionally can have else</a:t>
            </a:r>
          </a:p>
          <a:p>
            <a:endParaRPr lang="en-US" sz="2400" dirty="0"/>
          </a:p>
          <a:p>
            <a:endParaRPr lang="en-US" sz="2400" dirty="0"/>
          </a:p>
          <a:p>
            <a:pPr lvl="2"/>
            <a:endParaRPr lang="en-US" sz="1800" dirty="0"/>
          </a:p>
          <a:p>
            <a:r>
              <a:rPr lang="en-US" sz="2400" dirty="0"/>
              <a:t>Also, additional conditional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6C3D-A964-4349-8E29-FA611A2359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AB24-143D-C347-AEF4-AA608D327A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2AE-55D4-2B4D-948A-1451BA6EB5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6549F-136F-D84B-A8F2-826F8D79CF6C}"/>
              </a:ext>
            </a:extLst>
          </p:cNvPr>
          <p:cNvSpPr txBox="1"/>
          <p:nvPr/>
        </p:nvSpPr>
        <p:spPr>
          <a:xfrm>
            <a:off x="1064568" y="2216013"/>
            <a:ext cx="619268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int(input('Enter yet another number: '))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print('Its negative')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print('Its not negative')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15F5E-B1D0-5C47-B943-6F971870DAD9}"/>
              </a:ext>
            </a:extLst>
          </p:cNvPr>
          <p:cNvSpPr txBox="1"/>
          <p:nvPr/>
        </p:nvSpPr>
        <p:spPr>
          <a:xfrm>
            <a:off x="6105128" y="2486920"/>
            <a:ext cx="2923673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yet another number: </a:t>
            </a:r>
            <a:r>
              <a:rPr lang="en-GB" sz="1400" i="1" dirty="0">
                <a:solidFill>
                  <a:schemeClr val="tx1"/>
                </a:solidFill>
              </a:rPr>
              <a:t>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Its not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7905F-20B7-FE40-A67F-B2B0DD7D3821}"/>
              </a:ext>
            </a:extLst>
          </p:cNvPr>
          <p:cNvSpPr txBox="1"/>
          <p:nvPr/>
        </p:nvSpPr>
        <p:spPr>
          <a:xfrm>
            <a:off x="6105127" y="3274032"/>
            <a:ext cx="2923673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yet another number: </a:t>
            </a:r>
            <a:r>
              <a:rPr lang="en-GB" sz="1400" i="1" dirty="0">
                <a:solidFill>
                  <a:schemeClr val="tx1"/>
                </a:solidFill>
              </a:rPr>
              <a:t>-1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Its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2FB7C-4C89-3E4B-A379-96CB2AB586DF}"/>
              </a:ext>
            </a:extLst>
          </p:cNvPr>
          <p:cNvSpPr txBox="1"/>
          <p:nvPr/>
        </p:nvSpPr>
        <p:spPr>
          <a:xfrm>
            <a:off x="1064568" y="4401408"/>
            <a:ext cx="619268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= float(input("Enter how much you have in savings: "))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savings == 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print("Sorry no savings")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savings &lt; 500: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print('Well done')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print('Thank you')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A0F1C-65E8-124C-BFB5-6CB644521A98}"/>
              </a:ext>
            </a:extLst>
          </p:cNvPr>
          <p:cNvSpPr txBox="1"/>
          <p:nvPr/>
        </p:nvSpPr>
        <p:spPr>
          <a:xfrm>
            <a:off x="5058632" y="5465580"/>
            <a:ext cx="3970168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Enter how much you have in savings: </a:t>
            </a:r>
            <a:r>
              <a:rPr lang="en-GB" sz="1400" i="1" dirty="0">
                <a:solidFill>
                  <a:schemeClr val="tx1"/>
                </a:solidFill>
              </a:rPr>
              <a:t>400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Well done</a:t>
            </a:r>
          </a:p>
        </p:txBody>
      </p:sp>
    </p:spTree>
    <p:extLst>
      <p:ext uri="{BB962C8B-B14F-4D97-AF65-F5344CB8AC3E}">
        <p14:creationId xmlns:p14="http://schemas.microsoft.com/office/powerpoint/2010/main" val="29648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AE7C-0573-9E4E-AAB2-10EB8BE9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422C-64C9-1743-AF07-4CA88A42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603085"/>
          </a:xfrm>
        </p:spPr>
        <p:txBody>
          <a:bodyPr/>
          <a:lstStyle/>
          <a:p>
            <a:r>
              <a:rPr lang="en-US" dirty="0"/>
              <a:t>Can nest one if statement inside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673B-1BC1-0A40-8A38-92F9982DDA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23/05/2022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E7E7-839A-B443-B739-A08C39401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 of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360B-4CD4-6C4F-8D47-0ACA9A80F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4EAF6-7A4A-644D-ADBA-47428E295AA3}"/>
              </a:ext>
            </a:extLst>
          </p:cNvPr>
          <p:cNvSpPr txBox="1"/>
          <p:nvPr/>
        </p:nvSpPr>
        <p:spPr>
          <a:xfrm>
            <a:off x="1575629" y="2564904"/>
            <a:ext cx="446449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snowing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= -1</a:t>
            </a:r>
          </a:p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 &lt; 0: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freezing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on boots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for Hot Chocolate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32B01-9A73-2847-86E4-63D2AC4392BE}"/>
              </a:ext>
            </a:extLst>
          </p:cNvPr>
          <p:cNvSpPr txBox="1"/>
          <p:nvPr/>
        </p:nvSpPr>
        <p:spPr>
          <a:xfrm>
            <a:off x="4952140" y="4783285"/>
            <a:ext cx="2923673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It is freezing</a:t>
            </a:r>
          </a:p>
          <a:p>
            <a:r>
              <a:rPr lang="en-GB" sz="1400" dirty="0">
                <a:solidFill>
                  <a:schemeClr val="tx1"/>
                </a:solidFill>
              </a:rPr>
              <a:t>Put on boots</a:t>
            </a:r>
          </a:p>
          <a:p>
            <a:r>
              <a:rPr lang="en-GB" sz="1400" dirty="0">
                <a:solidFill>
                  <a:schemeClr val="tx1"/>
                </a:solidFill>
              </a:rPr>
              <a:t>Time for Hot Chocolate</a:t>
            </a:r>
          </a:p>
          <a:p>
            <a:r>
              <a:rPr lang="en-GB" sz="1400" dirty="0">
                <a:solidFill>
                  <a:schemeClr val="tx1"/>
                </a:solidFill>
              </a:rPr>
              <a:t>Bye</a:t>
            </a:r>
          </a:p>
        </p:txBody>
      </p:sp>
      <p:pic>
        <p:nvPicPr>
          <p:cNvPr id="9" name="Picture 8" descr="Light bulb ideas - Free Stock Photo by Merelize on Stockvault.net">
            <a:extLst>
              <a:ext uri="{FF2B5EF4-FFF2-40B4-BE49-F238E27FC236}">
                <a16:creationId xmlns:a16="http://schemas.microsoft.com/office/drawing/2014/main" id="{A99A7D52-26FE-3063-75FC-DD055107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2495172"/>
            <a:ext cx="429282" cy="4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B3B08-DA66-9F6C-88FE-A83917A307D3}"/>
              </a:ext>
            </a:extLst>
          </p:cNvPr>
          <p:cNvSpPr txBox="1"/>
          <p:nvPr/>
        </p:nvSpPr>
        <p:spPr>
          <a:xfrm>
            <a:off x="6907544" y="2937456"/>
            <a:ext cx="276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Note style of checking for snowing –  it is already a bool</a:t>
            </a:r>
          </a:p>
        </p:txBody>
      </p:sp>
    </p:spTree>
    <p:extLst>
      <p:ext uri="{BB962C8B-B14F-4D97-AF65-F5344CB8AC3E}">
        <p14:creationId xmlns:p14="http://schemas.microsoft.com/office/powerpoint/2010/main" val="2189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True or False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6FAE9D-69EE-8E45-A18C-C64420B21928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2316480"/>
          <a:ext cx="8280921" cy="351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948591937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636538029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39219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Description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60036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==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two values are equal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==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3405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!=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that two values are </a:t>
                      </a:r>
                      <a:r>
                        <a:rPr lang="en-GB" i="1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 equal to each other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2 !=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5013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&lt; 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to see if the left-hand value is less than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2 &lt;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622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&gt;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the left-hand value is greater than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&gt;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2483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&lt;=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Tests if the left-hand value is less than </a:t>
                      </a:r>
                      <a:r>
                        <a:rPr lang="en-GB" i="1" dirty="0"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 equal to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&lt;=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40648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&gt;=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Tests if the left-hand value is greater than or equal to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5 &gt;=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8309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6B07-D599-F84A-9914-8F23068F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5012-3A0C-9A4F-ADBC-DF6AFE44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 Boolean expression together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rtl="0" eaLnBrk="0" fontAlgn="base" hangingPunct="0"/>
            <a:r>
              <a:rPr lang="en-US" sz="2400" dirty="0">
                <a:solidFill>
                  <a:srgbClr val="000000"/>
                </a:solidFill>
                <a:effectLst/>
              </a:rPr>
              <a:t>Can use logical operations </a:t>
            </a:r>
            <a:endParaRPr lang="en-US" sz="2400" dirty="0">
              <a:effectLst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to combine Boolean conditions together</a:t>
            </a:r>
            <a:r>
              <a:rPr lang="en-US" sz="18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4B8C-4048-D340-9127-A670A3E07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0E05-E7B5-AA40-BDB9-278ACE33F4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DCAD-3F73-0E4E-A130-FD3846E73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8CDFD-1834-3342-B54C-C96E7F9C7EA6}"/>
              </a:ext>
            </a:extLst>
          </p:cNvPr>
          <p:cNvGraphicFramePr>
            <a:graphicFrameLocks noGrp="1"/>
          </p:cNvGraphicFramePr>
          <p:nvPr/>
        </p:nvGraphicFramePr>
        <p:xfrm>
          <a:off x="992560" y="2060848"/>
          <a:ext cx="8208912" cy="194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84">
                  <a:extLst>
                    <a:ext uri="{9D8B030D-6E8A-4147-A177-3AD203B41FA5}">
                      <a16:colId xmlns:a16="http://schemas.microsoft.com/office/drawing/2014/main" val="1662380998"/>
                    </a:ext>
                  </a:extLst>
                </a:gridCol>
                <a:gridCol w="3975724">
                  <a:extLst>
                    <a:ext uri="{9D8B030D-6E8A-4147-A177-3AD203B41FA5}">
                      <a16:colId xmlns:a16="http://schemas.microsoft.com/office/drawing/2014/main" val="342636338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17768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842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and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True if both left and right are true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 4 and 5 &gt;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0449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or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True if either the left or the right is true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&lt; 4 or 3 </a:t>
                      </a:r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&gt; 5</a:t>
                      </a:r>
                      <a:endParaRPr lang="en-GB" dirty="0">
                        <a:effectLst/>
                        <a:latin typeface="Menlo" panose="020B0609030804020204" pitchFamily="49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34596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not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True if the value being tested is False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not 3 &lt;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02031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7452B-D8B4-FB4D-B5C8-4A25348E9185}"/>
              </a:ext>
            </a:extLst>
          </p:cNvPr>
          <p:cNvSpPr txBox="1"/>
          <p:nvPr/>
        </p:nvSpPr>
        <p:spPr>
          <a:xfrm>
            <a:off x="3019293" y="4911210"/>
            <a:ext cx="313518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15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&gt; 12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&lt; 20: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'teenager'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'not teenager'</a:t>
            </a:r>
            <a:b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print(status)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8A7A4-E014-704D-97DF-49D85A2E500E}"/>
              </a:ext>
            </a:extLst>
          </p:cNvPr>
          <p:cNvSpPr txBox="1"/>
          <p:nvPr/>
        </p:nvSpPr>
        <p:spPr>
          <a:xfrm>
            <a:off x="5956472" y="5819151"/>
            <a:ext cx="1368152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teenager</a:t>
            </a:r>
          </a:p>
        </p:txBody>
      </p:sp>
    </p:spTree>
    <p:extLst>
      <p:ext uri="{BB962C8B-B14F-4D97-AF65-F5344CB8AC3E}">
        <p14:creationId xmlns:p14="http://schemas.microsoft.com/office/powerpoint/2010/main" val="3444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Shorthand form of an if statement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returns a value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the from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example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FD1DA-03B8-3E41-9890-7300BB69A5B2}"/>
              </a:ext>
            </a:extLst>
          </p:cNvPr>
          <p:cNvSpPr txBox="1"/>
          <p:nvPr/>
        </p:nvSpPr>
        <p:spPr>
          <a:xfrm>
            <a:off x="1468428" y="4005064"/>
            <a:ext cx="68235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15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= 'teenager'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 &gt; 12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 &lt; 20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'not teenager'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print(status)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B29BB-2E28-CA45-9327-14DBE0F90485}"/>
              </a:ext>
            </a:extLst>
          </p:cNvPr>
          <p:cNvSpPr txBox="1"/>
          <p:nvPr/>
        </p:nvSpPr>
        <p:spPr>
          <a:xfrm>
            <a:off x="1468428" y="2996952"/>
            <a:ext cx="4896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&lt;result1&gt;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&lt;condition-is-met&gt;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&lt;result2&gt;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426B-1500-DD45-8187-41AA2BCE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09CB-33A4-9F4F-AAAF-20DA35E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flow-of-control</a:t>
            </a: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DBEDC-77F3-3343-B573-35D57E6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46B5-6422-5440-9064-DB858C4F0F6A}"/>
              </a:ext>
            </a:extLst>
          </p:cNvPr>
          <p:cNvSpPr txBox="1"/>
          <p:nvPr/>
        </p:nvSpPr>
        <p:spPr>
          <a:xfrm>
            <a:off x="7373084" y="4759117"/>
            <a:ext cx="1368152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teenager</a:t>
            </a:r>
          </a:p>
        </p:txBody>
      </p:sp>
    </p:spTree>
    <p:extLst>
      <p:ext uri="{BB962C8B-B14F-4D97-AF65-F5344CB8AC3E}">
        <p14:creationId xmlns:p14="http://schemas.microsoft.com/office/powerpoint/2010/main" val="12868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09F8-DDA1-0542-A970-D3D2B933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True and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553C-5184-704D-8871-58B2065E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00" y="1602000"/>
            <a:ext cx="8210872" cy="4536504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is flexible on what is equivalent to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False</a:t>
            </a:r>
          </a:p>
          <a:p>
            <a:pPr lvl="1"/>
            <a:r>
              <a:rPr lang="en-GB" sz="2000" dirty="0"/>
              <a:t>0, '' (empty strings), None equate to False</a:t>
            </a:r>
          </a:p>
          <a:p>
            <a:pPr lvl="1"/>
            <a:r>
              <a:rPr lang="en-GB" sz="2000" dirty="0"/>
              <a:t>Non zero, non empty strings, any object equate to True</a:t>
            </a:r>
          </a:p>
          <a:p>
            <a:pPr lvl="1">
              <a:lnSpc>
                <a:spcPct val="135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to use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FC6C-12AB-9142-9B63-8990EA257C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4759-207E-B84C-878C-71ED81BF43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flow-of-control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9B5F4-6786-2B4A-803B-B26EFCCC23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3076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7C4B8A22-C218-3211-92AD-54C4F924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9DA5D-83CE-3AC2-183E-2D248130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32" y="2348880"/>
            <a:ext cx="827628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229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1443</Words>
  <Application>Microsoft Macintosh PowerPoint</Application>
  <PresentationFormat>A4 Paper (210x297 mm)</PresentationFormat>
  <Paragraphs>283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Garamond</vt:lpstr>
      <vt:lpstr>Menlo</vt:lpstr>
      <vt:lpstr>Times New Roman</vt:lpstr>
      <vt:lpstr>Verdana</vt:lpstr>
      <vt:lpstr>Wingdings</vt:lpstr>
      <vt:lpstr>Default Design</vt:lpstr>
      <vt:lpstr>1_Default Design</vt:lpstr>
      <vt:lpstr>Flow of Control</vt:lpstr>
      <vt:lpstr>Plan for Session</vt:lpstr>
      <vt:lpstr>The if Statement</vt:lpstr>
      <vt:lpstr>Using else and elif</vt:lpstr>
      <vt:lpstr>Nesting if statements</vt:lpstr>
      <vt:lpstr>Comparison Operators</vt:lpstr>
      <vt:lpstr>Logical Operators</vt:lpstr>
      <vt:lpstr>If expressions</vt:lpstr>
      <vt:lpstr>A note on True and False</vt:lpstr>
      <vt:lpstr>Pattern Matching</vt:lpstr>
      <vt:lpstr>While loops</vt:lpstr>
      <vt:lpstr>For Loop</vt:lpstr>
      <vt:lpstr>Break loop statement</vt:lpstr>
      <vt:lpstr>Continue loop statement</vt:lpstr>
      <vt:lpstr>Loop with Else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82</cp:revision>
  <dcterms:modified xsi:type="dcterms:W3CDTF">2023-03-22T17:46:57Z</dcterms:modified>
</cp:coreProperties>
</file>