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256" r:id="rId3"/>
    <p:sldId id="327" r:id="rId4"/>
    <p:sldId id="428" r:id="rId5"/>
    <p:sldId id="332" r:id="rId6"/>
    <p:sldId id="284" r:id="rId7"/>
    <p:sldId id="335" r:id="rId8"/>
    <p:sldId id="336" r:id="rId9"/>
    <p:sldId id="339" r:id="rId10"/>
    <p:sldId id="337" r:id="rId11"/>
    <p:sldId id="338" r:id="rId12"/>
    <p:sldId id="429" r:id="rId13"/>
    <p:sldId id="427" r:id="rId14"/>
    <p:sldId id="424" r:id="rId15"/>
    <p:sldId id="334" r:id="rId16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8" autoAdjust="0"/>
    <p:restoredTop sz="86463" autoAdjust="0"/>
  </p:normalViewPr>
  <p:slideViewPr>
    <p:cSldViewPr>
      <p:cViewPr varScale="1">
        <p:scale>
          <a:sx n="110" d="100"/>
          <a:sy n="110" d="100"/>
        </p:scale>
        <p:origin x="1024" y="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6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3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2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Python Container </a:t>
            </a:r>
            <a:r>
              <a:rPr lang="en-GB" dirty="0"/>
              <a:t>Data Types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522D3FD-F3C8-4746-A435-F2BC9932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40" y="1811340"/>
            <a:ext cx="5357421" cy="28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1004A-7FB5-1547-B9A6-184A548E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Tuples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22A7-FDCC-9747-991C-596FA74A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nest tuples and lists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8963-F3F4-B94B-BEE5-B93628FD1A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70FB-F029-564D-A836-390D7F3D05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C62C-8D59-1D40-9367-36441E01A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E1E7F-3376-5A4C-8261-6B9052BD98D6}"/>
              </a:ext>
            </a:extLst>
          </p:cNvPr>
          <p:cNvSpPr txBox="1"/>
          <p:nvPr/>
        </p:nvSpPr>
        <p:spPr>
          <a:xfrm>
            <a:off x="1463286" y="4932509"/>
            <a:ext cx="372018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= (1,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34.5)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 = ['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Smith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Jones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= [t1, l1]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 = (l2,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B3D68-51CD-E44B-9409-70DDD4B0A1D8}"/>
              </a:ext>
            </a:extLst>
          </p:cNvPr>
          <p:cNvSpPr txBox="1"/>
          <p:nvPr/>
        </p:nvSpPr>
        <p:spPr>
          <a:xfrm>
            <a:off x="3872880" y="5936350"/>
            <a:ext cx="3720183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([(1, 'John', 34.5), ['Smith', 'Jones']], 'apple')</a:t>
            </a:r>
          </a:p>
        </p:txBody>
      </p:sp>
    </p:spTree>
    <p:extLst>
      <p:ext uri="{BB962C8B-B14F-4D97-AF65-F5344CB8AC3E}">
        <p14:creationId xmlns:p14="http://schemas.microsoft.com/office/powerpoint/2010/main" val="201360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AA96-24E7-8147-9F3C-FC776E51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constructor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A443-7FDD-714C-9122-5E1B50FE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Take an iterable</a:t>
            </a:r>
          </a:p>
          <a:p>
            <a:pPr lvl="1"/>
            <a:r>
              <a:rPr lang="en-US" sz="2000" dirty="0"/>
              <a:t>anything implementing the iterable protocol</a:t>
            </a:r>
          </a:p>
          <a:p>
            <a:pPr lvl="2"/>
            <a:r>
              <a:rPr lang="en-US" sz="1600" dirty="0"/>
              <a:t>e.g. lists, tuples, sets etc.</a:t>
            </a:r>
          </a:p>
          <a:p>
            <a:r>
              <a:rPr lang="en-US" sz="2400" dirty="0"/>
              <a:t>Return a type of collection</a:t>
            </a:r>
          </a:p>
          <a:p>
            <a:pPr lvl="1"/>
            <a:endParaRPr lang="en-US" sz="14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B0F54-3C3F-A342-90FE-32BF9494CDE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6820-88C4-2341-A35F-A3A5664059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1422-02EA-0D40-8D82-3E5140110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79661-0B10-0D46-8E98-F45E30489A42}"/>
              </a:ext>
            </a:extLst>
          </p:cNvPr>
          <p:cNvSpPr txBox="1"/>
          <p:nvPr/>
        </p:nvSpPr>
        <p:spPr>
          <a:xfrm>
            <a:off x="1493762" y="3554838"/>
            <a:ext cx="15841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(iterable)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(iterable)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A85C5-2581-6A40-9462-A89F0D5E34C7}"/>
              </a:ext>
            </a:extLst>
          </p:cNvPr>
          <p:cNvSpPr txBox="1"/>
          <p:nvPr/>
        </p:nvSpPr>
        <p:spPr>
          <a:xfrm>
            <a:off x="7042135" y="3554839"/>
            <a:ext cx="94614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A3352-660A-C141-B93C-CA7E23FAF10E}"/>
              </a:ext>
            </a:extLst>
          </p:cNvPr>
          <p:cNvSpPr txBox="1"/>
          <p:nvPr/>
        </p:nvSpPr>
        <p:spPr>
          <a:xfrm>
            <a:off x="6321152" y="315040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2060"/>
                </a:solidFill>
              </a:rPr>
              <a:t>Create empty containers</a:t>
            </a:r>
          </a:p>
        </p:txBody>
      </p:sp>
    </p:spTree>
    <p:extLst>
      <p:ext uri="{BB962C8B-B14F-4D97-AF65-F5344CB8AC3E}">
        <p14:creationId xmlns:p14="http://schemas.microsoft.com/office/powerpoint/2010/main" val="331396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1D63-D90B-954A-882B-9DC1EF73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52" y="159543"/>
            <a:ext cx="8913681" cy="1138237"/>
          </a:xfrm>
        </p:spPr>
        <p:txBody>
          <a:bodyPr/>
          <a:lstStyle/>
          <a:p>
            <a:r>
              <a:rPr lang="en-GB" dirty="0"/>
              <a:t>Check for membership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1DF3-716A-8143-90CE-C29F00B2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600200"/>
            <a:ext cx="3135180" cy="4529138"/>
          </a:xfrm>
        </p:spPr>
        <p:txBody>
          <a:bodyPr/>
          <a:lstStyle/>
          <a:p>
            <a:r>
              <a:rPr lang="en-GB" sz="2400" dirty="0"/>
              <a:t>Can check to see if a value is in a container</a:t>
            </a:r>
          </a:p>
          <a:p>
            <a:pPr lvl="1"/>
            <a:r>
              <a:rPr lang="en-GB" sz="2000" dirty="0"/>
              <a:t>use the </a:t>
            </a:r>
            <a:r>
              <a:rPr lang="en-GB" sz="2000" b="1" dirty="0">
                <a:solidFill>
                  <a:srgbClr val="0000FF"/>
                </a:solidFill>
                <a:latin typeface="Courier" pitchFamily="2" charset="0"/>
              </a:rPr>
              <a:t>in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0000FF"/>
                </a:solidFill>
                <a:latin typeface="Courier" pitchFamily="2" charset="0"/>
              </a:rPr>
              <a:t>not in </a:t>
            </a:r>
            <a:r>
              <a:rPr lang="en-GB" sz="2000" dirty="0"/>
              <a:t>operators</a:t>
            </a:r>
          </a:p>
          <a:p>
            <a:pPr lvl="1"/>
            <a:r>
              <a:rPr lang="en-GB" sz="2000" dirty="0"/>
              <a:t>can be used with tuples, lists, sets, dictionary keys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C4D4-3D87-1443-A115-A9F35D75C8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407E-15D5-644D-878B-4285BD57CC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58132-125F-F340-91A8-035DB22FE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60C0D-DF7B-D049-84FC-DFB4F465D013}"/>
              </a:ext>
            </a:extLst>
          </p:cNvPr>
          <p:cNvSpPr txBox="1"/>
          <p:nvPr/>
        </p:nvSpPr>
        <p:spPr>
          <a:xfrm>
            <a:off x="3881336" y="1916832"/>
            <a:ext cx="4654143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# tuples</a:t>
            </a:r>
          </a:p>
          <a:p>
            <a:r>
              <a:rPr lang="en-GB" sz="1600" dirty="0">
                <a:solidFill>
                  <a:schemeClr val="tx1"/>
                </a:solidFill>
              </a:rPr>
              <a:t>fruit = (</a:t>
            </a:r>
            <a:r>
              <a:rPr lang="en-GB" sz="1600" b="1" dirty="0">
                <a:solidFill>
                  <a:schemeClr val="tx1"/>
                </a:solidFill>
              </a:rPr>
              <a:t>'apple'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b="1" dirty="0">
                <a:solidFill>
                  <a:schemeClr val="tx1"/>
                </a:solidFill>
              </a:rPr>
              <a:t>'pear'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b="1" dirty="0">
                <a:solidFill>
                  <a:schemeClr val="tx1"/>
                </a:solidFill>
              </a:rPr>
              <a:t>'orange'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b="1" dirty="0">
                <a:solidFill>
                  <a:schemeClr val="tx1"/>
                </a:solidFill>
              </a:rPr>
              <a:t>'plum'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b="1" dirty="0">
                <a:solidFill>
                  <a:schemeClr val="tx1"/>
                </a:solidFill>
              </a:rPr>
              <a:t>'apple'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if </a:t>
            </a:r>
            <a:r>
              <a:rPr lang="en-GB" sz="1600" b="1" dirty="0">
                <a:solidFill>
                  <a:schemeClr val="tx1"/>
                </a:solidFill>
              </a:rPr>
              <a:t>'orange' </a:t>
            </a:r>
            <a:r>
              <a:rPr lang="en-GB" sz="1600" b="1" dirty="0">
                <a:solidFill>
                  <a:srgbClr val="0000FF"/>
                </a:solidFill>
              </a:rPr>
              <a:t>in</a:t>
            </a:r>
            <a:r>
              <a:rPr lang="en-GB" sz="1600" dirty="0">
                <a:solidFill>
                  <a:schemeClr val="tx1"/>
                </a:solidFill>
              </a:rPr>
              <a:t> fruit: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print(</a:t>
            </a:r>
            <a:r>
              <a:rPr lang="en-GB" sz="1600" b="1" dirty="0">
                <a:solidFill>
                  <a:schemeClr val="tx1"/>
                </a:solidFill>
              </a:rPr>
              <a:t>'orange is in the Tuple'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  <a:br>
              <a:rPr lang="en-GB" sz="1600" dirty="0">
                <a:solidFill>
                  <a:schemeClr val="tx1"/>
                </a:solidFill>
              </a:rPr>
            </a:b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if </a:t>
            </a:r>
            <a:r>
              <a:rPr lang="en-GB" sz="1600" b="1" dirty="0">
                <a:solidFill>
                  <a:schemeClr val="tx1"/>
                </a:solidFill>
              </a:rPr>
              <a:t>'orange' </a:t>
            </a:r>
            <a:r>
              <a:rPr lang="en-GB" sz="1600" b="1" dirty="0">
                <a:solidFill>
                  <a:srgbClr val="0000FF"/>
                </a:solidFill>
              </a:rPr>
              <a:t>not in </a:t>
            </a:r>
            <a:r>
              <a:rPr lang="en-GB" sz="1600" dirty="0">
                <a:solidFill>
                  <a:schemeClr val="tx1"/>
                </a:solidFill>
              </a:rPr>
              <a:t>fruit: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print(</a:t>
            </a:r>
            <a:r>
              <a:rPr lang="en-GB" sz="1600" b="1" dirty="0">
                <a:solidFill>
                  <a:schemeClr val="tx1"/>
                </a:solidFill>
              </a:rPr>
              <a:t>'orange is NOT in the Tuple'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  <a:br>
              <a:rPr lang="en-GB" sz="1600" dirty="0">
                <a:solidFill>
                  <a:schemeClr val="tx1"/>
                </a:solidFill>
              </a:rPr>
            </a:b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i="1" dirty="0">
                <a:solidFill>
                  <a:schemeClr val="tx1"/>
                </a:solidFill>
              </a:rPr>
              <a:t># Lists</a:t>
            </a:r>
            <a:br>
              <a:rPr lang="en-GB" sz="1600" i="1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list1 = [</a:t>
            </a:r>
            <a:r>
              <a:rPr lang="en-GB" sz="1600" b="1" dirty="0">
                <a:solidFill>
                  <a:schemeClr val="tx1"/>
                </a:solidFill>
              </a:rPr>
              <a:t>'John'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b="1" dirty="0">
                <a:solidFill>
                  <a:schemeClr val="tx1"/>
                </a:solidFill>
              </a:rPr>
              <a:t>'Paul'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b="1" dirty="0">
                <a:solidFill>
                  <a:schemeClr val="tx1"/>
                </a:solidFill>
              </a:rPr>
              <a:t>'George'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b="1" dirty="0">
                <a:solidFill>
                  <a:schemeClr val="tx1"/>
                </a:solidFill>
              </a:rPr>
              <a:t>'Ringo'</a:t>
            </a:r>
            <a:r>
              <a:rPr lang="en-GB" sz="1600" dirty="0">
                <a:solidFill>
                  <a:schemeClr val="tx1"/>
                </a:solidFill>
              </a:rPr>
              <a:t>]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if </a:t>
            </a:r>
            <a:r>
              <a:rPr lang="en-GB" sz="1600" b="1" dirty="0">
                <a:solidFill>
                  <a:schemeClr val="tx1"/>
                </a:solidFill>
              </a:rPr>
              <a:t>'Pete' </a:t>
            </a:r>
            <a:r>
              <a:rPr lang="en-GB" sz="1600" b="1" dirty="0">
                <a:solidFill>
                  <a:srgbClr val="0000FF"/>
                </a:solidFill>
              </a:rPr>
              <a:t>in</a:t>
            </a:r>
            <a:r>
              <a:rPr lang="en-GB" sz="1600" dirty="0">
                <a:solidFill>
                  <a:schemeClr val="tx1"/>
                </a:solidFill>
              </a:rPr>
              <a:t> list1: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print(</a:t>
            </a:r>
            <a:r>
              <a:rPr lang="en-GB" sz="1600" b="1" dirty="0">
                <a:solidFill>
                  <a:schemeClr val="tx1"/>
                </a:solidFill>
              </a:rPr>
              <a:t>'Pete in the list'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else: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1600" dirty="0">
                <a:solidFill>
                  <a:schemeClr val="tx1"/>
                </a:solidFill>
              </a:rPr>
              <a:t>    print(</a:t>
            </a:r>
            <a:r>
              <a:rPr lang="en-GB" sz="1600" b="1" dirty="0">
                <a:solidFill>
                  <a:schemeClr val="tx1"/>
                </a:solidFill>
              </a:rPr>
              <a:t>'Pete not in the list'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  <a:br>
              <a:rPr lang="en-GB" sz="1600" dirty="0">
                <a:solidFill>
                  <a:schemeClr val="tx1"/>
                </a:solidFill>
              </a:rPr>
            </a:b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B90CB-1166-254D-8655-99D4A27FD267}"/>
              </a:ext>
            </a:extLst>
          </p:cNvPr>
          <p:cNvSpPr txBox="1"/>
          <p:nvPr/>
        </p:nvSpPr>
        <p:spPr>
          <a:xfrm>
            <a:off x="6825208" y="5421057"/>
            <a:ext cx="2088232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orange is in the Tuple</a:t>
            </a:r>
          </a:p>
          <a:p>
            <a:r>
              <a:rPr lang="en-GB" sz="1400" dirty="0">
                <a:solidFill>
                  <a:schemeClr val="tx1"/>
                </a:solidFill>
              </a:rPr>
              <a:t>Pete not in the list</a:t>
            </a:r>
          </a:p>
        </p:txBody>
      </p:sp>
    </p:spTree>
    <p:extLst>
      <p:ext uri="{BB962C8B-B14F-4D97-AF65-F5344CB8AC3E}">
        <p14:creationId xmlns:p14="http://schemas.microsoft.com/office/powerpoint/2010/main" val="347824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3B7D-F0CD-5347-A8AD-89AEA4C1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</a:t>
            </a:r>
            <a:r>
              <a:rPr lang="en-US"/>
              <a:t>through Containers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187C-6536-8849-A1EE-41025C1E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iterate through all the values in a container</a:t>
            </a:r>
          </a:p>
          <a:p>
            <a:pPr lvl="1"/>
            <a:r>
              <a:rPr lang="en-US" sz="2000" dirty="0"/>
              <a:t>such as a list, a tuple or a set</a:t>
            </a:r>
          </a:p>
          <a:p>
            <a:r>
              <a:rPr lang="en-US" sz="2500" dirty="0"/>
              <a:t>Use a for loop</a:t>
            </a:r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B33D-06E6-0346-98A4-A20F0D64F2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A1AC-DEE3-6C45-8579-1C7FAA3242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B80A-4E2A-7844-8A5E-AEA24AF3DB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BAC4D-00CF-6F40-AEA7-F50E3B263494}"/>
              </a:ext>
            </a:extLst>
          </p:cNvPr>
          <p:cNvSpPr txBox="1"/>
          <p:nvPr/>
        </p:nvSpPr>
        <p:spPr>
          <a:xfrm>
            <a:off x="3296816" y="3513343"/>
            <a:ext cx="24482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# Set up the list</a:t>
            </a:r>
          </a:p>
          <a:p>
            <a:r>
              <a:rPr lang="en-GB" sz="1600" dirty="0">
                <a:solidFill>
                  <a:schemeClr val="tx1"/>
                </a:solidFill>
              </a:rPr>
              <a:t>list = [1, 3, 5, 7, 9] </a:t>
            </a:r>
          </a:p>
          <a:p>
            <a:r>
              <a:rPr lang="en-GB" sz="1600" dirty="0">
                <a:solidFill>
                  <a:schemeClr val="tx1"/>
                </a:solidFill>
              </a:rPr>
              <a:t>   </a:t>
            </a:r>
          </a:p>
          <a:p>
            <a:r>
              <a:rPr lang="en-GB" sz="1600" dirty="0">
                <a:solidFill>
                  <a:schemeClr val="tx1"/>
                </a:solidFill>
              </a:rPr>
              <a:t># Using for loop </a:t>
            </a:r>
          </a:p>
          <a:p>
            <a:r>
              <a:rPr lang="en-GB" sz="1600" b="1" dirty="0">
                <a:solidFill>
                  <a:srgbClr val="0000FF"/>
                </a:solidFill>
              </a:rPr>
              <a:t>for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rgbClr val="0000FF"/>
                </a:solidFill>
              </a:rPr>
              <a:t>in</a:t>
            </a:r>
            <a:r>
              <a:rPr lang="en-GB" sz="1600" dirty="0">
                <a:solidFill>
                  <a:schemeClr val="tx1"/>
                </a:solidFill>
              </a:rPr>
              <a:t> list: </a:t>
            </a:r>
          </a:p>
          <a:p>
            <a:r>
              <a:rPr lang="en-GB" sz="1600" dirty="0">
                <a:solidFill>
                  <a:schemeClr val="tx1"/>
                </a:solidFill>
              </a:rPr>
              <a:t>    print(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1EBB9-5CF7-B64C-8D84-43F7B2AB7F4A}"/>
              </a:ext>
            </a:extLst>
          </p:cNvPr>
          <p:cNvSpPr txBox="1"/>
          <p:nvPr/>
        </p:nvSpPr>
        <p:spPr>
          <a:xfrm>
            <a:off x="5454082" y="4365104"/>
            <a:ext cx="582012" cy="1015663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1</a:t>
            </a:r>
          </a:p>
          <a:p>
            <a:r>
              <a:rPr lang="en-GB" sz="1200" dirty="0">
                <a:solidFill>
                  <a:schemeClr val="tx1"/>
                </a:solidFill>
              </a:rPr>
              <a:t>3</a:t>
            </a:r>
          </a:p>
          <a:p>
            <a:r>
              <a:rPr lang="en-GB" sz="1200" dirty="0">
                <a:solidFill>
                  <a:schemeClr val="tx1"/>
                </a:solidFill>
              </a:rPr>
              <a:t>5</a:t>
            </a:r>
          </a:p>
          <a:p>
            <a:r>
              <a:rPr lang="en-GB" sz="1200" dirty="0">
                <a:solidFill>
                  <a:schemeClr val="tx1"/>
                </a:solidFill>
              </a:rPr>
              <a:t>7</a:t>
            </a:r>
          </a:p>
          <a:p>
            <a:r>
              <a:rPr lang="en-GB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6392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Characteristics of Data Containers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Python Collection Types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Collection constructor functions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 for membership &amp;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07473-4524-BA4E-982B-ABAB7A35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E0B6EA2-29C6-9DE9-E688-D6A251AB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2098131"/>
            <a:ext cx="357374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E585-EB7A-CC46-A94C-4304B657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Data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12D5-95BC-904C-803F-932DCEAB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210228" cy="4529138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Allow multiple values to be held together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Have a set of features</a:t>
            </a:r>
          </a:p>
          <a:p>
            <a:pPr lvl="1"/>
            <a:r>
              <a:rPr lang="en-GB" sz="2000" dirty="0">
                <a:ea typeface="Tahoma" panose="020B0604030504040204" pitchFamily="34" charset="0"/>
                <a:cs typeface="Tahoma" panose="020B0604030504040204" pitchFamily="34" charset="0"/>
              </a:rPr>
              <a:t>ordered or unordered</a:t>
            </a:r>
          </a:p>
          <a:p>
            <a:pPr lvl="1"/>
            <a:r>
              <a:rPr lang="en-GB" sz="2000" dirty="0">
                <a:ea typeface="Tahoma" panose="020B0604030504040204" pitchFamily="34" charset="0"/>
                <a:cs typeface="Tahoma" panose="020B0604030504040204" pitchFamily="34" charset="0"/>
              </a:rPr>
              <a:t>mutable or immutable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that is modifiable or not</a:t>
            </a:r>
          </a:p>
          <a:p>
            <a:pPr lvl="1"/>
            <a:r>
              <a:rPr lang="en-GB" sz="2000" dirty="0">
                <a:ea typeface="Tahoma" panose="020B0604030504040204" pitchFamily="34" charset="0"/>
                <a:cs typeface="Tahoma" panose="020B0604030504040204" pitchFamily="34" charset="0"/>
              </a:rPr>
              <a:t>allow duplicates or not</a:t>
            </a:r>
          </a:p>
          <a:p>
            <a:pPr lvl="1"/>
            <a:r>
              <a:rPr lang="en-GB" sz="2000" dirty="0">
                <a:ea typeface="Tahoma" panose="020B0604030504040204" pitchFamily="34" charset="0"/>
                <a:cs typeface="Tahoma" panose="020B0604030504040204" pitchFamily="34" charset="0"/>
              </a:rPr>
              <a:t>may associate a value with an index or key</a:t>
            </a:r>
          </a:p>
          <a:p>
            <a:pPr lvl="1"/>
            <a:r>
              <a:rPr lang="en-GB" sz="2000" dirty="0">
                <a:ea typeface="Tahoma" panose="020B0604030504040204" pitchFamily="34" charset="0"/>
                <a:cs typeface="Tahoma" panose="020B0604030504040204" pitchFamily="34" charset="0"/>
              </a:rPr>
              <a:t>may be growable or not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Choose appropriate container type based on your requirements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Often referred to as collections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3911-3A78-1141-BF3C-919A46CC5D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1D600-5435-F740-BF91-AB29AA3C46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42E3-C97F-8A48-946D-6B21EB70C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47729694-12E1-AEBB-A044-E0B36CDC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2478263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01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206" y="1484784"/>
            <a:ext cx="6113885" cy="45291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Four core container types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b="1" dirty="0">
                <a:solidFill>
                  <a:srgbClr val="0000FF"/>
                </a:solidFill>
              </a:rPr>
              <a:t>Tuples</a:t>
            </a:r>
            <a:r>
              <a:rPr lang="en-GB" sz="2000" dirty="0"/>
              <a:t> represent a collection of values 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ordered, fixed size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immutable (cannot be modified)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allow duplicate members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</a:p>
          <a:p>
            <a:pPr lvl="1"/>
            <a:r>
              <a:rPr lang="en-GB" sz="2000" b="1" dirty="0">
                <a:solidFill>
                  <a:srgbClr val="0000FF"/>
                </a:solidFill>
              </a:rPr>
              <a:t>Lists</a:t>
            </a:r>
            <a:r>
              <a:rPr lang="en-GB" sz="2000" dirty="0"/>
              <a:t> are 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mutable (changeable)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allow duplicate members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growable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67E342-6A61-8F4C-887D-76A98C451724}"/>
              </a:ext>
            </a:extLst>
          </p:cNvPr>
          <p:cNvSpPr txBox="1">
            <a:spLocks/>
          </p:cNvSpPr>
          <p:nvPr/>
        </p:nvSpPr>
        <p:spPr bwMode="auto">
          <a:xfrm>
            <a:off x="4736976" y="2492896"/>
            <a:ext cx="5248929" cy="388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0" fontAlgn="base" hangingPunct="0">
              <a:lnSpc>
                <a:spcPct val="125000"/>
              </a:lnSpc>
              <a:spcBef>
                <a:spcPts val="700"/>
              </a:spcBef>
              <a:spcAft>
                <a:spcPct val="0"/>
              </a:spcAft>
              <a:buClr>
                <a:srgbClr val="170199"/>
              </a:buClr>
              <a:buSzPct val="75000"/>
              <a:buFont typeface="Wingdings" pitchFamily="2" charset="2"/>
              <a:buChar char="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0" fontAlgn="base" hangingPunct="0"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  <a:buClr>
                <a:srgbClr val="170199"/>
              </a:buClr>
              <a:buSzPct val="75000"/>
              <a:buFont typeface="Wingdings" pitchFamily="2" charset="2"/>
              <a:buChar char="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115000"/>
              </a:lnSpc>
              <a:spcBef>
                <a:spcPts val="500"/>
              </a:spcBef>
              <a:spcAft>
                <a:spcPct val="0"/>
              </a:spcAft>
              <a:buClr>
                <a:srgbClr val="00CCFF"/>
              </a:buClr>
              <a:buSzPct val="65000"/>
              <a:buFont typeface="Wingdings" pitchFamily="2" charset="2"/>
              <a:buChar char="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10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170199"/>
              </a:buClr>
              <a:buSzPct val="80000"/>
              <a:buFont typeface="Wingdings" pitchFamily="2" charset="2"/>
              <a:buChar char="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000" b="1" dirty="0">
                <a:solidFill>
                  <a:schemeClr val="tx1"/>
                </a:solidFill>
              </a:rPr>
              <a:t>Sets</a:t>
            </a:r>
            <a:r>
              <a:rPr lang="en-GB" sz="2000" dirty="0"/>
              <a:t> are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unordered, growable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mutable (changeable)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do not allow duplicate values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can only hold immutable objects</a:t>
            </a:r>
          </a:p>
          <a:p>
            <a:pPr lvl="1"/>
            <a:r>
              <a:rPr lang="en-GB" sz="2000" b="1" dirty="0">
                <a:solidFill>
                  <a:srgbClr val="0000FF"/>
                </a:solidFill>
              </a:rPr>
              <a:t>Dictionaries</a:t>
            </a:r>
            <a:r>
              <a:rPr lang="en-GB" sz="2000" dirty="0"/>
              <a:t> are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ordered 3.7 on (unordered prior to 3.7)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mutable (changeable)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indexed by a key which references a value</a:t>
            </a:r>
          </a:p>
          <a:p>
            <a:pPr lvl="2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growable</a:t>
            </a:r>
          </a:p>
          <a:p>
            <a:pPr lvl="1"/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pic>
        <p:nvPicPr>
          <p:cNvPr id="8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812B7391-B491-DD6B-6A11-5565CCF52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43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AD1D-DBE4-2644-8668-27AFF138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6273-D8AD-A347-AE50-F716BC7D4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3" y="1349816"/>
            <a:ext cx="8913681" cy="4529138"/>
          </a:xfrm>
        </p:spPr>
        <p:txBody>
          <a:bodyPr/>
          <a:lstStyle/>
          <a:p>
            <a:r>
              <a:rPr lang="en-US" sz="2400" dirty="0"/>
              <a:t>Immutable ordered collections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5BE0E2-47A1-5D4C-8A4E-B031D121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altLang="en-US"/>
              <a:t>04/12/2023</a:t>
            </a:r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818359-6DC3-5E4D-85DC-517527A4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containers</a:t>
            </a:r>
            <a:endParaRPr lang="en-US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88ABFA-7D09-7A4C-8304-6C5B9CB3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6F290-D301-4864-9490-340EF11588D9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396BF-5479-2346-B676-DF175490A7F5}"/>
              </a:ext>
            </a:extLst>
          </p:cNvPr>
          <p:cNvSpPr txBox="1"/>
          <p:nvPr/>
        </p:nvSpPr>
        <p:spPr>
          <a:xfrm>
            <a:off x="495300" y="1844824"/>
            <a:ext cx="5990170" cy="4793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empty_tuple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()</a:t>
            </a: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tup1 = (1, 3, 5, 7)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'tup1[0]:\t'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tup1[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'tup1[1]:\t'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tup1[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'tup1[1:3]:\t'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tup1[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1:3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   # return a slice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'tup1[:3]:\t'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tup1[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:3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'tup1[1:]:\t'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tup1[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(tup1):\t'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(tup1))</a:t>
            </a:r>
          </a:p>
          <a:p>
            <a:pPr>
              <a:spcBef>
                <a:spcPts val="300"/>
              </a:spcBef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tup2 = (1,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'John'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-23.45)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print(tup2)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tup3 = 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'apple'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'pear'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'orange'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'plum'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'apple'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tup3: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print(fruit)</a:t>
            </a:r>
          </a:p>
          <a:p>
            <a:pPr>
              <a:spcBef>
                <a:spcPts val="300"/>
              </a:spcBef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'orange'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tup3: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'orange is in the Tuple')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7A69F-1B00-1846-AE96-A9DB711EFF3B}"/>
              </a:ext>
            </a:extLst>
          </p:cNvPr>
          <p:cNvSpPr txBox="1"/>
          <p:nvPr/>
        </p:nvSpPr>
        <p:spPr>
          <a:xfrm>
            <a:off x="6147094" y="2780928"/>
            <a:ext cx="3240359" cy="289310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tup1[0]:	 1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tup1[1]:	 3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tup1[1:3]:	 (3, 5)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tup1[:3]:	 (1, 3, 5)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tup1[1:]:	 (3, 5, 7)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urier" pitchFamily="2" charset="0"/>
              </a:rPr>
              <a:t>len</a:t>
            </a:r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(tup1):	 4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(1, 'John', True, -23.45)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apple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pear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orange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plum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apple</a:t>
            </a:r>
          </a:p>
          <a:p>
            <a:r>
              <a:rPr lang="en-GB" sz="1400" dirty="0">
                <a:solidFill>
                  <a:schemeClr val="tx1"/>
                </a:solidFill>
                <a:latin typeface="Courier" pitchFamily="2" charset="0"/>
              </a:rPr>
              <a:t>orange is in the Tuple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8CD6E-BBA7-5949-76BE-AF62444D3D66}"/>
              </a:ext>
            </a:extLst>
          </p:cNvPr>
          <p:cNvSpPr txBox="1"/>
          <p:nvPr/>
        </p:nvSpPr>
        <p:spPr>
          <a:xfrm>
            <a:off x="6969224" y="6017124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tup[-1] – gets end of tuple</a:t>
            </a:r>
          </a:p>
        </p:txBody>
      </p:sp>
    </p:spTree>
    <p:extLst>
      <p:ext uri="{BB962C8B-B14F-4D97-AF65-F5344CB8AC3E}">
        <p14:creationId xmlns:p14="http://schemas.microsoft.com/office/powerpoint/2010/main" val="9336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0693-2A8E-CC44-A008-244C7A63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DC44-FB2B-0A47-86B9-B922A66E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nest tuples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4245-B6E7-CD4A-9845-0C2FA8F9F5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4109-22DB-AE4D-8286-D944B85B56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5AD3-2BC2-6245-9500-BA4065AE2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FA61B4-DD18-DD4C-8242-ACDD294C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8" y="2270428"/>
            <a:ext cx="5917994" cy="20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99557-38F4-D24E-95EC-47B0229FD7EE}"/>
              </a:ext>
            </a:extLst>
          </p:cNvPr>
          <p:cNvSpPr txBox="1"/>
          <p:nvPr/>
        </p:nvSpPr>
        <p:spPr>
          <a:xfrm>
            <a:off x="952238" y="4707613"/>
            <a:ext cx="522489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tuple1 = (1, 3, 5, 7)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tuple2 = 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Phoebe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tuple3 = (42, tuple1, tuple2, 5.5)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print(tuple3)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print(tuple3[1][1])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9B892-B2F7-1442-BF23-1369262CB881}"/>
              </a:ext>
            </a:extLst>
          </p:cNvPr>
          <p:cNvSpPr txBox="1"/>
          <p:nvPr/>
        </p:nvSpPr>
        <p:spPr>
          <a:xfrm>
            <a:off x="4263864" y="5710863"/>
            <a:ext cx="4740419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(42, (1, 3, 5, 7), ('John', 'Denise', 'Phoebe', 'Adam'), 5.5)</a:t>
            </a:r>
          </a:p>
          <a:p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1618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5ADB-D7B5-CD45-8A6A-DEA09C51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87DD-344E-354F-B8BD-82AC2119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136" y="412950"/>
            <a:ext cx="3168352" cy="954316"/>
          </a:xfrm>
        </p:spPr>
        <p:txBody>
          <a:bodyPr/>
          <a:lstStyle/>
          <a:p>
            <a:r>
              <a:rPr lang="en-US" sz="2400" dirty="0"/>
              <a:t>Mutable ordered container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98F1-5F59-8549-924A-A26F17E414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4882-F079-774F-AAAF-1957ACB6DF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3513-9C2E-5846-81B0-EA198CF035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9E21F-2374-954F-9AC5-7C0DC9A4FEBE}"/>
              </a:ext>
            </a:extLst>
          </p:cNvPr>
          <p:cNvSpPr txBox="1"/>
          <p:nvPr/>
        </p:nvSpPr>
        <p:spPr>
          <a:xfrm>
            <a:off x="520434" y="1526183"/>
            <a:ext cx="6520798" cy="5147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empty_list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[] #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empty_list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list()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 = [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'John'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'Paul'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'George'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'Ringo’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(list1))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'list1[1]:'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list1[1])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'list1[1:3]:'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list1[1:3])  # obtain a slice from 1 up to 3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'list[:3]:'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list1[:3])        # obtain a slice from start up to 3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'list[1:]:'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list1[1:])        # obtain a slice from start 1 to end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list1.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'Pete'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list1.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'Albert'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'Bob'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print(list1)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list1.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(2, 7)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print(list1)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list1.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'Pete'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print(list1)</a:t>
            </a:r>
          </a:p>
          <a:p>
            <a:pPr>
              <a:spcBef>
                <a:spcPts val="300"/>
              </a:spcBef>
              <a:buNone/>
            </a:pP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list1[1:3]</a:t>
            </a:r>
          </a:p>
          <a:p>
            <a:pPr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print(list1)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028B8-C898-5A4F-A8E1-C2E1577A9161}"/>
              </a:ext>
            </a:extLst>
          </p:cNvPr>
          <p:cNvSpPr txBox="1"/>
          <p:nvPr/>
        </p:nvSpPr>
        <p:spPr>
          <a:xfrm>
            <a:off x="3872714" y="4456528"/>
            <a:ext cx="5824133" cy="2123658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'Paul', 'George', 'Ringo'] :  4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list1[1]: Paul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list1[1:3]: ['Paul', 'George’]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list[:3]: ['John', 'Paul', 'George’]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list[1:]: ['Paul', 'George', 'Ringo’]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'Paul', 'George', 'Ringo', 'Pete’]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'Paul', 'George', 'Ringo', 'Pete', 'Albert', 'Bob’]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'Paul', 7, 'George', 'Ringo', 'Pete', 'Albert', 'Bob]</a:t>
            </a:r>
          </a:p>
          <a:p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'Paul', 7, 'George', 'Ringo', 'Albert', 'Bob]</a:t>
            </a:r>
          </a:p>
          <a:p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['John', 'George', 'Ringo', 'Albert', 'Bob']</a:t>
            </a:r>
          </a:p>
        </p:txBody>
      </p:sp>
    </p:spTree>
    <p:extLst>
      <p:ext uri="{BB962C8B-B14F-4D97-AF65-F5344CB8AC3E}">
        <p14:creationId xmlns:p14="http://schemas.microsoft.com/office/powerpoint/2010/main" val="107297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3755-03C2-E54F-A702-244F5DAC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A6E5B6-011F-EB47-B183-3FF7850457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552" y="1600200"/>
          <a:ext cx="82089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387">
                  <a:extLst>
                    <a:ext uri="{9D8B030D-6E8A-4147-A177-3AD203B41FA5}">
                      <a16:colId xmlns:a16="http://schemas.microsoft.com/office/drawing/2014/main" val="2801805551"/>
                    </a:ext>
                  </a:extLst>
                </a:gridCol>
                <a:gridCol w="7021525">
                  <a:extLst>
                    <a:ext uri="{9D8B030D-6E8A-4147-A177-3AD203B41FA5}">
                      <a16:colId xmlns:a16="http://schemas.microsoft.com/office/drawing/2014/main" val="2568220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6019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append()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Adds an element at the end of the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59957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clear()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Removes all the elements from the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1125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copy()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copy of the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7619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count()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the number of elements with the specified value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17495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extend()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Add the elements of a list (or any iterable), to the end of the current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25481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index()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the index of the first element with the specified value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9282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insert()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Adds an element at the specified position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74676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pop()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Removes the element at the specified position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16126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remove()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Removes the item with the specified value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21261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reverse()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Reverses the order of the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4978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sort()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Sorts the current list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1939782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13F-C2C2-0D4B-BA5C-6BA0D53736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8C2E-7FFA-F341-8ADC-7E1FBFB99E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EF23-69A1-4340-96EB-7BBF8E65A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B4A0-18A7-A04C-9B18-5F7F5BA2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6594-2F95-4B41-8099-0AE54E09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531249"/>
          </a:xfrm>
        </p:spPr>
        <p:txBody>
          <a:bodyPr/>
          <a:lstStyle/>
          <a:p>
            <a:r>
              <a:rPr lang="en-US" sz="2400" dirty="0"/>
              <a:t>Can nest lists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2598-EDA9-0841-B14D-8FBA90981F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04/12/2023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00D7-8444-584B-8F8E-0BF0918749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DE3D-1C11-4144-90D6-8B57374D1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1DFA-3065-184B-B697-96265C604607}"/>
              </a:ext>
            </a:extLst>
          </p:cNvPr>
          <p:cNvSpPr txBox="1"/>
          <p:nvPr/>
        </p:nvSpPr>
        <p:spPr>
          <a:xfrm>
            <a:off x="632520" y="4945362"/>
            <a:ext cx="51125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 = [1, 43.5,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Phoebe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True]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= ['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31]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root_list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l1, l2,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root_list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root_list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[1][1])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40411-7C38-1848-9C51-7054019455A7}"/>
              </a:ext>
            </a:extLst>
          </p:cNvPr>
          <p:cNvSpPr txBox="1"/>
          <p:nvPr/>
        </p:nvSpPr>
        <p:spPr>
          <a:xfrm>
            <a:off x="3453780" y="5949280"/>
            <a:ext cx="5209374" cy="307777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['John', [1, 43.5, Phoebe, True], ['apple', 'orange', 31], 'Denise']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CC724-C068-C6A0-F6B4-FF4D3C3086B1}"/>
              </a:ext>
            </a:extLst>
          </p:cNvPr>
          <p:cNvSpPr/>
          <p:nvPr/>
        </p:nvSpPr>
        <p:spPr bwMode="auto">
          <a:xfrm>
            <a:off x="3453780" y="2145211"/>
            <a:ext cx="3960440" cy="852909"/>
          </a:xfrm>
          <a:prstGeom prst="rect">
            <a:avLst/>
          </a:prstGeom>
          <a:solidFill>
            <a:srgbClr val="DCC8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CB0F04-D4AD-0319-0232-A399E919D53C}"/>
              </a:ext>
            </a:extLst>
          </p:cNvPr>
          <p:cNvSpPr/>
          <p:nvPr/>
        </p:nvSpPr>
        <p:spPr bwMode="auto">
          <a:xfrm>
            <a:off x="3677662" y="2376403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John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9E06F91-9EA9-054A-0463-A8C0E93938B7}"/>
              </a:ext>
            </a:extLst>
          </p:cNvPr>
          <p:cNvSpPr/>
          <p:nvPr/>
        </p:nvSpPr>
        <p:spPr bwMode="auto">
          <a:xfrm>
            <a:off x="6466008" y="2378505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Denise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4F64B4B-2F7B-A5C4-F358-21FE29A30B11}"/>
              </a:ext>
            </a:extLst>
          </p:cNvPr>
          <p:cNvSpPr/>
          <p:nvPr/>
        </p:nvSpPr>
        <p:spPr bwMode="auto">
          <a:xfrm>
            <a:off x="4597729" y="2376403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C0E83B-13B5-A6F4-E45C-0BE27BFB9A4F}"/>
              </a:ext>
            </a:extLst>
          </p:cNvPr>
          <p:cNvSpPr/>
          <p:nvPr/>
        </p:nvSpPr>
        <p:spPr bwMode="auto">
          <a:xfrm>
            <a:off x="5517796" y="2376403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A85C2-6491-58F2-1C2B-2DF69016C0E7}"/>
              </a:ext>
            </a:extLst>
          </p:cNvPr>
          <p:cNvSpPr/>
          <p:nvPr/>
        </p:nvSpPr>
        <p:spPr bwMode="auto">
          <a:xfrm>
            <a:off x="848544" y="3713518"/>
            <a:ext cx="3960440" cy="852909"/>
          </a:xfrm>
          <a:prstGeom prst="rect">
            <a:avLst/>
          </a:prstGeom>
          <a:solidFill>
            <a:srgbClr val="DCC8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472D1DA-C116-29A0-B1AF-AC81848B0A52}"/>
              </a:ext>
            </a:extLst>
          </p:cNvPr>
          <p:cNvSpPr/>
          <p:nvPr/>
        </p:nvSpPr>
        <p:spPr bwMode="auto">
          <a:xfrm>
            <a:off x="1100572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CDE33B-BF60-FB73-DFB8-E62FFC628FA4}"/>
              </a:ext>
            </a:extLst>
          </p:cNvPr>
          <p:cNvSpPr/>
          <p:nvPr/>
        </p:nvSpPr>
        <p:spPr bwMode="auto">
          <a:xfrm>
            <a:off x="3860772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True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808EFC3-BAD3-1DAC-DBAF-98375417304E}"/>
              </a:ext>
            </a:extLst>
          </p:cNvPr>
          <p:cNvSpPr/>
          <p:nvPr/>
        </p:nvSpPr>
        <p:spPr bwMode="auto">
          <a:xfrm>
            <a:off x="2020639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43.5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F01D5F-BC4B-38A3-E2AF-036F11892FD9}"/>
              </a:ext>
            </a:extLst>
          </p:cNvPr>
          <p:cNvSpPr/>
          <p:nvPr/>
        </p:nvSpPr>
        <p:spPr bwMode="auto">
          <a:xfrm>
            <a:off x="2887442" y="3946812"/>
            <a:ext cx="873337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 Phoebe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75341D-CD51-FE52-45AC-3F92FD8F7EFD}"/>
              </a:ext>
            </a:extLst>
          </p:cNvPr>
          <p:cNvSpPr/>
          <p:nvPr/>
        </p:nvSpPr>
        <p:spPr bwMode="auto">
          <a:xfrm>
            <a:off x="6199330" y="3713518"/>
            <a:ext cx="3051956" cy="852909"/>
          </a:xfrm>
          <a:prstGeom prst="rect">
            <a:avLst/>
          </a:prstGeom>
          <a:solidFill>
            <a:srgbClr val="DCC8E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5102AD-5B1D-698B-D8D2-9DB17C37CF37}"/>
              </a:ext>
            </a:extLst>
          </p:cNvPr>
          <p:cNvSpPr/>
          <p:nvPr/>
        </p:nvSpPr>
        <p:spPr bwMode="auto">
          <a:xfrm>
            <a:off x="6451358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apple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E038680-8DC9-DEBA-B332-D3DAE4AF4D16}"/>
              </a:ext>
            </a:extLst>
          </p:cNvPr>
          <p:cNvSpPr/>
          <p:nvPr/>
        </p:nvSpPr>
        <p:spPr bwMode="auto">
          <a:xfrm>
            <a:off x="7371425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orange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418669-8B55-32C0-4276-5B9E62D6A184}"/>
              </a:ext>
            </a:extLst>
          </p:cNvPr>
          <p:cNvSpPr/>
          <p:nvPr/>
        </p:nvSpPr>
        <p:spPr bwMode="auto">
          <a:xfrm>
            <a:off x="8291492" y="3946812"/>
            <a:ext cx="720080" cy="386321"/>
          </a:xfrm>
          <a:prstGeom prst="roundRect">
            <a:avLst/>
          </a:prstGeom>
          <a:solidFill>
            <a:srgbClr val="FFD2C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23519-FBA9-667A-E4F9-9E85A7058FAB}"/>
              </a:ext>
            </a:extLst>
          </p:cNvPr>
          <p:cNvSpPr txBox="1"/>
          <p:nvPr/>
        </p:nvSpPr>
        <p:spPr>
          <a:xfrm>
            <a:off x="4850777" y="27354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F76DB-6ECE-75C0-E0AD-61F6AF6BF2F6}"/>
              </a:ext>
            </a:extLst>
          </p:cNvPr>
          <p:cNvSpPr txBox="1"/>
          <p:nvPr/>
        </p:nvSpPr>
        <p:spPr>
          <a:xfrm>
            <a:off x="3917004" y="273548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319628-D640-498D-3C89-859D9FCC82B0}"/>
              </a:ext>
            </a:extLst>
          </p:cNvPr>
          <p:cNvSpPr txBox="1"/>
          <p:nvPr/>
        </p:nvSpPr>
        <p:spPr>
          <a:xfrm>
            <a:off x="5784550" y="27354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675ACF-D1A8-D04C-763A-F690D4864CB2}"/>
              </a:ext>
            </a:extLst>
          </p:cNvPr>
          <p:cNvSpPr txBox="1"/>
          <p:nvPr/>
        </p:nvSpPr>
        <p:spPr>
          <a:xfrm>
            <a:off x="7567658" y="42945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44BF9-D5EE-C915-DF1C-99A68C51C7A6}"/>
              </a:ext>
            </a:extLst>
          </p:cNvPr>
          <p:cNvSpPr txBox="1"/>
          <p:nvPr/>
        </p:nvSpPr>
        <p:spPr>
          <a:xfrm>
            <a:off x="6655274" y="4308801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9FF2D5-C8C0-49FB-0DB9-3B72CD4C376E}"/>
              </a:ext>
            </a:extLst>
          </p:cNvPr>
          <p:cNvSpPr txBox="1"/>
          <p:nvPr/>
        </p:nvSpPr>
        <p:spPr>
          <a:xfrm>
            <a:off x="8487725" y="43073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86D0A5-291F-3C76-F7C1-B1BBD224AE30}"/>
              </a:ext>
            </a:extLst>
          </p:cNvPr>
          <p:cNvSpPr txBox="1"/>
          <p:nvPr/>
        </p:nvSpPr>
        <p:spPr>
          <a:xfrm>
            <a:off x="6718324" y="27354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71BDFD-C5FC-E9AA-B5C6-C9ED3B9E1E00}"/>
              </a:ext>
            </a:extLst>
          </p:cNvPr>
          <p:cNvSpPr txBox="1"/>
          <p:nvPr/>
        </p:nvSpPr>
        <p:spPr>
          <a:xfrm>
            <a:off x="2256456" y="4319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697F8D-AE30-389D-387D-B7A542F606D6}"/>
              </a:ext>
            </a:extLst>
          </p:cNvPr>
          <p:cNvSpPr txBox="1"/>
          <p:nvPr/>
        </p:nvSpPr>
        <p:spPr>
          <a:xfrm>
            <a:off x="1322683" y="4319811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39F253-F8DF-37EE-C8B1-7AC0CB662A29}"/>
              </a:ext>
            </a:extLst>
          </p:cNvPr>
          <p:cNvSpPr txBox="1"/>
          <p:nvPr/>
        </p:nvSpPr>
        <p:spPr>
          <a:xfrm>
            <a:off x="3190229" y="4319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DBE8C-C528-0E1D-F71D-264204ADECDB}"/>
              </a:ext>
            </a:extLst>
          </p:cNvPr>
          <p:cNvSpPr txBox="1"/>
          <p:nvPr/>
        </p:nvSpPr>
        <p:spPr>
          <a:xfrm>
            <a:off x="4124003" y="4319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B5EBC4-3CA5-0217-DD85-74D4E70F49C5}"/>
              </a:ext>
            </a:extLst>
          </p:cNvPr>
          <p:cNvCxnSpPr/>
          <p:nvPr/>
        </p:nvCxnSpPr>
        <p:spPr bwMode="auto">
          <a:xfrm flipH="1">
            <a:off x="2737909" y="2564904"/>
            <a:ext cx="2215091" cy="114861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133616-7482-2783-BBE3-DD78E2FD0C9F}"/>
              </a:ext>
            </a:extLst>
          </p:cNvPr>
          <p:cNvCxnSpPr>
            <a:endCxn id="20" idx="0"/>
          </p:cNvCxnSpPr>
          <p:nvPr/>
        </p:nvCxnSpPr>
        <p:spPr bwMode="auto">
          <a:xfrm>
            <a:off x="5916529" y="2577796"/>
            <a:ext cx="1808779" cy="113572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87378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1309</Words>
  <Application>Microsoft Macintosh PowerPoint</Application>
  <PresentationFormat>A4 Paper (210x297 mm)</PresentationFormat>
  <Paragraphs>234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Python Container Data Types</vt:lpstr>
      <vt:lpstr>Plan for Session</vt:lpstr>
      <vt:lpstr>Characteristics of Data Containers</vt:lpstr>
      <vt:lpstr>Python Collection Types</vt:lpstr>
      <vt:lpstr>Tuples</vt:lpstr>
      <vt:lpstr>Nested Tuples</vt:lpstr>
      <vt:lpstr>Lists</vt:lpstr>
      <vt:lpstr>List methods</vt:lpstr>
      <vt:lpstr>Nested Lists</vt:lpstr>
      <vt:lpstr>Nesting Tuples and Lists</vt:lpstr>
      <vt:lpstr>Collection constructor functions</vt:lpstr>
      <vt:lpstr>Check for membership of Containers</vt:lpstr>
      <vt:lpstr>Iterating through Containers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86</cp:revision>
  <cp:lastPrinted>2023-12-04T10:36:52Z</cp:lastPrinted>
  <dcterms:modified xsi:type="dcterms:W3CDTF">2023-12-04T10:36:56Z</dcterms:modified>
</cp:coreProperties>
</file>