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6"/>
  </p:notesMasterIdLst>
  <p:handoutMasterIdLst>
    <p:handoutMasterId r:id="rId17"/>
  </p:handoutMasterIdLst>
  <p:sldIdLst>
    <p:sldId id="256" r:id="rId3"/>
    <p:sldId id="327" r:id="rId4"/>
    <p:sldId id="340" r:id="rId5"/>
    <p:sldId id="341" r:id="rId6"/>
    <p:sldId id="342" r:id="rId7"/>
    <p:sldId id="343" r:id="rId8"/>
    <p:sldId id="344" r:id="rId9"/>
    <p:sldId id="347" r:id="rId10"/>
    <p:sldId id="345" r:id="rId11"/>
    <p:sldId id="346" r:id="rId12"/>
    <p:sldId id="427" r:id="rId13"/>
    <p:sldId id="426" r:id="rId14"/>
    <p:sldId id="334" r:id="rId15"/>
  </p:sldIdLst>
  <p:sldSz cx="9906000" cy="6858000" type="A4"/>
  <p:notesSz cx="7086600" cy="102219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75" autoAdjust="0"/>
    <p:restoredTop sz="96886" autoAdjust="0"/>
  </p:normalViewPr>
  <p:slideViewPr>
    <p:cSldViewPr>
      <p:cViewPr varScale="1">
        <p:scale>
          <a:sx n="133" d="100"/>
          <a:sy n="133" d="100"/>
        </p:scale>
        <p:origin x="200" y="4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220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4788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4788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CBFC2FC-AB15-4A86-A090-42EA9D9D8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17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1"/>
          <p:cNvSpPr>
            <a:spLocks noChangeArrowheads="1"/>
          </p:cNvSpPr>
          <p:nvPr/>
        </p:nvSpPr>
        <p:spPr bwMode="auto">
          <a:xfrm>
            <a:off x="0" y="0"/>
            <a:ext cx="7086600" cy="102219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014788" y="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76288" y="766763"/>
            <a:ext cx="5532437" cy="3830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08025" y="4856163"/>
            <a:ext cx="5668963" cy="45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70915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14788" y="970915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05325CD-D4D1-46AB-A07B-76CAD4A152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329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4B24E597-641E-4831-92E7-FE32F3EB8DD0}" type="slidenum">
              <a:rPr lang="en-GB">
                <a:solidFill>
                  <a:srgbClr val="000000"/>
                </a:solidFill>
                <a:latin typeface="Times New Roman" pitchFamily="18" charset="0"/>
              </a:rPr>
              <a:pPr/>
              <a:t>1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4700" y="766763"/>
            <a:ext cx="553720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8025" y="4856163"/>
            <a:ext cx="5670550" cy="45989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8902" tIns="49451" rIns="98902" bIns="49451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throws an error if the item is not in the set but discard does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81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06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no frozen dictionary!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003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print</a:t>
            </a:r>
            <a:r>
              <a:rPr lang="en-GB" dirty="0"/>
              <a:t>(</a:t>
            </a:r>
            <a:r>
              <a:rPr lang="en-GB" sz="1200" b="1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'cities[Italy]:'</a:t>
            </a:r>
            <a:r>
              <a:rPr lang="en-GB" dirty="0"/>
              <a:t>, cities[</a:t>
            </a:r>
            <a:r>
              <a:rPr lang="en-GB" sz="1200" b="1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Italy'</a:t>
            </a:r>
            <a:r>
              <a:rPr lang="en-GB" dirty="0"/>
              <a:t>]) – throws an exception</a:t>
            </a:r>
            <a:br>
              <a:rPr lang="en-GB" dirty="0"/>
            </a:br>
            <a:br>
              <a:rPr lang="en-GB" dirty="0"/>
            </a:br>
            <a:r>
              <a:rPr lang="en-GB" sz="120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print</a:t>
            </a:r>
            <a:r>
              <a:rPr lang="en-GB" dirty="0"/>
              <a:t>(</a:t>
            </a:r>
            <a:r>
              <a:rPr lang="en-GB" sz="1200" b="1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'</a:t>
            </a:r>
            <a:r>
              <a:rPr lang="en-GB" sz="1200" b="1" kern="1200" dirty="0" err="1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cities.get</a:t>
            </a:r>
            <a:r>
              <a:rPr lang="en-GB" sz="1200" b="1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(Italy):'</a:t>
            </a:r>
            <a:r>
              <a:rPr lang="en-GB" dirty="0"/>
              <a:t>, </a:t>
            </a:r>
            <a:r>
              <a:rPr lang="en-GB" dirty="0" err="1"/>
              <a:t>cities.get</a:t>
            </a:r>
            <a:r>
              <a:rPr lang="en-GB" dirty="0"/>
              <a:t>(</a:t>
            </a:r>
            <a:r>
              <a:rPr lang="en-GB" sz="1200" b="1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'Italy'</a:t>
            </a:r>
            <a:r>
              <a:rPr lang="en-GB" dirty="0"/>
              <a:t>)) – returns 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755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07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adv containers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AA5FB-1A88-4438-BFBB-9BBB90E531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9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adv containers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5734D-DD4C-4AFE-A48C-C042F044E4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61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7814"/>
            <a:ext cx="222713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7814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adv containers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8A648-AA13-472B-B8F8-A061FAD948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577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adv containers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31D7C-3F02-481D-A2CB-CE756043E4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297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adv containers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99C5-CA01-4C37-9A77-0BC9D4DCC8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730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adv containers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ECA9A-3BFE-4494-AE79-033AB3181B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933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4964"/>
            <a:ext cx="4373431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4964"/>
            <a:ext cx="437515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adv containers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55E91-4FFC-497B-9460-CB8D1F1E6E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726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adv containers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5E714-687B-490B-BC5F-848B0211A5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462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adv containers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A0F8F-584F-4FE6-8B99-D18FEFDE60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565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adv containers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BC1AD-34F6-412E-A983-7210815D51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905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adv containers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BC6ED-34ED-4D17-86C5-68EFDB043C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26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adv containers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17CFC-9530-4DD8-A082-6933CE16E3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156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adv containers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58291-C605-4591-98C4-EA212E3823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5962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adv containers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961CE-61F8-4BC5-8BB3-B0A0F0B4CA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1860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85800"/>
            <a:ext cx="2227131" cy="5443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85800"/>
            <a:ext cx="6521450" cy="54435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adv containers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37626-AC2C-4FBA-AD1A-B46461F8D7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1562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685801"/>
            <a:ext cx="8418381" cy="21256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adv containers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173BD-EAA9-43F3-A181-9BB25AB1E9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18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adv containers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FDBB7-AE6C-44A4-9354-E420422B6D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53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3431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0200"/>
            <a:ext cx="4375150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adv containers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91112-9BC8-4B82-B6DA-AD3952AEF2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6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adv containers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2EFEF-B460-41E1-B380-21E0D72C12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08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adv containers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5FF55-9A51-49BC-91F0-BC8E688F18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6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adv containers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ADF69-52E3-48D5-99E7-63105AE4C1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94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adv containers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FB47-FC34-470D-975D-818673632D6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24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adv containers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56B33-355B-4F00-98F1-AAA0DA53B9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5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7814"/>
            <a:ext cx="8913681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3681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28229" y="6524626"/>
            <a:ext cx="23096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393149" y="6524626"/>
            <a:ext cx="31351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adv containers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137136" y="6524626"/>
            <a:ext cx="2309681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D170E260-D032-4AF5-A4B0-E2382247C2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247650" cy="2286000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495300" y="1447800"/>
            <a:ext cx="8750300" cy="1588"/>
          </a:xfrm>
          <a:prstGeom prst="line">
            <a:avLst/>
          </a:prstGeom>
          <a:noFill/>
          <a:ln w="1908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0" y="2286000"/>
            <a:ext cx="247650" cy="22860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0" y="4572000"/>
            <a:ext cx="247650" cy="22860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85801"/>
            <a:ext cx="8418381" cy="212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95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384550" y="6248401"/>
            <a:ext cx="31351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>
              <a:buFont typeface="Verdana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adv containers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099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EBBAEC79-F64B-4999-8F10-F75F3E166C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aphicFrame>
        <p:nvGraphicFramePr>
          <p:cNvPr id="2054" name="Object 5"/>
          <p:cNvGraphicFramePr>
            <a:graphicFrameLocks noChangeAspect="1"/>
          </p:cNvGraphicFramePr>
          <p:nvPr/>
        </p:nvGraphicFramePr>
        <p:xfrm>
          <a:off x="271728" y="2924176"/>
          <a:ext cx="928343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7591552" imgH="391770" progId="">
                  <p:embed/>
                </p:oleObj>
              </mc:Choice>
              <mc:Fallback>
                <p:oleObj r:id="rId14" imgW="7591552" imgH="39177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28" y="2924176"/>
                        <a:ext cx="9283435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4964"/>
            <a:ext cx="8913681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DB317A-B09E-4609-B950-7F75FB78108D}" type="slidenum">
              <a:rPr lang="en-GB"/>
              <a:pPr>
                <a:defRPr/>
              </a:pPr>
              <a:t>1</a:t>
            </a:fld>
            <a:endParaRPr lang="en-GB"/>
          </a:p>
        </p:txBody>
      </p:sp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>
          <a:xfrm>
            <a:off x="704851" y="692150"/>
            <a:ext cx="8424863" cy="212725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Advanced Container Data Types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52600" y="3513364"/>
            <a:ext cx="6400800" cy="1966685"/>
          </a:xfrm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/>
              <a:t>Framework Training</a:t>
            </a:r>
          </a:p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3297B-A3AD-894C-ABA5-CC60C83D6BF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31CDB-74C2-064B-9CA1-3895C1ECE9B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adv containers</a:t>
            </a:r>
          </a:p>
        </p:txBody>
      </p:sp>
      <p:pic>
        <p:nvPicPr>
          <p:cNvPr id="3074" name="Picture 2" descr="cern from cern.ch">
            <a:extLst>
              <a:ext uri="{FF2B5EF4-FFF2-40B4-BE49-F238E27FC236}">
                <a16:creationId xmlns:a16="http://schemas.microsoft.com/office/drawing/2014/main" id="{0BC253FD-BEFD-E1A7-6871-77F3BD4FA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40" y="4386036"/>
            <a:ext cx="11684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E88C669-5A88-0023-6831-7BAE72032D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917" y="4332343"/>
            <a:ext cx="2046514" cy="1147707"/>
          </a:xfrm>
          <a:prstGeom prst="rect">
            <a:avLst/>
          </a:prstGeom>
        </p:spPr>
      </p:pic>
      <p:pic>
        <p:nvPicPr>
          <p:cNvPr id="5" name="Picture 4" descr="python-logo.png">
            <a:extLst>
              <a:ext uri="{FF2B5EF4-FFF2-40B4-BE49-F238E27FC236}">
                <a16:creationId xmlns:a16="http://schemas.microsoft.com/office/drawing/2014/main" id="{7D4D11BC-0A60-B795-3042-8B6E286098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4395596"/>
            <a:ext cx="1168400" cy="11684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752A-F3C3-3341-ABE6-EF7F8240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788DAAA-13DA-8C4C-9848-FF2397D557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75663"/>
              </p:ext>
            </p:extLst>
          </p:nvPr>
        </p:nvGraphicFramePr>
        <p:xfrm>
          <a:off x="632520" y="1600200"/>
          <a:ext cx="8776594" cy="3937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778322365"/>
                    </a:ext>
                  </a:extLst>
                </a:gridCol>
                <a:gridCol w="7408442">
                  <a:extLst>
                    <a:ext uri="{9D8B030D-6E8A-4147-A177-3AD203B41FA5}">
                      <a16:colId xmlns:a16="http://schemas.microsoft.com/office/drawing/2014/main" val="710658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solidFill>
                            <a:srgbClr val="EEEEEE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  <a:endParaRPr lang="en-GB">
                        <a:solidFill>
                          <a:srgbClr val="EEEEE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b="1">
                          <a:solidFill>
                            <a:srgbClr val="EEEEEE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GB">
                        <a:solidFill>
                          <a:srgbClr val="EEEEE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3872353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  <a:latin typeface="Calibri" panose="020F0502020204030204" pitchFamily="34" charset="0"/>
                        </a:rPr>
                        <a:t>clear()</a:t>
                      </a:r>
                      <a:endParaRPr lang="en-GB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Calibri" panose="020F0502020204030204" pitchFamily="34" charset="0"/>
                        </a:rPr>
                        <a:t>Removes all the elements from the dictionary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155503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  <a:latin typeface="Calibri" panose="020F0502020204030204" pitchFamily="34" charset="0"/>
                        </a:rPr>
                        <a:t>copy() </a:t>
                      </a:r>
                      <a:endParaRPr lang="en-GB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Calibri" panose="020F0502020204030204" pitchFamily="34" charset="0"/>
                        </a:rPr>
                        <a:t>Returns a copy of the dictionary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393434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fromkeys()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Calibri" panose="020F0502020204030204" pitchFamily="34" charset="0"/>
                        </a:rPr>
                        <a:t>Returns a dictionary with the specified keys and values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219939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get()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Calibri" panose="020F0502020204030204" pitchFamily="34" charset="0"/>
                        </a:rPr>
                        <a:t>Returns the value of the specified key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719073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items()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Calibri" panose="020F0502020204030204" pitchFamily="34" charset="0"/>
                        </a:rPr>
                        <a:t>Returns a list containing the tuple for each key value pair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196688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keys()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Calibri" panose="020F0502020204030204" pitchFamily="34" charset="0"/>
                        </a:rPr>
                        <a:t>Returns a list containing the dictionary's keys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417986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>
                          <a:effectLst/>
                          <a:latin typeface="Calibri" panose="020F0502020204030204" pitchFamily="34" charset="0"/>
                        </a:rPr>
                        <a:t>setdefault</a:t>
                      </a:r>
                      <a:r>
                        <a:rPr lang="en-GB" b="1" dirty="0"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GB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Calibri" panose="020F0502020204030204" pitchFamily="34" charset="0"/>
                        </a:rPr>
                        <a:t>Returns the value of the specified key. If the key does not exist: insert the key, with the specified value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391939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update()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Calibri" panose="020F0502020204030204" pitchFamily="34" charset="0"/>
                        </a:rPr>
                        <a:t>Updates the dictionary with the specified key-value pairs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366675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values()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Calibri" panose="020F0502020204030204" pitchFamily="34" charset="0"/>
                        </a:rPr>
                        <a:t>Returns a list of all the values in the dictionary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4201422209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1351A-61A4-004F-B517-066ED5D52C3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BC4C8-3739-BE44-996D-28B214E8DF9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adv containers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62BCC-85F3-DB4B-BC3F-5C34AB35C7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73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AA96-24E7-8147-9F3C-FC776E51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constructors and membership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BA443-7FDD-714C-9122-5E1B50FE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Dictionaries have </a:t>
            </a:r>
            <a:r>
              <a:rPr lang="en-US" sz="2400" dirty="0" err="1">
                <a:latin typeface="Courier" pitchFamily="2" charset="0"/>
              </a:rPr>
              <a:t>dict</a:t>
            </a:r>
            <a:r>
              <a:rPr lang="en-US" sz="2400" dirty="0">
                <a:latin typeface="Courier" pitchFamily="2" charset="0"/>
              </a:rPr>
              <a:t>()</a:t>
            </a:r>
          </a:p>
          <a:p>
            <a:pPr lvl="1"/>
            <a:r>
              <a:rPr lang="en-US" sz="2000" dirty="0"/>
              <a:t>takes an iterable or a sequence of </a:t>
            </a:r>
            <a:r>
              <a:rPr lang="en-US" sz="2000" dirty="0" err="1"/>
              <a:t>key:value</a:t>
            </a:r>
            <a:r>
              <a:rPr lang="en-US" sz="2000" dirty="0"/>
              <a:t> pairs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GB" sz="2000" dirty="0"/>
              <a:t>Can check to see if a value is in a dictionary</a:t>
            </a:r>
          </a:p>
          <a:p>
            <a:pPr lvl="1"/>
            <a:endParaRPr lang="en-US" sz="2000" dirty="0"/>
          </a:p>
          <a:p>
            <a:endParaRPr lang="en-US" sz="1800" dirty="0"/>
          </a:p>
          <a:p>
            <a:pPr lvl="1"/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B0F54-3C3F-A342-90FE-32BF9494CDE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6820-88C4-2341-A35F-A3A5664059F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adv containers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51422-02EA-0D40-8D82-3E51401106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24819A-B45C-B944-B236-E4768DFAD4E9}"/>
              </a:ext>
            </a:extLst>
          </p:cNvPr>
          <p:cNvSpPr txBox="1"/>
          <p:nvPr/>
        </p:nvSpPr>
        <p:spPr>
          <a:xfrm>
            <a:off x="1607796" y="2646899"/>
            <a:ext cx="6494519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note keys are not strings</a:t>
            </a: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dict1 = </a:t>
            </a:r>
            <a:r>
              <a:rPr lang="en-GB" sz="16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uk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London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ireland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Dublin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Paris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 </a:t>
            </a:r>
          </a:p>
          <a:p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could be lists or tuples</a:t>
            </a: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dict2 = </a:t>
            </a:r>
            <a:r>
              <a:rPr lang="en-GB" sz="16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([('</a:t>
            </a:r>
            <a:r>
              <a:rPr lang="en-GB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uk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'London'), ('</a:t>
            </a:r>
            <a:r>
              <a:rPr lang="en-GB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ireland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Dublin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'), ('</a:t>
            </a:r>
            <a:r>
              <a:rPr lang="en-GB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Paris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')])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EB6585-CBB2-1FE8-9C13-985F4411AD37}"/>
              </a:ext>
            </a:extLst>
          </p:cNvPr>
          <p:cNvSpPr txBox="1"/>
          <p:nvPr/>
        </p:nvSpPr>
        <p:spPr>
          <a:xfrm>
            <a:off x="1280592" y="4743827"/>
            <a:ext cx="465414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cities = {</a:t>
            </a:r>
            <a:r>
              <a:rPr lang="en-GB" sz="1600" b="1" dirty="0">
                <a:solidFill>
                  <a:schemeClr val="tx1"/>
                </a:solidFill>
              </a:rPr>
              <a:t>'Wales'</a:t>
            </a:r>
            <a:r>
              <a:rPr lang="en-GB" sz="1600" dirty="0">
                <a:solidFill>
                  <a:schemeClr val="tx1"/>
                </a:solidFill>
              </a:rPr>
              <a:t>: </a:t>
            </a:r>
            <a:r>
              <a:rPr lang="en-GB" sz="1600" b="1" dirty="0">
                <a:solidFill>
                  <a:schemeClr val="tx1"/>
                </a:solidFill>
              </a:rPr>
              <a:t>'Cardiff'</a:t>
            </a:r>
            <a:r>
              <a:rPr lang="en-GB" sz="1600" dirty="0">
                <a:solidFill>
                  <a:schemeClr val="tx1"/>
                </a:solidFill>
              </a:rPr>
              <a:t>,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         </a:t>
            </a:r>
            <a:r>
              <a:rPr lang="en-GB" sz="1600" b="1" dirty="0">
                <a:solidFill>
                  <a:schemeClr val="tx1"/>
                </a:solidFill>
              </a:rPr>
              <a:t>'England'</a:t>
            </a:r>
            <a:r>
              <a:rPr lang="en-GB" sz="1600" dirty="0">
                <a:solidFill>
                  <a:schemeClr val="tx1"/>
                </a:solidFill>
              </a:rPr>
              <a:t>: </a:t>
            </a:r>
            <a:r>
              <a:rPr lang="en-GB" sz="1600" b="1" dirty="0">
                <a:solidFill>
                  <a:schemeClr val="tx1"/>
                </a:solidFill>
              </a:rPr>
              <a:t>'London'</a:t>
            </a:r>
            <a:r>
              <a:rPr lang="en-GB" sz="1600" dirty="0">
                <a:solidFill>
                  <a:schemeClr val="tx1"/>
                </a:solidFill>
              </a:rPr>
              <a:t>,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         </a:t>
            </a:r>
            <a:r>
              <a:rPr lang="en-GB" sz="1600" b="1" dirty="0">
                <a:solidFill>
                  <a:schemeClr val="tx1"/>
                </a:solidFill>
              </a:rPr>
              <a:t>'Northern Ireland'</a:t>
            </a:r>
            <a:r>
              <a:rPr lang="en-GB" sz="1600" dirty="0">
                <a:solidFill>
                  <a:schemeClr val="tx1"/>
                </a:solidFill>
              </a:rPr>
              <a:t>: </a:t>
            </a:r>
            <a:r>
              <a:rPr lang="en-GB" sz="1600" b="1" dirty="0">
                <a:solidFill>
                  <a:schemeClr val="tx1"/>
                </a:solidFill>
              </a:rPr>
              <a:t>'Belfast'</a:t>
            </a:r>
            <a:r>
              <a:rPr lang="en-GB" sz="1600" dirty="0">
                <a:solidFill>
                  <a:schemeClr val="tx1"/>
                </a:solidFill>
              </a:rPr>
              <a:t>,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         </a:t>
            </a:r>
            <a:r>
              <a:rPr lang="en-GB" sz="1600" b="1" dirty="0">
                <a:solidFill>
                  <a:schemeClr val="tx1"/>
                </a:solidFill>
              </a:rPr>
              <a:t>'Ireland'</a:t>
            </a:r>
            <a:r>
              <a:rPr lang="en-GB" sz="1600" dirty="0">
                <a:solidFill>
                  <a:schemeClr val="tx1"/>
                </a:solidFill>
              </a:rPr>
              <a:t>: </a:t>
            </a:r>
            <a:r>
              <a:rPr lang="en-GB" sz="1600" b="1" dirty="0">
                <a:solidFill>
                  <a:schemeClr val="tx1"/>
                </a:solidFill>
              </a:rPr>
              <a:t>'Dublin'</a:t>
            </a:r>
            <a:r>
              <a:rPr lang="en-GB" sz="1600" dirty="0">
                <a:solidFill>
                  <a:schemeClr val="tx1"/>
                </a:solidFill>
              </a:rPr>
              <a:t>}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if </a:t>
            </a:r>
            <a:r>
              <a:rPr lang="en-GB" sz="1600" b="1" dirty="0">
                <a:solidFill>
                  <a:schemeClr val="tx1"/>
                </a:solidFill>
              </a:rPr>
              <a:t>'Wales' </a:t>
            </a:r>
            <a:r>
              <a:rPr lang="en-GB" sz="1600" b="1" dirty="0">
                <a:solidFill>
                  <a:srgbClr val="0000FF"/>
                </a:solidFill>
              </a:rPr>
              <a:t>in</a:t>
            </a:r>
            <a:r>
              <a:rPr lang="en-GB" sz="1600" dirty="0">
                <a:solidFill>
                  <a:schemeClr val="tx1"/>
                </a:solidFill>
              </a:rPr>
              <a:t> cities: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print(</a:t>
            </a:r>
            <a:r>
              <a:rPr lang="en-GB" sz="1600" b="1" dirty="0">
                <a:solidFill>
                  <a:schemeClr val="tx1"/>
                </a:solidFill>
              </a:rPr>
              <a:t>'We know the capital of Wales'</a:t>
            </a:r>
            <a:r>
              <a:rPr lang="en-GB" sz="1600" dirty="0">
                <a:solidFill>
                  <a:schemeClr val="tx1"/>
                </a:solidFill>
              </a:rPr>
              <a:t>)</a:t>
            </a: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5E061F-3A6C-F46B-8BDF-0CF66261A168}"/>
              </a:ext>
            </a:extLst>
          </p:cNvPr>
          <p:cNvSpPr txBox="1"/>
          <p:nvPr/>
        </p:nvSpPr>
        <p:spPr>
          <a:xfrm>
            <a:off x="5565186" y="5465811"/>
            <a:ext cx="2309682" cy="276999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</a:rPr>
              <a:t>We know the capital of Wales</a:t>
            </a:r>
          </a:p>
        </p:txBody>
      </p:sp>
    </p:spTree>
    <p:extLst>
      <p:ext uri="{BB962C8B-B14F-4D97-AF65-F5344CB8AC3E}">
        <p14:creationId xmlns:p14="http://schemas.microsoft.com/office/powerpoint/2010/main" val="3313964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41636-11AD-4D42-AF80-596F4B9AD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Comprehension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5C1DD-3287-B04B-A811-28842DE20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Used to create lists from iterables</a:t>
            </a:r>
          </a:p>
          <a:p>
            <a:pPr lvl="1"/>
            <a:r>
              <a:rPr lang="en-GB" sz="2000" dirty="0"/>
              <a:t>lists, sets, dictionaries, strings are all iterables</a:t>
            </a:r>
          </a:p>
          <a:p>
            <a:pPr lvl="1"/>
            <a:r>
              <a:rPr lang="en-GB" sz="2000" dirty="0"/>
              <a:t>consist of brackets containing </a:t>
            </a:r>
          </a:p>
          <a:p>
            <a:pPr lvl="2"/>
            <a:r>
              <a:rPr lang="en-GB" sz="1600" dirty="0"/>
              <a:t>the expression to evaluate for each item in the iterable</a:t>
            </a:r>
          </a:p>
          <a:p>
            <a:pPr lvl="2"/>
            <a:r>
              <a:rPr lang="en-GB" sz="1600" dirty="0"/>
              <a:t>the for loop to iterate over each element</a:t>
            </a:r>
          </a:p>
          <a:p>
            <a:pPr lvl="2"/>
            <a:endParaRPr lang="en-GB" sz="1600" dirty="0"/>
          </a:p>
          <a:p>
            <a:r>
              <a:rPr lang="en-GB" sz="2200" dirty="0"/>
              <a:t>For example, add one to each integer in a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0634D-F71A-2E43-AD75-4E39005D399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0D783-40B5-6640-847C-224E4C8D3A5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adv containers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1B8DC-5C94-874C-B949-7922538595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162207-B899-DE41-995E-A78C14AF8E05}"/>
              </a:ext>
            </a:extLst>
          </p:cNvPr>
          <p:cNvSpPr txBox="1"/>
          <p:nvPr/>
        </p:nvSpPr>
        <p:spPr>
          <a:xfrm>
            <a:off x="2936776" y="3680103"/>
            <a:ext cx="30243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[expression </a:t>
            </a:r>
            <a:r>
              <a:rPr lang="en-GB" b="1" dirty="0">
                <a:solidFill>
                  <a:schemeClr val="tx1"/>
                </a:solidFill>
              </a:rPr>
              <a:t>for</a:t>
            </a:r>
            <a:r>
              <a:rPr lang="en-GB" dirty="0">
                <a:solidFill>
                  <a:schemeClr val="tx1"/>
                </a:solidFill>
              </a:rPr>
              <a:t> item </a:t>
            </a:r>
            <a:r>
              <a:rPr lang="en-GB" b="1" dirty="0">
                <a:solidFill>
                  <a:schemeClr val="tx1"/>
                </a:solidFill>
              </a:rPr>
              <a:t>in</a:t>
            </a:r>
            <a:r>
              <a:rPr lang="en-GB" dirty="0">
                <a:solidFill>
                  <a:schemeClr val="tx1"/>
                </a:solidFill>
              </a:rPr>
              <a:t> list]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C5156-C1AA-1D4E-AB88-F19AA3CE3699}"/>
              </a:ext>
            </a:extLst>
          </p:cNvPr>
          <p:cNvSpPr txBox="1"/>
          <p:nvPr/>
        </p:nvSpPr>
        <p:spPr>
          <a:xfrm>
            <a:off x="1225740" y="4535388"/>
            <a:ext cx="4447339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values = [1, 2, 4, 6, 8, 9]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print(</a:t>
            </a:r>
            <a:r>
              <a:rPr lang="en-GB" b="1" dirty="0">
                <a:solidFill>
                  <a:schemeClr val="tx1"/>
                </a:solidFill>
              </a:rPr>
              <a:t>'values'</a:t>
            </a:r>
            <a:r>
              <a:rPr lang="en-GB" dirty="0">
                <a:solidFill>
                  <a:schemeClr val="tx1"/>
                </a:solidFill>
              </a:rPr>
              <a:t>, values)</a:t>
            </a:r>
            <a:br>
              <a:rPr lang="en-GB" dirty="0">
                <a:solidFill>
                  <a:schemeClr val="tx1"/>
                </a:solidFill>
              </a:rPr>
            </a:br>
            <a:br>
              <a:rPr lang="en-GB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new_values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dirty="0">
                <a:solidFill>
                  <a:srgbClr val="0000FF"/>
                </a:solidFill>
              </a:rPr>
              <a:t>[</a:t>
            </a:r>
            <a:r>
              <a:rPr lang="en-GB" dirty="0" err="1">
                <a:solidFill>
                  <a:srgbClr val="0000FF"/>
                </a:solidFill>
              </a:rPr>
              <a:t>i</a:t>
            </a:r>
            <a:r>
              <a:rPr lang="en-GB" dirty="0">
                <a:solidFill>
                  <a:srgbClr val="0000FF"/>
                </a:solidFill>
              </a:rPr>
              <a:t> + 1 </a:t>
            </a:r>
            <a:r>
              <a:rPr lang="en-GB" b="1" dirty="0">
                <a:solidFill>
                  <a:srgbClr val="0000FF"/>
                </a:solidFill>
              </a:rPr>
              <a:t>for</a:t>
            </a:r>
            <a:r>
              <a:rPr lang="en-GB" dirty="0">
                <a:solidFill>
                  <a:srgbClr val="0000FF"/>
                </a:solidFill>
              </a:rPr>
              <a:t> </a:t>
            </a:r>
            <a:r>
              <a:rPr lang="en-GB" dirty="0" err="1">
                <a:solidFill>
                  <a:srgbClr val="0000FF"/>
                </a:solidFill>
              </a:rPr>
              <a:t>i</a:t>
            </a:r>
            <a:r>
              <a:rPr lang="en-GB" dirty="0">
                <a:solidFill>
                  <a:srgbClr val="0000FF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in</a:t>
            </a:r>
            <a:r>
              <a:rPr lang="en-GB" dirty="0">
                <a:solidFill>
                  <a:srgbClr val="0000FF"/>
                </a:solidFill>
              </a:rPr>
              <a:t> values]</a:t>
            </a:r>
            <a:br>
              <a:rPr lang="en-GB" dirty="0">
                <a:solidFill>
                  <a:srgbClr val="0000FF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print(</a:t>
            </a:r>
            <a:r>
              <a:rPr lang="en-GB" b="1" dirty="0">
                <a:solidFill>
                  <a:schemeClr val="tx1"/>
                </a:solidFill>
              </a:rPr>
              <a:t>'</a:t>
            </a:r>
            <a:r>
              <a:rPr lang="en-GB" b="1" dirty="0" err="1">
                <a:solidFill>
                  <a:schemeClr val="tx1"/>
                </a:solidFill>
              </a:rPr>
              <a:t>new_values</a:t>
            </a:r>
            <a:r>
              <a:rPr lang="en-GB" b="1" dirty="0">
                <a:solidFill>
                  <a:schemeClr val="tx1"/>
                </a:solidFill>
              </a:rPr>
              <a:t>'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new_values</a:t>
            </a:r>
            <a:r>
              <a:rPr lang="en-GB" dirty="0">
                <a:solidFill>
                  <a:schemeClr val="tx1"/>
                </a:solidFill>
              </a:rPr>
              <a:t>)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AADE77-D831-ED46-A8FF-0EB757FF69C1}"/>
              </a:ext>
            </a:extLst>
          </p:cNvPr>
          <p:cNvSpPr txBox="1"/>
          <p:nvPr/>
        </p:nvSpPr>
        <p:spPr>
          <a:xfrm>
            <a:off x="5233389" y="5814101"/>
            <a:ext cx="2340259" cy="461665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</a:rPr>
              <a:t>values [1, 2, 4, 6, 8, 9]</a:t>
            </a:r>
          </a:p>
          <a:p>
            <a:r>
              <a:rPr lang="en-GB" sz="1200" dirty="0" err="1">
                <a:solidFill>
                  <a:schemeClr val="tx1"/>
                </a:solidFill>
              </a:rPr>
              <a:t>new_values</a:t>
            </a:r>
            <a:r>
              <a:rPr lang="en-GB" sz="1200" dirty="0">
                <a:solidFill>
                  <a:schemeClr val="tx1"/>
                </a:solidFill>
              </a:rPr>
              <a:t> [2, 3, 5, 7, 9, 10]</a:t>
            </a:r>
          </a:p>
        </p:txBody>
      </p:sp>
    </p:spTree>
    <p:extLst>
      <p:ext uri="{BB962C8B-B14F-4D97-AF65-F5344CB8AC3E}">
        <p14:creationId xmlns:p14="http://schemas.microsoft.com/office/powerpoint/2010/main" val="2335099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B83A-8240-6147-BB3C-4731E5B9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0C306-97F1-C048-823F-56E72FB60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3900" dirty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CD4E9-76D0-6F4A-BAD8-FB63C10E5BE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D678-DDAF-AB49-BFD8-6EA8C593E19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adv containers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DA270-FC9E-3F42-AD7E-E626A82828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57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</a:t>
            </a:r>
            <a:r>
              <a:rPr lang="en-GB"/>
              <a:t>for Session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Sets</a:t>
            </a:r>
          </a:p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FrozenSets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Dictionaries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List comprehensions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50A77-6650-AB4C-8AE3-A76AD49315C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AA33B-6FBC-5A4F-A217-54FB115C8A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adv containers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E07473-4524-BA4E-982B-ABAB7A35C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344" y="267460"/>
            <a:ext cx="1099840" cy="109984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D6CF644F-98F2-94A3-C402-1496B90C7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953" y="2273697"/>
            <a:ext cx="1856251" cy="159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56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759A-4249-BA4F-9A68-61035185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702E4-8F3E-5549-898E-FE9A643AF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299" y="1416051"/>
            <a:ext cx="8913681" cy="4381596"/>
          </a:xfrm>
        </p:spPr>
        <p:txBody>
          <a:bodyPr/>
          <a:lstStyle/>
          <a:p>
            <a:r>
              <a:rPr lang="en-US" sz="2400" dirty="0"/>
              <a:t>Unordered collection of </a:t>
            </a:r>
            <a:r>
              <a:rPr lang="en-US" sz="2400" i="1" dirty="0">
                <a:solidFill>
                  <a:srgbClr val="0000FF"/>
                </a:solidFill>
              </a:rPr>
              <a:t>immutable</a:t>
            </a:r>
            <a:r>
              <a:rPr lang="en-US" sz="2400" dirty="0"/>
              <a:t> objects</a:t>
            </a:r>
          </a:p>
          <a:p>
            <a:r>
              <a:rPr lang="en-US" sz="2400" dirty="0"/>
              <a:t>Does not allow duplicates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F1EB4-FB76-4A43-AF21-9D03FEC8BFE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75BDD-23C6-0444-9F09-C338D58B41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adv containers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9B728-D1E2-194F-9EEA-0844583394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24064B-B6D7-9E47-A256-1F29F2521A19}"/>
              </a:ext>
            </a:extLst>
          </p:cNvPr>
          <p:cNvSpPr txBox="1"/>
          <p:nvPr/>
        </p:nvSpPr>
        <p:spPr>
          <a:xfrm>
            <a:off x="920552" y="2390136"/>
            <a:ext cx="6114599" cy="4301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None/>
            </a:pP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empty_set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set() # Empty set</a:t>
            </a:r>
          </a:p>
          <a:p>
            <a:pPr>
              <a:spcBef>
                <a:spcPts val="300"/>
              </a:spcBef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basket = {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'apple'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'orange'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'apple'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'pear'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'orange'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'banana'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print(basket)</a:t>
            </a:r>
          </a:p>
          <a:p>
            <a:pPr>
              <a:spcBef>
                <a:spcPts val="300"/>
              </a:spcBef>
              <a:buNone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(basket))</a:t>
            </a:r>
          </a:p>
          <a:p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item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basket:</a:t>
            </a:r>
            <a:endParaRPr lang="en-GB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print(basket)</a:t>
            </a:r>
          </a:p>
          <a:p>
            <a:endParaRPr lang="en-GB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print('apple'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basket)</a:t>
            </a:r>
          </a:p>
          <a:p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basket.</a:t>
            </a:r>
            <a:r>
              <a:rPr lang="en-GB" sz="16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('apricot')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print(basket)</a:t>
            </a:r>
          </a:p>
          <a:p>
            <a:pPr>
              <a:spcBef>
                <a:spcPts val="300"/>
              </a:spcBef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(basket))</a:t>
            </a:r>
          </a:p>
          <a:p>
            <a:pPr>
              <a:spcBef>
                <a:spcPts val="300"/>
              </a:spcBef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Add more than one item at a time</a:t>
            </a:r>
          </a:p>
          <a:p>
            <a:pPr>
              <a:spcBef>
                <a:spcPts val="300"/>
              </a:spcBef>
            </a:pP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basket.</a:t>
            </a:r>
            <a:r>
              <a:rPr lang="en-GB" sz="16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(['apricot', 'mango', 'grapefruit'])</a:t>
            </a:r>
          </a:p>
          <a:p>
            <a:pPr>
              <a:spcBef>
                <a:spcPts val="300"/>
              </a:spcBef>
            </a:pP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basket.</a:t>
            </a:r>
            <a:r>
              <a:rPr lang="en-GB" sz="16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('apricot’) # or discard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598BB4-4EE0-EE48-9FB2-5FA9D5908D1D}"/>
              </a:ext>
            </a:extLst>
          </p:cNvPr>
          <p:cNvSpPr txBox="1"/>
          <p:nvPr/>
        </p:nvSpPr>
        <p:spPr>
          <a:xfrm>
            <a:off x="5529064" y="3980897"/>
            <a:ext cx="3672408" cy="2031325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{'orange', 'banana', 'apple', 'pear’} </a:t>
            </a:r>
          </a:p>
          <a:p>
            <a:r>
              <a:rPr lang="en-GB" dirty="0"/>
              <a:t>4</a:t>
            </a:r>
          </a:p>
          <a:p>
            <a:r>
              <a:rPr lang="en-GB" dirty="0"/>
              <a:t>orange</a:t>
            </a:r>
          </a:p>
          <a:p>
            <a:r>
              <a:rPr lang="en-GB" dirty="0"/>
              <a:t>banana</a:t>
            </a:r>
          </a:p>
          <a:p>
            <a:r>
              <a:rPr lang="en-GB" dirty="0"/>
              <a:t>apple</a:t>
            </a:r>
          </a:p>
          <a:p>
            <a:r>
              <a:rPr lang="en-GB" dirty="0"/>
              <a:t>pear</a:t>
            </a:r>
          </a:p>
          <a:p>
            <a:r>
              <a:rPr lang="en-GB" dirty="0"/>
              <a:t>True</a:t>
            </a:r>
          </a:p>
          <a:p>
            <a:r>
              <a:rPr lang="en-GB" dirty="0"/>
              <a:t>{'orange', 'banana', 'apple', 'apricot', 'pear'}</a:t>
            </a:r>
          </a:p>
          <a:p>
            <a:r>
              <a:rPr lang="en-GB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4671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91CA-4110-744D-BBA6-D5B87B305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Like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7CA8-20C5-DC46-A615-23B458442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Provides set-like operations such as union (|), intersection (&amp;), difference (-) etc.</a:t>
            </a:r>
          </a:p>
          <a:p>
            <a:r>
              <a:rPr lang="en-US" sz="2400" dirty="0"/>
              <a:t>For example, given</a:t>
            </a:r>
          </a:p>
          <a:p>
            <a:endParaRPr lang="en-US" sz="2400" dirty="0"/>
          </a:p>
          <a:p>
            <a:r>
              <a:rPr lang="en-US" sz="2400" dirty="0"/>
              <a:t>Union			          Intersection		Difference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4EB2A-6BBF-AF40-976F-365E96C1CE2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BAD81-D1F1-5B4D-904C-F7A15BCF293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adv containers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84648-BCD7-E64A-907B-6EFBFB83DA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984B03-1B26-154B-AA5C-12290F88C150}"/>
              </a:ext>
            </a:extLst>
          </p:cNvPr>
          <p:cNvSpPr txBox="1"/>
          <p:nvPr/>
        </p:nvSpPr>
        <p:spPr>
          <a:xfrm>
            <a:off x="931865" y="3112003"/>
            <a:ext cx="317704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 = {'apple', 'orange', 'banana'}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 = {'grapefruit', 'lime', 'banana'}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B165539-0422-C343-9A45-C87A8766E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52" y="4133892"/>
            <a:ext cx="1498104" cy="103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077A1D-B1CD-824E-B622-818D561498B4}"/>
              </a:ext>
            </a:extLst>
          </p:cNvPr>
          <p:cNvSpPr txBox="1"/>
          <p:nvPr/>
        </p:nvSpPr>
        <p:spPr>
          <a:xfrm>
            <a:off x="503812" y="5172900"/>
            <a:ext cx="229598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print('Union:', s1 | s2)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90EF34-1DF3-C94A-ACE3-48A9F47B08F8}"/>
              </a:ext>
            </a:extLst>
          </p:cNvPr>
          <p:cNvSpPr txBox="1"/>
          <p:nvPr/>
        </p:nvSpPr>
        <p:spPr>
          <a:xfrm>
            <a:off x="503812" y="5656084"/>
            <a:ext cx="2295985" cy="461665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</a:rPr>
              <a:t>Union: {'apple', 'lime', 'banana’, </a:t>
            </a:r>
          </a:p>
          <a:p>
            <a:r>
              <a:rPr lang="en-GB" sz="1200" dirty="0">
                <a:solidFill>
                  <a:schemeClr val="tx1"/>
                </a:solidFill>
              </a:rPr>
              <a:t>            'grapefruit', 'orange'}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ED082164-AE88-2A44-AD94-383F90580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679" y="4615673"/>
            <a:ext cx="1593147" cy="106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B61562-B3CB-1841-BC09-52A2544F31A3}"/>
              </a:ext>
            </a:extLst>
          </p:cNvPr>
          <p:cNvSpPr txBox="1"/>
          <p:nvPr/>
        </p:nvSpPr>
        <p:spPr>
          <a:xfrm>
            <a:off x="3681456" y="5746360"/>
            <a:ext cx="254136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print('Intersect:', s1 &amp; s2)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D09C23-9F6E-F542-8FD5-0F3F5EE48A26}"/>
              </a:ext>
            </a:extLst>
          </p:cNvPr>
          <p:cNvSpPr txBox="1"/>
          <p:nvPr/>
        </p:nvSpPr>
        <p:spPr>
          <a:xfrm>
            <a:off x="4232920" y="6129338"/>
            <a:ext cx="1584175" cy="276999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</a:rPr>
              <a:t>Intersect: {'banana'}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2DF5B247-67F3-8D4A-B90F-456512FD3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565" y="4204569"/>
            <a:ext cx="1570629" cy="107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03E746-0DD0-4049-B21A-09A1D51942F9}"/>
              </a:ext>
            </a:extLst>
          </p:cNvPr>
          <p:cNvSpPr txBox="1"/>
          <p:nvPr/>
        </p:nvSpPr>
        <p:spPr>
          <a:xfrm>
            <a:off x="7028620" y="5316831"/>
            <a:ext cx="252671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print('Difference:', s1 - s2)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DF770A-AC08-DA4C-8FB3-98A6FC8E63AD}"/>
              </a:ext>
            </a:extLst>
          </p:cNvPr>
          <p:cNvSpPr txBox="1"/>
          <p:nvPr/>
        </p:nvSpPr>
        <p:spPr>
          <a:xfrm>
            <a:off x="7263953" y="5777138"/>
            <a:ext cx="2129196" cy="276999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</a:rPr>
              <a:t>Difference: {'apple', 'orange'}</a:t>
            </a:r>
          </a:p>
        </p:txBody>
      </p:sp>
    </p:spTree>
    <p:extLst>
      <p:ext uri="{BB962C8B-B14F-4D97-AF65-F5344CB8AC3E}">
        <p14:creationId xmlns:p14="http://schemas.microsoft.com/office/powerpoint/2010/main" val="1986025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CF71C-050F-554C-82B7-5EFFED93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92F4CEB-50BB-DC4E-99DD-7D9BC4EFDD7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5300" y="1600200"/>
          <a:ext cx="891381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3484">
                  <a:extLst>
                    <a:ext uri="{9D8B030D-6E8A-4147-A177-3AD203B41FA5}">
                      <a16:colId xmlns:a16="http://schemas.microsoft.com/office/drawing/2014/main" val="4195539170"/>
                    </a:ext>
                  </a:extLst>
                </a:gridCol>
                <a:gridCol w="6400330">
                  <a:extLst>
                    <a:ext uri="{9D8B030D-6E8A-4147-A177-3AD203B41FA5}">
                      <a16:colId xmlns:a16="http://schemas.microsoft.com/office/drawing/2014/main" val="1211426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solidFill>
                            <a:srgbClr val="EEEEEE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  <a:endParaRPr lang="en-GB">
                        <a:solidFill>
                          <a:srgbClr val="EEEEE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b="1">
                          <a:solidFill>
                            <a:srgbClr val="EEEEEE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GB">
                        <a:solidFill>
                          <a:srgbClr val="EEEEE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341052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add() 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Calibri" panose="020F0502020204030204" pitchFamily="34" charset="0"/>
                        </a:rPr>
                        <a:t>Adds an element to the set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105996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clear()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Calibri" panose="020F0502020204030204" pitchFamily="34" charset="0"/>
                        </a:rPr>
                        <a:t>Removes all the elements from the set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817041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copy()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Calibri" panose="020F0502020204030204" pitchFamily="34" charset="0"/>
                        </a:rPr>
                        <a:t>Returns a copy of the set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280014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difference()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Calibri" panose="020F0502020204030204" pitchFamily="34" charset="0"/>
                        </a:rPr>
                        <a:t>Returns a set containing the difference between two or more sets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183306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discard()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Calibri" panose="020F0502020204030204" pitchFamily="34" charset="0"/>
                        </a:rPr>
                        <a:t>Remove the specified item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4160018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intersection()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Calibri" panose="020F0502020204030204" pitchFamily="34" charset="0"/>
                        </a:rPr>
                        <a:t>Returns a set, that is the intersection of two other sets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162550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isdisjoint()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Calibri" panose="020F0502020204030204" pitchFamily="34" charset="0"/>
                        </a:rPr>
                        <a:t>Returns whether two sets have a intersection or not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159220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>
                          <a:effectLst/>
                          <a:latin typeface="Calibri" panose="020F0502020204030204" pitchFamily="34" charset="0"/>
                        </a:rPr>
                        <a:t>issubset</a:t>
                      </a:r>
                      <a:r>
                        <a:rPr lang="en-GB" b="1" dirty="0">
                          <a:effectLst/>
                          <a:latin typeface="Calibri" panose="020F0502020204030204" pitchFamily="34" charset="0"/>
                        </a:rPr>
                        <a:t>() / </a:t>
                      </a:r>
                      <a:r>
                        <a:rPr lang="en-GB" b="1" dirty="0" err="1">
                          <a:effectLst/>
                          <a:latin typeface="Calibri" panose="020F0502020204030204" pitchFamily="34" charset="0"/>
                        </a:rPr>
                        <a:t>issuperset</a:t>
                      </a:r>
                      <a:r>
                        <a:rPr lang="en-GB" b="1" dirty="0"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GB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Calibri" panose="020F0502020204030204" pitchFamily="34" charset="0"/>
                        </a:rPr>
                        <a:t>Returns whether another set is a sub or super set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2919915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remove()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Calibri" panose="020F0502020204030204" pitchFamily="34" charset="0"/>
                        </a:rPr>
                        <a:t>Removes the specified element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1149376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  <a:latin typeface="Calibri" panose="020F0502020204030204" pitchFamily="34" charset="0"/>
                        </a:rPr>
                        <a:t>union()</a:t>
                      </a:r>
                      <a:endParaRPr lang="en-GB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Calibri" panose="020F0502020204030204" pitchFamily="34" charset="0"/>
                        </a:rPr>
                        <a:t>Return a set containing the union of sets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272042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update()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Calibri" panose="020F0502020204030204" pitchFamily="34" charset="0"/>
                        </a:rPr>
                        <a:t>Update the set with the union of this set and others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156577698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AEB9D-A472-2047-B377-89ED1E2736E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154F3-1E90-F345-A40B-5BC1942C136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adv containers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8655E-F9B3-0149-AE88-96C0493CD9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216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F454-5DDB-7749-B579-A7F98BAF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Sets, Frozen Sets &amp;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E6A67-E4C0-8E44-9652-90C900966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23" y="1416051"/>
            <a:ext cx="8913681" cy="4529138"/>
          </a:xfrm>
        </p:spPr>
        <p:txBody>
          <a:bodyPr/>
          <a:lstStyle/>
          <a:p>
            <a:r>
              <a:rPr lang="en-US" sz="2400" dirty="0"/>
              <a:t>Sets can </a:t>
            </a:r>
            <a:r>
              <a:rPr lang="en-US" sz="2400" dirty="0">
                <a:solidFill>
                  <a:srgbClr val="0000FF"/>
                </a:solidFill>
              </a:rPr>
              <a:t>only</a:t>
            </a:r>
            <a:r>
              <a:rPr lang="en-US" sz="2400" dirty="0"/>
              <a:t> hold </a:t>
            </a:r>
            <a:r>
              <a:rPr lang="en-US" sz="2400" i="1" dirty="0"/>
              <a:t>immutable</a:t>
            </a:r>
            <a:r>
              <a:rPr lang="en-US" sz="2400" dirty="0"/>
              <a:t> objects</a:t>
            </a:r>
          </a:p>
          <a:p>
            <a:pPr lvl="1"/>
            <a:r>
              <a:rPr lang="en-US" sz="2000" dirty="0"/>
              <a:t>tuples are immutable so OK</a:t>
            </a:r>
          </a:p>
          <a:p>
            <a:pPr lvl="3"/>
            <a:endParaRPr lang="en-US" sz="2200" dirty="0"/>
          </a:p>
          <a:p>
            <a:pPr lvl="3"/>
            <a:endParaRPr lang="en-US" sz="2200" dirty="0"/>
          </a:p>
          <a:p>
            <a:pPr lvl="1"/>
            <a:r>
              <a:rPr lang="en-US" sz="2000" dirty="0"/>
              <a:t>Lists and Sets are not immutable</a:t>
            </a:r>
          </a:p>
          <a:p>
            <a:pPr lvl="2"/>
            <a:r>
              <a:rPr lang="en-US" sz="1800" dirty="0"/>
              <a:t>so can’t nest lists and sets inside sets</a:t>
            </a:r>
          </a:p>
          <a:p>
            <a:pPr lvl="1"/>
            <a:r>
              <a:rPr lang="en-US" sz="2000" dirty="0"/>
              <a:t>Must convert a Set to a </a:t>
            </a:r>
            <a:r>
              <a:rPr lang="en-US" sz="2000" i="1" dirty="0" err="1">
                <a:solidFill>
                  <a:srgbClr val="0000FF"/>
                </a:solidFill>
              </a:rPr>
              <a:t>Frozen</a:t>
            </a:r>
            <a:r>
              <a:rPr lang="en-US" sz="2000" dirty="0" err="1">
                <a:solidFill>
                  <a:srgbClr val="0000FF"/>
                </a:solidFill>
              </a:rPr>
              <a:t>set</a:t>
            </a:r>
            <a:endParaRPr lang="en-US" sz="2000" dirty="0">
              <a:solidFill>
                <a:srgbClr val="0000FF"/>
              </a:solidFill>
            </a:endParaRP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Convert a list to a </a:t>
            </a:r>
            <a:r>
              <a:rPr lang="en-US" sz="2000" i="1" dirty="0">
                <a:solidFill>
                  <a:srgbClr val="0000FF"/>
                </a:solidFill>
              </a:rPr>
              <a:t>tuple</a:t>
            </a:r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07F8E-042B-E540-B400-C56BE98D435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CC04E-A08D-3849-A7DB-EB8C1E6E6D7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adv containers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B6934-D3BB-024B-8623-013E14AECC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5F7310-662B-1A4D-A392-0C931EAFF2A7}"/>
              </a:ext>
            </a:extLst>
          </p:cNvPr>
          <p:cNvSpPr txBox="1"/>
          <p:nvPr/>
        </p:nvSpPr>
        <p:spPr>
          <a:xfrm>
            <a:off x="1395357" y="2497170"/>
            <a:ext cx="22200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 = { (1, 2, 3) }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print(s1)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E34AAD-E260-2849-9017-51A0C51C1DC5}"/>
              </a:ext>
            </a:extLst>
          </p:cNvPr>
          <p:cNvSpPr txBox="1"/>
          <p:nvPr/>
        </p:nvSpPr>
        <p:spPr>
          <a:xfrm>
            <a:off x="3008784" y="2967242"/>
            <a:ext cx="1152128" cy="307777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{(1, 2, 3)}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8E09C3-2BD3-D146-A962-713BFF7AD487}"/>
              </a:ext>
            </a:extLst>
          </p:cNvPr>
          <p:cNvSpPr txBox="1"/>
          <p:nvPr/>
        </p:nvSpPr>
        <p:spPr>
          <a:xfrm>
            <a:off x="1283643" y="5785837"/>
            <a:ext cx="359735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s3 = {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([1, 2, 3, 2, 1]) }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print(s3)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CFA9A5-AD2E-644E-9C76-D5DDD3BD6C87}"/>
              </a:ext>
            </a:extLst>
          </p:cNvPr>
          <p:cNvSpPr txBox="1"/>
          <p:nvPr/>
        </p:nvSpPr>
        <p:spPr>
          <a:xfrm>
            <a:off x="1283643" y="4437112"/>
            <a:ext cx="498023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Need to convert sets to </a:t>
            </a:r>
            <a:r>
              <a:rPr lang="en-GB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frozensets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 = { </a:t>
            </a:r>
            <a:r>
              <a:rPr lang="en-GB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frozenset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({1, 2, 3}) }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print(s2)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F8143B-2007-B84A-A445-279DE10EDFFE}"/>
              </a:ext>
            </a:extLst>
          </p:cNvPr>
          <p:cNvSpPr txBox="1"/>
          <p:nvPr/>
        </p:nvSpPr>
        <p:spPr>
          <a:xfrm>
            <a:off x="5080013" y="5133695"/>
            <a:ext cx="1817203" cy="307777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{</a:t>
            </a:r>
            <a:r>
              <a:rPr lang="en-GB" sz="1400" dirty="0" err="1">
                <a:solidFill>
                  <a:schemeClr val="tx1"/>
                </a:solidFill>
              </a:rPr>
              <a:t>frozenset</a:t>
            </a:r>
            <a:r>
              <a:rPr lang="en-GB" sz="1400" dirty="0">
                <a:solidFill>
                  <a:schemeClr val="tx1"/>
                </a:solidFill>
              </a:rPr>
              <a:t>({1, 2, 3})}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CA3B48-61F0-6547-A6CD-A57A7BB8C125}"/>
              </a:ext>
            </a:extLst>
          </p:cNvPr>
          <p:cNvSpPr txBox="1"/>
          <p:nvPr/>
        </p:nvSpPr>
        <p:spPr>
          <a:xfrm>
            <a:off x="4318177" y="6216849"/>
            <a:ext cx="1418804" cy="307777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{(1, 2, 3, 2, 1)}</a:t>
            </a:r>
          </a:p>
        </p:txBody>
      </p:sp>
      <p:pic>
        <p:nvPicPr>
          <p:cNvPr id="13" name="Picture 4" descr="Light bulb ideas - Free Stock Photo by Merelize on Stockvault.net">
            <a:extLst>
              <a:ext uri="{FF2B5EF4-FFF2-40B4-BE49-F238E27FC236}">
                <a16:creationId xmlns:a16="http://schemas.microsoft.com/office/drawing/2014/main" id="{69BDC8C7-86CD-31B4-3D19-7ADEAA09E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76" y="333989"/>
            <a:ext cx="951136" cy="97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417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88B1588-0EE3-9D41-8343-342F75938CCA}"/>
              </a:ext>
            </a:extLst>
          </p:cNvPr>
          <p:cNvSpPr txBox="1"/>
          <p:nvPr/>
        </p:nvSpPr>
        <p:spPr>
          <a:xfrm>
            <a:off x="704528" y="3480403"/>
            <a:ext cx="4673724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empty_dictionary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{}</a:t>
            </a:r>
          </a:p>
          <a:p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cities = {'Wales': 'Cardiff',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       'England': 'London',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     'Scotland': 'Edinburgh',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     'Ireland': 'Dublin'}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print(cities)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0858D-A7C1-E548-9EE6-CEAD730E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B5A53-AE7D-964B-81D0-D8BEAC5A6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00200"/>
            <a:ext cx="8913681" cy="535990"/>
          </a:xfrm>
        </p:spPr>
        <p:txBody>
          <a:bodyPr/>
          <a:lstStyle/>
          <a:p>
            <a:r>
              <a:rPr lang="en-US" sz="2400" dirty="0"/>
              <a:t>Mutable set of </a:t>
            </a:r>
            <a:r>
              <a:rPr lang="en-US" sz="2400" dirty="0" err="1"/>
              <a:t>key:value</a:t>
            </a:r>
            <a:r>
              <a:rPr lang="en-US" sz="2400" dirty="0"/>
              <a:t> pairs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5D5FB74-9968-C444-868C-1B40D1E7E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834" y="2150725"/>
            <a:ext cx="2376264" cy="203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FE0772-4E94-C24B-99C7-5D02DDD1D70D}"/>
              </a:ext>
            </a:extLst>
          </p:cNvPr>
          <p:cNvSpPr txBox="1"/>
          <p:nvPr/>
        </p:nvSpPr>
        <p:spPr>
          <a:xfrm>
            <a:off x="4960739" y="5286367"/>
            <a:ext cx="4187971" cy="461665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</a:rPr>
              <a:t>{'Wales': 'Cardiff', 'England': 'London', 'Scotland': 'Edinburgh', 'Northern Ireland': 'Belfast', 'Ireland': 'Dublin'}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5C031-0F47-B44D-8147-F2702FD3FE1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4135C-64E6-C141-8E83-E3A4094B27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adv containers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BC562-7A38-7546-B17A-AC0BB3DFE6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979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858D-A7C1-E548-9EE6-CEAD730E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B5A53-AE7D-964B-81D0-D8BEAC5A6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Working with Dictionaries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467F0-D68A-0F4A-BE2C-37F063C4E7B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A2F80-EDCE-EA45-A60D-417748B701D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adv containers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E6E80-791F-054C-BEB6-961B5628DA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5D5FB74-9968-C444-868C-1B40D1E7E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783" y="1812150"/>
            <a:ext cx="1856251" cy="159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5374C9-E949-0643-86B2-F75FA5FAD516}"/>
              </a:ext>
            </a:extLst>
          </p:cNvPr>
          <p:cNvSpPr txBox="1"/>
          <p:nvPr/>
        </p:nvSpPr>
        <p:spPr>
          <a:xfrm>
            <a:off x="560512" y="2197737"/>
            <a:ext cx="5215391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print('cities[Wales]:', cities['Wales'])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cities.get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(Ireland):',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cities.get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('Ireland’))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cities.values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cities.keys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cities.items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'Wales' in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cities)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'France' not in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cities)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country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cities: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print(country, end=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print(cities[country])</a:t>
            </a:r>
          </a:p>
          <a:p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cities['Scotland’]              # Delete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cities['France'] = 'Paris’         # Add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cities['Wales'] = 'Swansea'   # Replace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59D00F-0F3A-6F49-9EB0-9B6F1A10419D}"/>
              </a:ext>
            </a:extLst>
          </p:cNvPr>
          <p:cNvSpPr txBox="1"/>
          <p:nvPr/>
        </p:nvSpPr>
        <p:spPr>
          <a:xfrm>
            <a:off x="5241032" y="3864769"/>
            <a:ext cx="4319734" cy="2308324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</a:rPr>
              <a:t>cities[Wales]: Cardiff</a:t>
            </a:r>
          </a:p>
          <a:p>
            <a:r>
              <a:rPr lang="en-GB" sz="1200" dirty="0" err="1">
                <a:solidFill>
                  <a:schemeClr val="tx1"/>
                </a:solidFill>
              </a:rPr>
              <a:t>cities.get</a:t>
            </a:r>
            <a:r>
              <a:rPr lang="en-GB" sz="1200" dirty="0">
                <a:solidFill>
                  <a:schemeClr val="tx1"/>
                </a:solidFill>
              </a:rPr>
              <a:t>(Ireland): Dublin</a:t>
            </a:r>
          </a:p>
          <a:p>
            <a:r>
              <a:rPr lang="en-GB" sz="1200" dirty="0" err="1">
                <a:solidFill>
                  <a:schemeClr val="tx1"/>
                </a:solidFill>
              </a:rPr>
              <a:t>dict_values</a:t>
            </a:r>
            <a:r>
              <a:rPr lang="en-GB" sz="1200" dirty="0">
                <a:solidFill>
                  <a:schemeClr val="tx1"/>
                </a:solidFill>
              </a:rPr>
              <a:t>(['Cardiff', 'London', 'Edinburgh', 'Belfast', 'Dublin'])</a:t>
            </a:r>
          </a:p>
          <a:p>
            <a:r>
              <a:rPr lang="en-GB" sz="1200" dirty="0" err="1">
                <a:solidFill>
                  <a:schemeClr val="tx1"/>
                </a:solidFill>
              </a:rPr>
              <a:t>dict_keys</a:t>
            </a:r>
            <a:r>
              <a:rPr lang="en-GB" sz="1200" dirty="0">
                <a:solidFill>
                  <a:schemeClr val="tx1"/>
                </a:solidFill>
              </a:rPr>
              <a:t>(['Wales', 'England', 'Scotland', 'Northern Ireland', 'Ireland'])</a:t>
            </a:r>
          </a:p>
          <a:p>
            <a:r>
              <a:rPr lang="en-GB" sz="1200" dirty="0" err="1">
                <a:solidFill>
                  <a:schemeClr val="tx1"/>
                </a:solidFill>
              </a:rPr>
              <a:t>dict_items</a:t>
            </a:r>
            <a:r>
              <a:rPr lang="en-GB" sz="1200" dirty="0">
                <a:solidFill>
                  <a:schemeClr val="tx1"/>
                </a:solidFill>
              </a:rPr>
              <a:t>([('Wales', 'Cardiff'), ('England', 'London'), ('Scotland', 'Edinburgh'), ('Northern Ireland', 'Belfast'), ('Ireland', 'Dublin')])</a:t>
            </a:r>
          </a:p>
          <a:p>
            <a:r>
              <a:rPr lang="en-GB" sz="1200" dirty="0">
                <a:solidFill>
                  <a:schemeClr val="tx1"/>
                </a:solidFill>
              </a:rPr>
              <a:t>True</a:t>
            </a:r>
          </a:p>
          <a:p>
            <a:r>
              <a:rPr lang="en-GB" sz="1200" dirty="0">
                <a:solidFill>
                  <a:schemeClr val="tx1"/>
                </a:solidFill>
              </a:rPr>
              <a:t>True</a:t>
            </a:r>
          </a:p>
          <a:p>
            <a:r>
              <a:rPr lang="en-GB" sz="1200" dirty="0">
                <a:solidFill>
                  <a:schemeClr val="tx1"/>
                </a:solidFill>
              </a:rPr>
              <a:t>Wales, Cardiff</a:t>
            </a:r>
          </a:p>
          <a:p>
            <a:r>
              <a:rPr lang="en-GB" sz="1200" dirty="0">
                <a:solidFill>
                  <a:schemeClr val="tx1"/>
                </a:solidFill>
              </a:rPr>
              <a:t>England, London ...</a:t>
            </a:r>
          </a:p>
        </p:txBody>
      </p:sp>
    </p:spTree>
    <p:extLst>
      <p:ext uri="{BB962C8B-B14F-4D97-AF65-F5344CB8AC3E}">
        <p14:creationId xmlns:p14="http://schemas.microsoft.com/office/powerpoint/2010/main" val="339224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B287-7906-D64F-B3E0-8B14FA9C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2A9F9-1EE8-AA47-812A-EDB456697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Keys must be </a:t>
            </a:r>
            <a:r>
              <a:rPr lang="en-US" sz="2400" i="1" dirty="0"/>
              <a:t>immutable</a:t>
            </a:r>
          </a:p>
          <a:p>
            <a:pPr lvl="2"/>
            <a:r>
              <a:rPr lang="en-US" sz="1800" dirty="0"/>
              <a:t>but values can be any type of object </a:t>
            </a:r>
            <a:r>
              <a:rPr lang="en-US" sz="1800" dirty="0" err="1"/>
              <a:t>inc.</a:t>
            </a:r>
            <a:r>
              <a:rPr lang="en-US" sz="1800" dirty="0"/>
              <a:t> collections</a:t>
            </a:r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r>
              <a:rPr lang="en-US" sz="2400" dirty="0"/>
              <a:t>Keys must also implement</a:t>
            </a:r>
          </a:p>
          <a:p>
            <a:pPr lvl="2"/>
            <a:r>
              <a:rPr lang="en-GB" sz="1800" dirty="0"/>
              <a:t> __hash__() and __</a:t>
            </a:r>
            <a:r>
              <a:rPr lang="en-GB" sz="1800" dirty="0" err="1"/>
              <a:t>eq</a:t>
            </a:r>
            <a:r>
              <a:rPr lang="en-GB" sz="1800" dirty="0"/>
              <a:t>__()</a:t>
            </a:r>
            <a:r>
              <a:rPr lang="en-US" sz="1800" dirty="0"/>
              <a:t> special methods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D4B02-76C9-0549-8CE7-86DF666FF1F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23BFF-A5DD-0943-80FA-10F2ADB41BA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adv containers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DF108-872E-5C46-87A3-C99E177C9B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057DC3-60DA-1A47-ACCE-6221BF7472E3}"/>
              </a:ext>
            </a:extLst>
          </p:cNvPr>
          <p:cNvSpPr txBox="1"/>
          <p:nvPr/>
        </p:nvSpPr>
        <p:spPr>
          <a:xfrm>
            <a:off x="854492" y="2670853"/>
            <a:ext cx="7488832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seasons = {'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('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'),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                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Summer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('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July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August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'),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                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Autumn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('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September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October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November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'),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                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Winter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('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December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January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')}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print(seasons['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'])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print(seasons['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'][1])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CCF273-143B-8248-B67A-52C9B3090B4D}"/>
              </a:ext>
            </a:extLst>
          </p:cNvPr>
          <p:cNvSpPr txBox="1"/>
          <p:nvPr/>
        </p:nvSpPr>
        <p:spPr>
          <a:xfrm>
            <a:off x="5961112" y="4147663"/>
            <a:ext cx="2592288" cy="461665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</a:rPr>
              <a:t>('Mar', 'Apr', 'May')</a:t>
            </a:r>
          </a:p>
          <a:p>
            <a:r>
              <a:rPr lang="en-GB" sz="1200" dirty="0">
                <a:solidFill>
                  <a:schemeClr val="tx1"/>
                </a:solidFill>
              </a:rPr>
              <a:t>Apr</a:t>
            </a:r>
          </a:p>
        </p:txBody>
      </p:sp>
    </p:spTree>
    <p:extLst>
      <p:ext uri="{BB962C8B-B14F-4D97-AF65-F5344CB8AC3E}">
        <p14:creationId xmlns:p14="http://schemas.microsoft.com/office/powerpoint/2010/main" val="358676673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1334</Words>
  <Application>Microsoft Macintosh PowerPoint</Application>
  <PresentationFormat>A4 Paper (210x297 mm)</PresentationFormat>
  <Paragraphs>234</Paragraphs>
  <Slides>13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Courier</vt:lpstr>
      <vt:lpstr>Garamond</vt:lpstr>
      <vt:lpstr>Times New Roman</vt:lpstr>
      <vt:lpstr>Verdana</vt:lpstr>
      <vt:lpstr>Wingdings</vt:lpstr>
      <vt:lpstr>Default Design</vt:lpstr>
      <vt:lpstr>1_Default Design</vt:lpstr>
      <vt:lpstr>Advanced Container Data Types</vt:lpstr>
      <vt:lpstr>Plan for Session</vt:lpstr>
      <vt:lpstr>Sets</vt:lpstr>
      <vt:lpstr>Set Like Operations</vt:lpstr>
      <vt:lpstr>Set Operations</vt:lpstr>
      <vt:lpstr>Sets, Frozen Sets &amp; Tuples</vt:lpstr>
      <vt:lpstr>Dictionaries</vt:lpstr>
      <vt:lpstr>Dictionaries</vt:lpstr>
      <vt:lpstr>Nesting Dictionaries</vt:lpstr>
      <vt:lpstr>Dictionary Methods</vt:lpstr>
      <vt:lpstr>Dictionary constructors and membership</vt:lpstr>
      <vt:lpstr>List Comprehension in Python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jh</dc:creator>
  <cp:lastModifiedBy>John Hunt</cp:lastModifiedBy>
  <cp:revision>89</cp:revision>
  <dcterms:modified xsi:type="dcterms:W3CDTF">2023-03-28T18:42:26Z</dcterms:modified>
</cp:coreProperties>
</file>