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335" r:id="rId4"/>
    <p:sldId id="336" r:id="rId5"/>
    <p:sldId id="284" r:id="rId6"/>
    <p:sldId id="337" r:id="rId7"/>
    <p:sldId id="344" r:id="rId8"/>
    <p:sldId id="340" r:id="rId9"/>
    <p:sldId id="345" r:id="rId10"/>
    <p:sldId id="346" r:id="rId11"/>
    <p:sldId id="347" r:id="rId12"/>
    <p:sldId id="355" r:id="rId13"/>
    <p:sldId id="334" r:id="rId14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49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1056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8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7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Python Functions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DBC9-0BC4-F046-B3C6-056BC6AE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DF62-35E6-204E-8408-F3A12770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Return comma separated list of values</a:t>
            </a:r>
          </a:p>
          <a:p>
            <a:endParaRPr lang="en-US" sz="3200" dirty="0"/>
          </a:p>
          <a:p>
            <a:r>
              <a:rPr lang="en-US" sz="2400" dirty="0"/>
              <a:t>Execute and store values in multiple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Or in a tuple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63EB-0F61-754B-8077-8A7E826364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B6D0-D474-2646-B373-7112274E95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FB83-FE23-224D-B4C1-B5D7D8D9B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79FA3-0B70-A741-9082-547C6518B01C}"/>
              </a:ext>
            </a:extLst>
          </p:cNvPr>
          <p:cNvSpPr txBox="1"/>
          <p:nvPr/>
        </p:nvSpPr>
        <p:spPr>
          <a:xfrm>
            <a:off x="2288704" y="2217161"/>
            <a:ext cx="33123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swap(a, b):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b,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5272F-3E91-5B43-81F2-EC403EA1C52B}"/>
              </a:ext>
            </a:extLst>
          </p:cNvPr>
          <p:cNvSpPr txBox="1"/>
          <p:nvPr/>
        </p:nvSpPr>
        <p:spPr>
          <a:xfrm>
            <a:off x="2288703" y="3474725"/>
            <a:ext cx="23042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3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y = swap(a, b)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3A32A-B86B-4C4D-8773-44CD162DF501}"/>
              </a:ext>
            </a:extLst>
          </p:cNvPr>
          <p:cNvSpPr txBox="1"/>
          <p:nvPr/>
        </p:nvSpPr>
        <p:spPr>
          <a:xfrm>
            <a:off x="2288703" y="5408100"/>
            <a:ext cx="19442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swap(a, b)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print(z)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B7AD7-6DAE-5446-A05D-A69BDA62C35A}"/>
              </a:ext>
            </a:extLst>
          </p:cNvPr>
          <p:cNvSpPr txBox="1"/>
          <p:nvPr/>
        </p:nvSpPr>
        <p:spPr>
          <a:xfrm>
            <a:off x="4288307" y="4426906"/>
            <a:ext cx="592685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3 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1C9CE-DC6F-5D4F-B3BB-C6C9D53155F9}"/>
              </a:ext>
            </a:extLst>
          </p:cNvPr>
          <p:cNvSpPr txBox="1"/>
          <p:nvPr/>
        </p:nvSpPr>
        <p:spPr>
          <a:xfrm>
            <a:off x="3990035" y="5891327"/>
            <a:ext cx="674933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328904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8279-8A54-5943-B2DE-AD43D164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93E1-79E5-3047-8B5A-ED12BFBB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ourier" pitchFamily="2" charset="0"/>
              </a:rPr>
              <a:t>sum</a:t>
            </a:r>
            <a:r>
              <a:rPr lang="en-GB" sz="2400" dirty="0"/>
              <a:t> function takes a list and an (optional) initial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7B4A-40F7-6241-A3E9-55C2179823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4E53-2829-B441-ACEB-96BAEE8FF5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7029-3D19-FB45-A75A-975848AF89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FFEB6-8D6B-6E4A-8426-0C05586BD2DD}"/>
              </a:ext>
            </a:extLst>
          </p:cNvPr>
          <p:cNvSpPr txBox="1"/>
          <p:nvPr/>
        </p:nvSpPr>
        <p:spPr>
          <a:xfrm>
            <a:off x="1208584" y="2557943"/>
            <a:ext cx="496855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</a:rPr>
              <a:t>data = [1, 3, 5, 2, 7, 4, 10]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result = </a:t>
            </a:r>
            <a:r>
              <a:rPr lang="en-GB" dirty="0">
                <a:solidFill>
                  <a:srgbClr val="0000FF"/>
                </a:solidFill>
                <a:effectLst/>
              </a:rPr>
              <a:t>sum</a:t>
            </a:r>
            <a:r>
              <a:rPr lang="en-GB" dirty="0">
                <a:solidFill>
                  <a:schemeClr val="tx1"/>
                </a:solidFill>
                <a:effectLst/>
              </a:rPr>
              <a:t>(data)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print(</a:t>
            </a:r>
            <a:r>
              <a:rPr lang="en-GB" dirty="0" err="1">
                <a:solidFill>
                  <a:schemeClr val="tx1"/>
                </a:solidFill>
                <a:effectLst/>
              </a:rPr>
              <a:t>f'sum</a:t>
            </a:r>
            <a:r>
              <a:rPr lang="en-GB" dirty="0">
                <a:solidFill>
                  <a:schemeClr val="tx1"/>
                </a:solidFill>
                <a:effectLst/>
              </a:rPr>
              <a:t> of data: {result}')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result = </a:t>
            </a:r>
            <a:r>
              <a:rPr lang="en-GB" dirty="0">
                <a:solidFill>
                  <a:srgbClr val="0000FF"/>
                </a:solidFill>
              </a:rPr>
              <a:t>sum</a:t>
            </a:r>
            <a:r>
              <a:rPr lang="en-GB" dirty="0">
                <a:solidFill>
                  <a:schemeClr val="tx1"/>
                </a:solidFill>
                <a:effectLst/>
              </a:rPr>
              <a:t>(data, </a:t>
            </a:r>
            <a:r>
              <a:rPr lang="en-GB" dirty="0">
                <a:solidFill>
                  <a:srgbClr val="00B050"/>
                </a:solidFill>
                <a:effectLst/>
              </a:rPr>
              <a:t>10</a:t>
            </a:r>
            <a:r>
              <a:rPr lang="en-GB" dirty="0">
                <a:solidFill>
                  <a:schemeClr val="tx1"/>
                </a:solidFill>
                <a:effectLst/>
              </a:rPr>
              <a:t>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print(</a:t>
            </a:r>
            <a:r>
              <a:rPr lang="en-GB" dirty="0" err="1">
                <a:solidFill>
                  <a:schemeClr val="tx1"/>
                </a:solidFill>
                <a:effectLst/>
              </a:rPr>
              <a:t>f'sum</a:t>
            </a:r>
            <a:r>
              <a:rPr lang="en-GB" dirty="0">
                <a:solidFill>
                  <a:schemeClr val="tx1"/>
                </a:solidFill>
                <a:effectLst/>
              </a:rPr>
              <a:t> of data (initial value 10): {result}')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result = </a:t>
            </a:r>
            <a:r>
              <a:rPr lang="en-GB" dirty="0">
                <a:solidFill>
                  <a:srgbClr val="0000FF"/>
                </a:solidFill>
              </a:rPr>
              <a:t>sum</a:t>
            </a:r>
            <a:r>
              <a:rPr lang="en-GB" dirty="0">
                <a:solidFill>
                  <a:schemeClr val="tx1"/>
                </a:solidFill>
                <a:effectLst/>
              </a:rPr>
              <a:t>(data, </a:t>
            </a:r>
            <a:r>
              <a:rPr lang="en-GB" b="1" dirty="0">
                <a:solidFill>
                  <a:srgbClr val="00B050"/>
                </a:solidFill>
                <a:effectLst/>
              </a:rPr>
              <a:t>start=10</a:t>
            </a:r>
            <a:r>
              <a:rPr lang="en-GB" dirty="0">
                <a:solidFill>
                  <a:schemeClr val="tx1"/>
                </a:solidFill>
                <a:effectLst/>
              </a:rPr>
              <a:t>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r>
              <a:rPr lang="en-GB" dirty="0">
                <a:solidFill>
                  <a:schemeClr val="tx1"/>
                </a:solidFill>
                <a:effectLst/>
              </a:rPr>
              <a:t>print(</a:t>
            </a:r>
            <a:r>
              <a:rPr lang="en-GB" dirty="0" err="1">
                <a:solidFill>
                  <a:schemeClr val="tx1"/>
                </a:solidFill>
                <a:effectLst/>
              </a:rPr>
              <a:t>f'sum</a:t>
            </a:r>
            <a:r>
              <a:rPr lang="en-GB" dirty="0">
                <a:solidFill>
                  <a:schemeClr val="tx1"/>
                </a:solidFill>
                <a:effectLst/>
              </a:rPr>
              <a:t> of data (start=10): {result}')</a:t>
            </a:r>
            <a:br>
              <a:rPr lang="en-GB" dirty="0">
                <a:solidFill>
                  <a:schemeClr val="tx1"/>
                </a:solidFill>
                <a:effectLst/>
              </a:rPr>
            </a:br>
            <a:endParaRPr lang="en-GB" dirty="0">
              <a:solidFill>
                <a:schemeClr val="tx1"/>
              </a:solidFill>
              <a:effectLst/>
            </a:endParaRP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AFA1-A462-FB46-9DA9-5B1BB7B90943}"/>
              </a:ext>
            </a:extLst>
          </p:cNvPr>
          <p:cNvSpPr txBox="1"/>
          <p:nvPr/>
        </p:nvSpPr>
        <p:spPr>
          <a:xfrm>
            <a:off x="5829428" y="4932836"/>
            <a:ext cx="2880320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sum of data: 32</a:t>
            </a:r>
          </a:p>
          <a:p>
            <a:r>
              <a:rPr lang="en-GB" sz="1400" dirty="0">
                <a:solidFill>
                  <a:schemeClr val="tx1"/>
                </a:solidFill>
              </a:rPr>
              <a:t>sum of data (initial value 10): 42</a:t>
            </a:r>
          </a:p>
          <a:p>
            <a:r>
              <a:rPr lang="en-GB" sz="1400" dirty="0">
                <a:solidFill>
                  <a:schemeClr val="tx1"/>
                </a:solidFill>
              </a:rPr>
              <a:t>sum of data (start=10): 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13C7D-D5A2-AB69-9CAF-344F7A7F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98" y="1556791"/>
            <a:ext cx="8913681" cy="4388397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Defining Functions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Zero, single and multiple parameter options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Default parameter values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Named parameters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Returning values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Returning Multiple Values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sum function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7014-3A42-724C-A040-F8ECBEDE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Syntax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always note the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(named) functions are defined using the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def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have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anonymous / lambda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parameter list is optional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colon marks end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function header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function body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docstring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of more (indented) statements form function body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be defined before use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E0C5D-C05D-CC44-B2C3-3F90DC402D79}"/>
              </a:ext>
            </a:extLst>
          </p:cNvPr>
          <p:cNvSpPr txBox="1"/>
          <p:nvPr/>
        </p:nvSpPr>
        <p:spPr>
          <a:xfrm>
            <a:off x="2864768" y="2060848"/>
            <a:ext cx="391232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 list):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"""docstring"""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statement(s)</a:t>
            </a:r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2F298E83-716B-220F-2E90-1EFC19A8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83417"/>
            <a:ext cx="666660" cy="6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Simplest function – no params &amp; no return value</a:t>
            </a:r>
          </a:p>
          <a:p>
            <a:pPr lvl="4"/>
            <a:endParaRPr lang="en-US" sz="1400" dirty="0"/>
          </a:p>
          <a:p>
            <a:pPr lvl="2"/>
            <a:endParaRPr lang="en-US" sz="1600" dirty="0"/>
          </a:p>
          <a:p>
            <a:r>
              <a:rPr lang="en-US" sz="2400" dirty="0"/>
              <a:t>Can execute via</a:t>
            </a:r>
          </a:p>
          <a:p>
            <a:pPr lvl="1"/>
            <a:endParaRPr lang="en-US" sz="1800" dirty="0"/>
          </a:p>
          <a:p>
            <a:pPr lvl="2"/>
            <a:r>
              <a:rPr lang="en-US" sz="1800" dirty="0"/>
              <a:t>don’t forget the brackets</a:t>
            </a:r>
          </a:p>
          <a:p>
            <a:r>
              <a:rPr lang="en-US" sz="2400" dirty="0"/>
              <a:t>Provide a parameter </a:t>
            </a:r>
          </a:p>
          <a:p>
            <a:pPr lvl="1"/>
            <a:endParaRPr lang="en-US" dirty="0"/>
          </a:p>
          <a:p>
            <a:r>
              <a:rPr lang="en-US" sz="2400" dirty="0"/>
              <a:t>Execute via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2864768" y="2152364"/>
            <a:ext cx="35283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print('Hello World!')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04/12/2023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functions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C51DA-B78B-8744-82B7-AA5794E3E704}"/>
              </a:ext>
            </a:extLst>
          </p:cNvPr>
          <p:cNvSpPr txBox="1"/>
          <p:nvPr/>
        </p:nvSpPr>
        <p:spPr>
          <a:xfrm>
            <a:off x="2864768" y="3299685"/>
            <a:ext cx="15732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4213667" y="3438243"/>
            <a:ext cx="1476945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Hello World!</a:t>
            </a:r>
            <a:endParaRPr lang="en-GB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5D2D5-22CB-D345-B805-32DDD2F82CFE}"/>
              </a:ext>
            </a:extLst>
          </p:cNvPr>
          <p:cNvSpPr txBox="1"/>
          <p:nvPr/>
        </p:nvSpPr>
        <p:spPr>
          <a:xfrm>
            <a:off x="2886049" y="4590568"/>
            <a:ext cx="29310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784C6-66D0-1545-89E1-CFBE0991F42F}"/>
              </a:ext>
            </a:extLst>
          </p:cNvPr>
          <p:cNvSpPr txBox="1"/>
          <p:nvPr/>
        </p:nvSpPr>
        <p:spPr>
          <a:xfrm>
            <a:off x="2864768" y="5528285"/>
            <a:ext cx="343922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('Hello World')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('Good day')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('Welcome')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('Hola')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FC63F-D179-DA42-BF59-6FE93B8E32C5}"/>
              </a:ext>
            </a:extLst>
          </p:cNvPr>
          <p:cNvSpPr txBox="1"/>
          <p:nvPr/>
        </p:nvSpPr>
        <p:spPr>
          <a:xfrm>
            <a:off x="5706869" y="5737206"/>
            <a:ext cx="1476945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Hello World</a:t>
            </a:r>
          </a:p>
          <a:p>
            <a:r>
              <a:rPr lang="en-GB" sz="1400" dirty="0">
                <a:solidFill>
                  <a:schemeClr val="tx1"/>
                </a:solidFill>
              </a:rPr>
              <a:t>Good day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Welcome</a:t>
            </a:r>
          </a:p>
          <a:p>
            <a:r>
              <a:rPr lang="en-GB" sz="1400" dirty="0">
                <a:solidFill>
                  <a:schemeClr val="tx1"/>
                </a:solidFill>
              </a:rPr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E8-398D-3147-802E-B5AF9B71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EBA0-3AE4-1F4C-891D-3F3D5F55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Functions can have multiple parameters</a:t>
            </a:r>
          </a:p>
          <a:p>
            <a:pPr lvl="1"/>
            <a:r>
              <a:rPr lang="en-US" sz="2000" dirty="0"/>
              <a:t>Comma separated list</a:t>
            </a:r>
          </a:p>
          <a:p>
            <a:pPr lvl="4"/>
            <a:endParaRPr lang="en-US" sz="1050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sz="2000" dirty="0"/>
              <a:t>Executed via function call with comma separated list of argument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70E4-04B1-2640-9031-7357568088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9A92-D74D-CC49-85B2-190D2E7D85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9E0A-4DE9-4A45-9E48-78BA727F3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4135A-2D12-B946-9663-005F2D4AE965}"/>
              </a:ext>
            </a:extLst>
          </p:cNvPr>
          <p:cNvSpPr txBox="1"/>
          <p:nvPr/>
        </p:nvSpPr>
        <p:spPr>
          <a:xfrm>
            <a:off x="1899502" y="2642687"/>
            <a:ext cx="4421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 message):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1225F-9A6F-884C-9466-1D4B6DB73E03}"/>
              </a:ext>
            </a:extLst>
          </p:cNvPr>
          <p:cNvSpPr txBox="1"/>
          <p:nvPr/>
        </p:nvSpPr>
        <p:spPr>
          <a:xfrm>
            <a:off x="1900658" y="4524512"/>
            <a:ext cx="46008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'Eloise'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 you like Rugby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3D880-7B3F-6541-A4B4-5DF45A86E9D1}"/>
              </a:ext>
            </a:extLst>
          </p:cNvPr>
          <p:cNvSpPr txBox="1"/>
          <p:nvPr/>
        </p:nvSpPr>
        <p:spPr>
          <a:xfrm>
            <a:off x="4808984" y="5078057"/>
            <a:ext cx="4239957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Eloise - Hope you like Rugby</a:t>
            </a:r>
          </a:p>
        </p:txBody>
      </p:sp>
    </p:spTree>
    <p:extLst>
      <p:ext uri="{BB962C8B-B14F-4D97-AF65-F5344CB8AC3E}">
        <p14:creationId xmlns:p14="http://schemas.microsoft.com/office/powerpoint/2010/main" val="121194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E8-398D-3147-802E-B5AF9B71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EBA0-3AE4-1F4C-891D-3F3D5F55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have default parameter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Now call with one or two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70E4-04B1-2640-9031-7357568088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9A92-D74D-CC49-85B2-190D2E7D85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9E0A-4DE9-4A45-9E48-78BA727F3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2772-CFE6-D944-81F3-B1F7FA37CDC5}"/>
              </a:ext>
            </a:extLst>
          </p:cNvPr>
          <p:cNvSpPr txBox="1"/>
          <p:nvPr/>
        </p:nvSpPr>
        <p:spPr>
          <a:xfrm>
            <a:off x="1277928" y="2255505"/>
            <a:ext cx="6336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Long and Prosper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76F27-4816-9C47-9CE4-A46F4BB51D39}"/>
              </a:ext>
            </a:extLst>
          </p:cNvPr>
          <p:cNvSpPr txBox="1"/>
          <p:nvPr/>
        </p:nvSpPr>
        <p:spPr>
          <a:xfrm>
            <a:off x="1271662" y="3971065"/>
            <a:ext cx="44734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'Hope you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Rugby')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A8221-6A99-8044-BC4D-89C10FF188A6}"/>
              </a:ext>
            </a:extLst>
          </p:cNvPr>
          <p:cNvSpPr txBox="1"/>
          <p:nvPr/>
        </p:nvSpPr>
        <p:spPr>
          <a:xfrm>
            <a:off x="4933595" y="4720296"/>
            <a:ext cx="4027120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Eloise - Live Long and Prosper</a:t>
            </a:r>
          </a:p>
          <a:p>
            <a:r>
              <a:rPr lang="en-GB" sz="1600" dirty="0">
                <a:solidFill>
                  <a:schemeClr val="tx1"/>
                </a:solidFill>
              </a:rPr>
              <a:t>Welcome Eloise - Hope you like Rugby</a:t>
            </a:r>
          </a:p>
        </p:txBody>
      </p:sp>
    </p:spTree>
    <p:extLst>
      <p:ext uri="{BB962C8B-B14F-4D97-AF65-F5344CB8AC3E}">
        <p14:creationId xmlns:p14="http://schemas.microsoft.com/office/powerpoint/2010/main" val="297862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B06-F4EB-3D4D-A55E-B905811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FC5E-3C0B-6C42-BAEA-E43FD9E4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concepts</a:t>
            </a:r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mandatory</a:t>
            </a:r>
            <a:r>
              <a:rPr lang="en-GB" sz="2000" dirty="0"/>
              <a:t> parameters and </a:t>
            </a:r>
            <a:r>
              <a:rPr lang="en-GB" sz="2000" dirty="0">
                <a:solidFill>
                  <a:srgbClr val="0000FF"/>
                </a:solidFill>
              </a:rPr>
              <a:t>optional</a:t>
            </a:r>
            <a:r>
              <a:rPr lang="en-GB" sz="2000" dirty="0"/>
              <a:t> parameters</a:t>
            </a:r>
          </a:p>
          <a:p>
            <a:r>
              <a:rPr lang="en-GB" sz="2400" dirty="0"/>
              <a:t>Optional parameters have a default value</a:t>
            </a:r>
            <a:endParaRPr lang="en-GB" dirty="0"/>
          </a:p>
          <a:p>
            <a:r>
              <a:rPr lang="en-US" sz="2400" dirty="0"/>
              <a:t>Note </a:t>
            </a:r>
            <a:r>
              <a:rPr lang="en-GB" sz="2400" dirty="0"/>
              <a:t>once one parameter has a default value </a:t>
            </a:r>
          </a:p>
          <a:p>
            <a:pPr lvl="1"/>
            <a:r>
              <a:rPr lang="en-GB" sz="2000" dirty="0"/>
              <a:t>all parameters to the right must also have default valu</a:t>
            </a:r>
            <a:r>
              <a:rPr lang="en-GB" dirty="0"/>
              <a:t>es</a:t>
            </a:r>
          </a:p>
          <a:p>
            <a:pPr lvl="3"/>
            <a:endParaRPr lang="en-GB" sz="1400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681-B747-3945-B069-56EC5DEA4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2233-13C1-5F44-B68A-467BED5A56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0B2F-4D93-7647-9D3C-ADF2CFA0E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D8B08-C95C-4C4E-B1FE-712B43D3F9B8}"/>
              </a:ext>
            </a:extLst>
          </p:cNvPr>
          <p:cNvSpPr txBox="1"/>
          <p:nvPr/>
        </p:nvSpPr>
        <p:spPr>
          <a:xfrm>
            <a:off x="2432720" y="4375012"/>
            <a:ext cx="528048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 </a:t>
            </a:r>
          </a:p>
          <a:p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prompt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 </a:t>
            </a:r>
          </a:p>
          <a:p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message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Long and Prosper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print(prompt, title,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9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B06-F4EB-3D4D-A55E-B905811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FC5E-3C0B-6C42-BAEA-E43FD9E4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Can select which parameters to use via the parameter </a:t>
            </a:r>
            <a:r>
              <a:rPr lang="en-GB" sz="2400" i="1" dirty="0"/>
              <a:t>names</a:t>
            </a:r>
          </a:p>
          <a:p>
            <a:pPr lvl="1"/>
            <a:r>
              <a:rPr lang="en-GB" sz="2000" i="1" dirty="0"/>
              <a:t>aka named parameters</a:t>
            </a:r>
            <a:r>
              <a:rPr lang="en-GB" sz="2000" dirty="0"/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681-B747-3945-B069-56EC5DEA4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2233-13C1-5F44-B68A-467BED5A56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0B2F-4D93-7647-9D3C-ADF2CFA0E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9BC7-2B6C-8542-9F67-F169C9F04D37}"/>
              </a:ext>
            </a:extLst>
          </p:cNvPr>
          <p:cNvSpPr txBox="1"/>
          <p:nvPr/>
        </p:nvSpPr>
        <p:spPr>
          <a:xfrm>
            <a:off x="1064568" y="3573016"/>
            <a:ext cx="59046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greeter(name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C9BC9-043E-1548-9FB6-985CBCBF0BA3}"/>
              </a:ext>
            </a:extLst>
          </p:cNvPr>
          <p:cNvSpPr txBox="1"/>
          <p:nvPr/>
        </p:nvSpPr>
        <p:spPr>
          <a:xfrm>
            <a:off x="4808984" y="5276355"/>
            <a:ext cx="3669741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Dr Lloyd - We like Python</a:t>
            </a:r>
          </a:p>
        </p:txBody>
      </p:sp>
    </p:spTree>
    <p:extLst>
      <p:ext uri="{BB962C8B-B14F-4D97-AF65-F5344CB8AC3E}">
        <p14:creationId xmlns:p14="http://schemas.microsoft.com/office/powerpoint/2010/main" val="303418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1B08-B089-3C4D-A5D9-788B5AD1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72AD-903B-3D47-80AA-4717D3E5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return a value using </a:t>
            </a:r>
            <a:r>
              <a:rPr lang="en-US" sz="2400" dirty="0">
                <a:latin typeface="Courier" pitchFamily="2" charset="0"/>
              </a:rPr>
              <a:t>return</a:t>
            </a:r>
            <a:r>
              <a:rPr lang="en-US" sz="2400" dirty="0"/>
              <a:t> statement</a:t>
            </a:r>
          </a:p>
          <a:p>
            <a:endParaRPr lang="en-US" dirty="0"/>
          </a:p>
          <a:p>
            <a:r>
              <a:rPr lang="en-US" sz="2400" dirty="0"/>
              <a:t>Execute by providing argument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66F0-3F48-3B45-A7B1-34D031A33E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882B-975D-4846-A914-8C1453CBF9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E5A5-8A5C-834E-AA19-9067254F2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56A2-BB19-4C40-B389-C774F3B5611D}"/>
              </a:ext>
            </a:extLst>
          </p:cNvPr>
          <p:cNvSpPr txBox="1"/>
          <p:nvPr/>
        </p:nvSpPr>
        <p:spPr>
          <a:xfrm>
            <a:off x="1712641" y="2132856"/>
            <a:ext cx="20162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square(n):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*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3FEE-2E5E-884D-B776-2995212265D6}"/>
              </a:ext>
            </a:extLst>
          </p:cNvPr>
          <p:cNvSpPr txBox="1"/>
          <p:nvPr/>
        </p:nvSpPr>
        <p:spPr>
          <a:xfrm>
            <a:off x="1280591" y="3476317"/>
            <a:ext cx="75976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Store result from square in a variable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square(4)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print(result)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Send the result from square immediately to another function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print(square(5))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Use the result returned from square in a conditional expression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square(3) &lt; 15: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less than 15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9B453-EF45-C747-808B-241A20DDA136}"/>
              </a:ext>
            </a:extLst>
          </p:cNvPr>
          <p:cNvSpPr txBox="1"/>
          <p:nvPr/>
        </p:nvSpPr>
        <p:spPr>
          <a:xfrm>
            <a:off x="7705674" y="5883543"/>
            <a:ext cx="1476945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16</a:t>
            </a:r>
          </a:p>
          <a:p>
            <a:r>
              <a:rPr lang="en-GB" sz="1400" dirty="0">
                <a:solidFill>
                  <a:schemeClr val="tx1"/>
                </a:solidFill>
              </a:rPr>
              <a:t>25</a:t>
            </a:r>
          </a:p>
          <a:p>
            <a:r>
              <a:rPr lang="en-GB" sz="1400" dirty="0">
                <a:solidFill>
                  <a:schemeClr val="tx1"/>
                </a:solidFill>
              </a:rPr>
              <a:t>Still less than 15</a:t>
            </a:r>
          </a:p>
        </p:txBody>
      </p:sp>
    </p:spTree>
    <p:extLst>
      <p:ext uri="{BB962C8B-B14F-4D97-AF65-F5344CB8AC3E}">
        <p14:creationId xmlns:p14="http://schemas.microsoft.com/office/powerpoint/2010/main" val="41497779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800</Words>
  <Application>Microsoft Macintosh PowerPoint</Application>
  <PresentationFormat>A4 Paper (210x297 mm)</PresentationFormat>
  <Paragraphs>163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Python Functions</vt:lpstr>
      <vt:lpstr>Plan for Session</vt:lpstr>
      <vt:lpstr>Defining Functions</vt:lpstr>
      <vt:lpstr>Example Functions</vt:lpstr>
      <vt:lpstr>Multiple Parameters</vt:lpstr>
      <vt:lpstr>Default Parameter Values</vt:lpstr>
      <vt:lpstr>Default Parameter values</vt:lpstr>
      <vt:lpstr>Named Parameters</vt:lpstr>
      <vt:lpstr>Returning Values </vt:lpstr>
      <vt:lpstr>Returning Multiple Values</vt:lpstr>
      <vt:lpstr>Example Built-in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83</cp:revision>
  <cp:lastPrinted>2023-12-04T10:38:48Z</cp:lastPrinted>
  <dcterms:modified xsi:type="dcterms:W3CDTF">2023-12-04T10:38:58Z</dcterms:modified>
</cp:coreProperties>
</file>