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handoutMasterIdLst>
    <p:handoutMasterId r:id="rId21"/>
  </p:handoutMasterIdLst>
  <p:sldIdLst>
    <p:sldId id="256" r:id="rId3"/>
    <p:sldId id="327" r:id="rId4"/>
    <p:sldId id="336" r:id="rId5"/>
    <p:sldId id="345" r:id="rId6"/>
    <p:sldId id="357" r:id="rId7"/>
    <p:sldId id="358" r:id="rId8"/>
    <p:sldId id="351" r:id="rId9"/>
    <p:sldId id="352" r:id="rId10"/>
    <p:sldId id="355" r:id="rId11"/>
    <p:sldId id="360" r:id="rId12"/>
    <p:sldId id="342" r:id="rId13"/>
    <p:sldId id="356" r:id="rId14"/>
    <p:sldId id="348" r:id="rId15"/>
    <p:sldId id="349" r:id="rId16"/>
    <p:sldId id="353" r:id="rId17"/>
    <p:sldId id="359" r:id="rId18"/>
    <p:sldId id="334" r:id="rId19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 autoAdjust="0"/>
    <p:restoredTop sz="86443" autoAdjust="0"/>
  </p:normalViewPr>
  <p:slideViewPr>
    <p:cSldViewPr>
      <p:cViewPr varScale="1">
        <p:scale>
          <a:sx n="140" d="100"/>
          <a:sy n="140" d="100"/>
        </p:scale>
        <p:origin x="440" y="1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no </a:t>
            </a:r>
            <a:r>
              <a:rPr lang="en-GB"/>
              <a:t>built-in flat 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38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Further Functions</a:t>
            </a:r>
            <a:br>
              <a:rPr lang="en-GB" dirty="0"/>
            </a:br>
            <a:r>
              <a:rPr lang="en-GB" dirty="0"/>
              <a:t>&amp; Higher Order Functions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13364"/>
            <a:ext cx="6400800" cy="1966685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4" descr="python-logo.png">
            <a:extLst>
              <a:ext uri="{FF2B5EF4-FFF2-40B4-BE49-F238E27FC236}">
                <a16:creationId xmlns:a16="http://schemas.microsoft.com/office/drawing/2014/main" id="{7D4D11BC-0A60-B795-3042-8B6E2860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395596"/>
            <a:ext cx="1168400" cy="1168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2AD6-2A82-C548-8592-07DCC4C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5061-EE9E-C347-9D80-26CE676A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08" y="1460348"/>
            <a:ext cx="8913681" cy="4529138"/>
          </a:xfrm>
        </p:spPr>
        <p:txBody>
          <a:bodyPr/>
          <a:lstStyle/>
          <a:p>
            <a:r>
              <a:rPr lang="en-GB" sz="2400" dirty="0"/>
              <a:t>Can also references variables from an enclosing scope that is not global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00C7-CCDF-B94A-B185-8C0B8B06F1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D4EE-DFA6-B141-821C-6C8FEA1460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27BA-78BA-9D4A-AA2C-9C8AC93227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56EA3-6E5A-F844-80AA-EC8C3ED547AE}"/>
              </a:ext>
            </a:extLst>
          </p:cNvPr>
          <p:cNvSpPr txBox="1"/>
          <p:nvPr/>
        </p:nvSpPr>
        <p:spPr>
          <a:xfrm>
            <a:off x="1496616" y="2492896"/>
            <a:ext cx="3600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def outer():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rgbClr val="0000FF"/>
                </a:solidFill>
              </a:rPr>
              <a:t>title = </a:t>
            </a:r>
            <a:r>
              <a:rPr lang="en-GB" b="1" dirty="0">
                <a:solidFill>
                  <a:srgbClr val="0000FF"/>
                </a:solidFill>
              </a:rPr>
              <a:t>"original title"</a:t>
            </a:r>
            <a:br>
              <a:rPr lang="en-GB" b="1" dirty="0">
                <a:solidFill>
                  <a:srgbClr val="0000FF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'initial title:'</a:t>
            </a:r>
            <a:r>
              <a:rPr lang="en-GB" dirty="0">
                <a:solidFill>
                  <a:schemeClr val="tx1"/>
                </a:solidFill>
              </a:rPr>
              <a:t>, title)</a:t>
            </a:r>
          </a:p>
          <a:p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def inner():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b="1" dirty="0">
                <a:solidFill>
                  <a:srgbClr val="0000FF"/>
                </a:solidFill>
              </a:rPr>
              <a:t>nonlocal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title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    title = </a:t>
            </a:r>
            <a:r>
              <a:rPr lang="en-GB" b="1" dirty="0">
                <a:solidFill>
                  <a:schemeClr val="tx1"/>
                </a:solidFill>
              </a:rPr>
              <a:t>"another title"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"inner:"</a:t>
            </a:r>
            <a:r>
              <a:rPr lang="en-GB" dirty="0">
                <a:solidFill>
                  <a:schemeClr val="tx1"/>
                </a:solidFill>
              </a:rPr>
              <a:t>, title)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inner()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b="1" dirty="0">
                <a:solidFill>
                  <a:schemeClr val="tx1"/>
                </a:solidFill>
              </a:rPr>
              <a:t>"outer:"</a:t>
            </a:r>
            <a:r>
              <a:rPr lang="en-GB" dirty="0">
                <a:solidFill>
                  <a:schemeClr val="tx1"/>
                </a:solidFill>
              </a:rPr>
              <a:t>, title)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outer()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C090F-B7D5-7C40-BA27-539098E9513F}"/>
              </a:ext>
            </a:extLst>
          </p:cNvPr>
          <p:cNvSpPr txBox="1"/>
          <p:nvPr/>
        </p:nvSpPr>
        <p:spPr>
          <a:xfrm>
            <a:off x="4808984" y="4476047"/>
            <a:ext cx="2199390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initial title: original title</a:t>
            </a:r>
          </a:p>
          <a:p>
            <a:r>
              <a:rPr lang="en-GB" sz="1400" dirty="0">
                <a:solidFill>
                  <a:schemeClr val="tx1"/>
                </a:solidFill>
              </a:rPr>
              <a:t>inner: another title</a:t>
            </a:r>
          </a:p>
          <a:p>
            <a:r>
              <a:rPr lang="en-GB" sz="1400" dirty="0">
                <a:solidFill>
                  <a:schemeClr val="tx1"/>
                </a:solidFill>
              </a:rPr>
              <a:t>outer: another title</a:t>
            </a:r>
          </a:p>
        </p:txBody>
      </p:sp>
    </p:spTree>
    <p:extLst>
      <p:ext uri="{BB962C8B-B14F-4D97-AF65-F5344CB8AC3E}">
        <p14:creationId xmlns:p14="http://schemas.microsoft.com/office/powerpoint/2010/main" val="345150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0829-D1A8-8747-8055-80034331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/ 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9D5FA-F7EF-1144-A6DE-B8FAF7D9B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0061"/>
            <a:ext cx="8913681" cy="4529138"/>
          </a:xfrm>
        </p:spPr>
        <p:txBody>
          <a:bodyPr/>
          <a:lstStyle/>
          <a:p>
            <a:r>
              <a:rPr lang="en-US" dirty="0"/>
              <a:t>Can define anonymous functions</a:t>
            </a:r>
          </a:p>
          <a:p>
            <a:endParaRPr lang="en-US" dirty="0"/>
          </a:p>
          <a:p>
            <a:pPr lvl="1"/>
            <a:r>
              <a:rPr lang="en-US" dirty="0"/>
              <a:t>aka lambda functions</a:t>
            </a:r>
          </a:p>
          <a:p>
            <a:r>
              <a:rPr lang="en-US" dirty="0"/>
              <a:t>Can optionally take parameters</a:t>
            </a:r>
          </a:p>
          <a:p>
            <a:pPr lvl="2"/>
            <a:r>
              <a:rPr lang="en-US" dirty="0"/>
              <a:t>Always return a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0086-51E0-204D-80B8-60FF4CD536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71F3-D75A-6842-A68A-D6CC1CF36F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8AA1-EED1-C347-AFB9-3D7F8DE506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C19A0-A908-734A-AA7F-8786CFE143B5}"/>
              </a:ext>
            </a:extLst>
          </p:cNvPr>
          <p:cNvSpPr txBox="1"/>
          <p:nvPr/>
        </p:nvSpPr>
        <p:spPr>
          <a:xfrm>
            <a:off x="992560" y="2125060"/>
            <a:ext cx="37272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arguments: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D93B3-1E10-EF41-AEE1-8C51DBAAB5C2}"/>
              </a:ext>
            </a:extLst>
          </p:cNvPr>
          <p:cNvSpPr txBox="1"/>
          <p:nvPr/>
        </p:nvSpPr>
        <p:spPr>
          <a:xfrm>
            <a:off x="1589189" y="4261438"/>
            <a:ext cx="403244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func0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print('no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func1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x: x * x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func2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y: x * y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func3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y, z: x + y +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8E7FD-391C-554A-806E-1ABA9EC7F33A}"/>
              </a:ext>
            </a:extLst>
          </p:cNvPr>
          <p:cNvSpPr txBox="1"/>
          <p:nvPr/>
        </p:nvSpPr>
        <p:spPr>
          <a:xfrm>
            <a:off x="3949941" y="5577721"/>
            <a:ext cx="25989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func0()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print(func1(4))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print(func2(3, 4))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print(func3(2, 3, 4))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25496-E910-C849-8C99-CD88DE3D4A4D}"/>
              </a:ext>
            </a:extLst>
          </p:cNvPr>
          <p:cNvSpPr txBox="1"/>
          <p:nvPr/>
        </p:nvSpPr>
        <p:spPr>
          <a:xfrm>
            <a:off x="6178217" y="5247752"/>
            <a:ext cx="1074617" cy="95410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no </a:t>
            </a:r>
            <a:r>
              <a:rPr lang="en-GB" sz="1400" dirty="0" err="1">
                <a:solidFill>
                  <a:schemeClr val="tx1"/>
                </a:solidFill>
              </a:rPr>
              <a:t>args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16</a:t>
            </a:r>
          </a:p>
          <a:p>
            <a:r>
              <a:rPr lang="en-GB" sz="1400" dirty="0">
                <a:solidFill>
                  <a:schemeClr val="tx1"/>
                </a:solidFill>
              </a:rPr>
              <a:t>12</a:t>
            </a:r>
          </a:p>
          <a:p>
            <a:r>
              <a:rPr lang="en-GB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5604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0FD4-E66B-BD49-A991-3742D9C6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and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34F7-925D-F347-8888-25E18F1D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9138220" cy="4529138"/>
          </a:xfrm>
        </p:spPr>
        <p:txBody>
          <a:bodyPr/>
          <a:lstStyle/>
          <a:p>
            <a:r>
              <a:rPr lang="en-GB" sz="2400" dirty="0"/>
              <a:t>Functional programming style operations available on containers aka </a:t>
            </a:r>
            <a:r>
              <a:rPr lang="en-GB" sz="2400" i="1" dirty="0"/>
              <a:t>Higher Order Functions</a:t>
            </a:r>
          </a:p>
          <a:p>
            <a:pPr lvl="2"/>
            <a:endParaRPr lang="en-GB" sz="1600" dirty="0"/>
          </a:p>
          <a:p>
            <a:r>
              <a:rPr lang="en-GB" sz="2400" dirty="0">
                <a:latin typeface="Courier" pitchFamily="2" charset="0"/>
              </a:rPr>
              <a:t>filter() </a:t>
            </a:r>
            <a:r>
              <a:rPr lang="en-GB" sz="2400" dirty="0"/>
              <a:t>filters out elements from a collection</a:t>
            </a:r>
          </a:p>
          <a:p>
            <a:pPr lvl="1"/>
            <a:r>
              <a:rPr lang="en-GB" sz="2000" dirty="0"/>
              <a:t>returned iterable is the same size or smaller than original collection</a:t>
            </a:r>
          </a:p>
          <a:p>
            <a:pPr lvl="2"/>
            <a:endParaRPr lang="en-GB" sz="1600" dirty="0"/>
          </a:p>
          <a:p>
            <a:r>
              <a:rPr lang="en-GB" sz="2400" dirty="0">
                <a:latin typeface="Courier" pitchFamily="2" charset="0"/>
              </a:rPr>
              <a:t>map() </a:t>
            </a:r>
            <a:r>
              <a:rPr lang="en-GB" sz="2400" dirty="0"/>
              <a:t>applies a function to all elements in a collection</a:t>
            </a:r>
          </a:p>
          <a:p>
            <a:pPr lvl="1"/>
            <a:r>
              <a:rPr lang="en-GB" sz="2000" dirty="0"/>
              <a:t>return iterable is always same size as original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67991-9AB2-2F40-9FF8-1988E163DA9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3803-5020-594B-A410-94502CFACB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0EA4-2B64-0047-A28B-ED85EF6F3C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0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3AC8-A2B7-1240-B056-DE24D07B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and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8DB1-7D0A-5E42-9923-78C6276A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Using filter()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7807-4007-B44D-A731-10CEB7020DA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52991-EA71-714C-B737-7598201E98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F42F-FA8F-1E49-B962-BB09155B7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4AE9F-F7C6-0843-8CB0-441D69B91392}"/>
              </a:ext>
            </a:extLst>
          </p:cNvPr>
          <p:cNvSpPr txBox="1"/>
          <p:nvPr/>
        </p:nvSpPr>
        <p:spPr>
          <a:xfrm>
            <a:off x="2072680" y="2262179"/>
            <a:ext cx="5256584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data = [1, 3, 5, 2, 7, 4, 10]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'data:'</a:t>
            </a:r>
            <a:r>
              <a:rPr lang="en-GB" dirty="0">
                <a:solidFill>
                  <a:schemeClr val="tx1"/>
                </a:solidFill>
              </a:rPr>
              <a:t>, data)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i="1" dirty="0">
                <a:solidFill>
                  <a:schemeClr val="tx1"/>
                </a:solidFill>
              </a:rPr>
              <a:t># Filter for even numbers using a lambda function</a:t>
            </a:r>
            <a:br>
              <a:rPr lang="en-GB" i="1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d1 = list(</a:t>
            </a:r>
            <a:r>
              <a:rPr lang="en-GB" b="1" dirty="0">
                <a:solidFill>
                  <a:srgbClr val="0000FF"/>
                </a:solidFill>
              </a:rPr>
              <a:t>filter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b="1" dirty="0">
                <a:solidFill>
                  <a:schemeClr val="tx1"/>
                </a:solidFill>
              </a:rPr>
              <a:t>lambda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% 2 == 0, data))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 err="1">
                <a:solidFill>
                  <a:schemeClr val="tx1"/>
                </a:solidFill>
              </a:rPr>
              <a:t>f'filtered</a:t>
            </a:r>
            <a:r>
              <a:rPr lang="en-GB" b="1" dirty="0">
                <a:solidFill>
                  <a:schemeClr val="tx1"/>
                </a:solidFill>
              </a:rPr>
              <a:t> d1: </a:t>
            </a:r>
            <a:r>
              <a:rPr lang="en-GB" dirty="0">
                <a:solidFill>
                  <a:schemeClr val="tx1"/>
                </a:solidFill>
              </a:rPr>
              <a:t>{d1}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tx1"/>
                </a:solidFill>
              </a:rPr>
              <a:t>def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is_even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):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return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% 2 == 0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</a:rPr>
              <a:t>d2 = list(</a:t>
            </a:r>
            <a:r>
              <a:rPr lang="en-GB" b="1" dirty="0">
                <a:solidFill>
                  <a:srgbClr val="0000FF"/>
                </a:solidFill>
              </a:rPr>
              <a:t>filter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is_even</a:t>
            </a:r>
            <a:r>
              <a:rPr lang="en-GB" dirty="0">
                <a:solidFill>
                  <a:schemeClr val="tx1"/>
                </a:solidFill>
              </a:rPr>
              <a:t>, data))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 err="1">
                <a:solidFill>
                  <a:schemeClr val="tx1"/>
                </a:solidFill>
              </a:rPr>
              <a:t>f'filtered</a:t>
            </a:r>
            <a:r>
              <a:rPr lang="en-GB" b="1" dirty="0">
                <a:solidFill>
                  <a:schemeClr val="tx1"/>
                </a:solidFill>
              </a:rPr>
              <a:t> d2: </a:t>
            </a:r>
            <a:r>
              <a:rPr lang="en-GB" dirty="0">
                <a:solidFill>
                  <a:schemeClr val="tx1"/>
                </a:solidFill>
              </a:rPr>
              <a:t>{d2}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2FF6B-2C81-DC44-87EB-06E66403E2D1}"/>
              </a:ext>
            </a:extLst>
          </p:cNvPr>
          <p:cNvSpPr txBox="1"/>
          <p:nvPr/>
        </p:nvSpPr>
        <p:spPr>
          <a:xfrm>
            <a:off x="7214568" y="5583318"/>
            <a:ext cx="2232249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data: [1, 3, 5, 2, 7, 4, 10]</a:t>
            </a:r>
          </a:p>
          <a:p>
            <a:r>
              <a:rPr lang="en-GB" sz="1400" dirty="0">
                <a:solidFill>
                  <a:schemeClr val="tx1"/>
                </a:solidFill>
              </a:rPr>
              <a:t>filtered d1: [2, 4, 10]</a:t>
            </a:r>
          </a:p>
          <a:p>
            <a:r>
              <a:rPr lang="en-GB" sz="1400" dirty="0">
                <a:solidFill>
                  <a:schemeClr val="tx1"/>
                </a:solidFill>
              </a:rPr>
              <a:t>filtered d2: [2, 4, 10]</a:t>
            </a:r>
          </a:p>
        </p:txBody>
      </p:sp>
    </p:spTree>
    <p:extLst>
      <p:ext uri="{BB962C8B-B14F-4D97-AF65-F5344CB8AC3E}">
        <p14:creationId xmlns:p14="http://schemas.microsoft.com/office/powerpoint/2010/main" val="294029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3AC8-A2B7-1240-B056-DE24D07B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and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8DB1-7D0A-5E42-9923-78C6276A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Using map()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7807-4007-B44D-A731-10CEB7020DA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52991-EA71-714C-B737-7598201E98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F42F-FA8F-1E49-B962-BB09155B7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4AE9F-F7C6-0843-8CB0-441D69B91392}"/>
              </a:ext>
            </a:extLst>
          </p:cNvPr>
          <p:cNvSpPr txBox="1"/>
          <p:nvPr/>
        </p:nvSpPr>
        <p:spPr>
          <a:xfrm>
            <a:off x="1280592" y="2277309"/>
            <a:ext cx="6696744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data = [1, 3, 5, 2, 7, 4, 10]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'data:'</a:t>
            </a:r>
            <a:r>
              <a:rPr lang="en-GB" dirty="0">
                <a:solidFill>
                  <a:schemeClr val="tx1"/>
                </a:solidFill>
              </a:rPr>
              <a:t>, data)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i="1" dirty="0">
                <a:solidFill>
                  <a:schemeClr val="tx1"/>
                </a:solidFill>
              </a:rPr>
              <a:t># Apply the lambda function to each element in the list</a:t>
            </a:r>
            <a:br>
              <a:rPr lang="en-GB" i="1" dirty="0">
                <a:solidFill>
                  <a:schemeClr val="tx1"/>
                </a:solidFill>
              </a:rPr>
            </a:br>
            <a:r>
              <a:rPr lang="en-GB" i="1" dirty="0">
                <a:solidFill>
                  <a:schemeClr val="tx1"/>
                </a:solidFill>
              </a:rPr>
              <a:t># using the map function</a:t>
            </a:r>
            <a:br>
              <a:rPr lang="en-GB" i="1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d1 = list(</a:t>
            </a:r>
            <a:r>
              <a:rPr lang="en-GB" b="1" dirty="0">
                <a:solidFill>
                  <a:srgbClr val="0000FF"/>
                </a:solidFill>
              </a:rPr>
              <a:t>map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b="1" dirty="0">
                <a:solidFill>
                  <a:schemeClr val="tx1"/>
                </a:solidFill>
              </a:rPr>
              <a:t>lambda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+ 1, data))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'd1'</a:t>
            </a:r>
            <a:r>
              <a:rPr lang="en-GB" dirty="0">
                <a:solidFill>
                  <a:schemeClr val="tx1"/>
                </a:solidFill>
              </a:rPr>
              <a:t>, d1)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def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add_one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):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return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+ 1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i="1" dirty="0">
                <a:solidFill>
                  <a:schemeClr val="tx1"/>
                </a:solidFill>
              </a:rPr>
              <a:t># Apply the </a:t>
            </a:r>
            <a:r>
              <a:rPr lang="en-GB" i="1" dirty="0" err="1">
                <a:solidFill>
                  <a:schemeClr val="tx1"/>
                </a:solidFill>
              </a:rPr>
              <a:t>add_one</a:t>
            </a:r>
            <a:r>
              <a:rPr lang="en-GB" i="1" dirty="0">
                <a:solidFill>
                  <a:schemeClr val="tx1"/>
                </a:solidFill>
              </a:rPr>
              <a:t> function to each element in the</a:t>
            </a:r>
            <a:br>
              <a:rPr lang="en-GB" i="1" dirty="0">
                <a:solidFill>
                  <a:schemeClr val="tx1"/>
                </a:solidFill>
              </a:rPr>
            </a:br>
            <a:r>
              <a:rPr lang="en-GB" i="1" dirty="0">
                <a:solidFill>
                  <a:schemeClr val="tx1"/>
                </a:solidFill>
              </a:rPr>
              <a:t># list using the map function</a:t>
            </a:r>
            <a:br>
              <a:rPr lang="en-GB" i="1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d2 = list(</a:t>
            </a:r>
            <a:r>
              <a:rPr lang="en-GB" b="1" dirty="0">
                <a:solidFill>
                  <a:srgbClr val="0000FF"/>
                </a:solidFill>
              </a:rPr>
              <a:t>map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add_one</a:t>
            </a:r>
            <a:r>
              <a:rPr lang="en-GB" dirty="0">
                <a:solidFill>
                  <a:schemeClr val="tx1"/>
                </a:solidFill>
              </a:rPr>
              <a:t>, data))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'd2:'</a:t>
            </a:r>
            <a:r>
              <a:rPr lang="en-GB" dirty="0">
                <a:solidFill>
                  <a:schemeClr val="tx1"/>
                </a:solidFill>
              </a:rPr>
              <a:t>, d2)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B9E93-87C4-0F41-87D6-D7833F5E523D}"/>
              </a:ext>
            </a:extLst>
          </p:cNvPr>
          <p:cNvSpPr txBox="1"/>
          <p:nvPr/>
        </p:nvSpPr>
        <p:spPr>
          <a:xfrm>
            <a:off x="7214568" y="5583318"/>
            <a:ext cx="2232249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data: [1, 3, 5, 2, 7, 4, 10]</a:t>
            </a:r>
          </a:p>
          <a:p>
            <a:r>
              <a:rPr lang="en-GB" sz="1400" dirty="0">
                <a:solidFill>
                  <a:schemeClr val="tx1"/>
                </a:solidFill>
              </a:rPr>
              <a:t>d1 [2, 4, 6, 3, 8, 5, 11]</a:t>
            </a:r>
          </a:p>
          <a:p>
            <a:r>
              <a:rPr lang="en-GB" sz="1400" dirty="0">
                <a:solidFill>
                  <a:schemeClr val="tx1"/>
                </a:solidFill>
              </a:rPr>
              <a:t>d2: [2, 4, 6, 3, 8, 5, 11]</a:t>
            </a:r>
          </a:p>
        </p:txBody>
      </p:sp>
    </p:spTree>
    <p:extLst>
      <p:ext uri="{BB962C8B-B14F-4D97-AF65-F5344CB8AC3E}">
        <p14:creationId xmlns:p14="http://schemas.microsoft.com/office/powerpoint/2010/main" val="289900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45A7-933A-1346-A7BB-7AE72B5F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and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7FBE-9CD0-F541-B9FA-1B6B1AFEB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</a:t>
            </a:r>
            <a:r>
              <a:rPr lang="en-GB" i="1" dirty="0"/>
              <a:t>nest</a:t>
            </a:r>
            <a:r>
              <a:rPr lang="en-GB" dirty="0"/>
              <a:t> operations </a:t>
            </a:r>
          </a:p>
          <a:p>
            <a:pPr lvl="1"/>
            <a:r>
              <a:rPr lang="en-GB" dirty="0"/>
              <a:t>apply </a:t>
            </a:r>
            <a:r>
              <a:rPr lang="en-GB" dirty="0">
                <a:latin typeface="Courier" pitchFamily="2" charset="0"/>
              </a:rPr>
              <a:t>filter</a:t>
            </a:r>
            <a:r>
              <a:rPr lang="en-GB" dirty="0"/>
              <a:t> to initial data to find even numbers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" pitchFamily="2" charset="0"/>
              </a:rPr>
              <a:t>map</a:t>
            </a:r>
            <a:r>
              <a:rPr lang="en-GB" dirty="0"/>
              <a:t> to add 10 to iterable returned from 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6D46-5168-784E-B486-EAED2B6C08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0789-101F-5E42-B7F5-5CF8FE891E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3060-8F30-B14C-9BDF-52111020A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EBA02-476A-6243-A629-97FDBF3ED504}"/>
              </a:ext>
            </a:extLst>
          </p:cNvPr>
          <p:cNvSpPr txBox="1"/>
          <p:nvPr/>
        </p:nvSpPr>
        <p:spPr>
          <a:xfrm>
            <a:off x="632520" y="3520486"/>
            <a:ext cx="669674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data = [1, 3, 5, 2, 7, 4, 10]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'data:'</a:t>
            </a:r>
            <a:r>
              <a:rPr lang="en-GB" dirty="0">
                <a:solidFill>
                  <a:schemeClr val="tx1"/>
                </a:solidFill>
              </a:rPr>
              <a:t>, data)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def </a:t>
            </a:r>
            <a:r>
              <a:rPr lang="en-GB" dirty="0" err="1">
                <a:solidFill>
                  <a:schemeClr val="tx1"/>
                </a:solidFill>
              </a:rPr>
              <a:t>is_even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):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return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% 2 == 0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i="1" dirty="0">
                <a:solidFill>
                  <a:schemeClr val="tx1"/>
                </a:solidFill>
              </a:rPr>
              <a:t># Filter for even numbers and use map to add 10</a:t>
            </a:r>
            <a:br>
              <a:rPr lang="en-GB" i="1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new_data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>
                <a:solidFill>
                  <a:srgbClr val="0000FF"/>
                </a:solidFill>
              </a:rPr>
              <a:t>list(</a:t>
            </a:r>
            <a:r>
              <a:rPr lang="en-GB" b="1" dirty="0">
                <a:solidFill>
                  <a:srgbClr val="0000FF"/>
                </a:solidFill>
              </a:rPr>
              <a:t>map</a:t>
            </a:r>
            <a:r>
              <a:rPr lang="en-GB" dirty="0">
                <a:solidFill>
                  <a:srgbClr val="0000FF"/>
                </a:solidFill>
              </a:rPr>
              <a:t>(lambda </a:t>
            </a:r>
            <a:r>
              <a:rPr lang="en-GB" dirty="0" err="1">
                <a:solidFill>
                  <a:srgbClr val="0000FF"/>
                </a:solidFill>
              </a:rPr>
              <a:t>i</a:t>
            </a:r>
            <a:r>
              <a:rPr lang="en-GB" dirty="0">
                <a:solidFill>
                  <a:srgbClr val="0000FF"/>
                </a:solidFill>
              </a:rPr>
              <a:t>: </a:t>
            </a:r>
            <a:r>
              <a:rPr lang="en-GB" dirty="0" err="1">
                <a:solidFill>
                  <a:srgbClr val="0000FF"/>
                </a:solidFill>
              </a:rPr>
              <a:t>i</a:t>
            </a:r>
            <a:r>
              <a:rPr lang="en-GB" dirty="0">
                <a:solidFill>
                  <a:srgbClr val="0000FF"/>
                </a:solidFill>
              </a:rPr>
              <a:t> + 10, </a:t>
            </a:r>
            <a:r>
              <a:rPr lang="en-GB" b="1" dirty="0">
                <a:solidFill>
                  <a:srgbClr val="0000FF"/>
                </a:solidFill>
              </a:rPr>
              <a:t>filter</a:t>
            </a:r>
            <a:r>
              <a:rPr lang="en-GB" dirty="0">
                <a:solidFill>
                  <a:srgbClr val="0000FF"/>
                </a:solidFill>
              </a:rPr>
              <a:t>(</a:t>
            </a:r>
            <a:r>
              <a:rPr lang="en-GB" dirty="0" err="1">
                <a:solidFill>
                  <a:srgbClr val="0000FF"/>
                </a:solidFill>
              </a:rPr>
              <a:t>is_even</a:t>
            </a:r>
            <a:r>
              <a:rPr lang="en-GB" dirty="0">
                <a:solidFill>
                  <a:srgbClr val="0000FF"/>
                </a:solidFill>
              </a:rPr>
              <a:t>, data)))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b="1" dirty="0" err="1">
                <a:solidFill>
                  <a:schemeClr val="tx1"/>
                </a:solidFill>
              </a:rPr>
              <a:t>new_data</a:t>
            </a:r>
            <a:r>
              <a:rPr lang="en-GB" b="1" dirty="0">
                <a:solidFill>
                  <a:schemeClr val="tx1"/>
                </a:solidFill>
              </a:rPr>
              <a:t>:'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new_data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48BB9-EF00-634A-81EF-AE56D54944D7}"/>
              </a:ext>
            </a:extLst>
          </p:cNvPr>
          <p:cNvSpPr txBox="1"/>
          <p:nvPr/>
        </p:nvSpPr>
        <p:spPr>
          <a:xfrm>
            <a:off x="6969224" y="5841563"/>
            <a:ext cx="2191622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data: [1, 3, 5, 2, 7, 4, 10]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new_data</a:t>
            </a:r>
            <a:r>
              <a:rPr lang="en-GB" sz="1400" dirty="0">
                <a:solidFill>
                  <a:schemeClr val="tx1"/>
                </a:solidFill>
              </a:rPr>
              <a:t>: [12, 14, 20]</a:t>
            </a:r>
          </a:p>
        </p:txBody>
      </p:sp>
    </p:spTree>
    <p:extLst>
      <p:ext uri="{BB962C8B-B14F-4D97-AF65-F5344CB8AC3E}">
        <p14:creationId xmlns:p14="http://schemas.microsoft.com/office/powerpoint/2010/main" val="86543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3C92-1433-B0D9-FC66-9587A4DA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Sorting using </a:t>
            </a:r>
            <a:r>
              <a:rPr lang="en-GB" dirty="0" err="1"/>
              <a:t>HoFs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41DB-17D9-6D43-B6F1-37319E77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16" y="1381254"/>
            <a:ext cx="9282236" cy="4529138"/>
          </a:xfrm>
        </p:spPr>
        <p:txBody>
          <a:bodyPr/>
          <a:lstStyle/>
          <a:p>
            <a:r>
              <a:rPr lang="en-GB" sz="2400" dirty="0"/>
              <a:t>There are two ways that you can sort a list</a:t>
            </a:r>
          </a:p>
          <a:p>
            <a:r>
              <a:rPr lang="en-GB" sz="2400" dirty="0"/>
              <a:t>Using the sort method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alist.sort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/>
              <a:t>- Which sorts the current list</a:t>
            </a:r>
          </a:p>
          <a:p>
            <a:r>
              <a:rPr lang="en-GB" sz="2400" dirty="0"/>
              <a:t>Using the sorted function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dirty="0"/>
              <a:t>- Which returns a new sorted list</a:t>
            </a:r>
          </a:p>
          <a:p>
            <a:r>
              <a:rPr lang="en-GB" sz="2400" dirty="0"/>
              <a:t>Both can sort in ascending (default) or descending order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reverse=True)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alist.sort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(reverse=true)</a:t>
            </a:r>
          </a:p>
          <a:p>
            <a:r>
              <a:rPr lang="en-GB" sz="2400" dirty="0"/>
              <a:t>Both can take a key which can be a function/lambda </a:t>
            </a:r>
          </a:p>
          <a:p>
            <a:pPr lvl="1"/>
            <a:r>
              <a:rPr lang="en-GB" sz="2000" dirty="0"/>
              <a:t>Used to determine how to determine value to sort on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key=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x: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alist.sort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(key=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x: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D432-9F90-53BB-9ADF-887B27BBA87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3C3CB-824A-8A13-2159-EF4BAD938E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5AF86-9053-24B5-A54E-74960859BE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7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ED9A5D59-8909-F2BE-BFFC-655C225A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54" y="5740407"/>
            <a:ext cx="463075" cy="47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5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98" y="1556791"/>
            <a:ext cx="8913681" cy="4388397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Function docstring and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reStructuredText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Arbitrary parameter lists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Positional and Keyword /named parameters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Local &amp; Global Variables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Modifying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Globals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 non local variables within a function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Anonymous / Lambda Functions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Functions and Containers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Filter and map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nesting filter and map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97014-3A42-724C-A040-F8ECBEDE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312B-DAE6-A240-8246-872D3FD6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E091-B6C6-8346-A9D8-E7CA0BBE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29" y="1416051"/>
            <a:ext cx="8913681" cy="4529138"/>
          </a:xfrm>
        </p:spPr>
        <p:txBody>
          <a:bodyPr/>
          <a:lstStyle/>
          <a:p>
            <a:r>
              <a:rPr lang="en-US" sz="2400" i="1" dirty="0"/>
              <a:t>Optional</a:t>
            </a:r>
            <a:r>
              <a:rPr lang="en-US" sz="2400" dirty="0"/>
              <a:t> docstring </a:t>
            </a:r>
          </a:p>
          <a:p>
            <a:pPr lvl="1"/>
            <a:r>
              <a:rPr lang="en-US" sz="2000" dirty="0"/>
              <a:t>documents purpose or parameters for function</a:t>
            </a:r>
          </a:p>
          <a:p>
            <a:pPr lvl="1"/>
            <a:r>
              <a:rPr lang="en-US" sz="2000" dirty="0"/>
              <a:t>heavily used for built-in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E2D5-00C0-3745-802E-BFD0172D2B8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F22C-6973-4B4A-8B30-8301D21A82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BA08-7BC9-8C42-9DD0-D69A155400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78B0B-CE9D-164A-975C-682E58DF82A8}"/>
              </a:ext>
            </a:extLst>
          </p:cNvPr>
          <p:cNvSpPr txBox="1"/>
          <p:nvPr/>
        </p:nvSpPr>
        <p:spPr>
          <a:xfrm>
            <a:off x="1351740" y="2810248"/>
            <a:ext cx="5785396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get_integer_input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This function will display the message to the user</a:t>
            </a: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and request that they input an integer.</a:t>
            </a:r>
          </a:p>
          <a:p>
            <a:endParaRPr lang="en-GB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If the user enters something that is not a number</a:t>
            </a: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then the input will be rejected</a:t>
            </a: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and an error message will be displayed.</a:t>
            </a: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The user will then be asked to try again."""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  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value_as_string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input(message)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not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value_as_string.isnumeric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'The input must be an integer'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value_as_string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input(message)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value_as_string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36E01-95DF-B740-B42B-D47DF77B4316}"/>
              </a:ext>
            </a:extLst>
          </p:cNvPr>
          <p:cNvSpPr txBox="1"/>
          <p:nvPr/>
        </p:nvSpPr>
        <p:spPr>
          <a:xfrm>
            <a:off x="5873518" y="5502649"/>
            <a:ext cx="36004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get_integer_input.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__doc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593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27F9-E53A-3AA3-1595-3D9E37AF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7814"/>
            <a:ext cx="9138220" cy="1138237"/>
          </a:xfrm>
        </p:spPr>
        <p:txBody>
          <a:bodyPr/>
          <a:lstStyle/>
          <a:p>
            <a:r>
              <a:rPr lang="en-GB" dirty="0"/>
              <a:t>Documenting code: </a:t>
            </a:r>
            <a:r>
              <a:rPr lang="en-GB" dirty="0" err="1"/>
              <a:t>reStructuredText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2B23-1FC6-36D9-1AE0-8FF12D90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9138220" cy="4529138"/>
          </a:xfrm>
        </p:spPr>
        <p:txBody>
          <a:bodyPr/>
          <a:lstStyle/>
          <a:p>
            <a:r>
              <a:rPr lang="en-GB" sz="2400" dirty="0"/>
              <a:t>Can use formatting within docstring</a:t>
            </a:r>
          </a:p>
          <a:p>
            <a:pPr lvl="1"/>
            <a:r>
              <a:rPr lang="en-GB" sz="2000" dirty="0"/>
              <a:t>several options available including </a:t>
            </a:r>
            <a:r>
              <a:rPr lang="en-GB" sz="2000" dirty="0" err="1"/>
              <a:t>reStructuredText</a:t>
            </a:r>
            <a:r>
              <a:rPr lang="en-GB" sz="2000" dirty="0"/>
              <a:t> (aka </a:t>
            </a:r>
            <a:r>
              <a:rPr lang="en-GB" sz="2000" dirty="0" err="1"/>
              <a:t>reST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recommended approach by </a:t>
            </a:r>
            <a:r>
              <a:rPr lang="en-GB" sz="2000" dirty="0" err="1"/>
              <a:t>python.org</a:t>
            </a:r>
            <a:endParaRPr lang="en-GB" sz="2000" dirty="0"/>
          </a:p>
          <a:p>
            <a:pPr lvl="1"/>
            <a:r>
              <a:rPr lang="en-GB" sz="2000" dirty="0"/>
              <a:t>aims to be a simple markup language for docstrings</a:t>
            </a:r>
          </a:p>
          <a:p>
            <a:r>
              <a:rPr lang="en-GB" sz="2400" dirty="0"/>
              <a:t>Used with functions, classes, methods, modules etc.</a:t>
            </a:r>
          </a:p>
          <a:p>
            <a:pPr lvl="1"/>
            <a:r>
              <a:rPr lang="en-GB" sz="2000" dirty="0"/>
              <a:t>E.g. provide info on parameters for functions</a:t>
            </a:r>
          </a:p>
          <a:p>
            <a:pPr lvl="1"/>
            <a:r>
              <a:rPr lang="en-GB" sz="2000" dirty="0"/>
              <a:t>Explain purpose of modules, classes, methods etc</a:t>
            </a:r>
          </a:p>
          <a:p>
            <a:r>
              <a:rPr lang="en-GB" sz="2400" dirty="0"/>
              <a:t>Help readability of text</a:t>
            </a:r>
          </a:p>
          <a:p>
            <a:pPr lvl="1"/>
            <a:r>
              <a:rPr lang="en-GB" sz="2000" dirty="0"/>
              <a:t>using bold, italic, literals, lists, code examples etc</a:t>
            </a:r>
          </a:p>
          <a:p>
            <a:r>
              <a:rPr lang="en-GB" sz="2400" dirty="0"/>
              <a:t>See</a:t>
            </a:r>
            <a:r>
              <a:rPr lang="en-GB" sz="2000" dirty="0"/>
              <a:t> https://</a:t>
            </a:r>
            <a:r>
              <a:rPr lang="en-GB" sz="2000" dirty="0" err="1"/>
              <a:t>devguide.python.org</a:t>
            </a:r>
            <a:r>
              <a:rPr lang="en-GB" sz="2000" dirty="0"/>
              <a:t>/documentation/markup/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705C-DA46-3A9D-A25E-7E49BCDB7AC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88F6C-278A-1EA9-FA56-010B26E84A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2B86-C9B6-7D05-A329-69C54EFC4F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03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DA66-2A45-FC3B-A691-3D4D8474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7814"/>
            <a:ext cx="9282236" cy="1138237"/>
          </a:xfrm>
        </p:spPr>
        <p:txBody>
          <a:bodyPr/>
          <a:lstStyle/>
          <a:p>
            <a:r>
              <a:rPr lang="en-GB" dirty="0"/>
              <a:t>Documenting code: </a:t>
            </a:r>
            <a:r>
              <a:rPr lang="en-GB" dirty="0" err="1"/>
              <a:t>reStructuredText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A7C2-F4A7-C800-F7D1-01BFB0B5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Field lists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Field lists are sequences of fields marked up like this:</a:t>
            </a:r>
          </a:p>
          <a:p>
            <a:pPr lvl="2"/>
            <a:r>
              <a:rPr lang="en-GB" b="1" i="0" dirty="0">
                <a:solidFill>
                  <a:srgbClr val="0000FF"/>
                </a:solidFill>
                <a:effectLst/>
                <a:latin typeface="-apple-system"/>
              </a:rPr>
              <a:t>:</a:t>
            </a:r>
            <a:r>
              <a:rPr lang="en-GB" b="1" i="1" dirty="0">
                <a:solidFill>
                  <a:srgbClr val="0000FF"/>
                </a:solidFill>
                <a:effectLst/>
                <a:latin typeface="-apple-system"/>
              </a:rPr>
              <a:t>fieldname</a:t>
            </a:r>
            <a:r>
              <a:rPr lang="en-GB" b="1" i="0" dirty="0">
                <a:solidFill>
                  <a:srgbClr val="0000FF"/>
                </a:solidFill>
                <a:effectLst/>
                <a:latin typeface="-apple-system"/>
              </a:rPr>
              <a:t>: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 Field content</a:t>
            </a:r>
          </a:p>
          <a:p>
            <a:pPr lvl="1"/>
            <a:r>
              <a:rPr lang="en-GB" dirty="0">
                <a:solidFill>
                  <a:srgbClr val="333333"/>
                </a:solidFill>
                <a:latin typeface="-apple-system"/>
              </a:rPr>
              <a:t>For example</a:t>
            </a:r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1F77-1BA0-3AD8-1A8F-161E21A603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04AF-BD2F-9C13-93B3-FFB47B9327C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E5AB-4AB9-FCDE-1E6F-5ADBD67D71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E9497-919A-C59A-3A19-7525B457CFC8}"/>
              </a:ext>
            </a:extLst>
          </p:cNvPr>
          <p:cNvSpPr txBox="1"/>
          <p:nvPr/>
        </p:nvSpPr>
        <p:spPr>
          <a:xfrm>
            <a:off x="3315853" y="3048228"/>
            <a:ext cx="5785396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get_integer_input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function will display the message to the user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and request that they input an integer.</a:t>
            </a:r>
          </a:p>
          <a:p>
            <a:endParaRPr lang="en-GB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:param message: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message to print</a:t>
            </a: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:returns: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integer entered by the user</a:t>
            </a:r>
          </a:p>
          <a:p>
            <a:endParaRPr lang="en-GB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"""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value_as_string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input(message)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not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value_as_string.isnumeric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'The input must be an integer'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value_as_string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input(message)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value_as_string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A21CC7-7667-45EA-70EA-B6195BF6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0" y="3864769"/>
            <a:ext cx="3230488" cy="18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7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C176-AC01-2DF7-2D05-00AAA2FD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7814"/>
            <a:ext cx="9210228" cy="1138237"/>
          </a:xfrm>
        </p:spPr>
        <p:txBody>
          <a:bodyPr/>
          <a:lstStyle/>
          <a:p>
            <a:r>
              <a:rPr lang="en-GB" dirty="0"/>
              <a:t>Documenting code: </a:t>
            </a:r>
            <a:r>
              <a:rPr lang="en-GB" dirty="0" err="1"/>
              <a:t>reStructuredText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E30D-CBA9-0569-0E00-7528B480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6051"/>
            <a:ext cx="8913681" cy="4529138"/>
          </a:xfrm>
        </p:spPr>
        <p:txBody>
          <a:bodyPr/>
          <a:lstStyle/>
          <a:p>
            <a:r>
              <a:rPr lang="en-GB" sz="2400" dirty="0"/>
              <a:t>Can use the following to format text</a:t>
            </a:r>
          </a:p>
          <a:p>
            <a:pPr lvl="1"/>
            <a:r>
              <a:rPr lang="en-GB" sz="2000" dirty="0"/>
              <a:t>Emphasis e.g. *emphasis*</a:t>
            </a:r>
          </a:p>
          <a:p>
            <a:pPr lvl="1"/>
            <a:r>
              <a:rPr lang="en-GB" sz="2000" dirty="0"/>
              <a:t>String (bold) e.g. **strong**</a:t>
            </a:r>
          </a:p>
          <a:p>
            <a:pPr lvl="1"/>
            <a:r>
              <a:rPr lang="en-GB" sz="2000" dirty="0"/>
              <a:t>Literal value e.g. ``literal``</a:t>
            </a:r>
          </a:p>
          <a:p>
            <a:pPr lvl="1"/>
            <a:r>
              <a:rPr lang="en-GB" sz="2000" dirty="0"/>
              <a:t>Lists</a:t>
            </a:r>
          </a:p>
          <a:p>
            <a:endParaRPr lang="en-GB" sz="2400" dirty="0"/>
          </a:p>
          <a:p>
            <a:endParaRPr lang="en-GB" sz="2400" dirty="0"/>
          </a:p>
          <a:p>
            <a:pPr lvl="1"/>
            <a:endParaRPr lang="en-GB" sz="2000" dirty="0"/>
          </a:p>
          <a:p>
            <a:pPr lvl="2"/>
            <a:endParaRPr lang="en-GB" sz="1600" dirty="0"/>
          </a:p>
          <a:p>
            <a:r>
              <a:rPr lang="en-GB" sz="2400" dirty="0"/>
              <a:t>Note</a:t>
            </a:r>
          </a:p>
          <a:p>
            <a:pPr lvl="1"/>
            <a:r>
              <a:rPr lang="en-GB" sz="2000" dirty="0"/>
              <a:t>cannot start or end with whitespace: </a:t>
            </a:r>
            <a:r>
              <a:rPr lang="en-GB" sz="2000" b="1" dirty="0">
                <a:solidFill>
                  <a:srgbClr val="C00000"/>
                </a:solidFill>
              </a:rPr>
              <a:t>* text* </a:t>
            </a:r>
            <a:r>
              <a:rPr lang="en-GB" sz="2000" dirty="0"/>
              <a:t>is wrong!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548CC-6ADC-87A5-F9A8-0C89AC9284D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1953-D908-1B94-9EAD-99FD6A5A0F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8847-010F-D28A-CBB1-8A4A4258F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C8B4A-635A-100A-4DBC-784943227C99}"/>
              </a:ext>
            </a:extLst>
          </p:cNvPr>
          <p:cNvSpPr txBox="1"/>
          <p:nvPr/>
        </p:nvSpPr>
        <p:spPr>
          <a:xfrm>
            <a:off x="2216696" y="3356992"/>
            <a:ext cx="32170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This is a bulleted list. 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It has two items, the second 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item uses two lines. </a:t>
            </a: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This is a numbered list. 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It has two items too. </a:t>
            </a: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#. This is a numbered list. 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#. It has two items too.</a:t>
            </a:r>
          </a:p>
        </p:txBody>
      </p:sp>
    </p:spTree>
    <p:extLst>
      <p:ext uri="{BB962C8B-B14F-4D97-AF65-F5344CB8AC3E}">
        <p14:creationId xmlns:p14="http://schemas.microsoft.com/office/powerpoint/2010/main" val="397045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6796-2E62-1D42-A843-BC544056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&amp;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C59F-2E38-5A45-97F5-B6BFD63E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Variables can be declared as being </a:t>
            </a:r>
            <a:r>
              <a:rPr lang="en-GB" sz="2400" dirty="0">
                <a:latin typeface="Courier" pitchFamily="2" charset="0"/>
              </a:rPr>
              <a:t>global</a:t>
            </a:r>
            <a:r>
              <a:rPr lang="en-GB" sz="2400" dirty="0"/>
              <a:t> (to the program) or local to a function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local variables can only be referenced within the scope they are defined in</a:t>
            </a:r>
          </a:p>
          <a:p>
            <a:r>
              <a:rPr lang="en-GB" sz="2400" dirty="0"/>
              <a:t>global variables can be referenced anywhere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075-30F3-C44B-A70E-08CE0ED88C2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CBFD-A6D3-7741-A0C5-CD43329AD4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3ADA-CA25-1740-A09B-DFBED3E78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023A6-1C5B-0045-A9F2-9ADEAF3BB8EB}"/>
              </a:ext>
            </a:extLst>
          </p:cNvPr>
          <p:cNvSpPr txBox="1"/>
          <p:nvPr/>
        </p:nvSpPr>
        <p:spPr>
          <a:xfrm>
            <a:off x="1784648" y="2636912"/>
            <a:ext cx="496855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00FF"/>
                </a:solidFill>
              </a:rPr>
              <a:t>a_global_count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= 10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def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some_func</a:t>
            </a:r>
            <a:r>
              <a:rPr lang="en-GB" dirty="0">
                <a:solidFill>
                  <a:schemeClr val="tx1"/>
                </a:solidFill>
              </a:rPr>
              <a:t>():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 err="1">
                <a:solidFill>
                  <a:srgbClr val="00B050"/>
                </a:solidFill>
              </a:rPr>
              <a:t>a_local_variable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= 100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b="1" dirty="0" err="1">
                <a:solidFill>
                  <a:schemeClr val="tx1"/>
                </a:solidFill>
              </a:rPr>
              <a:t>a_local_variable</a:t>
            </a:r>
            <a:r>
              <a:rPr lang="en-GB" b="1" dirty="0">
                <a:solidFill>
                  <a:schemeClr val="tx1"/>
                </a:solidFill>
              </a:rPr>
              <a:t>:'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rgbClr val="00B050"/>
                </a:solidFill>
              </a:rPr>
              <a:t>a_local_variable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b="1" dirty="0" err="1">
                <a:solidFill>
                  <a:schemeClr val="tx1"/>
                </a:solidFill>
              </a:rPr>
              <a:t>a_global_count</a:t>
            </a:r>
            <a:r>
              <a:rPr lang="en-GB" b="1" dirty="0">
                <a:solidFill>
                  <a:schemeClr val="tx1"/>
                </a:solidFill>
              </a:rPr>
              <a:t>:'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rgbClr val="0000FF"/>
                </a:solidFill>
              </a:rPr>
              <a:t>a_global_count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some_func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02B53-515B-A646-BC31-015B70959D6C}"/>
              </a:ext>
            </a:extLst>
          </p:cNvPr>
          <p:cNvSpPr txBox="1"/>
          <p:nvPr/>
        </p:nvSpPr>
        <p:spPr>
          <a:xfrm>
            <a:off x="6609184" y="4149080"/>
            <a:ext cx="2188112" cy="58477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a_local_variable</a:t>
            </a:r>
            <a:r>
              <a:rPr lang="en-GB" sz="1600" dirty="0">
                <a:solidFill>
                  <a:schemeClr val="tx1"/>
                </a:solidFill>
              </a:rPr>
              <a:t>: 100</a:t>
            </a:r>
          </a:p>
          <a:p>
            <a:r>
              <a:rPr lang="en-GB" sz="1600" dirty="0" err="1">
                <a:solidFill>
                  <a:schemeClr val="tx1"/>
                </a:solidFill>
              </a:rPr>
              <a:t>a_global_count</a:t>
            </a:r>
            <a:r>
              <a:rPr lang="en-GB" sz="1600" dirty="0">
                <a:solidFill>
                  <a:schemeClr val="tx1"/>
                </a:solidFill>
              </a:rPr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162840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1FA4-FBA1-D649-AC9C-6B2BB455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Modifying </a:t>
            </a:r>
            <a:r>
              <a:rPr lang="en-GB" dirty="0" err="1"/>
              <a:t>Globals</a:t>
            </a:r>
            <a:r>
              <a:rPr lang="en-GB" dirty="0"/>
              <a:t> within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89C4-915E-464E-8145-7846AD48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98" y="1564737"/>
            <a:ext cx="8913681" cy="4399908"/>
          </a:xfrm>
        </p:spPr>
        <p:txBody>
          <a:bodyPr/>
          <a:lstStyle/>
          <a:p>
            <a:r>
              <a:rPr lang="en-GB" sz="2400" dirty="0"/>
              <a:t>By default </a:t>
            </a:r>
            <a:r>
              <a:rPr lang="en-GB" sz="2400" i="1" dirty="0"/>
              <a:t>local</a:t>
            </a:r>
            <a:r>
              <a:rPr lang="en-GB" sz="2400" dirty="0"/>
              <a:t> variables will hide global variables with the same name</a:t>
            </a:r>
          </a:p>
          <a:p>
            <a:pPr lvl="1"/>
            <a:r>
              <a:rPr lang="en-GB" sz="2000" dirty="0"/>
              <a:t>known as </a:t>
            </a:r>
            <a:r>
              <a:rPr lang="en-GB" sz="2000" i="1" dirty="0"/>
              <a:t>'Shadowing</a:t>
            </a:r>
            <a:r>
              <a:rPr lang="en-GB" sz="2000" dirty="0"/>
              <a:t>'</a:t>
            </a:r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08646-065A-544D-919E-BD9AB464D3E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91C1-DEC3-E04D-8147-3947CE42E92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9FEB-3456-6D43-AF97-BF80F5263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9CA10-4F14-654A-8BB7-ED4515267A47}"/>
              </a:ext>
            </a:extLst>
          </p:cNvPr>
          <p:cNvSpPr txBox="1"/>
          <p:nvPr/>
        </p:nvSpPr>
        <p:spPr>
          <a:xfrm>
            <a:off x="831096" y="3047008"/>
            <a:ext cx="440993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def</a:t>
            </a:r>
            <a:r>
              <a:rPr lang="en-GB" dirty="0">
                <a:solidFill>
                  <a:schemeClr val="tx1"/>
                </a:solidFill>
              </a:rPr>
              <a:t> my_function():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rgbClr val="C00000"/>
                </a:solidFill>
              </a:rPr>
              <a:t>a_variable </a:t>
            </a:r>
            <a:r>
              <a:rPr lang="en-GB" dirty="0">
                <a:solidFill>
                  <a:schemeClr val="tx1"/>
                </a:solidFill>
              </a:rPr>
              <a:t>= 100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b="1" dirty="0">
                <a:solidFill>
                  <a:schemeClr val="tx1"/>
                </a:solidFill>
              </a:rPr>
              <a:t>'inside function:'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rgbClr val="C00000"/>
                </a:solidFill>
              </a:rPr>
              <a:t>a_variable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447D7-EFFE-CA40-AD93-C4A3D9B615C0}"/>
              </a:ext>
            </a:extLst>
          </p:cNvPr>
          <p:cNvSpPr txBox="1"/>
          <p:nvPr/>
        </p:nvSpPr>
        <p:spPr>
          <a:xfrm>
            <a:off x="811680" y="4367327"/>
            <a:ext cx="440993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a_variable </a:t>
            </a:r>
            <a:r>
              <a:rPr lang="en-GB" dirty="0">
                <a:solidFill>
                  <a:schemeClr val="tx1"/>
                </a:solidFill>
              </a:rPr>
              <a:t>= 25</a:t>
            </a:r>
          </a:p>
          <a:p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before function:'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rgbClr val="00B050"/>
                </a:solidFill>
              </a:rPr>
              <a:t>a_variable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my_function()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'outside function:'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rgbClr val="00B050"/>
                </a:solidFill>
              </a:rPr>
              <a:t>a_variable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CC5A3-2EDA-C24F-9B9B-2227F5EC5958}"/>
              </a:ext>
            </a:extLst>
          </p:cNvPr>
          <p:cNvSpPr txBox="1"/>
          <p:nvPr/>
        </p:nvSpPr>
        <p:spPr>
          <a:xfrm>
            <a:off x="4960738" y="5163401"/>
            <a:ext cx="2442478" cy="83099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before function: 25</a:t>
            </a:r>
          </a:p>
          <a:p>
            <a:r>
              <a:rPr lang="en-GB" sz="1600" dirty="0">
                <a:solidFill>
                  <a:schemeClr val="tx1"/>
                </a:solidFill>
              </a:rPr>
              <a:t>inside function: 100</a:t>
            </a:r>
          </a:p>
          <a:p>
            <a:r>
              <a:rPr lang="en-GB" sz="1600" dirty="0">
                <a:solidFill>
                  <a:schemeClr val="tx1"/>
                </a:solidFill>
              </a:rPr>
              <a:t>outside function: 25</a:t>
            </a:r>
          </a:p>
        </p:txBody>
      </p:sp>
    </p:spTree>
    <p:extLst>
      <p:ext uri="{BB962C8B-B14F-4D97-AF65-F5344CB8AC3E}">
        <p14:creationId xmlns:p14="http://schemas.microsoft.com/office/powerpoint/2010/main" val="184227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1FA4-FBA1-D649-AC9C-6B2BB455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Modifying </a:t>
            </a:r>
            <a:r>
              <a:rPr lang="en-GB" dirty="0" err="1"/>
              <a:t>Globals</a:t>
            </a:r>
            <a:r>
              <a:rPr lang="en-GB" dirty="0"/>
              <a:t> within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89C4-915E-464E-8145-7846AD48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98" y="1662785"/>
            <a:ext cx="8913681" cy="4301860"/>
          </a:xfrm>
        </p:spPr>
        <p:txBody>
          <a:bodyPr/>
          <a:lstStyle/>
          <a:p>
            <a:r>
              <a:rPr lang="en-GB" sz="2400" dirty="0"/>
              <a:t>To </a:t>
            </a:r>
            <a:r>
              <a:rPr lang="en-GB" sz="2400" i="1" dirty="0">
                <a:solidFill>
                  <a:srgbClr val="0000FF"/>
                </a:solidFill>
              </a:rPr>
              <a:t>modify</a:t>
            </a:r>
            <a:r>
              <a:rPr lang="en-GB" sz="2400" dirty="0"/>
              <a:t> a global within a function </a:t>
            </a:r>
          </a:p>
          <a:p>
            <a:pPr lvl="1"/>
            <a:r>
              <a:rPr lang="en-GB" sz="2000" dirty="0"/>
              <a:t>must first declare as </a:t>
            </a:r>
            <a:r>
              <a:rPr lang="en-GB" sz="2000" b="1" kern="1200" dirty="0">
                <a:solidFill>
                  <a:srgbClr val="0000FF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global</a:t>
            </a:r>
            <a:endParaRPr lang="en-GB" b="1" kern="1200" dirty="0">
              <a:solidFill>
                <a:srgbClr val="0000FF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en-GB" sz="2000" dirty="0"/>
              <a:t>inside function before 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08646-065A-544D-919E-BD9AB464D3E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01/05/2022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91C1-DEC3-E04D-8147-3947CE42E92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further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9FEB-3456-6D43-AF97-BF80F5263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0236D-8531-2749-B2D5-4D2ADC7C2F24}"/>
              </a:ext>
            </a:extLst>
          </p:cNvPr>
          <p:cNvSpPr txBox="1"/>
          <p:nvPr/>
        </p:nvSpPr>
        <p:spPr>
          <a:xfrm>
            <a:off x="1244588" y="3228170"/>
            <a:ext cx="414046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max</a:t>
            </a:r>
            <a:r>
              <a:rPr lang="en-GB" dirty="0">
                <a:solidFill>
                  <a:schemeClr val="tx1"/>
                </a:solidFill>
              </a:rPr>
              <a:t> = 100</a:t>
            </a:r>
          </a:p>
          <a:p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'initial value of max:'</a:t>
            </a:r>
            <a:r>
              <a:rPr lang="en-GB" dirty="0">
                <a:solidFill>
                  <a:schemeClr val="tx1"/>
                </a:solidFill>
              </a:rPr>
              <a:t>, max)</a:t>
            </a:r>
          </a:p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def </a:t>
            </a:r>
            <a:r>
              <a:rPr lang="en-GB" dirty="0" err="1">
                <a:solidFill>
                  <a:schemeClr val="tx1"/>
                </a:solidFill>
              </a:rPr>
              <a:t>print_max</a:t>
            </a:r>
            <a:r>
              <a:rPr lang="en-GB" dirty="0">
                <a:solidFill>
                  <a:schemeClr val="tx1"/>
                </a:solidFill>
              </a:rPr>
              <a:t>():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rgbClr val="0000FF"/>
                </a:solidFill>
              </a:rPr>
              <a:t>global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max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rgbClr val="00B050"/>
                </a:solidFill>
              </a:rPr>
              <a:t>max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b="1" dirty="0">
                <a:solidFill>
                  <a:srgbClr val="00B050"/>
                </a:solidFill>
              </a:rPr>
              <a:t>max</a:t>
            </a:r>
            <a:r>
              <a:rPr lang="en-GB" dirty="0">
                <a:solidFill>
                  <a:schemeClr val="tx1"/>
                </a:solidFill>
              </a:rPr>
              <a:t> + 1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b="1" dirty="0">
                <a:solidFill>
                  <a:schemeClr val="tx1"/>
                </a:solidFill>
              </a:rPr>
              <a:t>'inside function:'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rgbClr val="00B050"/>
                </a:solidFill>
              </a:rPr>
              <a:t>max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print_max</a:t>
            </a:r>
            <a:r>
              <a:rPr lang="en-GB" dirty="0">
                <a:solidFill>
                  <a:schemeClr val="tx1"/>
                </a:solidFill>
              </a:rPr>
              <a:t>()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'outside function:'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rgbClr val="00B050"/>
                </a:solidFill>
              </a:rPr>
              <a:t>max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2CE6-6004-AC4C-8F57-8324E60BAE7B}"/>
              </a:ext>
            </a:extLst>
          </p:cNvPr>
          <p:cNvSpPr txBox="1"/>
          <p:nvPr/>
        </p:nvSpPr>
        <p:spPr>
          <a:xfrm>
            <a:off x="4970610" y="4998140"/>
            <a:ext cx="2559430" cy="83099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initial value of max: 100</a:t>
            </a:r>
          </a:p>
          <a:p>
            <a:r>
              <a:rPr lang="en-GB" sz="1600" dirty="0">
                <a:solidFill>
                  <a:schemeClr val="tx1"/>
                </a:solidFill>
              </a:rPr>
              <a:t>inside function: 101</a:t>
            </a:r>
          </a:p>
          <a:p>
            <a:r>
              <a:rPr lang="en-GB" sz="1600" dirty="0">
                <a:solidFill>
                  <a:schemeClr val="tx1"/>
                </a:solidFill>
              </a:rPr>
              <a:t>outside function: 101</a:t>
            </a:r>
          </a:p>
        </p:txBody>
      </p:sp>
      <p:pic>
        <p:nvPicPr>
          <p:cNvPr id="7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8F0AD961-AACA-E72A-EBEF-FFD678116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204864"/>
            <a:ext cx="463075" cy="47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560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1701</Words>
  <Application>Microsoft Macintosh PowerPoint</Application>
  <PresentationFormat>A4 Paper (210x297 mm)</PresentationFormat>
  <Paragraphs>238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-apple-system</vt:lpstr>
      <vt:lpstr>Arial</vt:lpstr>
      <vt:lpstr>Courier</vt:lpstr>
      <vt:lpstr>Courier New</vt:lpstr>
      <vt:lpstr>Garamond</vt:lpstr>
      <vt:lpstr>Times New Roman</vt:lpstr>
      <vt:lpstr>Verdana</vt:lpstr>
      <vt:lpstr>Wingdings</vt:lpstr>
      <vt:lpstr>Default Design</vt:lpstr>
      <vt:lpstr>1_Default Design</vt:lpstr>
      <vt:lpstr>Further Functions &amp; Higher Order Functions</vt:lpstr>
      <vt:lpstr>Plan for Session</vt:lpstr>
      <vt:lpstr>Function Docstring</vt:lpstr>
      <vt:lpstr>Documenting code: reStructuredText</vt:lpstr>
      <vt:lpstr>Documenting code: reStructuredText</vt:lpstr>
      <vt:lpstr>Documenting code: reStructuredText</vt:lpstr>
      <vt:lpstr>Local &amp; Global Variables</vt:lpstr>
      <vt:lpstr>Modifying Globals within a function</vt:lpstr>
      <vt:lpstr>Modifying Globals within a function</vt:lpstr>
      <vt:lpstr>Non local variables</vt:lpstr>
      <vt:lpstr>Anonymous / Lambda Functions</vt:lpstr>
      <vt:lpstr>Functions and Containers</vt:lpstr>
      <vt:lpstr>Functions and Containers</vt:lpstr>
      <vt:lpstr>Functions and Containers</vt:lpstr>
      <vt:lpstr>Functions and Containers</vt:lpstr>
      <vt:lpstr>Custom Sorting using HoFs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107</cp:revision>
  <cp:lastPrinted>2023-05-01T08:53:20Z</cp:lastPrinted>
  <dcterms:modified xsi:type="dcterms:W3CDTF">2023-05-01T08:53:37Z</dcterms:modified>
</cp:coreProperties>
</file>