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35" r:id="rId4"/>
    <p:sldId id="336" r:id="rId5"/>
    <p:sldId id="337" r:id="rId6"/>
    <p:sldId id="338" r:id="rId7"/>
    <p:sldId id="284" r:id="rId8"/>
    <p:sldId id="339" r:id="rId9"/>
    <p:sldId id="346" r:id="rId10"/>
    <p:sldId id="340" r:id="rId11"/>
    <p:sldId id="341" r:id="rId12"/>
    <p:sldId id="342" r:id="rId13"/>
    <p:sldId id="345" r:id="rId14"/>
    <p:sldId id="334" r:id="rId1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5" autoAdjust="0"/>
    <p:restoredTop sz="86479" autoAdjust="0"/>
  </p:normalViewPr>
  <p:slideViewPr>
    <p:cSldViewPr>
      <p:cViewPr varScale="1">
        <p:scale>
          <a:sx n="101" d="100"/>
          <a:sy n="101" d="100"/>
        </p:scale>
        <p:origin x="680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Introduction to Classes &amp;</a:t>
            </a:r>
            <a:br>
              <a:rPr lang="en-GB" dirty="0"/>
            </a:br>
            <a:r>
              <a:rPr lang="en-GB" dirty="0"/>
              <a:t>Object Oriented Programming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F2D3-7A77-8645-8D24-6091E39A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314-F94B-D34F-A489-AEF94CC6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docstring for a class</a:t>
            </a:r>
          </a:p>
          <a:p>
            <a:pPr lvl="2"/>
            <a:r>
              <a:rPr lang="en-US" sz="1800" dirty="0"/>
              <a:t>accessible through _</a:t>
            </a:r>
            <a:r>
              <a:rPr lang="en-US" sz="600" dirty="0"/>
              <a:t> </a:t>
            </a:r>
            <a:r>
              <a:rPr lang="en-US" sz="1800" dirty="0"/>
              <a:t>_doc_</a:t>
            </a:r>
            <a:r>
              <a:rPr lang="en-US" sz="600" dirty="0"/>
              <a:t> </a:t>
            </a:r>
            <a:r>
              <a:rPr lang="en-US" sz="1800" dirty="0"/>
              <a:t>_ attribute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1800" dirty="0"/>
              <a:t>considered good practice</a:t>
            </a:r>
          </a:p>
          <a:p>
            <a:pPr lvl="2"/>
            <a:r>
              <a:rPr lang="en-US" sz="1800" dirty="0"/>
              <a:t>typically provides information on purpose of class</a:t>
            </a:r>
          </a:p>
          <a:p>
            <a:pPr lvl="2"/>
            <a:r>
              <a:rPr lang="en-US" sz="1800" dirty="0"/>
              <a:t>often gives guidance on usage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95EA-B9C2-624B-BA00-CCF692AF67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D37A-F358-0648-A60A-13ACE2357C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C0E6-5118-0741-A352-BF35F0E84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746D3-4F11-E24B-BB83-2DE679B36BE7}"/>
              </a:ext>
            </a:extLst>
          </p:cNvPr>
          <p:cNvSpPr txBox="1"/>
          <p:nvPr/>
        </p:nvSpPr>
        <p:spPr>
          <a:xfrm>
            <a:off x="992560" y="2570198"/>
            <a:ext cx="684076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 An example class to hold a persons name and age"""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name, age):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_str_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return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' is ' + str(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79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615F-1E2B-7A4A-8121-BD730D94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0260-9346-244D-9B02-6601F507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77" y="1416051"/>
            <a:ext cx="8913681" cy="4529138"/>
          </a:xfrm>
        </p:spPr>
        <p:txBody>
          <a:bodyPr/>
          <a:lstStyle/>
          <a:p>
            <a:r>
              <a:rPr lang="en-US" sz="2400" dirty="0"/>
              <a:t>Add some behaviour</a:t>
            </a:r>
          </a:p>
          <a:p>
            <a:pPr lvl="1"/>
            <a:r>
              <a:rPr lang="en-US" sz="2000" dirty="0"/>
              <a:t>first parameter to method is </a:t>
            </a:r>
            <a:r>
              <a:rPr lang="en-US" sz="2000" i="1" dirty="0"/>
              <a:t>always</a:t>
            </a:r>
            <a:r>
              <a:rPr lang="en-US" sz="2000" dirty="0"/>
              <a:t> reference to the object</a:t>
            </a:r>
          </a:p>
          <a:p>
            <a:pPr lvl="1"/>
            <a:r>
              <a:rPr lang="en-US" sz="2000" dirty="0"/>
              <a:t>called </a:t>
            </a:r>
            <a:r>
              <a:rPr lang="en-US" sz="2000" i="1" dirty="0"/>
              <a:t>self</a:t>
            </a:r>
            <a:r>
              <a:rPr lang="en-US" sz="2000" dirty="0"/>
              <a:t> by convention</a:t>
            </a:r>
          </a:p>
          <a:p>
            <a:pPr lvl="1"/>
            <a:r>
              <a:rPr lang="en-US" sz="2000" dirty="0"/>
              <a:t>Method names follow variable naming conventions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0C0B-774D-C446-BADB-8B24717071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F850-82DB-1F42-8D97-0FA040DF44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735-74C2-5F45-B655-A76B123B6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C281A-C04C-234E-A952-16AA43459465}"/>
              </a:ext>
            </a:extLst>
          </p:cNvPr>
          <p:cNvSpPr txBox="1"/>
          <p:nvPr/>
        </p:nvSpPr>
        <p:spPr>
          <a:xfrm>
            <a:off x="459183" y="3198150"/>
            <a:ext cx="571795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""" An example class to hold a persons name and age"""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name, age):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_str_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' is ' + str(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birthday(self):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 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birthday you were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now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C22F3-837F-9544-B6EB-4EE3D9443748}"/>
              </a:ext>
            </a:extLst>
          </p:cNvPr>
          <p:cNvSpPr txBox="1"/>
          <p:nvPr/>
        </p:nvSpPr>
        <p:spPr>
          <a:xfrm>
            <a:off x="5745089" y="4251413"/>
            <a:ext cx="244827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= Person('Adam', 21)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print(p3)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p3.birthday()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1DBAB-0E37-984E-AC3D-F63FE21025E0}"/>
              </a:ext>
            </a:extLst>
          </p:cNvPr>
          <p:cNvSpPr txBox="1"/>
          <p:nvPr/>
        </p:nvSpPr>
        <p:spPr>
          <a:xfrm>
            <a:off x="7117116" y="5085184"/>
            <a:ext cx="2448273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Adam is 21</a:t>
            </a:r>
          </a:p>
          <a:p>
            <a:r>
              <a:rPr lang="en-GB" sz="1400" dirty="0">
                <a:solidFill>
                  <a:schemeClr val="tx1"/>
                </a:solidFill>
              </a:rPr>
              <a:t>Happy birthday you were 21</a:t>
            </a:r>
          </a:p>
          <a:p>
            <a:r>
              <a:rPr lang="en-GB" sz="1400" dirty="0">
                <a:solidFill>
                  <a:schemeClr val="tx1"/>
                </a:solidFill>
              </a:rPr>
              <a:t>You are now 22</a:t>
            </a:r>
          </a:p>
          <a:p>
            <a:r>
              <a:rPr lang="en-GB" sz="1400" dirty="0">
                <a:solidFill>
                  <a:schemeClr val="tx1"/>
                </a:solidFill>
              </a:rPr>
              <a:t>Adam is 22</a:t>
            </a:r>
          </a:p>
        </p:txBody>
      </p:sp>
      <p:pic>
        <p:nvPicPr>
          <p:cNvPr id="11" name="Picture 10" descr="Light bulb ideas - Free Stock Photo by Merelize on Stockvault.net">
            <a:extLst>
              <a:ext uri="{FF2B5EF4-FFF2-40B4-BE49-F238E27FC236}">
                <a16:creationId xmlns:a16="http://schemas.microsoft.com/office/drawing/2014/main" id="{1B46ECD1-9947-A5F5-7067-9E588243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3" y="1971236"/>
            <a:ext cx="429282" cy="4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77D4-4D31-EC46-856F-1768CE15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F636-25BF-6D4B-A4F2-48345370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379145"/>
            <a:ext cx="8913681" cy="430515"/>
          </a:xfrm>
        </p:spPr>
        <p:txBody>
          <a:bodyPr/>
          <a:lstStyle/>
          <a:p>
            <a:r>
              <a:rPr lang="en-US" sz="2400" dirty="0"/>
              <a:t>Methods can have parameters and / or return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9109-811E-494F-861E-AE3728ED28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3DEE-794E-CB4D-A5E9-E61032A63A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F3FD-E9D7-E84B-8217-D204B7F051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2C882-73ED-3341-B25B-DD6BA98668F0}"/>
              </a:ext>
            </a:extLst>
          </p:cNvPr>
          <p:cNvSpPr txBox="1"/>
          <p:nvPr/>
        </p:nvSpPr>
        <p:spPr>
          <a:xfrm>
            <a:off x="495300" y="1969532"/>
            <a:ext cx="6761956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""" An example class to hold a persons name and age"""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name, age):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# ...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calculate_pay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hours_worked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rate_of_pay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7.50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21: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rate_of_pay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2.50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hours_worked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rate_of_pay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is_teenager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62532-A5F5-5146-A64C-0F36E5AFF665}"/>
              </a:ext>
            </a:extLst>
          </p:cNvPr>
          <p:cNvSpPr txBox="1"/>
          <p:nvPr/>
        </p:nvSpPr>
        <p:spPr>
          <a:xfrm>
            <a:off x="5740283" y="3082543"/>
            <a:ext cx="318371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pay = p2.calculate_pay(40)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f'Pay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{p2.name} {pay}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pay = p3.calculate_pay(40)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f'Pay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{p3.name} {pay}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f'p2.is_teenager </a:t>
            </a:r>
            <a:r>
              <a:rPr lang="en-GB" dirty="0">
                <a:solidFill>
                  <a:schemeClr val="tx1"/>
                </a:solidFill>
              </a:rPr>
              <a:t>{p2.is_teenager()}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7B400-9481-D744-9FF0-63F6E050AF68}"/>
              </a:ext>
            </a:extLst>
          </p:cNvPr>
          <p:cNvSpPr txBox="1"/>
          <p:nvPr/>
        </p:nvSpPr>
        <p:spPr>
          <a:xfrm>
            <a:off x="6812434" y="4888468"/>
            <a:ext cx="2448273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Pay Phoebe 400.0</a:t>
            </a:r>
          </a:p>
          <a:p>
            <a:r>
              <a:rPr lang="en-GB" sz="1400" dirty="0">
                <a:solidFill>
                  <a:schemeClr val="tx1"/>
                </a:solidFill>
              </a:rPr>
              <a:t>Pay Adam 300.0</a:t>
            </a:r>
          </a:p>
          <a:p>
            <a:r>
              <a:rPr lang="en-GB" sz="1400" dirty="0">
                <a:solidFill>
                  <a:schemeClr val="tx1"/>
                </a:solidFill>
              </a:rPr>
              <a:t>p2.is_teenager False</a:t>
            </a:r>
          </a:p>
        </p:txBody>
      </p:sp>
    </p:spTree>
    <p:extLst>
      <p:ext uri="{BB962C8B-B14F-4D97-AF65-F5344CB8AC3E}">
        <p14:creationId xmlns:p14="http://schemas.microsoft.com/office/powerpoint/2010/main" val="222931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Everything is an Object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Class Terminology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Defining user defined classes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Instantiating Objects from Classes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Printing Objects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 careful with assignment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Class Comments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Defining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15A11-0023-5D4F-83D2-628F2A5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in Python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9616"/>
            <a:ext cx="8913681" cy="452913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are examples / instances of Classes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Classes act as templates for objects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data / behaviour of object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class 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Person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(or instances) of a class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hold actual data values &amp; used to execute behaviour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can be many objects for a given class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example, given a class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Person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may have instances John, Denise, Phoebe and Gryff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E0C5D-C05D-CC44-B2C3-3F90DC402D79}"/>
              </a:ext>
            </a:extLst>
          </p:cNvPr>
          <p:cNvSpPr txBox="1"/>
          <p:nvPr/>
        </p:nvSpPr>
        <p:spPr>
          <a:xfrm>
            <a:off x="1928664" y="1991923"/>
            <a:ext cx="256601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print(type(4))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print(type(5.6))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print(type([1, 2, 3, 4]))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FEBEB-3340-F74D-B03E-2A4DE787DD77}"/>
              </a:ext>
            </a:extLst>
          </p:cNvPr>
          <p:cNvSpPr txBox="1"/>
          <p:nvPr/>
        </p:nvSpPr>
        <p:spPr>
          <a:xfrm>
            <a:off x="4304928" y="2514634"/>
            <a:ext cx="1440160" cy="1169551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&lt;class 'int'&gt;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&lt;class 'float'&gt;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&lt;class 'bool'&gt;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&lt;class 'str'&gt;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6594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6C71-24B7-6F43-8EF4-C331A576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4B87-406B-D641-AA2C-EB5550E2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33027"/>
            <a:ext cx="8913681" cy="4529138"/>
          </a:xfrm>
        </p:spPr>
        <p:txBody>
          <a:bodyPr/>
          <a:lstStyle/>
          <a:p>
            <a:r>
              <a:rPr lang="en-GB" sz="2000" i="1" dirty="0"/>
              <a:t>Class</a:t>
            </a:r>
            <a:r>
              <a:rPr lang="en-GB" sz="2000" dirty="0"/>
              <a:t> is a template defining data and behaviour that operates on that data</a:t>
            </a:r>
          </a:p>
          <a:p>
            <a:pPr lvl="2"/>
            <a:endParaRPr lang="en-GB" sz="1200" dirty="0"/>
          </a:p>
          <a:p>
            <a:r>
              <a:rPr lang="en-GB" sz="2000" i="1" dirty="0"/>
              <a:t>Instance or object</a:t>
            </a:r>
            <a:r>
              <a:rPr lang="en-GB" sz="2000" dirty="0"/>
              <a:t> </a:t>
            </a:r>
          </a:p>
          <a:p>
            <a:pPr lvl="1"/>
            <a:r>
              <a:rPr lang="en-GB" sz="1800" dirty="0"/>
              <a:t>All instances of a class possess the same data fields / attributes but contain their own data values</a:t>
            </a:r>
          </a:p>
          <a:p>
            <a:pPr lvl="1"/>
            <a:r>
              <a:rPr lang="en-GB" sz="1800" dirty="0"/>
              <a:t>Each instance of a class responds to the same set of requests</a:t>
            </a:r>
          </a:p>
          <a:p>
            <a:pPr lvl="2"/>
            <a:endParaRPr lang="en-GB" sz="1400" dirty="0"/>
          </a:p>
          <a:p>
            <a:r>
              <a:rPr lang="en-GB" sz="2000" i="1" dirty="0"/>
              <a:t>Attribute / field / instance variable</a:t>
            </a:r>
            <a:r>
              <a:rPr lang="en-GB" sz="2000" dirty="0"/>
              <a:t> </a:t>
            </a:r>
          </a:p>
          <a:p>
            <a:pPr lvl="1"/>
            <a:r>
              <a:rPr lang="en-GB" sz="1800" dirty="0"/>
              <a:t>The data held by an object is represented by its attributes </a:t>
            </a:r>
          </a:p>
          <a:p>
            <a:pPr lvl="2"/>
            <a:endParaRPr lang="en-GB" sz="1400" dirty="0"/>
          </a:p>
          <a:p>
            <a:r>
              <a:rPr lang="en-GB" sz="2000" i="1" dirty="0"/>
              <a:t>Method</a:t>
            </a:r>
            <a:r>
              <a:rPr lang="en-GB" sz="2000" dirty="0"/>
              <a:t> a function executed within an object</a:t>
            </a:r>
          </a:p>
          <a:p>
            <a:r>
              <a:rPr lang="en-GB" sz="2000" i="1" dirty="0"/>
              <a:t>Message</a:t>
            </a:r>
            <a:r>
              <a:rPr lang="en-GB" sz="2000" dirty="0"/>
              <a:t> requests some behaviour / data from object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93CC-BA8A-454B-8E94-675A361D45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F5EA-25A1-D04E-9631-DA3C782626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9166-2A35-0846-9E51-518FF7167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6C14-5AF6-6D48-AC39-E09CAAF3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create User Defined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DA5D-5E17-1E4A-866E-D3B99B5D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4979986"/>
          </a:xfrm>
        </p:spPr>
        <p:txBody>
          <a:bodyPr/>
          <a:lstStyle/>
          <a:p>
            <a:r>
              <a:rPr lang="en-US" sz="2400" dirty="0"/>
              <a:t>A class definition has the format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r>
              <a:rPr lang="en-US" sz="2400" dirty="0"/>
              <a:t>Class Person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name follows Camel Case conventions with no spaces (or _)</a:t>
            </a:r>
          </a:p>
          <a:p>
            <a:pPr lvl="1"/>
            <a:r>
              <a:rPr lang="en-US" sz="2000" dirty="0"/>
              <a:t>defines two attributes </a:t>
            </a:r>
            <a:r>
              <a:rPr lang="en-US" sz="2000" dirty="0">
                <a:latin typeface="Courier" pitchFamily="2" charset="0"/>
              </a:rPr>
              <a:t>name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age</a:t>
            </a:r>
          </a:p>
          <a:p>
            <a:pPr lvl="1"/>
            <a:r>
              <a:rPr lang="en-US" sz="2000" dirty="0"/>
              <a:t>also defines </a:t>
            </a:r>
            <a:r>
              <a:rPr lang="en-US" sz="2000" i="1" dirty="0"/>
              <a:t>special method </a:t>
            </a:r>
            <a:r>
              <a:rPr lang="en-US" sz="2000" dirty="0"/>
              <a:t>called </a:t>
            </a:r>
            <a:r>
              <a:rPr lang="en-US" sz="2000" dirty="0">
                <a:latin typeface="Courier" pitchFamily="2" charset="0"/>
              </a:rPr>
              <a:t>_</a:t>
            </a:r>
            <a:r>
              <a:rPr lang="en-US" sz="6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init</a:t>
            </a:r>
            <a:r>
              <a:rPr lang="en-US" sz="2000" dirty="0">
                <a:latin typeface="Courier" pitchFamily="2" charset="0"/>
              </a:rPr>
              <a:t>_</a:t>
            </a:r>
            <a:r>
              <a:rPr lang="en-US" sz="6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_</a:t>
            </a:r>
          </a:p>
          <a:p>
            <a:pPr lvl="2"/>
            <a:r>
              <a:rPr lang="en-US" sz="1800" dirty="0"/>
              <a:t>object </a:t>
            </a:r>
            <a:r>
              <a:rPr lang="en-US" sz="1800" dirty="0" err="1"/>
              <a:t>initialiser</a:t>
            </a:r>
            <a:r>
              <a:rPr lang="en-US" sz="1800" dirty="0"/>
              <a:t> aka constructor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E585-857C-2540-883C-4023C01B9D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5D14-9602-B04E-AB18-9C6254B680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4E3-CAD3-5545-9645-C6F3D723B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E4A1-53A9-4847-AFF3-7418C8A0C967}"/>
              </a:ext>
            </a:extLst>
          </p:cNvPr>
          <p:cNvSpPr txBox="1"/>
          <p:nvPr/>
        </p:nvSpPr>
        <p:spPr>
          <a:xfrm>
            <a:off x="2576736" y="2204864"/>
            <a:ext cx="26642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NameOfClass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EEB4F-A615-EF41-9F89-8EB7BEAC999E}"/>
              </a:ext>
            </a:extLst>
          </p:cNvPr>
          <p:cNvSpPr txBox="1"/>
          <p:nvPr/>
        </p:nvSpPr>
        <p:spPr>
          <a:xfrm>
            <a:off x="2559541" y="3789040"/>
            <a:ext cx="38884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name, age):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8AD02-8922-5CA2-F1BB-C892C4A4936D}"/>
              </a:ext>
            </a:extLst>
          </p:cNvPr>
          <p:cNvSpPr txBox="1"/>
          <p:nvPr/>
        </p:nvSpPr>
        <p:spPr>
          <a:xfrm>
            <a:off x="7041232" y="3927539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Note special variable self</a:t>
            </a:r>
          </a:p>
          <a:p>
            <a:r>
              <a:rPr lang="en-GB" i="1" dirty="0">
                <a:solidFill>
                  <a:srgbClr val="0000FF"/>
                </a:solidFill>
              </a:rPr>
              <a:t>All methods start with </a:t>
            </a:r>
          </a:p>
          <a:p>
            <a:r>
              <a:rPr lang="en-GB" i="1" dirty="0">
                <a:solidFill>
                  <a:srgbClr val="0000FF"/>
                </a:solidFill>
              </a:rPr>
              <a:t>this variable</a:t>
            </a:r>
          </a:p>
        </p:txBody>
      </p:sp>
    </p:spTree>
    <p:extLst>
      <p:ext uri="{BB962C8B-B14F-4D97-AF65-F5344CB8AC3E}">
        <p14:creationId xmlns:p14="http://schemas.microsoft.com/office/powerpoint/2010/main" val="5786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2EF1BB-B982-FA42-A19C-3A386370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2879236"/>
            <a:ext cx="3417317" cy="18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from class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600200"/>
            <a:ext cx="8706172" cy="4529138"/>
          </a:xfrm>
        </p:spPr>
        <p:txBody>
          <a:bodyPr/>
          <a:lstStyle/>
          <a:p>
            <a:r>
              <a:rPr lang="en-GB" sz="2400" dirty="0"/>
              <a:t>Objects created</a:t>
            </a:r>
          </a:p>
          <a:p>
            <a:pPr lvl="1"/>
            <a:r>
              <a:rPr lang="en-GB" sz="2000" dirty="0"/>
              <a:t>using the name of the class and </a:t>
            </a:r>
          </a:p>
          <a:p>
            <a:pPr lvl="1"/>
            <a:r>
              <a:rPr lang="en-GB" sz="2000" dirty="0"/>
              <a:t>passing in the values for parameters of initialisation method</a:t>
            </a:r>
          </a:p>
          <a:p>
            <a:pPr lvl="2"/>
            <a:endParaRPr lang="en-GB" sz="1800" dirty="0"/>
          </a:p>
          <a:p>
            <a:pPr lvl="2"/>
            <a:endParaRPr lang="en-GB" sz="1800" dirty="0"/>
          </a:p>
          <a:p>
            <a:endParaRPr lang="en-GB" sz="2600" dirty="0"/>
          </a:p>
          <a:p>
            <a:r>
              <a:rPr lang="en-GB" sz="2400" dirty="0"/>
              <a:t> Each object / instance is unique</a:t>
            </a:r>
          </a:p>
          <a:p>
            <a:pPr lvl="2"/>
            <a:r>
              <a:rPr lang="en-GB" sz="1800" dirty="0"/>
              <a:t>Has own unique id number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1691147" y="3157820"/>
            <a:ext cx="31236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('John', 36)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('Phoebe', 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classes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F1ED7-56FD-E14A-92C2-289D709E33A9}"/>
              </a:ext>
            </a:extLst>
          </p:cNvPr>
          <p:cNvSpPr txBox="1"/>
          <p:nvPr/>
        </p:nvSpPr>
        <p:spPr>
          <a:xfrm>
            <a:off x="1808054" y="5302623"/>
            <a:ext cx="31236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print('id(p1):',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print('id(p2):',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4489018" y="5606118"/>
            <a:ext cx="1904142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id(p1): 4547191808</a:t>
            </a:r>
          </a:p>
          <a:p>
            <a:r>
              <a:rPr lang="en-GB" sz="1400" dirty="0">
                <a:solidFill>
                  <a:schemeClr val="tx1"/>
                </a:solidFill>
              </a:rPr>
              <a:t>id(p2): 4547191864</a:t>
            </a:r>
          </a:p>
        </p:txBody>
      </p:sp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F29-9206-8A40-9C7B-86C5A32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2C55-1ACA-FD4C-82DE-1281AB88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31551"/>
            <a:ext cx="8913681" cy="4529138"/>
          </a:xfrm>
        </p:spPr>
        <p:txBody>
          <a:bodyPr/>
          <a:lstStyle/>
          <a:p>
            <a:r>
              <a:rPr lang="en-US" sz="2000" dirty="0"/>
              <a:t>Can print out an object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default prints name and indicative address in memory</a:t>
            </a:r>
          </a:p>
          <a:p>
            <a:pPr lvl="2"/>
            <a:r>
              <a:rPr lang="en-US" sz="1600" dirty="0"/>
              <a:t>hard to work out which object is which</a:t>
            </a:r>
          </a:p>
          <a:p>
            <a:r>
              <a:rPr lang="en-US" sz="2000" dirty="0"/>
              <a:t>Can print attributes directly</a:t>
            </a:r>
          </a:p>
          <a:p>
            <a:r>
              <a:rPr lang="en-US" sz="2000" dirty="0"/>
              <a:t>Can override default behaviour using _</a:t>
            </a:r>
            <a:r>
              <a:rPr lang="en-US" sz="900" dirty="0"/>
              <a:t> </a:t>
            </a:r>
            <a:r>
              <a:rPr lang="en-US" sz="2000" dirty="0"/>
              <a:t>_str_</a:t>
            </a:r>
            <a:r>
              <a:rPr lang="en-US" sz="900" dirty="0"/>
              <a:t> </a:t>
            </a:r>
            <a:r>
              <a:rPr lang="en-US" sz="2000" dirty="0"/>
              <a:t>_()</a:t>
            </a:r>
          </a:p>
          <a:p>
            <a:pPr lvl="2"/>
            <a:r>
              <a:rPr lang="en-US" sz="1600" dirty="0"/>
              <a:t>another special method</a:t>
            </a:r>
          </a:p>
          <a:p>
            <a:pPr lvl="2"/>
            <a:r>
              <a:rPr lang="en-US" sz="1600" dirty="0"/>
              <a:t>takes reference to object as first parameter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6DAA-3FB2-634C-B2E4-7E98E88D1D2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7A39-0AF0-9041-A01A-52B19E77ED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3B73-968B-2149-AC7E-63B97DA31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E899-8129-D443-84EC-8196BD8AD8C3}"/>
              </a:ext>
            </a:extLst>
          </p:cNvPr>
          <p:cNvSpPr txBox="1"/>
          <p:nvPr/>
        </p:nvSpPr>
        <p:spPr>
          <a:xfrm>
            <a:off x="1718300" y="4959787"/>
            <a:ext cx="456054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name, age):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_str_</a:t>
            </a:r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' is ' + str(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E6454-2D42-AB4A-AC90-DAEBA2D3322A}"/>
              </a:ext>
            </a:extLst>
          </p:cNvPr>
          <p:cNvSpPr txBox="1"/>
          <p:nvPr/>
        </p:nvSpPr>
        <p:spPr>
          <a:xfrm>
            <a:off x="2496087" y="1858222"/>
            <a:ext cx="11607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print(p1)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0539F-B34F-1445-93B1-EDE23C89B9D4}"/>
              </a:ext>
            </a:extLst>
          </p:cNvPr>
          <p:cNvSpPr txBox="1"/>
          <p:nvPr/>
        </p:nvSpPr>
        <p:spPr>
          <a:xfrm>
            <a:off x="3512840" y="2042650"/>
            <a:ext cx="3871275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&lt;__</a:t>
            </a:r>
            <a:r>
              <a:rPr lang="en-GB" sz="1400" dirty="0" err="1">
                <a:solidFill>
                  <a:schemeClr val="tx1"/>
                </a:solidFill>
              </a:rPr>
              <a:t>main__.Person</a:t>
            </a:r>
            <a:r>
              <a:rPr lang="en-GB" sz="1400" dirty="0">
                <a:solidFill>
                  <a:schemeClr val="tx1"/>
                </a:solidFill>
              </a:rPr>
              <a:t> object at 0x10f08a400&gt;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&lt;__</a:t>
            </a:r>
            <a:r>
              <a:rPr lang="en-GB" sz="1400" dirty="0" err="1">
                <a:solidFill>
                  <a:schemeClr val="tx1"/>
                </a:solidFill>
              </a:rPr>
              <a:t>main__.Person</a:t>
            </a:r>
            <a:r>
              <a:rPr lang="en-GB" sz="1400" dirty="0">
                <a:solidFill>
                  <a:schemeClr val="tx1"/>
                </a:solidFill>
              </a:rPr>
              <a:t> object at 0x10f08a438&gt;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1F925-9A34-5F44-A11D-29A77C3B7C6D}"/>
              </a:ext>
            </a:extLst>
          </p:cNvPr>
          <p:cNvSpPr txBox="1"/>
          <p:nvPr/>
        </p:nvSpPr>
        <p:spPr>
          <a:xfrm>
            <a:off x="6753200" y="5463342"/>
            <a:ext cx="121529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print(p1)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06AD0-77B6-444F-B638-BC84E0EF1582}"/>
              </a:ext>
            </a:extLst>
          </p:cNvPr>
          <p:cNvSpPr txBox="1"/>
          <p:nvPr/>
        </p:nvSpPr>
        <p:spPr>
          <a:xfrm>
            <a:off x="7879802" y="5867728"/>
            <a:ext cx="1313300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John is 36</a:t>
            </a:r>
          </a:p>
          <a:p>
            <a:r>
              <a:rPr lang="en-GB" sz="1400" dirty="0">
                <a:solidFill>
                  <a:schemeClr val="tx1"/>
                </a:solidFill>
              </a:rPr>
              <a:t>Phoebe is 21</a:t>
            </a:r>
          </a:p>
        </p:txBody>
      </p:sp>
    </p:spTree>
    <p:extLst>
      <p:ext uri="{BB962C8B-B14F-4D97-AF65-F5344CB8AC3E}">
        <p14:creationId xmlns:p14="http://schemas.microsoft.com/office/powerpoint/2010/main" val="164981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B595-4A73-E4DA-62BB-EF668528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50BA-661E-298B-F780-BB3FDC7C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9" y="1556791"/>
            <a:ext cx="9304927" cy="4388397"/>
          </a:xfrm>
        </p:spPr>
        <p:txBody>
          <a:bodyPr/>
          <a:lstStyle/>
          <a:p>
            <a:r>
              <a:rPr lang="en-GB" sz="2400" dirty="0"/>
              <a:t>Defined using _</a:t>
            </a:r>
            <a:r>
              <a:rPr lang="en-GB" sz="900" dirty="0"/>
              <a:t> </a:t>
            </a:r>
            <a:r>
              <a:rPr lang="en-GB" sz="2400" dirty="0"/>
              <a:t>_</a:t>
            </a:r>
            <a:r>
              <a:rPr lang="en-GB" sz="2400" dirty="0" err="1"/>
              <a:t>repr</a:t>
            </a:r>
            <a:r>
              <a:rPr lang="en-GB" sz="2400" dirty="0"/>
              <a:t>_</a:t>
            </a:r>
            <a:r>
              <a:rPr lang="en-GB" sz="900" dirty="0"/>
              <a:t> </a:t>
            </a:r>
            <a:r>
              <a:rPr lang="en-GB" sz="2400" dirty="0"/>
              <a:t>_()</a:t>
            </a:r>
          </a:p>
          <a:p>
            <a:pPr lvl="1"/>
            <a:r>
              <a:rPr lang="en-GB" sz="2000" dirty="0"/>
              <a:t>an alternative to _</a:t>
            </a:r>
            <a:r>
              <a:rPr lang="en-GB" sz="900" dirty="0"/>
              <a:t> </a:t>
            </a:r>
            <a:r>
              <a:rPr lang="en-GB" sz="2000" dirty="0"/>
              <a:t>_str_</a:t>
            </a:r>
            <a:r>
              <a:rPr lang="en-GB" sz="900" dirty="0"/>
              <a:t> </a:t>
            </a:r>
            <a:r>
              <a:rPr lang="en-GB" sz="2000" dirty="0"/>
              <a:t>_()</a:t>
            </a:r>
          </a:p>
          <a:p>
            <a:pPr lvl="1"/>
            <a:r>
              <a:rPr lang="en-GB" sz="2000" dirty="0"/>
              <a:t>used to create a representation of an object that can be used to create a new instance of the object</a:t>
            </a:r>
          </a:p>
          <a:p>
            <a:pPr lvl="2"/>
            <a:r>
              <a:rPr lang="en-GB" sz="1600" dirty="0"/>
              <a:t>where as __str__() is used to present a string version </a:t>
            </a:r>
            <a:endParaRPr lang="en-GB" sz="2000" dirty="0"/>
          </a:p>
          <a:p>
            <a:pPr lvl="1"/>
            <a:r>
              <a:rPr lang="en-GB" sz="2000" dirty="0"/>
              <a:t>common to provide both</a:t>
            </a:r>
          </a:p>
          <a:p>
            <a:r>
              <a:rPr lang="en-GB" sz="2400" dirty="0"/>
              <a:t>Used by lists when a list prints its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6B39-34AD-31F2-25EA-B243096C47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094B-238E-EBDF-57C8-311EE0FEAD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F28F-E64E-E17D-17D9-8C25220BF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47009-D1C4-D0A4-0107-AF823EFA1622}"/>
              </a:ext>
            </a:extLst>
          </p:cNvPr>
          <p:cNvSpPr txBox="1"/>
          <p:nvPr/>
        </p:nvSpPr>
        <p:spPr>
          <a:xfrm>
            <a:off x="1920716" y="4581128"/>
            <a:ext cx="640871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name, age):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f'Person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(name={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+ ‘, age=‘ + {str(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)}'</a:t>
            </a:r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0F3EED45-8F8E-5320-1A74-FB6B5299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28" y="666881"/>
            <a:ext cx="717314" cy="7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0BAE56D-5906-FF47-A749-811BA2D9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62" y="1988839"/>
            <a:ext cx="3517369" cy="25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E4060-DBEF-B741-919D-DECD6642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with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2BF7-75BA-B445-8D56-77817219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Assignment copies address of object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r>
              <a:rPr lang="en-US" sz="2400" dirty="0"/>
              <a:t>May not be obvious when printed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ids make it clear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00B9-7A26-7A4D-A14A-A53A474B39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E12A-F589-6040-BBF8-2DEFE61AA6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B07A-615F-7C43-9080-8E8FD6828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FDD53-2A71-7A46-BACD-E27A3A080341}"/>
              </a:ext>
            </a:extLst>
          </p:cNvPr>
          <p:cNvSpPr txBox="1"/>
          <p:nvPr/>
        </p:nvSpPr>
        <p:spPr>
          <a:xfrm>
            <a:off x="776536" y="2348880"/>
            <a:ext cx="33123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= Person('John', 36)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Person('Phoebe', 21)</a:t>
            </a:r>
          </a:p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 = 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83D0B-7C29-8142-BA2B-7CA46DC4C761}"/>
              </a:ext>
            </a:extLst>
          </p:cNvPr>
          <p:cNvSpPr txBox="1"/>
          <p:nvPr/>
        </p:nvSpPr>
        <p:spPr>
          <a:xfrm>
            <a:off x="895016" y="4725144"/>
            <a:ext cx="20574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print(p1)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8C66F-CB2F-984D-B46C-8E4EE43550DE}"/>
              </a:ext>
            </a:extLst>
          </p:cNvPr>
          <p:cNvSpPr txBox="1"/>
          <p:nvPr/>
        </p:nvSpPr>
        <p:spPr>
          <a:xfrm>
            <a:off x="2279404" y="4922788"/>
            <a:ext cx="1113746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John is 36</a:t>
            </a:r>
          </a:p>
          <a:p>
            <a:r>
              <a:rPr lang="en-GB" sz="1400" dirty="0">
                <a:solidFill>
                  <a:schemeClr val="tx1"/>
                </a:solidFill>
              </a:rPr>
              <a:t>John is 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70208-8C41-6C4E-9806-A6C30964DD4B}"/>
              </a:ext>
            </a:extLst>
          </p:cNvPr>
          <p:cNvSpPr txBox="1"/>
          <p:nvPr/>
        </p:nvSpPr>
        <p:spPr>
          <a:xfrm>
            <a:off x="4073071" y="5507296"/>
            <a:ext cx="26663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print('id(p1):',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print('id(px):',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(px))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E9368-CB8C-5E49-B7C8-C2A1BA68D82E}"/>
              </a:ext>
            </a:extLst>
          </p:cNvPr>
          <p:cNvSpPr txBox="1"/>
          <p:nvPr/>
        </p:nvSpPr>
        <p:spPr>
          <a:xfrm>
            <a:off x="6459743" y="5704940"/>
            <a:ext cx="2093657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id(p1): 4326491864</a:t>
            </a:r>
          </a:p>
          <a:p>
            <a:r>
              <a:rPr lang="en-GB" sz="1400" dirty="0">
                <a:solidFill>
                  <a:schemeClr val="tx1"/>
                </a:solidFill>
              </a:rPr>
              <a:t>id(px): 4326491864</a:t>
            </a:r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C88F96B2-2BCE-6053-15C2-805A7584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27" y="5663556"/>
            <a:ext cx="429282" cy="4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480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1311</Words>
  <Application>Microsoft Macintosh PowerPoint</Application>
  <PresentationFormat>A4 Paper (210x297 mm)</PresentationFormat>
  <Paragraphs>204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Introduction to Classes &amp; Object Oriented Programming</vt:lpstr>
      <vt:lpstr>Plan for Session</vt:lpstr>
      <vt:lpstr>Everything in Python is an Object</vt:lpstr>
      <vt:lpstr>Class Terminology</vt:lpstr>
      <vt:lpstr>Can create User Defined classes</vt:lpstr>
      <vt:lpstr>Creating objects from class Person</vt:lpstr>
      <vt:lpstr>Printing Objects</vt:lpstr>
      <vt:lpstr>Representing Objects</vt:lpstr>
      <vt:lpstr>Be Careful with Assignment</vt:lpstr>
      <vt:lpstr>Class Comment</vt:lpstr>
      <vt:lpstr>Adding Behaviour</vt:lpstr>
      <vt:lpstr>Adding Behaviour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80</cp:revision>
  <cp:lastPrinted>2023-03-23T15:32:53Z</cp:lastPrinted>
  <dcterms:modified xsi:type="dcterms:W3CDTF">2023-03-23T15:32:56Z</dcterms:modified>
</cp:coreProperties>
</file>