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7"/>
  </p:notesMasterIdLst>
  <p:handoutMasterIdLst>
    <p:handoutMasterId r:id="rId18"/>
  </p:handoutMasterIdLst>
  <p:sldIdLst>
    <p:sldId id="256" r:id="rId3"/>
    <p:sldId id="335" r:id="rId4"/>
    <p:sldId id="301" r:id="rId5"/>
    <p:sldId id="302" r:id="rId6"/>
    <p:sldId id="304" r:id="rId7"/>
    <p:sldId id="337" r:id="rId8"/>
    <p:sldId id="338" r:id="rId9"/>
    <p:sldId id="339" r:id="rId10"/>
    <p:sldId id="342" r:id="rId11"/>
    <p:sldId id="343" r:id="rId12"/>
    <p:sldId id="345" r:id="rId13"/>
    <p:sldId id="305" r:id="rId14"/>
    <p:sldId id="344" r:id="rId15"/>
    <p:sldId id="334" r:id="rId16"/>
  </p:sldIdLst>
  <p:sldSz cx="9906000" cy="6858000" type="A4"/>
  <p:notesSz cx="7086600" cy="102219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0" autoAdjust="0"/>
    <p:restoredTop sz="95948" autoAdjust="0"/>
  </p:normalViewPr>
  <p:slideViewPr>
    <p:cSldViewPr>
      <p:cViewPr varScale="1">
        <p:scale>
          <a:sx n="115" d="100"/>
          <a:sy n="115" d="100"/>
        </p:scale>
        <p:origin x="192" y="24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CBFC2FC-AB15-4A86-A090-42EA9D9D8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7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"/>
          <p:cNvSpPr>
            <a:spLocks noChangeArrowheads="1"/>
          </p:cNvSpPr>
          <p:nvPr/>
        </p:nvSpPr>
        <p:spPr bwMode="auto">
          <a:xfrm>
            <a:off x="0" y="0"/>
            <a:ext cx="7086600" cy="102219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14788" y="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76288" y="766763"/>
            <a:ext cx="5532437" cy="3830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8025" y="4856163"/>
            <a:ext cx="5668963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0915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14788" y="970915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05325CD-D4D1-46AB-A07B-76CAD4A152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329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4B24E597-641E-4831-92E7-FE32F3EB8DD0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/>
              <a:t>1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4700" y="766763"/>
            <a:ext cx="553720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8025" y="4856163"/>
            <a:ext cx="5670550" cy="45989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8902" tIns="49451" rIns="98902" bIns="4945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B0DD86B-C7DD-5649-8371-1018D47A8B2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903928-D966-0648-865D-A769B0A09CED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199682" name="Rectangle 2">
            <a:extLst>
              <a:ext uri="{FF2B5EF4-FFF2-40B4-BE49-F238E27FC236}">
                <a16:creationId xmlns:a16="http://schemas.microsoft.com/office/drawing/2014/main" id="{CECE4030-A2FC-7244-9F72-C70418083B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1838" y="746125"/>
            <a:ext cx="5624512" cy="3894138"/>
          </a:xfrm>
          <a:ln/>
        </p:spPr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4BC2DBF9-6EBF-5247-AECE-1D5E574C6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724400"/>
            <a:ext cx="5140325" cy="44751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8473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3B9726E-BB89-F944-A830-58ED7F28E0C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8D6025D-2C0D-E44A-9753-1248EAF140F9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203778" name="Rectangle 2">
            <a:extLst>
              <a:ext uri="{FF2B5EF4-FFF2-40B4-BE49-F238E27FC236}">
                <a16:creationId xmlns:a16="http://schemas.microsoft.com/office/drawing/2014/main" id="{6E715505-410C-7B43-9C09-D9C2D7F51B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1838" y="746125"/>
            <a:ext cx="5624512" cy="3894138"/>
          </a:xfrm>
          <a:ln/>
        </p:spPr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521863AF-1860-9641-AA5E-4618435F7B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724400"/>
            <a:ext cx="5140325" cy="4475163"/>
          </a:xfrm>
        </p:spPr>
        <p:txBody>
          <a:bodyPr/>
          <a:lstStyle/>
          <a:p>
            <a:r>
              <a:rPr lang="en-GB" altLang="en-US"/>
              <a:t>Exceptions and Runtime</a:t>
            </a:r>
          </a:p>
          <a:p>
            <a:endParaRPr lang="en-GB" altLang="en-US"/>
          </a:p>
          <a:p>
            <a:r>
              <a:rPr lang="en-GB" altLang="en-US"/>
              <a:t>Can be handled by application code,</a:t>
            </a:r>
          </a:p>
          <a:p>
            <a:r>
              <a:rPr lang="en-GB" altLang="en-US"/>
              <a:t>Bit like</a:t>
            </a:r>
          </a:p>
          <a:p>
            <a:r>
              <a:rPr lang="en-GB" altLang="en-US"/>
              <a:t>If anything goes wrong in this code do this</a:t>
            </a:r>
          </a:p>
          <a:p>
            <a:r>
              <a:rPr lang="en-GB" altLang="en-US"/>
              <a:t>Referred to as Exception Handling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80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errors &amp; exceptions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AA5FB-1A88-4438-BFBB-9BBB90E531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9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errors &amp; exceptions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734D-DD4C-4AFE-A48C-C042F044E4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61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7814"/>
            <a:ext cx="222713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7814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errors &amp; exceptions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8A648-AA13-472B-B8F8-A061FAD948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577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errors &amp; exceptions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31D7C-3F02-481D-A2CB-CE756043E4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97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errors &amp; exceptions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99C5-CA01-4C37-9A77-0BC9D4DCC8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73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errors &amp; exceptions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ECA9A-3BFE-4494-AE79-033AB3181B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3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4964"/>
            <a:ext cx="4373431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4964"/>
            <a:ext cx="437515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errors &amp; exceptions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55E91-4FFC-497B-9460-CB8D1F1E6E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26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errors &amp; exceptions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5E714-687B-490B-BC5F-848B0211A5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62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errors &amp; exceptions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A0F8F-584F-4FE6-8B99-D18FEFDE60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565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errors &amp; exceptions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BC1AD-34F6-412E-A983-7210815D51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905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errors &amp; exceptions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BC6ED-34ED-4D17-86C5-68EFDB043C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6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errors &amp; exceptions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17CFC-9530-4DD8-A082-6933CE16E3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156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errors &amp; exceptions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58291-C605-4591-98C4-EA212E3823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96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errors &amp; exceptions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961CE-61F8-4BC5-8BB3-B0A0F0B4CA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86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85800"/>
            <a:ext cx="2227131" cy="5443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85800"/>
            <a:ext cx="6521450" cy="54435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errors &amp; exceptions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37626-AC2C-4FBA-AD1A-B46461F8D7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56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685801"/>
            <a:ext cx="8418381" cy="2125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errors &amp; exceptions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173BD-EAA9-43F3-A181-9BB25AB1E9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18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errors &amp; exceptions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FDBB7-AE6C-44A4-9354-E420422B6D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3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3431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0200"/>
            <a:ext cx="437515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errors &amp; exceptions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91112-9BC8-4B82-B6DA-AD3952AEF2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6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errors &amp; exceptions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2EFEF-B460-41E1-B380-21E0D72C12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8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errors &amp; exceptions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5FF55-9A51-49BC-91F0-BC8E688F18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errors &amp; exceptions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ADF69-52E3-48D5-99E7-63105AE4C1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4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errors &amp; exceptions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FB47-FC34-470D-975D-818673632D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24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errors &amp; exceptions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56B33-355B-4F00-98F1-AAA0DA53B9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4"/>
            <a:ext cx="8913681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3681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28229" y="6524626"/>
            <a:ext cx="23096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393149" y="6524626"/>
            <a:ext cx="31351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errors &amp; exceptions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137136" y="6524626"/>
            <a:ext cx="2309681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170E260-D032-4AF5-A4B0-E2382247C2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95300" y="1447800"/>
            <a:ext cx="8750300" cy="1588"/>
          </a:xfrm>
          <a:prstGeom prst="line">
            <a:avLst/>
          </a:prstGeom>
          <a:noFill/>
          <a:ln w="1908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85801"/>
            <a:ext cx="8418381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95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384550" y="6248401"/>
            <a:ext cx="31351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Font typeface="Verdana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errors &amp; exceptions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EBBAEC79-F64B-4999-8F10-F75F3E166C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2054" name="Object 5"/>
          <p:cNvGraphicFramePr>
            <a:graphicFrameLocks noChangeAspect="1"/>
          </p:cNvGraphicFramePr>
          <p:nvPr/>
        </p:nvGraphicFramePr>
        <p:xfrm>
          <a:off x="271728" y="2924176"/>
          <a:ext cx="928343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7591552" imgH="391770" progId="">
                  <p:embed/>
                </p:oleObj>
              </mc:Choice>
              <mc:Fallback>
                <p:oleObj r:id="rId14" imgW="7591552" imgH="39177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28" y="2924176"/>
                        <a:ext cx="928343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4"/>
            <a:ext cx="8913681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DB317A-B09E-4609-B950-7F75FB78108D}" type="slidenum">
              <a:rPr lang="en-GB"/>
              <a:pPr>
                <a:defRPr/>
              </a:pPr>
              <a:t>1</a:t>
            </a:fld>
            <a:endParaRPr lang="en-GB"/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704851" y="692150"/>
            <a:ext cx="8424863" cy="212725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Error &amp; Exception Handling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3513364"/>
            <a:ext cx="6400800" cy="1966685"/>
          </a:xfrm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/>
              <a:t>Framework Training</a:t>
            </a:r>
          </a:p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297B-A3AD-894C-ABA5-CC60C83D6BF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1CDB-74C2-064B-9CA1-3895C1ECE9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errors &amp; exceptions</a:t>
            </a:r>
          </a:p>
        </p:txBody>
      </p:sp>
      <p:pic>
        <p:nvPicPr>
          <p:cNvPr id="3074" name="Picture 2" descr="cern from cern.ch">
            <a:extLst>
              <a:ext uri="{FF2B5EF4-FFF2-40B4-BE49-F238E27FC236}">
                <a16:creationId xmlns:a16="http://schemas.microsoft.com/office/drawing/2014/main" id="{0BC253FD-BEFD-E1A7-6871-77F3BD4FA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40" y="4386036"/>
            <a:ext cx="11684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88C669-5A88-0023-6831-7BAE72032D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17" y="4332343"/>
            <a:ext cx="2046514" cy="1147707"/>
          </a:xfrm>
          <a:prstGeom prst="rect">
            <a:avLst/>
          </a:prstGeom>
        </p:spPr>
      </p:pic>
      <p:pic>
        <p:nvPicPr>
          <p:cNvPr id="5" name="Picture 4" descr="python-logo.png">
            <a:extLst>
              <a:ext uri="{FF2B5EF4-FFF2-40B4-BE49-F238E27FC236}">
                <a16:creationId xmlns:a16="http://schemas.microsoft.com/office/drawing/2014/main" id="{7D4D11BC-0A60-B795-3042-8B6E286098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4395596"/>
            <a:ext cx="1168400" cy="11684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E5F2-6381-9C4E-BB3E-0C777B19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73614-E5FE-AA42-8CA5-2DDE67BE0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98" y="1432619"/>
            <a:ext cx="8913681" cy="4529138"/>
          </a:xfrm>
        </p:spPr>
        <p:txBody>
          <a:bodyPr/>
          <a:lstStyle/>
          <a:p>
            <a:r>
              <a:rPr lang="en-US" sz="2400" dirty="0"/>
              <a:t>Optional finally clause</a:t>
            </a:r>
          </a:p>
          <a:p>
            <a:pPr lvl="1"/>
            <a:r>
              <a:rPr lang="en-GB" sz="2000" dirty="0"/>
              <a:t>last clause in the statement</a:t>
            </a:r>
          </a:p>
          <a:p>
            <a:pPr lvl="1"/>
            <a:r>
              <a:rPr lang="en-GB" sz="2000" dirty="0"/>
              <a:t>must come after any </a:t>
            </a:r>
            <a:r>
              <a:rPr lang="en-GB" sz="2000" dirty="0">
                <a:latin typeface="Courier" pitchFamily="2" charset="0"/>
              </a:rPr>
              <a:t>except</a:t>
            </a:r>
            <a:r>
              <a:rPr lang="en-GB" sz="2000" dirty="0"/>
              <a:t> clauses </a:t>
            </a:r>
          </a:p>
          <a:p>
            <a:pPr lvl="1"/>
            <a:r>
              <a:rPr lang="en-GB" sz="2000" dirty="0"/>
              <a:t>as well as the </a:t>
            </a:r>
            <a:r>
              <a:rPr lang="en-GB" sz="2000" dirty="0">
                <a:latin typeface="Courier" pitchFamily="2" charset="0"/>
              </a:rPr>
              <a:t>else</a:t>
            </a:r>
            <a:r>
              <a:rPr lang="en-GB" sz="2000" dirty="0"/>
              <a:t> clause</a:t>
            </a:r>
          </a:p>
          <a:p>
            <a:r>
              <a:rPr lang="en-GB" sz="2400" dirty="0"/>
              <a:t>Will always run whether an exception occurred or not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0D70F-1C21-8444-923A-BD3B0768724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89FA7-4257-BB42-89BC-D57C41E0E07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errors &amp; exceptions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2B9B2-2C0A-0D43-B269-51E8E97168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864643-D297-CC49-A7D5-9DD7EC0F7928}"/>
              </a:ext>
            </a:extLst>
          </p:cNvPr>
          <p:cNvSpPr txBox="1"/>
          <p:nvPr/>
        </p:nvSpPr>
        <p:spPr>
          <a:xfrm>
            <a:off x="2068133" y="3824867"/>
            <a:ext cx="4460196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my_function(6, 0)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Exception: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# do something</a:t>
            </a:r>
          </a:p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 worked OK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finally</a:t>
            </a:r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 runs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63987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7B37-5833-EF44-A788-BEC3CEB6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a Traceback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C4812-36D1-C944-A404-17135A22F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Courier" pitchFamily="2" charset="0"/>
              </a:rPr>
              <a:t>traceback</a:t>
            </a:r>
            <a:r>
              <a:rPr lang="en-GB" sz="2400" dirty="0"/>
              <a:t> module used to print stack traces</a:t>
            </a:r>
          </a:p>
          <a:p>
            <a:pPr lvl="1"/>
            <a:r>
              <a:rPr lang="en-GB" sz="2000" dirty="0"/>
              <a:t>useful when need to print stack traces under program control</a:t>
            </a:r>
          </a:p>
          <a:p>
            <a:r>
              <a:rPr lang="en-GB" sz="2200" dirty="0"/>
              <a:t>Import the module and then use </a:t>
            </a:r>
            <a:r>
              <a:rPr lang="en-GB" sz="2200" dirty="0">
                <a:latin typeface="Courier" pitchFamily="2" charset="0"/>
              </a:rPr>
              <a:t>traceback</a:t>
            </a:r>
            <a:r>
              <a:rPr lang="en-GB" sz="2200" dirty="0"/>
              <a:t> 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46CD3-18DF-AC40-8579-0F5F33C64C7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7C161-FEE8-5745-99D0-901DB25DE7A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errors &amp; exceptions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6B4C4-FC98-A343-ACDF-7EFC5911D2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D3876-CC59-8C41-A653-8818A67629D9}"/>
              </a:ext>
            </a:extLst>
          </p:cNvPr>
          <p:cNvSpPr txBox="1"/>
          <p:nvPr/>
        </p:nvSpPr>
        <p:spPr>
          <a:xfrm>
            <a:off x="1424608" y="3177147"/>
            <a:ext cx="3456384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</a:rPr>
              <a:t>import</a:t>
            </a:r>
            <a:r>
              <a:rPr lang="en-GB" dirty="0">
                <a:solidFill>
                  <a:srgbClr val="0000FF"/>
                </a:solidFill>
              </a:rPr>
              <a:t> traceback</a:t>
            </a:r>
            <a:br>
              <a:rPr lang="en-GB" dirty="0">
                <a:solidFill>
                  <a:schemeClr val="tx1"/>
                </a:solidFill>
              </a:rPr>
            </a:br>
            <a:endParaRPr lang="en-GB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tx1"/>
                </a:solidFill>
              </a:rPr>
              <a:t>try</a:t>
            </a:r>
            <a:r>
              <a:rPr lang="en-GB" dirty="0">
                <a:solidFill>
                  <a:schemeClr val="tx1"/>
                </a:solidFill>
              </a:rPr>
              <a:t>: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    print(6 / 0)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b="1" dirty="0">
                <a:solidFill>
                  <a:schemeClr val="tx1"/>
                </a:solidFill>
              </a:rPr>
              <a:t>except</a:t>
            </a:r>
            <a:r>
              <a:rPr lang="en-GB" dirty="0">
                <a:solidFill>
                  <a:schemeClr val="tx1"/>
                </a:solidFill>
              </a:rPr>
              <a:t> Exception </a:t>
            </a:r>
            <a:r>
              <a:rPr lang="en-GB" b="1" dirty="0">
                <a:solidFill>
                  <a:schemeClr val="tx1"/>
                </a:solidFill>
              </a:rPr>
              <a:t>as</a:t>
            </a:r>
            <a:r>
              <a:rPr lang="en-GB" dirty="0">
                <a:solidFill>
                  <a:schemeClr val="tx1"/>
                </a:solidFill>
              </a:rPr>
              <a:t> exp: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    print(</a:t>
            </a:r>
            <a:r>
              <a:rPr lang="en-GB" b="1" dirty="0">
                <a:solidFill>
                  <a:schemeClr val="tx1"/>
                </a:solidFill>
              </a:rPr>
              <a:t>'oops'</a:t>
            </a:r>
            <a:r>
              <a:rPr lang="en-GB" dirty="0">
                <a:solidFill>
                  <a:schemeClr val="tx1"/>
                </a:solidFill>
              </a:rPr>
              <a:t>)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    print(exp)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dirty="0" err="1">
                <a:solidFill>
                  <a:srgbClr val="0000FF"/>
                </a:solidFill>
              </a:rPr>
              <a:t>traceback.</a:t>
            </a:r>
            <a:r>
              <a:rPr lang="en-GB" b="1" dirty="0" err="1">
                <a:solidFill>
                  <a:srgbClr val="0000FF"/>
                </a:solidFill>
              </a:rPr>
              <a:t>print_exc</a:t>
            </a:r>
            <a:r>
              <a:rPr lang="en-GB" dirty="0">
                <a:solidFill>
                  <a:srgbClr val="0000FF"/>
                </a:solidFill>
              </a:rPr>
              <a:t>()</a:t>
            </a:r>
            <a:endParaRPr lang="en-GB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B2911-48D7-1D4F-B6CF-1D3C193E4A70}"/>
              </a:ext>
            </a:extLst>
          </p:cNvPr>
          <p:cNvSpPr txBox="1"/>
          <p:nvPr/>
        </p:nvSpPr>
        <p:spPr>
          <a:xfrm>
            <a:off x="4657796" y="4726597"/>
            <a:ext cx="4176464" cy="1384995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oops</a:t>
            </a:r>
          </a:p>
          <a:p>
            <a:r>
              <a:rPr lang="en-GB" sz="1400" dirty="0">
                <a:solidFill>
                  <a:schemeClr val="tx1"/>
                </a:solidFill>
              </a:rPr>
              <a:t>division by zero</a:t>
            </a:r>
          </a:p>
          <a:p>
            <a:r>
              <a:rPr lang="en-GB" sz="1400" dirty="0">
                <a:solidFill>
                  <a:srgbClr val="C00000"/>
                </a:solidFill>
              </a:rPr>
              <a:t>Traceback (most recent call last):</a:t>
            </a:r>
          </a:p>
          <a:p>
            <a:r>
              <a:rPr lang="en-GB" sz="1400" dirty="0">
                <a:solidFill>
                  <a:srgbClr val="C00000"/>
                </a:solidFill>
              </a:rPr>
              <a:t>  File "/traceback-</a:t>
            </a:r>
            <a:r>
              <a:rPr lang="en-GB" sz="1400" dirty="0" err="1">
                <a:solidFill>
                  <a:srgbClr val="C00000"/>
                </a:solidFill>
              </a:rPr>
              <a:t>eample.py</a:t>
            </a:r>
            <a:r>
              <a:rPr lang="en-GB" sz="1400" dirty="0">
                <a:solidFill>
                  <a:srgbClr val="C00000"/>
                </a:solidFill>
              </a:rPr>
              <a:t>", line 4, in &lt;module&gt;</a:t>
            </a:r>
          </a:p>
          <a:p>
            <a:r>
              <a:rPr lang="en-GB" sz="1400" dirty="0">
                <a:solidFill>
                  <a:srgbClr val="C00000"/>
                </a:solidFill>
              </a:rPr>
              <a:t>    print(6 / 0)</a:t>
            </a:r>
          </a:p>
          <a:p>
            <a:r>
              <a:rPr lang="en-GB" sz="1400" dirty="0" err="1">
                <a:solidFill>
                  <a:srgbClr val="C00000"/>
                </a:solidFill>
              </a:rPr>
              <a:t>ZeroDivisionError</a:t>
            </a:r>
            <a:r>
              <a:rPr lang="en-GB" sz="1400" dirty="0">
                <a:solidFill>
                  <a:srgbClr val="C00000"/>
                </a:solidFill>
              </a:rPr>
              <a:t>: division by zero</a:t>
            </a:r>
          </a:p>
        </p:txBody>
      </p:sp>
      <p:pic>
        <p:nvPicPr>
          <p:cNvPr id="9" name="Picture 4" descr="Light bulb ideas - Free Stock Photo by Merelize on Stockvault.net">
            <a:extLst>
              <a:ext uri="{FF2B5EF4-FFF2-40B4-BE49-F238E27FC236}">
                <a16:creationId xmlns:a16="http://schemas.microsoft.com/office/drawing/2014/main" id="{6511DEDE-D331-F4C3-B396-198D53A2E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76" y="333989"/>
            <a:ext cx="951136" cy="97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476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FBCF8-7B25-8747-B3D5-1B6FA8CDA2D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GB" altLang="en-US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D730B-2909-424A-80A0-5A1DF57858A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en-US"/>
              <a:t>errors &amp; exceptions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18E92-58A0-4F40-B180-97D41A937C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0154A22-E9BD-D94E-A6BD-485A35BF7760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204802" name="Rectangle 2">
            <a:extLst>
              <a:ext uri="{FF2B5EF4-FFF2-40B4-BE49-F238E27FC236}">
                <a16:creationId xmlns:a16="http://schemas.microsoft.com/office/drawing/2014/main" id="{BE71E9AC-01F4-DC4D-88D2-32586B6786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Nesting Exception Blocks</a:t>
            </a: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CF875895-CF34-7248-93A7-992FAF335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0512" y="1537845"/>
            <a:ext cx="8712968" cy="4800600"/>
          </a:xfrm>
        </p:spPr>
        <p:txBody>
          <a:bodyPr/>
          <a:lstStyle/>
          <a:p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nest try: except: blocks</a:t>
            </a:r>
          </a:p>
          <a:p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Inner most try-except blocks tried first</a:t>
            </a:r>
          </a:p>
          <a:p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not handled propagates outwards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7F9E193-111B-9042-973D-645C9008E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848" y="2204864"/>
            <a:ext cx="3384376" cy="301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Light bulb ideas - Free Stock Photo by Merelize on Stockvault.net">
            <a:extLst>
              <a:ext uri="{FF2B5EF4-FFF2-40B4-BE49-F238E27FC236}">
                <a16:creationId xmlns:a16="http://schemas.microsoft.com/office/drawing/2014/main" id="{43FE7BBE-71FD-4486-38DF-F2D1E5177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91" y="489934"/>
            <a:ext cx="693960" cy="71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50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9811-327F-B947-A729-C9A2ED7B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Raising An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18065-A3C1-2542-9F4A-3B5CBD72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40640"/>
            <a:ext cx="8913681" cy="4529138"/>
          </a:xfrm>
        </p:spPr>
        <p:txBody>
          <a:bodyPr/>
          <a:lstStyle/>
          <a:p>
            <a:r>
              <a:rPr lang="en-GB" sz="2400" dirty="0"/>
              <a:t>An error or exception is raised using the keyword raise. The syntax of this is</a:t>
            </a:r>
          </a:p>
          <a:p>
            <a:pPr lvl="2"/>
            <a:r>
              <a:rPr lang="en-GB" sz="1600" dirty="0"/>
              <a:t>raise &lt;Exception/Error type to raise&gt;()</a:t>
            </a:r>
            <a:endParaRPr lang="en-GB" sz="2400" dirty="0"/>
          </a:p>
          <a:p>
            <a:r>
              <a:rPr lang="en-GB" sz="2400" dirty="0"/>
              <a:t>For example:</a:t>
            </a:r>
          </a:p>
          <a:p>
            <a:endParaRPr lang="en-GB" sz="2400" dirty="0"/>
          </a:p>
          <a:p>
            <a:endParaRPr lang="en-GB" sz="2400" dirty="0"/>
          </a:p>
          <a:p>
            <a:pPr lvl="2"/>
            <a:endParaRPr lang="en-GB" sz="1600" dirty="0"/>
          </a:p>
          <a:p>
            <a:pPr lvl="2"/>
            <a:endParaRPr lang="en-GB" sz="1600" dirty="0"/>
          </a:p>
          <a:p>
            <a:r>
              <a:rPr lang="en-GB" sz="2400" dirty="0"/>
              <a:t>Can also use shorthand form</a:t>
            </a:r>
          </a:p>
          <a:p>
            <a:pPr lvl="1"/>
            <a:r>
              <a:rPr lang="en-GB" sz="2000" b="1" dirty="0">
                <a:latin typeface="Courier" pitchFamily="2" charset="0"/>
              </a:rPr>
              <a:t>raise</a:t>
            </a:r>
            <a:r>
              <a:rPr lang="en-GB" sz="2000" dirty="0">
                <a:latin typeface="Courier" pitchFamily="2" charset="0"/>
              </a:rPr>
              <a:t> </a:t>
            </a:r>
            <a:r>
              <a:rPr lang="en-GB" sz="2000" dirty="0" err="1">
                <a:latin typeface="Courier" pitchFamily="2" charset="0"/>
              </a:rPr>
              <a:t>ValueError</a:t>
            </a:r>
            <a:endParaRPr lang="en-GB" sz="2000" dirty="0">
              <a:latin typeface="Courier" pitchFamily="2" charset="0"/>
            </a:endParaRPr>
          </a:p>
          <a:p>
            <a:r>
              <a:rPr lang="en-GB" sz="2000" dirty="0"/>
              <a:t>Can also re raise error /exception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C749F-790F-654B-8FFB-98C2D09C515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C66C7-9E3B-9748-9C66-D909C95D7B5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errors &amp; exceptions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34619-2211-734C-9CD1-5B7A9CCB11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E2E0F-4DB1-F14C-99EA-FC5681ABC2D5}"/>
              </a:ext>
            </a:extLst>
          </p:cNvPr>
          <p:cNvSpPr txBox="1"/>
          <p:nvPr/>
        </p:nvSpPr>
        <p:spPr>
          <a:xfrm>
            <a:off x="632520" y="3370174"/>
            <a:ext cx="3384375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function_bang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function_bang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</a:t>
            </a:r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ValueError</a:t>
            </a:r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Bang!</a:t>
            </a:r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en-GB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function_bang</a:t>
            </a:r>
            <a:r>
              <a:rPr lang="en-GB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96004-D36D-EA47-93FD-91AC4A1DDE39}"/>
              </a:ext>
            </a:extLst>
          </p:cNvPr>
          <p:cNvSpPr txBox="1"/>
          <p:nvPr/>
        </p:nvSpPr>
        <p:spPr>
          <a:xfrm>
            <a:off x="4448944" y="3785880"/>
            <a:ext cx="3384375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function_bang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ValueError</a:t>
            </a:r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C6BC8E-8889-BA4F-A6DA-33CA3355D600}"/>
              </a:ext>
            </a:extLst>
          </p:cNvPr>
          <p:cNvSpPr txBox="1"/>
          <p:nvPr/>
        </p:nvSpPr>
        <p:spPr>
          <a:xfrm>
            <a:off x="7064464" y="4797152"/>
            <a:ext cx="2088232" cy="523220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/>
                </a:solidFill>
              </a:rPr>
              <a:t>function_bang</a:t>
            </a:r>
            <a:r>
              <a:rPr lang="en-GB" sz="1400" dirty="0">
                <a:solidFill>
                  <a:schemeClr val="tx1"/>
                </a:solidFill>
              </a:rPr>
              <a:t> in</a:t>
            </a:r>
          </a:p>
          <a:p>
            <a:r>
              <a:rPr lang="en-GB" sz="1400" dirty="0">
                <a:solidFill>
                  <a:schemeClr val="tx1"/>
                </a:solidFill>
              </a:rPr>
              <a:t>Bang!</a:t>
            </a:r>
          </a:p>
        </p:txBody>
      </p:sp>
    </p:spTree>
    <p:extLst>
      <p:ext uri="{BB962C8B-B14F-4D97-AF65-F5344CB8AC3E}">
        <p14:creationId xmlns:p14="http://schemas.microsoft.com/office/powerpoint/2010/main" val="4006263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B83A-8240-6147-BB3C-4731E5B9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C306-97F1-C048-823F-56E72FB6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3900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D4E9-76D0-6F4A-BAD8-FB63C10E5B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D678-DDAF-AB49-BFD8-6EA8C593E1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errors &amp; exceptions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A270-FC9E-3F42-AD7E-E626A82828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57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</a:t>
            </a:r>
            <a:r>
              <a:rPr lang="en-GB"/>
              <a:t>for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Errors &amp; Exceptions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Exception types in Python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Exception Handling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try-except blocks</a:t>
            </a:r>
          </a:p>
          <a:p>
            <a:pPr lvl="2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default Exception Handler</a:t>
            </a:r>
          </a:p>
          <a:p>
            <a:pPr lvl="2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else Clause</a:t>
            </a:r>
          </a:p>
          <a:p>
            <a:pPr lvl="2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finally block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Raising an Exception / Error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Defining New Exceptions /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errors &amp; exceptions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18F720-C5FE-6A48-AC3D-F7A6E63CA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344" y="267460"/>
            <a:ext cx="1099840" cy="109984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5368AFA-1047-EF42-BBE6-99EB3252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811" y="2708920"/>
            <a:ext cx="1211723" cy="121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31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AF99B-F0D0-E048-A099-BBB52FD61B4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GB" altLang="en-US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FB6AD-4498-B542-98F2-B95D7F8F5BE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en-US"/>
              <a:t>errors &amp; exceptions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ABC3F-5F66-4B4A-B6B1-700E3FB335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FCF5523-CDF3-2F4A-A35F-620DF9B13AEE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198658" name="Rectangle 2">
            <a:extLst>
              <a:ext uri="{FF2B5EF4-FFF2-40B4-BE49-F238E27FC236}">
                <a16:creationId xmlns:a16="http://schemas.microsoft.com/office/drawing/2014/main" id="{7CB09F51-4C36-264F-86B6-A5B687006D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Errors &amp; Exceptions </a:t>
            </a:r>
            <a:endParaRPr lang="en-GB" altLang="en-US" dirty="0"/>
          </a:p>
        </p:txBody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5BC387B9-B41A-BD44-8F1B-114A9C0404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0512" y="1676400"/>
            <a:ext cx="8812088" cy="4724400"/>
          </a:xfrm>
        </p:spPr>
        <p:txBody>
          <a:bodyPr/>
          <a:lstStyle/>
          <a:p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Exceptions and Errors are objects in Python</a:t>
            </a:r>
          </a:p>
          <a:p>
            <a:pPr marL="798513" lvl="3" indent="-341313">
              <a:lnSpc>
                <a:spcPct val="125000"/>
              </a:lnSpc>
              <a:spcBef>
                <a:spcPts val="700"/>
              </a:spcBef>
              <a:buSzPct val="75000"/>
            </a:pPr>
            <a:endParaRPr lang="en-GB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occur in a variety of situations</a:t>
            </a:r>
          </a:p>
          <a:p>
            <a:pPr lvl="1"/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File does not exist</a:t>
            </a:r>
          </a:p>
          <a:p>
            <a:pPr lvl="1"/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Network connection fails</a:t>
            </a:r>
          </a:p>
          <a:p>
            <a:pPr lvl="1"/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Import Error at runtime</a:t>
            </a:r>
          </a:p>
          <a:p>
            <a:pPr lvl="1"/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Arithmetic Error (such as divide by zero)</a:t>
            </a:r>
          </a:p>
          <a:p>
            <a:pPr lvl="1"/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Module load error</a:t>
            </a:r>
          </a:p>
          <a:p>
            <a:pPr marL="742950" lvl="2" indent="-341313">
              <a:lnSpc>
                <a:spcPct val="125000"/>
              </a:lnSpc>
              <a:spcBef>
                <a:spcPts val="700"/>
              </a:spcBef>
            </a:pPr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Want to be notified about these and take appropriate action</a:t>
            </a:r>
          </a:p>
        </p:txBody>
      </p:sp>
      <p:pic>
        <p:nvPicPr>
          <p:cNvPr id="7" name="Picture 4" descr="Light bulb ideas - Free Stock Photo by Merelize on Stockvault.net">
            <a:extLst>
              <a:ext uri="{FF2B5EF4-FFF2-40B4-BE49-F238E27FC236}">
                <a16:creationId xmlns:a16="http://schemas.microsoft.com/office/drawing/2014/main" id="{7AF8671C-2550-D912-58DD-CC11B1A98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76" y="333989"/>
            <a:ext cx="951136" cy="97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67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B577F-1BFB-3249-80DF-B9D475E1755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GB" altLang="en-US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8C86A-9FF0-F04B-8D07-9F76746157C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en-US"/>
              <a:t>errors &amp; exceptions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92FA5-9CD0-C14E-A425-3383C83110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BF277F7-52AB-BA49-9C91-BF2B1C2E973A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200706" name="Rectangle 2">
            <a:extLst>
              <a:ext uri="{FF2B5EF4-FFF2-40B4-BE49-F238E27FC236}">
                <a16:creationId xmlns:a16="http://schemas.microsoft.com/office/drawing/2014/main" id="{3F4FA76C-B606-C640-82CA-E10BA42C0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Exceptions Types in Python</a:t>
            </a:r>
            <a:endParaRPr lang="en-US" altLang="en-US" dirty="0"/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4C1BEEF2-4EA7-F240-8DA4-4C454026A7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Error and Exception types are classes</a:t>
            </a:r>
          </a:p>
          <a:p>
            <a:pPr lvl="1"/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instantiated at runtime</a:t>
            </a:r>
          </a:p>
          <a:p>
            <a:pPr lvl="1"/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creation is known as </a:t>
            </a:r>
            <a:r>
              <a:rPr lang="en-GB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raising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 error / exception</a:t>
            </a:r>
          </a:p>
          <a:p>
            <a:pPr>
              <a:lnSpc>
                <a:spcPct val="115000"/>
              </a:lnSpc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Root is the </a:t>
            </a:r>
            <a:r>
              <a:rPr lang="en-GB" altLang="en-US" sz="2400" dirty="0" err="1">
                <a:latin typeface="Courier" pitchFamily="2" charset="0"/>
              </a:rPr>
              <a:t>BaseException</a:t>
            </a:r>
            <a:r>
              <a:rPr lang="en-GB" altLang="en-US" sz="2400" dirty="0">
                <a:latin typeface="Courier New" panose="02070309020205020404" pitchFamily="49" charset="0"/>
              </a:rPr>
              <a:t>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  <a:p>
            <a:pPr>
              <a:lnSpc>
                <a:spcPct val="115000"/>
              </a:lnSpc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But all errors and exception extend </a:t>
            </a:r>
            <a:r>
              <a:rPr lang="en-GB" altLang="en-US" sz="2400" dirty="0">
                <a:latin typeface="Courier" pitchFamily="2" charset="0"/>
              </a:rPr>
              <a:t>Exception</a:t>
            </a:r>
          </a:p>
          <a:p>
            <a:pPr>
              <a:lnSpc>
                <a:spcPct val="115000"/>
              </a:lnSpc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 distinction in Python between errors &amp; exceptions</a:t>
            </a:r>
          </a:p>
          <a:p>
            <a:pPr>
              <a:lnSpc>
                <a:spcPct val="115000"/>
              </a:lnSpc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Several subclasses of Exception</a:t>
            </a:r>
          </a:p>
          <a:p>
            <a:pPr lvl="1">
              <a:lnSpc>
                <a:spcPct val="105000"/>
              </a:lnSpc>
            </a:pPr>
            <a:r>
              <a:rPr lang="en-GB" altLang="en-US" dirty="0" err="1">
                <a:latin typeface="Courier" pitchFamily="2" charset="0"/>
              </a:rPr>
              <a:t>ArithmeticException</a:t>
            </a:r>
            <a:r>
              <a:rPr lang="en-GB" altLang="en-US" sz="2000" dirty="0"/>
              <a:t> 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numeric errors</a:t>
            </a:r>
          </a:p>
          <a:p>
            <a:pPr lvl="1">
              <a:lnSpc>
                <a:spcPct val="105000"/>
              </a:lnSpc>
            </a:pPr>
            <a:r>
              <a:rPr lang="en-GB" altLang="en-US" dirty="0" err="1">
                <a:latin typeface="Courier" pitchFamily="2" charset="0"/>
              </a:rPr>
              <a:t>SyntaxError</a:t>
            </a:r>
            <a:r>
              <a:rPr lang="en-GB" altLang="en-US" sz="2000" dirty="0"/>
              <a:t> 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raised when parser encounters syntax issue</a:t>
            </a:r>
            <a:endParaRPr lang="en-GB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5000"/>
              </a:lnSpc>
            </a:pPr>
            <a:r>
              <a:rPr lang="en-GB" altLang="en-US" dirty="0" err="1">
                <a:latin typeface="Courier" pitchFamily="2" charset="0"/>
              </a:rPr>
              <a:t>RuntimeError</a:t>
            </a:r>
            <a:r>
              <a:rPr lang="en-GB" altLang="en-US" sz="2000" dirty="0"/>
              <a:t> 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problem encountered at runtime</a:t>
            </a:r>
            <a:endParaRPr lang="en-GB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42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773C0-C54B-1746-82FA-3325B991AF7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GB" altLang="en-US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57E11-4C42-5441-8E64-B6D7D0BD54D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en-US"/>
              <a:t>errors &amp; exceptions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1D7AE-BF9C-7943-B3C8-48FFA19BE9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B5EE400-E316-F844-BC23-9FAD663831A9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202754" name="Rectangle 2">
            <a:extLst>
              <a:ext uri="{FF2B5EF4-FFF2-40B4-BE49-F238E27FC236}">
                <a16:creationId xmlns:a16="http://schemas.microsoft.com/office/drawing/2014/main" id="{328697EF-1429-8842-BDF1-92D1B1964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Exception Handling</a:t>
            </a:r>
          </a:p>
        </p:txBody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C282325B-71FB-7842-A5A5-5FDC415DB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2520" y="1600200"/>
            <a:ext cx="8435280" cy="4800600"/>
          </a:xfrm>
        </p:spPr>
        <p:txBody>
          <a:bodyPr/>
          <a:lstStyle/>
          <a:p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Based on C++ / similar to Java</a:t>
            </a:r>
          </a:p>
          <a:p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Exception </a:t>
            </a:r>
            <a:r>
              <a:rPr lang="en-GB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raised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by instantiating an exception class</a:t>
            </a:r>
          </a:p>
          <a:p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GB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thrown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from where it is generated</a:t>
            </a:r>
          </a:p>
          <a:p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caught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where it is handled</a:t>
            </a:r>
          </a:p>
          <a:p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Exception handling blocks manage how exceptions handled</a:t>
            </a:r>
          </a:p>
          <a:p>
            <a:pPr marL="742950" lvl="2" indent="-341313">
              <a:lnSpc>
                <a:spcPct val="125000"/>
              </a:lnSpc>
              <a:spcBef>
                <a:spcPts val="700"/>
              </a:spcBef>
            </a:pPr>
            <a:r>
              <a:rPr lang="en-GB" altLang="en-US" dirty="0">
                <a:latin typeface="Courier" pitchFamily="2" charset="0"/>
                <a:cs typeface="Arial" panose="020B0604020202020204" pitchFamily="34" charset="0"/>
              </a:rPr>
              <a:t>try: except: else: finally: 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</a:p>
          <a:p>
            <a:pPr marL="742950" lvl="2" indent="-341313">
              <a:lnSpc>
                <a:spcPct val="125000"/>
              </a:lnSpc>
              <a:spcBef>
                <a:spcPts val="700"/>
              </a:spcBef>
            </a:pPr>
            <a:r>
              <a:rPr lang="en-GB" altLang="en-US" dirty="0">
                <a:latin typeface="Courier" pitchFamily="2" charset="0"/>
                <a:cs typeface="Arial" panose="020B0604020202020204" pitchFamily="34" charset="0"/>
              </a:rPr>
              <a:t>raise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176151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A7772-5084-FF4C-8364-BD347197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CF330-6376-8A4B-AD7B-CE408C8EF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0"/>
            <a:ext cx="9066212" cy="4529138"/>
          </a:xfrm>
        </p:spPr>
        <p:txBody>
          <a:bodyPr/>
          <a:lstStyle/>
          <a:p>
            <a:r>
              <a:rPr lang="en-GB" sz="2400" dirty="0" err="1">
                <a:latin typeface="Courier" pitchFamily="2" charset="0"/>
              </a:rPr>
              <a:t>run_calculation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/>
              <a:t>function can raise the </a:t>
            </a:r>
            <a:r>
              <a:rPr lang="en-US" sz="2400" dirty="0" err="1">
                <a:latin typeface="Courier" pitchFamily="2" charset="0"/>
              </a:rPr>
              <a:t>ZeroDivisionError</a:t>
            </a:r>
            <a:endParaRPr lang="en-US" sz="2400" dirty="0">
              <a:latin typeface="Courier" pitchFamily="2" charset="0"/>
            </a:endParaRPr>
          </a:p>
          <a:p>
            <a:pPr lvl="1"/>
            <a:endParaRPr lang="en-US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r>
              <a:rPr lang="en-US" sz="2400" dirty="0"/>
              <a:t>Enters </a:t>
            </a:r>
            <a:r>
              <a:rPr lang="en-US" sz="2400" dirty="0">
                <a:latin typeface="Courier" pitchFamily="2" charset="0"/>
              </a:rPr>
              <a:t>try</a:t>
            </a:r>
            <a:r>
              <a:rPr lang="en-US" sz="2400" dirty="0"/>
              <a:t> block</a:t>
            </a:r>
          </a:p>
          <a:p>
            <a:r>
              <a:rPr lang="en-US" sz="2400" dirty="0"/>
              <a:t>If all ok runs </a:t>
            </a:r>
            <a:r>
              <a:rPr lang="en-US" sz="2400" dirty="0" err="1">
                <a:latin typeface="Courier" pitchFamily="2" charset="0"/>
              </a:rPr>
              <a:t>runcalc</a:t>
            </a:r>
            <a:r>
              <a:rPr lang="en-US" sz="2400" dirty="0"/>
              <a:t> and jumps to line after </a:t>
            </a:r>
            <a:r>
              <a:rPr lang="en-US" sz="2400" dirty="0">
                <a:latin typeface="Courier" pitchFamily="2" charset="0"/>
              </a:rPr>
              <a:t>print</a:t>
            </a:r>
          </a:p>
          <a:p>
            <a:r>
              <a:rPr lang="en-US" sz="2400" dirty="0"/>
              <a:t>If </a:t>
            </a:r>
            <a:r>
              <a:rPr lang="en-US" sz="2400" dirty="0" err="1">
                <a:latin typeface="Courier" pitchFamily="2" charset="0"/>
              </a:rPr>
              <a:t>runcalc</a:t>
            </a:r>
            <a:r>
              <a:rPr lang="en-US" sz="2400" dirty="0"/>
              <a:t> raises exception, </a:t>
            </a:r>
          </a:p>
          <a:p>
            <a:pPr lvl="1"/>
            <a:r>
              <a:rPr lang="en-US" sz="2000" dirty="0"/>
              <a:t>jump to </a:t>
            </a:r>
            <a:r>
              <a:rPr lang="en-US" sz="2000" dirty="0">
                <a:latin typeface="Courier" pitchFamily="2" charset="0"/>
              </a:rPr>
              <a:t>except</a:t>
            </a:r>
            <a:r>
              <a:rPr lang="en-US" sz="2000" dirty="0"/>
              <a:t> clause and </a:t>
            </a:r>
          </a:p>
          <a:p>
            <a:pPr lvl="1"/>
            <a:r>
              <a:rPr lang="en-US" sz="2000" dirty="0"/>
              <a:t>check to see if exception is a </a:t>
            </a:r>
            <a:r>
              <a:rPr lang="en-US" sz="2000" dirty="0" err="1">
                <a:latin typeface="Courier" pitchFamily="2" charset="0"/>
              </a:rPr>
              <a:t>ZeroDivisionError</a:t>
            </a:r>
            <a:r>
              <a:rPr lang="en-US" sz="2000" dirty="0"/>
              <a:t> (or subclass) </a:t>
            </a:r>
          </a:p>
          <a:p>
            <a:pPr lvl="1"/>
            <a:r>
              <a:rPr lang="en-US" sz="2000" dirty="0"/>
              <a:t>if it is run </a:t>
            </a:r>
            <a:r>
              <a:rPr lang="en-US" sz="2000" dirty="0">
                <a:latin typeface="Courier" pitchFamily="2" charset="0"/>
              </a:rPr>
              <a:t>print</a:t>
            </a:r>
            <a:r>
              <a:rPr lang="en-US" sz="2000" dirty="0"/>
              <a:t> statement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B0342-AA4F-D340-8B66-45A632F35A1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35224-8754-5D49-AAC9-B0682E142F1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errors &amp; exceptions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DB7FA-3FE7-5649-8C2D-99664DD50D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11F6F-0535-9547-8A60-C2F86ACF096B}"/>
              </a:ext>
            </a:extLst>
          </p:cNvPr>
          <p:cNvSpPr txBox="1"/>
          <p:nvPr/>
        </p:nvSpPr>
        <p:spPr>
          <a:xfrm>
            <a:off x="2737909" y="2564904"/>
            <a:ext cx="363461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dirty="0" err="1">
                <a:solidFill>
                  <a:schemeClr val="tx1"/>
                </a:solidFill>
              </a:rPr>
              <a:t>run_calculation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ZeroDivisionError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print('oops')</a:t>
            </a:r>
          </a:p>
        </p:txBody>
      </p:sp>
    </p:spTree>
    <p:extLst>
      <p:ext uri="{BB962C8B-B14F-4D97-AF65-F5344CB8AC3E}">
        <p14:creationId xmlns:p14="http://schemas.microsoft.com/office/powerpoint/2010/main" val="21156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CAF7-958C-804A-87E0-B56C3E68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Multiple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CFABC-43CE-E647-B6A1-59A79D90F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 if </a:t>
            </a:r>
            <a:r>
              <a:rPr lang="en-US" sz="2400" dirty="0" err="1">
                <a:latin typeface="Courier" pitchFamily="2" charset="0"/>
              </a:rPr>
              <a:t>run_calculation</a:t>
            </a:r>
            <a:r>
              <a:rPr lang="en-US" sz="2400" dirty="0"/>
              <a:t> can raise several different types of </a:t>
            </a:r>
            <a:br>
              <a:rPr lang="en-US" sz="2400" dirty="0"/>
            </a:br>
            <a:r>
              <a:rPr lang="en-US" sz="2400" dirty="0"/>
              <a:t>error or </a:t>
            </a:r>
            <a:br>
              <a:rPr lang="en-US" sz="2400" dirty="0"/>
            </a:br>
            <a:r>
              <a:rPr lang="en-US" sz="2400" dirty="0"/>
              <a:t>exception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If error / exception is raised, then </a:t>
            </a:r>
          </a:p>
          <a:p>
            <a:pPr lvl="1"/>
            <a:r>
              <a:rPr lang="en-US" sz="2000" dirty="0"/>
              <a:t>check for each type in turn starting with the first </a:t>
            </a:r>
            <a:r>
              <a:rPr lang="en-US" sz="2000" dirty="0">
                <a:latin typeface="Courier" pitchFamily="2" charset="0"/>
              </a:rPr>
              <a:t>except</a:t>
            </a:r>
          </a:p>
          <a:p>
            <a:pPr lvl="2"/>
            <a:r>
              <a:rPr lang="en-US" sz="1600" dirty="0"/>
              <a:t>also checks for subclasses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08C9F-05DE-8C4F-937D-9A5DA7222C3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D6D4D-DD9F-7C4D-8A66-9A8C0490466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errors &amp; exceptions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C44E1-2C9D-2242-BD38-5B3294DEF8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87F06-4D0A-0646-AA66-416869B60826}"/>
              </a:ext>
            </a:extLst>
          </p:cNvPr>
          <p:cNvSpPr txBox="1"/>
          <p:nvPr/>
        </p:nvSpPr>
        <p:spPr>
          <a:xfrm>
            <a:off x="3010431" y="2132856"/>
            <a:ext cx="3670762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dirty="0" err="1">
                <a:solidFill>
                  <a:schemeClr val="tx1"/>
                </a:solidFill>
              </a:rPr>
              <a:t>run_calculation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ZeroDivisionError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print('oops’)</a:t>
            </a:r>
          </a:p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IndexError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arrgh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FileNotFoundError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print('huh!')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print('Duh!’)</a:t>
            </a:r>
          </a:p>
        </p:txBody>
      </p:sp>
    </p:spTree>
    <p:extLst>
      <p:ext uri="{BB962C8B-B14F-4D97-AF65-F5344CB8AC3E}">
        <p14:creationId xmlns:p14="http://schemas.microsoft.com/office/powerpoint/2010/main" val="128729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7444-784B-E248-A72E-3566034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Exception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45A09-7830-4F4F-B5FA-DC9384DBD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49" y="1378243"/>
            <a:ext cx="8913681" cy="4529138"/>
          </a:xfrm>
        </p:spPr>
        <p:txBody>
          <a:bodyPr/>
          <a:lstStyle/>
          <a:p>
            <a:r>
              <a:rPr lang="en-GB" sz="2400" dirty="0"/>
              <a:t>Possible to access exception object being caught</a:t>
            </a:r>
          </a:p>
          <a:p>
            <a:endParaRPr lang="en-GB" sz="2400" dirty="0"/>
          </a:p>
          <a:p>
            <a:pPr lvl="1"/>
            <a:endParaRPr lang="en-GB" sz="2000" dirty="0"/>
          </a:p>
          <a:p>
            <a:pPr lvl="2"/>
            <a:endParaRPr lang="en-GB" sz="1600" dirty="0"/>
          </a:p>
          <a:p>
            <a:r>
              <a:rPr lang="en-GB" sz="2400" dirty="0"/>
              <a:t>If multiple except clauses </a:t>
            </a:r>
          </a:p>
          <a:p>
            <a:pPr lvl="1"/>
            <a:r>
              <a:rPr lang="en-GB" sz="2000" dirty="0"/>
              <a:t>can choose to access exception object or not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83F9C-61DB-6C42-924C-9276BB6A62F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1EC45-DA8C-2447-92EA-06B1F4FAADA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errors &amp; exceptions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4ECF5-A95C-0349-9091-441F5E7043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ABD7C-3D40-784B-BE8B-E080C860106B}"/>
              </a:ext>
            </a:extLst>
          </p:cNvPr>
          <p:cNvSpPr txBox="1"/>
          <p:nvPr/>
        </p:nvSpPr>
        <p:spPr>
          <a:xfrm>
            <a:off x="1583069" y="1821471"/>
            <a:ext cx="4409645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dirty="0" err="1">
                <a:solidFill>
                  <a:schemeClr val="tx1"/>
                </a:solidFill>
              </a:rPr>
              <a:t>run_calculation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ZeroDivisionError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print(exp)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print('oops')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C38C07-9099-5847-A76D-C206222313EB}"/>
              </a:ext>
            </a:extLst>
          </p:cNvPr>
          <p:cNvSpPr txBox="1"/>
          <p:nvPr/>
        </p:nvSpPr>
        <p:spPr>
          <a:xfrm>
            <a:off x="5601072" y="2978478"/>
            <a:ext cx="1783044" cy="523220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division by zero</a:t>
            </a:r>
          </a:p>
          <a:p>
            <a:r>
              <a:rPr lang="en-GB" sz="1400" dirty="0">
                <a:solidFill>
                  <a:schemeClr val="tx1"/>
                </a:solidFill>
              </a:rPr>
              <a:t>oops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F77274-0028-AC4E-A614-F128195B885C}"/>
              </a:ext>
            </a:extLst>
          </p:cNvPr>
          <p:cNvSpPr txBox="1"/>
          <p:nvPr/>
        </p:nvSpPr>
        <p:spPr>
          <a:xfrm>
            <a:off x="2360712" y="4202484"/>
            <a:ext cx="4302363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run_calculation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ZeroDivisionError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GB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print(exp)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oops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FileNotFoundError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huh!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Exception 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GB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exception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print(exception)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Duh!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14212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449BA-7DA0-FE43-96F4-24B70009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9D3BD-2903-674B-AD4E-A12DA86DD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Can also have </a:t>
            </a:r>
            <a:r>
              <a:rPr lang="en-GB" sz="2400" dirty="0"/>
              <a:t>an optional </a:t>
            </a:r>
            <a:r>
              <a:rPr lang="en-GB" sz="2400" dirty="0">
                <a:latin typeface="Courier" pitchFamily="2" charset="0"/>
              </a:rPr>
              <a:t>else</a:t>
            </a:r>
            <a:r>
              <a:rPr lang="en-GB" sz="2400" dirty="0"/>
              <a:t> clause</a:t>
            </a:r>
          </a:p>
          <a:p>
            <a:r>
              <a:rPr lang="en-GB" sz="2400" dirty="0"/>
              <a:t>If </a:t>
            </a:r>
            <a:r>
              <a:rPr lang="en-GB" sz="2400" dirty="0">
                <a:latin typeface="Courier" pitchFamily="2" charset="0"/>
              </a:rPr>
              <a:t>else</a:t>
            </a:r>
            <a:r>
              <a:rPr lang="en-GB" sz="2400" dirty="0"/>
              <a:t> clause is present, </a:t>
            </a:r>
          </a:p>
          <a:p>
            <a:pPr lvl="1"/>
            <a:r>
              <a:rPr lang="en-GB" sz="2000" dirty="0"/>
              <a:t>then it must come after </a:t>
            </a:r>
            <a:r>
              <a:rPr lang="en-GB" sz="2000" i="1" dirty="0"/>
              <a:t>all</a:t>
            </a:r>
            <a:r>
              <a:rPr lang="en-GB" sz="2000" dirty="0"/>
              <a:t> except clauses</a:t>
            </a:r>
          </a:p>
          <a:p>
            <a:r>
              <a:rPr lang="en-GB" sz="2400" dirty="0"/>
              <a:t>The </a:t>
            </a:r>
            <a:r>
              <a:rPr lang="en-GB" sz="2400" dirty="0">
                <a:latin typeface="Courier" pitchFamily="2" charset="0"/>
              </a:rPr>
              <a:t>else</a:t>
            </a:r>
            <a:r>
              <a:rPr lang="en-GB" sz="2400" dirty="0"/>
              <a:t> clause is executed </a:t>
            </a:r>
          </a:p>
          <a:p>
            <a:pPr lvl="1"/>
            <a:r>
              <a:rPr lang="en-GB" sz="2000" i="1" dirty="0"/>
              <a:t>if and only if </a:t>
            </a:r>
            <a:r>
              <a:rPr lang="en-GB" sz="2000" dirty="0"/>
              <a:t>no exceptions were raised </a:t>
            </a:r>
          </a:p>
          <a:p>
            <a:pPr lvl="1"/>
            <a:r>
              <a:rPr lang="en-GB" sz="2000" dirty="0"/>
              <a:t>if any exception was raised the else clause will </a:t>
            </a:r>
            <a:r>
              <a:rPr lang="en-GB" sz="2000" i="1" dirty="0"/>
              <a:t>not</a:t>
            </a:r>
            <a:r>
              <a:rPr lang="en-GB" sz="2000" dirty="0"/>
              <a:t> be run.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ADB5E-21FA-AF4F-8B35-A1369D94559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891F2-5BF2-AC41-B3BE-2C136098E9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errors &amp; exceptions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24D06-CC50-3F46-96D2-5B7C656C30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477B9-5C71-C843-B767-FAB6E524D2A4}"/>
              </a:ext>
            </a:extLst>
          </p:cNvPr>
          <p:cNvSpPr txBox="1"/>
          <p:nvPr/>
        </p:nvSpPr>
        <p:spPr>
          <a:xfrm>
            <a:off x="2216696" y="4653136"/>
            <a:ext cx="449966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my_function(6, 2)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ZeroDivisionError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e: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print(e)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 worked OK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42419814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956</Words>
  <Application>Microsoft Macintosh PowerPoint</Application>
  <PresentationFormat>A4 Paper (210x297 mm)</PresentationFormat>
  <Paragraphs>182</Paragraphs>
  <Slides>14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Courier</vt:lpstr>
      <vt:lpstr>Courier New</vt:lpstr>
      <vt:lpstr>Garamond</vt:lpstr>
      <vt:lpstr>Times New Roman</vt:lpstr>
      <vt:lpstr>Verdana</vt:lpstr>
      <vt:lpstr>Wingdings</vt:lpstr>
      <vt:lpstr>Default Design</vt:lpstr>
      <vt:lpstr>1_Default Design</vt:lpstr>
      <vt:lpstr>Error &amp; Exception Handling</vt:lpstr>
      <vt:lpstr>Plan for Session</vt:lpstr>
      <vt:lpstr>Errors &amp; Exceptions </vt:lpstr>
      <vt:lpstr>Exceptions Types in Python</vt:lpstr>
      <vt:lpstr>Exception Handling</vt:lpstr>
      <vt:lpstr>Exception Handling Example</vt:lpstr>
      <vt:lpstr>Handling Multiple Exceptions</vt:lpstr>
      <vt:lpstr>Accessing the Exception object</vt:lpstr>
      <vt:lpstr>Else Clause</vt:lpstr>
      <vt:lpstr>Finally Clause</vt:lpstr>
      <vt:lpstr>Getting a Traceback</vt:lpstr>
      <vt:lpstr>Nesting Exception Blocks</vt:lpstr>
      <vt:lpstr>Raising An Exception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</dc:creator>
  <cp:lastModifiedBy>John Hunt</cp:lastModifiedBy>
  <cp:revision>81</cp:revision>
  <cp:lastPrinted>2023-01-02T11:05:37Z</cp:lastPrinted>
  <dcterms:modified xsi:type="dcterms:W3CDTF">2023-03-29T15:45:36Z</dcterms:modified>
</cp:coreProperties>
</file>