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6" r:id="rId3"/>
    <p:sldId id="335" r:id="rId4"/>
    <p:sldId id="341" r:id="rId5"/>
    <p:sldId id="336" r:id="rId6"/>
    <p:sldId id="342" r:id="rId7"/>
    <p:sldId id="343" r:id="rId8"/>
    <p:sldId id="328" r:id="rId9"/>
    <p:sldId id="329" r:id="rId10"/>
    <p:sldId id="340" r:id="rId11"/>
    <p:sldId id="330" r:id="rId12"/>
    <p:sldId id="331" r:id="rId13"/>
    <p:sldId id="334" r:id="rId14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97" autoAdjust="0"/>
    <p:restoredTop sz="96266" autoAdjust="0"/>
  </p:normalViewPr>
  <p:slideViewPr>
    <p:cSldViewPr>
      <p:cViewPr varScale="1">
        <p:scale>
          <a:sx n="141" d="100"/>
          <a:sy n="141" d="100"/>
        </p:scale>
        <p:origin x="200" y="13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Python Protocols &amp; </a:t>
            </a:r>
            <a:br>
              <a:rPr lang="en-GB" dirty="0"/>
            </a:br>
            <a:r>
              <a:rPr lang="en-GB" dirty="0"/>
              <a:t>iterable and iterator Protocols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Protocols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7B01-D72F-3F40-9E6C-3631473F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Iterable Evens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E3B-895B-F04F-947F-881B1B28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71" y="1518021"/>
            <a:ext cx="5465812" cy="4529138"/>
          </a:xfrm>
        </p:spPr>
        <p:txBody>
          <a:bodyPr/>
          <a:lstStyle/>
          <a:p>
            <a:r>
              <a:rPr lang="en-GB" sz="2400" dirty="0"/>
              <a:t>Supplies a set of even values from 0 to some limit</a:t>
            </a:r>
          </a:p>
          <a:p>
            <a:pPr lvl="2"/>
            <a:endParaRPr lang="en-GB" sz="1600" dirty="0"/>
          </a:p>
          <a:p>
            <a:pPr lvl="1"/>
            <a:r>
              <a:rPr lang="en-GB" sz="2000" dirty="0"/>
              <a:t>the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_</a:t>
            </a:r>
            <a:r>
              <a:rPr lang="en-GB" sz="500" b="1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_</a:t>
            </a:r>
            <a:r>
              <a:rPr lang="en-GB" sz="2000" b="1" dirty="0" err="1">
                <a:solidFill>
                  <a:srgbClr val="0000FF"/>
                </a:solidFill>
                <a:latin typeface="Courier" pitchFamily="2" charset="0"/>
              </a:rPr>
              <a:t>iter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_</a:t>
            </a:r>
            <a:r>
              <a:rPr lang="en-GB" sz="500" b="1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_() </a:t>
            </a:r>
            <a:r>
              <a:rPr lang="en-GB" sz="2000" dirty="0"/>
              <a:t>method returns self; a very common pattern </a:t>
            </a:r>
          </a:p>
          <a:p>
            <a:pPr lvl="2"/>
            <a:endParaRPr lang="en-GB" sz="1600" dirty="0"/>
          </a:p>
          <a:p>
            <a:pPr lvl="1"/>
            <a:r>
              <a:rPr lang="en-GB" sz="2000" dirty="0"/>
              <a:t>the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_</a:t>
            </a:r>
            <a:r>
              <a:rPr lang="en-GB" sz="500" b="1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_next_</a:t>
            </a:r>
            <a:r>
              <a:rPr lang="en-GB" sz="500" b="1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_() </a:t>
            </a:r>
            <a:r>
              <a:rPr lang="en-GB" sz="2000" dirty="0"/>
              <a:t>method either returns the next value in the sequence or it raises the </a:t>
            </a:r>
            <a:r>
              <a:rPr lang="en-GB" sz="2000" dirty="0" err="1">
                <a:latin typeface="Courier" pitchFamily="2" charset="0"/>
              </a:rPr>
              <a:t>StopIteration</a:t>
            </a:r>
            <a:r>
              <a:rPr lang="en-GB" sz="2000" dirty="0"/>
              <a:t> exception to indicate that there are no more values available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5BDF-3E64-F44B-8F48-F2F879325E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511E-6869-0445-A262-08FABD9A43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0D55-AA51-4A47-B952-0BD475B888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DD3B3-7C6C-A147-9BFE-81104431CC1E}"/>
              </a:ext>
            </a:extLst>
          </p:cNvPr>
          <p:cNvSpPr txBox="1"/>
          <p:nvPr/>
        </p:nvSpPr>
        <p:spPr>
          <a:xfrm>
            <a:off x="5817096" y="1492745"/>
            <a:ext cx="3879917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Evens(object):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__(self, limit):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self.limit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limit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Makes this class iterable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Makes this class an iterator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__next__(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self.limit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return_val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+= 2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return_val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4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FB0A-D9EC-DF42-998E-CA8BBF4E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Evens class with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203B-7629-014F-961F-FA965910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Now that we have implemented both the </a:t>
            </a:r>
            <a:r>
              <a:rPr lang="en-GB" sz="2400" i="1" dirty="0"/>
              <a:t>iterable</a:t>
            </a:r>
            <a:r>
              <a:rPr lang="en-GB" sz="2400" dirty="0"/>
              <a:t> and </a:t>
            </a:r>
            <a:r>
              <a:rPr lang="en-GB" sz="2400" i="1" dirty="0"/>
              <a:t>iterator</a:t>
            </a:r>
            <a:r>
              <a:rPr lang="en-GB" sz="2400" dirty="0"/>
              <a:t> protocols for Evens we can use it with a for statement: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Makes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Evens</a:t>
            </a:r>
            <a:r>
              <a:rPr lang="en-GB" sz="2400" dirty="0"/>
              <a:t> look like a built-in type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DFC3-C456-B34B-BF83-5163D3E1CE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4618-6BB9-1943-96BC-FBADBBAB21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997-0FCC-1E4B-9308-4DF08FA157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B08C3-C4EE-504B-856D-8568C50FB4E6}"/>
              </a:ext>
            </a:extLst>
          </p:cNvPr>
          <p:cNvSpPr txBox="1"/>
          <p:nvPr/>
        </p:nvSpPr>
        <p:spPr>
          <a:xfrm>
            <a:off x="2864768" y="3068960"/>
            <a:ext cx="323184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'Start'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Evens(6):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end=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'Done'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21A07-8CE3-AE4C-87BE-BEC9B348CAFD}"/>
              </a:ext>
            </a:extLst>
          </p:cNvPr>
          <p:cNvSpPr txBox="1"/>
          <p:nvPr/>
        </p:nvSpPr>
        <p:spPr>
          <a:xfrm>
            <a:off x="5739669" y="3807624"/>
            <a:ext cx="1577320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GB" sz="1400" dirty="0">
                <a:solidFill>
                  <a:schemeClr val="tx1"/>
                </a:solidFill>
              </a:rPr>
              <a:t>0, 2, 4, 6, Done</a:t>
            </a:r>
          </a:p>
        </p:txBody>
      </p:sp>
    </p:spTree>
    <p:extLst>
      <p:ext uri="{BB962C8B-B14F-4D97-AF65-F5344CB8AC3E}">
        <p14:creationId xmlns:p14="http://schemas.microsoft.com/office/powerpoint/2010/main" val="94624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Duck Typing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Implicit Contracts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Iterables &amp; Iterator Protocols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Iteration Related Methods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Example iterable </a:t>
            </a:r>
            <a:r>
              <a:rPr lang="en-GB" sz="2800" dirty="0">
                <a:latin typeface="Courier" pitchFamily="2" charset="0"/>
                <a:cs typeface="Arial" panose="020B0604020202020204" pitchFamily="34" charset="0"/>
              </a:rPr>
              <a:t>Evens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Using custom </a:t>
            </a:r>
            <a:r>
              <a:rPr lang="en-GB" sz="2800" dirty="0">
                <a:latin typeface="Courier" pitchFamily="2" charset="0"/>
                <a:cs typeface="Arial" panose="020B0604020202020204" pitchFamily="34" charset="0"/>
              </a:rPr>
              <a:t>Evens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class with a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Protocols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CB92C-D843-C546-8257-28E4A995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2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B6CE-17A2-4D4F-8730-BF0C0028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7B3B-9538-824E-803A-9D7125FA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Term comes from saying</a:t>
            </a:r>
          </a:p>
          <a:p>
            <a:pPr marL="0" indent="0" algn="ctr">
              <a:buNone/>
            </a:pPr>
            <a:r>
              <a:rPr lang="en-GB" sz="2400" dirty="0"/>
              <a:t>		</a:t>
            </a:r>
            <a:r>
              <a:rPr lang="en-GB" sz="2000" dirty="0"/>
              <a:t>“if it walks like a duck, swims like a duck and quacks like a duck then it's a Duck!”</a:t>
            </a:r>
          </a:p>
          <a:p>
            <a:pPr lvl="2"/>
            <a:endParaRPr lang="en-US" sz="1600" dirty="0"/>
          </a:p>
          <a:p>
            <a:r>
              <a:rPr lang="en-GB" sz="2400" i="1" dirty="0"/>
              <a:t>Duck Typing</a:t>
            </a:r>
            <a:r>
              <a:rPr lang="en-GB" sz="2400" dirty="0"/>
              <a:t> </a:t>
            </a:r>
          </a:p>
          <a:p>
            <a:pPr lvl="1"/>
            <a:r>
              <a:rPr lang="en-GB" sz="2000" dirty="0"/>
              <a:t>(also known as shape typing or structural typing) </a:t>
            </a:r>
          </a:p>
          <a:p>
            <a:pPr lvl="1"/>
            <a:r>
              <a:rPr lang="en-GB" sz="2000" dirty="0"/>
              <a:t>implies that if an object can perform the required set of operations then it's a suitable thing to use for what you want</a:t>
            </a:r>
          </a:p>
          <a:p>
            <a:r>
              <a:rPr lang="en-GB" sz="2400" dirty="0"/>
              <a:t>Very powerful feature with lot of flexibility</a:t>
            </a:r>
          </a:p>
          <a:p>
            <a:pPr lvl="1"/>
            <a:r>
              <a:rPr lang="en-GB" sz="2000" dirty="0"/>
              <a:t>huge impact on reusability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E0F2-4CD9-4441-BA1E-09CD0ADC70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8603-4FF3-424B-A5E4-E2BBBA2199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16B9-830B-404E-941C-71513412F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4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35D8-69D5-B643-89A7-F544E21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798-DB58-7E4C-9DF0-3FC2EA5C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4651"/>
            <a:ext cx="8913681" cy="4529138"/>
          </a:xfrm>
        </p:spPr>
        <p:txBody>
          <a:bodyPr/>
          <a:lstStyle/>
          <a:p>
            <a:r>
              <a:rPr lang="en-US" sz="2400" dirty="0"/>
              <a:t>Consider the following class</a:t>
            </a:r>
          </a:p>
          <a:p>
            <a:pPr lvl="1"/>
            <a:endParaRPr lang="en-US" sz="2800" dirty="0"/>
          </a:p>
          <a:p>
            <a:pPr lvl="2"/>
            <a:endParaRPr lang="en-US" sz="1600" dirty="0"/>
          </a:p>
          <a:p>
            <a:r>
              <a:rPr lang="en-US" sz="2400" dirty="0"/>
              <a:t>What are the valid values for x and y?</a:t>
            </a:r>
          </a:p>
          <a:p>
            <a:pPr lvl="1"/>
            <a:r>
              <a:rPr lang="en-US" sz="2000" dirty="0"/>
              <a:t>could be integers, floats and strings</a:t>
            </a:r>
          </a:p>
          <a:p>
            <a:pPr lvl="1"/>
            <a:r>
              <a:rPr lang="en-US" sz="2000" dirty="0"/>
              <a:t>e.g. 2, 3, 5.5., 6.75, 'John' and 'Hunt'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35E8-893C-1F43-B68E-949570059D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BF34-68A5-F142-B083-BAFBDACECF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9BCA-25BC-5544-B1EF-5797BA8E4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82F7A-554D-A642-A96F-8C89511E809C}"/>
              </a:ext>
            </a:extLst>
          </p:cNvPr>
          <p:cNvSpPr txBox="1"/>
          <p:nvPr/>
        </p:nvSpPr>
        <p:spPr>
          <a:xfrm>
            <a:off x="2759241" y="1938199"/>
            <a:ext cx="30963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Calculator: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add(self, x, y):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+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F2D0-BA43-C64F-8E4F-C6D734544AC6}"/>
              </a:ext>
            </a:extLst>
          </p:cNvPr>
          <p:cNvSpPr txBox="1"/>
          <p:nvPr/>
        </p:nvSpPr>
        <p:spPr>
          <a:xfrm>
            <a:off x="553459" y="4280990"/>
            <a:ext cx="635662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 = Calculator()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4):'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4))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4.5):'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4.5))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(4.5, 6.2):'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(4.5, 6.2))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(2.3, 7):'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(2.3, 7))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(-1, 4):'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(-1, 4))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('John', 'Hunt')"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'Hunt'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197C9-46F0-F64A-B303-3091AB485CD1}"/>
              </a:ext>
            </a:extLst>
          </p:cNvPr>
          <p:cNvSpPr txBox="1"/>
          <p:nvPr/>
        </p:nvSpPr>
        <p:spPr>
          <a:xfrm>
            <a:off x="6725899" y="4972801"/>
            <a:ext cx="2808312" cy="138499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/>
                </a:solidFill>
              </a:rPr>
              <a:t>calc.add</a:t>
            </a:r>
            <a:r>
              <a:rPr lang="en-GB" sz="1400" dirty="0">
                <a:solidFill>
                  <a:schemeClr val="tx1"/>
                </a:solidFill>
              </a:rPr>
              <a:t>(3, 4): 7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calc.add</a:t>
            </a:r>
            <a:r>
              <a:rPr lang="en-GB" sz="1400" dirty="0">
                <a:solidFill>
                  <a:schemeClr val="tx1"/>
                </a:solidFill>
              </a:rPr>
              <a:t>(3, 4.5): 7.5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calc.add</a:t>
            </a:r>
            <a:r>
              <a:rPr lang="en-GB" sz="1400" dirty="0">
                <a:solidFill>
                  <a:schemeClr val="tx1"/>
                </a:solidFill>
              </a:rPr>
              <a:t>(4.5, 6.2): 10.7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calc.add</a:t>
            </a:r>
            <a:r>
              <a:rPr lang="en-GB" sz="1400" dirty="0">
                <a:solidFill>
                  <a:schemeClr val="tx1"/>
                </a:solidFill>
              </a:rPr>
              <a:t>(2.3, 7): 9.3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calc.add</a:t>
            </a:r>
            <a:r>
              <a:rPr lang="en-GB" sz="1400" dirty="0">
                <a:solidFill>
                  <a:schemeClr val="tx1"/>
                </a:solidFill>
              </a:rPr>
              <a:t>(-1, 4): 3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calc.add</a:t>
            </a:r>
            <a:r>
              <a:rPr lang="en-GB" sz="1400" dirty="0">
                <a:solidFill>
                  <a:schemeClr val="tx1"/>
                </a:solidFill>
              </a:rPr>
              <a:t>('John', 'Hunt') </a:t>
            </a:r>
            <a:r>
              <a:rPr lang="en-GB" sz="1400" dirty="0" err="1">
                <a:solidFill>
                  <a:schemeClr val="tx1"/>
                </a:solidFill>
              </a:rPr>
              <a:t>JohnHunt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238C5-1A44-3A44-9FA4-0047B7B70B6E}"/>
              </a:ext>
            </a:extLst>
          </p:cNvPr>
          <p:cNvSpPr txBox="1"/>
          <p:nvPr/>
        </p:nvSpPr>
        <p:spPr>
          <a:xfrm>
            <a:off x="7079667" y="1915979"/>
            <a:ext cx="2079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There is an implicit contract here – what is it?</a:t>
            </a:r>
          </a:p>
        </p:txBody>
      </p:sp>
      <p:pic>
        <p:nvPicPr>
          <p:cNvPr id="11" name="Picture 10" descr="Light bulb ideas - Free Stock Photo by Merelize on Stockvault.net">
            <a:extLst>
              <a:ext uri="{FF2B5EF4-FFF2-40B4-BE49-F238E27FC236}">
                <a16:creationId xmlns:a16="http://schemas.microsoft.com/office/drawing/2014/main" id="{6146D85D-EB97-2B6D-2669-91D1EFF3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58" y="2014854"/>
            <a:ext cx="545630" cy="5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8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150D-CCF7-F84F-9EB6-3BB75D26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B39C-95B8-0642-B133-1CC2537D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do you know what the </a:t>
            </a:r>
            <a:r>
              <a:rPr lang="en-US" sz="2400" i="1" dirty="0"/>
              <a:t>implicit</a:t>
            </a:r>
            <a:r>
              <a:rPr lang="en-US" sz="2400" dirty="0"/>
              <a:t> contract is?</a:t>
            </a:r>
          </a:p>
          <a:p>
            <a:pPr lvl="2"/>
            <a:endParaRPr lang="en-US" sz="1600" dirty="0"/>
          </a:p>
          <a:p>
            <a:r>
              <a:rPr lang="en-US" sz="2400" dirty="0"/>
              <a:t>From a </a:t>
            </a:r>
            <a:r>
              <a:rPr lang="en-US" sz="2400" i="1" dirty="0"/>
              <a:t>protocol</a:t>
            </a:r>
          </a:p>
          <a:p>
            <a:pPr lvl="1"/>
            <a:r>
              <a:rPr lang="en-US" sz="2000" dirty="0"/>
              <a:t>an informal specification of required features</a:t>
            </a:r>
          </a:p>
          <a:p>
            <a:pPr lvl="1"/>
            <a:r>
              <a:rPr lang="en-US" sz="2000" dirty="0"/>
              <a:t>not part of the language</a:t>
            </a:r>
          </a:p>
          <a:p>
            <a:pPr lvl="1"/>
            <a:r>
              <a:rPr lang="en-US" sz="2000" dirty="0"/>
              <a:t>typically available via docstring</a:t>
            </a:r>
          </a:p>
          <a:p>
            <a:pPr lvl="1"/>
            <a:r>
              <a:rPr lang="en-US" sz="2000" dirty="0"/>
              <a:t>or other documentation</a:t>
            </a:r>
          </a:p>
          <a:p>
            <a:pPr lvl="1"/>
            <a:r>
              <a:rPr lang="en-US" sz="2000" dirty="0"/>
              <a:t>may not need to implement the whole of the protocol to use some of the facilities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4DC4-7C69-F242-A528-F3F7E1314E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CD69-4F36-7742-8446-550A3B69A7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E3A7-10CC-BD48-9FC4-F3A0C9DB21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8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5ED4-F6CC-1740-9112-792627AA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Example: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9132-0A0C-804A-858D-B26730BF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protocols in Python</a:t>
            </a:r>
          </a:p>
          <a:p>
            <a:pPr lvl="2"/>
            <a:endParaRPr lang="en-US" sz="1600" dirty="0"/>
          </a:p>
          <a:p>
            <a:r>
              <a:rPr lang="en-US" sz="2400" dirty="0"/>
              <a:t>Length protocol</a:t>
            </a:r>
          </a:p>
          <a:p>
            <a:pPr lvl="1"/>
            <a:r>
              <a:rPr lang="en-US" sz="2000" dirty="0"/>
              <a:t>defines required behaviour for things that can be used with </a:t>
            </a:r>
            <a:r>
              <a:rPr lang="en-US" sz="2000" dirty="0" err="1"/>
              <a:t>len</a:t>
            </a:r>
            <a:r>
              <a:rPr lang="en-US" sz="2000" dirty="0"/>
              <a:t>() function</a:t>
            </a:r>
          </a:p>
          <a:p>
            <a:pPr lvl="1"/>
            <a:r>
              <a:rPr lang="en-US" sz="2000" dirty="0"/>
              <a:t>That is they must implement: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_</a:t>
            </a:r>
            <a:r>
              <a:rPr lang="en-US" sz="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_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_</a:t>
            </a:r>
            <a:r>
              <a:rPr lang="en-US" sz="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_() </a:t>
            </a:r>
            <a:r>
              <a:rPr lang="en-US" sz="2000" dirty="0"/>
              <a:t>returns the length of the object</a:t>
            </a:r>
          </a:p>
          <a:p>
            <a:pPr lvl="2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6C7B-2222-EF49-8812-22054BBFFB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08/03/2023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87D5-B98D-2C4E-8D55-86C253B9D1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Protocols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706C-91F3-F146-8340-B3CC63D334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4A3F-88BC-C741-8803-4D19AB08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Iterable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CCBB-5EB3-434F-843E-0638972C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Used by types which support </a:t>
            </a:r>
            <a:r>
              <a:rPr lang="en-US" sz="2400" i="1" dirty="0"/>
              <a:t>iteration</a:t>
            </a:r>
          </a:p>
          <a:p>
            <a:pPr lvl="1"/>
            <a:r>
              <a:rPr lang="en-GB" sz="2000" dirty="0"/>
              <a:t>An </a:t>
            </a:r>
            <a:r>
              <a:rPr lang="en-GB" sz="2000" i="1" dirty="0"/>
              <a:t>Iterable</a:t>
            </a:r>
            <a:r>
              <a:rPr lang="en-GB" sz="2000" dirty="0"/>
              <a:t> is something that will supply an </a:t>
            </a:r>
            <a:r>
              <a:rPr lang="en-GB" sz="2000" i="1" dirty="0"/>
              <a:t>Iterator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that can be used to perform iteration processing</a:t>
            </a:r>
          </a:p>
          <a:p>
            <a:r>
              <a:rPr lang="en-GB" sz="2400" dirty="0"/>
              <a:t>Many types support the </a:t>
            </a:r>
            <a:r>
              <a:rPr lang="en-GB" sz="2400" i="1" dirty="0"/>
              <a:t>iterable protocol </a:t>
            </a:r>
            <a:r>
              <a:rPr lang="en-GB" sz="2400" dirty="0"/>
              <a:t>in Python </a:t>
            </a:r>
          </a:p>
          <a:p>
            <a:pPr lvl="1"/>
            <a:r>
              <a:rPr lang="en-GB" sz="2000" dirty="0"/>
              <a:t>including Strings, Lists, Sets, Dictionaries, Tuples etc. </a:t>
            </a:r>
          </a:p>
          <a:p>
            <a:r>
              <a:rPr lang="en-GB" sz="2400" dirty="0"/>
              <a:t>To be an </a:t>
            </a:r>
            <a:r>
              <a:rPr lang="en-GB" sz="2400" i="1" dirty="0"/>
              <a:t>iterable</a:t>
            </a:r>
            <a:r>
              <a:rPr lang="en-GB" sz="2400" dirty="0"/>
              <a:t> type</a:t>
            </a:r>
          </a:p>
          <a:p>
            <a:pPr lvl="1"/>
            <a:r>
              <a:rPr lang="en-GB" sz="2000" dirty="0"/>
              <a:t>it is necessary to implement the </a:t>
            </a:r>
            <a:r>
              <a:rPr lang="en-GB" sz="2000" dirty="0">
                <a:latin typeface="Courier" pitchFamily="2" charset="0"/>
              </a:rPr>
              <a:t>_</a:t>
            </a:r>
            <a:r>
              <a:rPr lang="en-GB" sz="500" dirty="0">
                <a:latin typeface="Courier" pitchFamily="2" charset="0"/>
              </a:rPr>
              <a:t> </a:t>
            </a:r>
            <a:r>
              <a:rPr lang="en-GB" sz="2000" dirty="0">
                <a:latin typeface="Courier" pitchFamily="2" charset="0"/>
              </a:rPr>
              <a:t>_</a:t>
            </a:r>
            <a:r>
              <a:rPr lang="en-GB" sz="2000" dirty="0" err="1">
                <a:latin typeface="Courier" pitchFamily="2" charset="0"/>
              </a:rPr>
              <a:t>iter</a:t>
            </a:r>
            <a:r>
              <a:rPr lang="en-GB" sz="2000" dirty="0">
                <a:latin typeface="Courier" pitchFamily="2" charset="0"/>
              </a:rPr>
              <a:t>_</a:t>
            </a:r>
            <a:r>
              <a:rPr lang="en-GB" sz="500" dirty="0">
                <a:latin typeface="Courier" pitchFamily="2" charset="0"/>
              </a:rPr>
              <a:t> </a:t>
            </a:r>
            <a:r>
              <a:rPr lang="en-GB" sz="2000" dirty="0">
                <a:latin typeface="Courier" pitchFamily="2" charset="0"/>
              </a:rPr>
              <a:t>_() </a:t>
            </a:r>
            <a:r>
              <a:rPr lang="en-GB" sz="2000" dirty="0"/>
              <a:t>method</a:t>
            </a:r>
          </a:p>
          <a:p>
            <a:pPr lvl="2"/>
            <a:r>
              <a:rPr lang="en-GB" sz="1600" dirty="0"/>
              <a:t>this is the </a:t>
            </a:r>
            <a:r>
              <a:rPr lang="en-GB" sz="1600" i="1" dirty="0">
                <a:solidFill>
                  <a:srgbClr val="0000FF"/>
                </a:solidFill>
              </a:rPr>
              <a:t>iterable</a:t>
            </a:r>
            <a:r>
              <a:rPr lang="en-GB" sz="1600" dirty="0">
                <a:solidFill>
                  <a:srgbClr val="0000FF"/>
                </a:solidFill>
              </a:rPr>
              <a:t> protocol</a:t>
            </a:r>
          </a:p>
          <a:p>
            <a:pPr lvl="1"/>
            <a:r>
              <a:rPr lang="en-GB" sz="2000" dirty="0"/>
              <a:t>method must supply a reference to the iterator object</a:t>
            </a:r>
          </a:p>
          <a:p>
            <a:pPr lvl="1"/>
            <a:r>
              <a:rPr lang="en-GB" sz="2000" dirty="0"/>
              <a:t>could be a reference to the object itself</a:t>
            </a:r>
          </a:p>
          <a:p>
            <a:pPr lvl="1"/>
            <a:r>
              <a:rPr lang="en-GB" sz="2000" dirty="0"/>
              <a:t>or to another type that will implement the </a:t>
            </a:r>
            <a:r>
              <a:rPr lang="en-GB" sz="2000" i="1" dirty="0">
                <a:solidFill>
                  <a:srgbClr val="0000FF"/>
                </a:solidFill>
              </a:rPr>
              <a:t>iterator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protocol</a:t>
            </a:r>
          </a:p>
          <a:p>
            <a:pPr lvl="1"/>
            <a:endParaRPr lang="en-GB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9EE9-421C-5347-B12A-0D25C2546D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0BFA-2471-6744-A9C6-4143F82190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A636-2B14-FE4E-B9DC-DE39402820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04BF-993B-6048-B741-68C787F2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75A6-53A5-5044-A9F1-9DD3127E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An object that will return a sequence of values</a:t>
            </a:r>
          </a:p>
          <a:p>
            <a:pPr lvl="1"/>
            <a:r>
              <a:rPr lang="en-GB" sz="2000" dirty="0"/>
              <a:t>may be finite or infinite in length </a:t>
            </a:r>
          </a:p>
          <a:p>
            <a:pPr lvl="2"/>
            <a:endParaRPr lang="en-GB" sz="1600" dirty="0"/>
          </a:p>
          <a:p>
            <a:r>
              <a:rPr lang="en-GB" sz="2400" dirty="0"/>
              <a:t>Iterator protocol specifies the </a:t>
            </a:r>
            <a:r>
              <a:rPr lang="en-GB" sz="2400" dirty="0">
                <a:latin typeface="Courier" pitchFamily="2" charset="0"/>
              </a:rPr>
              <a:t>_</a:t>
            </a:r>
            <a:r>
              <a:rPr lang="en-GB" sz="500" dirty="0">
                <a:latin typeface="Courier" pitchFamily="2" charset="0"/>
              </a:rPr>
              <a:t> </a:t>
            </a:r>
            <a:r>
              <a:rPr lang="en-GB" sz="2400" dirty="0">
                <a:latin typeface="Courier" pitchFamily="2" charset="0"/>
              </a:rPr>
              <a:t>_next_</a:t>
            </a:r>
            <a:r>
              <a:rPr lang="en-GB" sz="600" dirty="0">
                <a:latin typeface="Courier" pitchFamily="2" charset="0"/>
              </a:rPr>
              <a:t> </a:t>
            </a:r>
            <a:r>
              <a:rPr lang="en-GB" sz="2400" dirty="0">
                <a:latin typeface="Courier" pitchFamily="2" charset="0"/>
              </a:rPr>
              <a:t>_() </a:t>
            </a:r>
            <a:r>
              <a:rPr lang="en-GB" sz="2400" dirty="0"/>
              <a:t>method</a:t>
            </a:r>
          </a:p>
          <a:p>
            <a:pPr lvl="1"/>
            <a:r>
              <a:rPr lang="en-GB" sz="2000" dirty="0"/>
              <a:t>this method is expected to return the </a:t>
            </a:r>
            <a:r>
              <a:rPr lang="en-GB" sz="2000" i="1" dirty="0"/>
              <a:t>next</a:t>
            </a:r>
            <a:r>
              <a:rPr lang="en-GB" sz="2000" dirty="0"/>
              <a:t> item in the sequence</a:t>
            </a:r>
          </a:p>
          <a:p>
            <a:pPr lvl="1"/>
            <a:r>
              <a:rPr lang="en-GB" sz="2000" dirty="0"/>
              <a:t>or to raise the </a:t>
            </a:r>
            <a:r>
              <a:rPr lang="en-GB" sz="2000" dirty="0" err="1">
                <a:latin typeface="Courier" pitchFamily="2" charset="0"/>
              </a:rPr>
              <a:t>StopIteration</a:t>
            </a:r>
            <a:r>
              <a:rPr lang="en-GB" sz="2000" dirty="0"/>
              <a:t> exception. </a:t>
            </a:r>
          </a:p>
          <a:p>
            <a:pPr lvl="2"/>
            <a:r>
              <a:rPr lang="en-GB" sz="1800" dirty="0"/>
              <a:t>this is used to indicate that the iterator has finished supplying values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CD32-FA8B-8A47-9315-83E347F2D8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6101-E77A-EC46-93DA-9983449537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3451-6AB7-634C-BBDD-AFCB8B9BE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13B8-EB49-DA4F-A226-A64FF09C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Related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B75C-BB21-1949-909B-836CFFEC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To summarise</a:t>
            </a:r>
          </a:p>
          <a:p>
            <a:pPr lvl="2"/>
            <a:endParaRPr lang="en-GB" sz="1600" dirty="0"/>
          </a:p>
          <a:p>
            <a:r>
              <a:rPr lang="en-GB" sz="2400" dirty="0">
                <a:latin typeface="Courier" pitchFamily="2" charset="0"/>
              </a:rPr>
              <a:t>_</a:t>
            </a:r>
            <a:r>
              <a:rPr lang="en-GB" sz="500" dirty="0">
                <a:latin typeface="Courier" pitchFamily="2" charset="0"/>
              </a:rPr>
              <a:t> </a:t>
            </a:r>
            <a:r>
              <a:rPr lang="en-GB" sz="2400" dirty="0">
                <a:latin typeface="Courier" pitchFamily="2" charset="0"/>
              </a:rPr>
              <a:t>_</a:t>
            </a:r>
            <a:r>
              <a:rPr lang="en-GB" sz="2400" dirty="0" err="1">
                <a:latin typeface="Courier" pitchFamily="2" charset="0"/>
              </a:rPr>
              <a:t>iter</a:t>
            </a:r>
            <a:r>
              <a:rPr lang="en-GB" sz="2400" dirty="0">
                <a:latin typeface="Courier" pitchFamily="2" charset="0"/>
              </a:rPr>
              <a:t>_</a:t>
            </a:r>
            <a:r>
              <a:rPr lang="en-GB" sz="500" dirty="0">
                <a:latin typeface="Courier" pitchFamily="2" charset="0"/>
              </a:rPr>
              <a:t> </a:t>
            </a:r>
            <a:r>
              <a:rPr lang="en-GB" sz="2400" dirty="0">
                <a:latin typeface="Courier" pitchFamily="2" charset="0"/>
              </a:rPr>
              <a:t>_() </a:t>
            </a:r>
            <a:r>
              <a:rPr lang="en-GB" sz="2400" dirty="0"/>
              <a:t>from the </a:t>
            </a:r>
            <a:r>
              <a:rPr lang="en-GB" sz="2400" i="1" dirty="0">
                <a:solidFill>
                  <a:srgbClr val="0000FF"/>
                </a:solidFill>
              </a:rPr>
              <a:t>Iterable</a:t>
            </a:r>
            <a:r>
              <a:rPr lang="en-GB" sz="2400" i="1" dirty="0"/>
              <a:t> protocol</a:t>
            </a:r>
          </a:p>
          <a:p>
            <a:pPr lvl="1"/>
            <a:r>
              <a:rPr lang="en-GB" sz="2000" dirty="0"/>
              <a:t>used to return the iterator object,</a:t>
            </a:r>
          </a:p>
          <a:p>
            <a:r>
              <a:rPr lang="en-GB" sz="2400" dirty="0">
                <a:latin typeface="Courier" pitchFamily="2" charset="0"/>
              </a:rPr>
              <a:t>_</a:t>
            </a:r>
            <a:r>
              <a:rPr lang="en-GB" sz="500" dirty="0">
                <a:latin typeface="Courier" pitchFamily="2" charset="0"/>
              </a:rPr>
              <a:t> </a:t>
            </a:r>
            <a:r>
              <a:rPr lang="en-GB" sz="2400" dirty="0">
                <a:latin typeface="Courier" pitchFamily="2" charset="0"/>
              </a:rPr>
              <a:t>_next_</a:t>
            </a:r>
            <a:r>
              <a:rPr lang="en-GB" sz="500" dirty="0">
                <a:latin typeface="Courier" pitchFamily="2" charset="0"/>
              </a:rPr>
              <a:t> </a:t>
            </a:r>
            <a:r>
              <a:rPr lang="en-GB" sz="2400" dirty="0">
                <a:latin typeface="Courier" pitchFamily="2" charset="0"/>
              </a:rPr>
              <a:t>_()</a:t>
            </a:r>
            <a:r>
              <a:rPr lang="en-GB" sz="2400" dirty="0"/>
              <a:t> from the </a:t>
            </a:r>
            <a:r>
              <a:rPr lang="en-GB" sz="2400" i="1" dirty="0">
                <a:solidFill>
                  <a:srgbClr val="0000FF"/>
                </a:solidFill>
              </a:rPr>
              <a:t>Iterator</a:t>
            </a:r>
            <a:r>
              <a:rPr lang="en-GB" sz="2400" i="1" dirty="0"/>
              <a:t> protocol </a:t>
            </a:r>
          </a:p>
          <a:p>
            <a:pPr lvl="1"/>
            <a:r>
              <a:rPr lang="en-GB" sz="2000" dirty="0"/>
              <a:t>used to obtain the next value in a sequence of values</a:t>
            </a:r>
          </a:p>
          <a:p>
            <a:pPr lvl="2"/>
            <a:endParaRPr lang="en-GB" dirty="0"/>
          </a:p>
          <a:p>
            <a:r>
              <a:rPr lang="en-GB" sz="2400" dirty="0"/>
              <a:t>Any data type can be both an Iterable and an Iterator; but that is not required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25AE-A10D-934A-BC66-9E28E4C994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ADD6-428A-4F4E-9E07-74015C4011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0F5D-89F4-CB42-A4F1-38A1D47F22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544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910</Words>
  <Application>Microsoft Macintosh PowerPoint</Application>
  <PresentationFormat>A4 Paper (210x297 mm)</PresentationFormat>
  <Paragraphs>164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Courier</vt:lpstr>
      <vt:lpstr>Courier New</vt:lpstr>
      <vt:lpstr>Garamond</vt:lpstr>
      <vt:lpstr>Times New Roman</vt:lpstr>
      <vt:lpstr>Verdana</vt:lpstr>
      <vt:lpstr>Wingdings</vt:lpstr>
      <vt:lpstr>Default Design</vt:lpstr>
      <vt:lpstr>1_Default Design</vt:lpstr>
      <vt:lpstr>Python Protocols &amp;  iterable and iterator Protocols</vt:lpstr>
      <vt:lpstr>Plan for Session</vt:lpstr>
      <vt:lpstr>Duck Typing</vt:lpstr>
      <vt:lpstr>Implicit Contracts</vt:lpstr>
      <vt:lpstr>Protocols</vt:lpstr>
      <vt:lpstr>Protocol Example: Length</vt:lpstr>
      <vt:lpstr>Iterable Protocol</vt:lpstr>
      <vt:lpstr>Iterator Protocol</vt:lpstr>
      <vt:lpstr>Iteration Related Methods</vt:lpstr>
      <vt:lpstr>Iterable Evens Class</vt:lpstr>
      <vt:lpstr>Using Evens class with a for loop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90</cp:revision>
  <cp:lastPrinted>2023-02-27T15:00:56Z</cp:lastPrinted>
  <dcterms:modified xsi:type="dcterms:W3CDTF">2023-03-29T15:16:20Z</dcterms:modified>
</cp:coreProperties>
</file>