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256" r:id="rId3"/>
    <p:sldId id="335" r:id="rId4"/>
    <p:sldId id="336" r:id="rId5"/>
    <p:sldId id="337" r:id="rId6"/>
    <p:sldId id="338" r:id="rId7"/>
    <p:sldId id="339" r:id="rId8"/>
    <p:sldId id="341" r:id="rId9"/>
    <p:sldId id="342" r:id="rId10"/>
    <p:sldId id="334" r:id="rId11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463" autoAdjust="0"/>
  </p:normalViewPr>
  <p:slideViewPr>
    <p:cSldViewPr>
      <p:cViewPr varScale="1">
        <p:scale>
          <a:sx n="110" d="100"/>
          <a:sy n="110" d="100"/>
        </p:scale>
        <p:origin x="952" y="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yild</a:t>
            </a:r>
            <a:r>
              <a:rPr lang="en-US" dirty="0"/>
              <a:t> keyword introduced in Python 2.3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</a:rPr>
              <a:t>ref</a:t>
            </a:r>
            <a:r>
              <a:rPr lang="en-GB" dirty="0"/>
              <a:t> </a:t>
            </a:r>
            <a:r>
              <a:rPr lang="en-GB" b="0" dirty="0">
                <a:solidFill>
                  <a:srgbClr val="CE5C00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infinite_sequence</a:t>
            </a:r>
            <a:r>
              <a:rPr lang="en-GB" b="0" dirty="0">
                <a:solidFill>
                  <a:srgbClr val="000000"/>
                </a:solidFill>
                <a:effectLst/>
              </a:rPr>
              <a:t>()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204A87"/>
                </a:solidFill>
                <a:effectLst/>
              </a:rPr>
              <a:t>next</a:t>
            </a:r>
            <a:r>
              <a:rPr lang="en-GB" b="0" dirty="0">
                <a:solidFill>
                  <a:srgbClr val="000000"/>
                </a:solidFill>
                <a:effectLst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</a:rPr>
              <a:t>ref</a:t>
            </a:r>
            <a:r>
              <a:rPr lang="en-GB" b="0" dirty="0">
                <a:solidFill>
                  <a:srgbClr val="000000"/>
                </a:solidFill>
                <a:effectLst/>
              </a:rPr>
              <a:t>)</a:t>
            </a:r>
            <a:r>
              <a:rPr lang="en-GB" dirty="0"/>
              <a:t> </a:t>
            </a:r>
          </a:p>
          <a:p>
            <a:r>
              <a:rPr lang="en-GB" i="0" dirty="0">
                <a:solidFill>
                  <a:srgbClr val="6C757D"/>
                </a:solidFill>
                <a:effectLst/>
              </a:rPr>
              <a:t>0</a:t>
            </a:r>
          </a:p>
          <a:p>
            <a:r>
              <a:rPr lang="en-GB" dirty="0">
                <a:solidFill>
                  <a:srgbClr val="204A87"/>
                </a:solidFill>
                <a:effectLst/>
              </a:rPr>
              <a:t>next</a:t>
            </a:r>
            <a:r>
              <a:rPr lang="en-GB" b="0" dirty="0">
                <a:solidFill>
                  <a:srgbClr val="000000"/>
                </a:solidFill>
                <a:effectLst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</a:rPr>
              <a:t>ref</a:t>
            </a:r>
            <a:r>
              <a:rPr lang="en-GB" b="0" dirty="0">
                <a:solidFill>
                  <a:srgbClr val="000000"/>
                </a:solidFill>
                <a:effectLst/>
              </a:rPr>
              <a:t>)</a:t>
            </a:r>
            <a:r>
              <a:rPr lang="en-GB" dirty="0"/>
              <a:t> </a:t>
            </a:r>
          </a:p>
          <a:p>
            <a:r>
              <a:rPr lang="en-GB" i="0" dirty="0">
                <a:solidFill>
                  <a:srgbClr val="6C757D"/>
                </a:solidFill>
                <a:effectLst/>
              </a:rPr>
              <a:t>1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204A87"/>
                </a:solidFill>
                <a:effectLst/>
              </a:rPr>
              <a:t>next</a:t>
            </a:r>
            <a:r>
              <a:rPr lang="en-GB" b="0" dirty="0">
                <a:solidFill>
                  <a:srgbClr val="000000"/>
                </a:solidFill>
                <a:effectLst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</a:rPr>
              <a:t>ref</a:t>
            </a:r>
            <a:r>
              <a:rPr lang="en-GB" b="0" dirty="0">
                <a:solidFill>
                  <a:srgbClr val="000000"/>
                </a:solidFill>
                <a:effectLst/>
              </a:rPr>
              <a:t>)</a:t>
            </a:r>
            <a:r>
              <a:rPr lang="en-GB" dirty="0"/>
              <a:t> </a:t>
            </a:r>
          </a:p>
          <a:p>
            <a:r>
              <a:rPr lang="en-GB" i="0" dirty="0">
                <a:solidFill>
                  <a:srgbClr val="6C757D"/>
                </a:solidFill>
                <a:effectLst/>
              </a:rPr>
              <a:t>2</a:t>
            </a:r>
            <a:r>
              <a:rPr lang="en-GB" dirty="0"/>
              <a:t> </a:t>
            </a:r>
          </a:p>
          <a:p>
            <a:r>
              <a:rPr lang="en-GB">
                <a:solidFill>
                  <a:srgbClr val="204A87"/>
                </a:solidFill>
                <a:effectLst/>
              </a:rPr>
              <a:t>next</a:t>
            </a:r>
            <a:r>
              <a:rPr lang="en-GB" b="0">
                <a:solidFill>
                  <a:srgbClr val="000000"/>
                </a:solidFill>
                <a:effectLst/>
              </a:rPr>
              <a:t>(</a:t>
            </a:r>
            <a:r>
              <a:rPr lang="en-GB">
                <a:solidFill>
                  <a:srgbClr val="000000"/>
                </a:solidFill>
                <a:effectLst/>
              </a:rPr>
              <a:t>ref</a:t>
            </a:r>
            <a:r>
              <a:rPr lang="en-GB" b="0">
                <a:solidFill>
                  <a:srgbClr val="000000"/>
                </a:solidFill>
                <a:effectLst/>
              </a:rPr>
              <a:t>)</a:t>
            </a:r>
            <a:r>
              <a:rPr lang="en-GB"/>
              <a:t> </a:t>
            </a:r>
          </a:p>
          <a:p>
            <a:r>
              <a:rPr lang="en-GB" i="0" dirty="0">
                <a:solidFill>
                  <a:srgbClr val="6C757D"/>
                </a:solidFill>
                <a:effectLst/>
              </a:rPr>
              <a:t>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3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Generators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13364"/>
            <a:ext cx="6400800" cy="1966685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4" descr="python-logo.png">
            <a:extLst>
              <a:ext uri="{FF2B5EF4-FFF2-40B4-BE49-F238E27FC236}">
                <a16:creationId xmlns:a16="http://schemas.microsoft.com/office/drawing/2014/main" id="{7D4D11BC-0A60-B795-3042-8B6E2860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395596"/>
            <a:ext cx="1168400" cy="1168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Generators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Generators &amp; Generator Functions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Generator with a for loop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do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statements execute?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 Even Number generator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Nesting Generator Functions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E8632-100B-EC42-B09B-4192DBAB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0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E25D-0F89-A948-A944-1C54227F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AD60-CE92-8D4D-AE4A-A1EFE55B0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9282236" cy="4529138"/>
          </a:xfrm>
        </p:spPr>
        <p:txBody>
          <a:bodyPr/>
          <a:lstStyle/>
          <a:p>
            <a:r>
              <a:rPr lang="en-US" sz="2400" dirty="0"/>
              <a:t>May not be possible to generate all data for iteration</a:t>
            </a:r>
          </a:p>
          <a:p>
            <a:pPr lvl="1"/>
            <a:r>
              <a:rPr lang="en-US" sz="2000" dirty="0"/>
              <a:t>may need a way to lazily generate the data</a:t>
            </a:r>
          </a:p>
          <a:p>
            <a:r>
              <a:rPr lang="en-US" sz="2400" dirty="0"/>
              <a:t>Generators are a special </a:t>
            </a:r>
            <a:r>
              <a:rPr lang="en-GB" sz="2400" i="1" dirty="0"/>
              <a:t>function</a:t>
            </a:r>
            <a:r>
              <a:rPr lang="en-GB" sz="2400" dirty="0"/>
              <a:t> </a:t>
            </a:r>
          </a:p>
          <a:p>
            <a:pPr lvl="1"/>
            <a:r>
              <a:rPr lang="en-GB" sz="2000" dirty="0"/>
              <a:t>that can be used to </a:t>
            </a:r>
            <a:r>
              <a:rPr lang="en-GB" sz="2000" i="1" dirty="0"/>
              <a:t>generate</a:t>
            </a:r>
            <a:r>
              <a:rPr lang="en-GB" sz="2000" dirty="0"/>
              <a:t> a sequence of values </a:t>
            </a:r>
          </a:p>
          <a:p>
            <a:pPr lvl="1"/>
            <a:r>
              <a:rPr lang="en-GB" sz="2000" dirty="0"/>
              <a:t>to be iterated over on demand</a:t>
            </a:r>
          </a:p>
          <a:p>
            <a:r>
              <a:rPr lang="en-GB" sz="2400" dirty="0"/>
              <a:t>Only thing that makes a generator a </a:t>
            </a:r>
            <a:r>
              <a:rPr lang="en-GB" sz="2400" i="1" dirty="0"/>
              <a:t>generator function</a:t>
            </a:r>
            <a:r>
              <a:rPr lang="en-GB" sz="2400" dirty="0"/>
              <a:t> is the use of the </a:t>
            </a:r>
            <a:r>
              <a:rPr lang="en-GB" sz="2400" dirty="0">
                <a:latin typeface="Courier" pitchFamily="2" charset="0"/>
              </a:rPr>
              <a:t>yield</a:t>
            </a:r>
            <a:r>
              <a:rPr lang="en-GB" sz="2400" dirty="0"/>
              <a:t> keyword </a:t>
            </a:r>
          </a:p>
          <a:p>
            <a:r>
              <a:rPr lang="en-GB" sz="2400" dirty="0"/>
              <a:t>On execution of </a:t>
            </a:r>
            <a:r>
              <a:rPr lang="en-GB" sz="2400" dirty="0">
                <a:latin typeface="Courier" pitchFamily="2" charset="0"/>
              </a:rPr>
              <a:t>yield</a:t>
            </a:r>
            <a:r>
              <a:rPr lang="en-GB" sz="2400" dirty="0"/>
              <a:t> expression, function is </a:t>
            </a:r>
            <a:r>
              <a:rPr lang="en-GB" sz="2400" i="1" dirty="0"/>
              <a:t>suspended</a:t>
            </a:r>
          </a:p>
          <a:p>
            <a:pPr lvl="1"/>
            <a:r>
              <a:rPr lang="en-GB" sz="2000" dirty="0"/>
              <a:t>value of </a:t>
            </a:r>
            <a:r>
              <a:rPr lang="en-GB" sz="2000" dirty="0">
                <a:latin typeface="Courier" pitchFamily="2" charset="0"/>
              </a:rPr>
              <a:t>yield</a:t>
            </a:r>
            <a:r>
              <a:rPr lang="en-GB" sz="2000" dirty="0"/>
              <a:t> is returned</a:t>
            </a:r>
          </a:p>
          <a:p>
            <a:pPr lvl="1"/>
            <a:r>
              <a:rPr lang="en-GB" sz="2000" dirty="0"/>
              <a:t>until next cycle of loop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F77B-2BC6-4049-BCEE-78C13546F3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D181-7857-AA44-9BCB-9EB4AD2ADF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1C81B-E5A8-E240-97C6-203193EBA5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9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3A9-5A92-4D40-8514-790E1E7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5A24-B556-2044-85CF-E6E80E0C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very simple generator function:</a:t>
            </a:r>
          </a:p>
          <a:p>
            <a:endParaRPr lang="en-US" sz="2400" dirty="0"/>
          </a:p>
          <a:p>
            <a:endParaRPr lang="en-US" sz="4400" dirty="0"/>
          </a:p>
          <a:p>
            <a:pPr lvl="1"/>
            <a:r>
              <a:rPr lang="en-US" sz="2000" dirty="0"/>
              <a:t>it’s a generator function as has at least 1 yield statement</a:t>
            </a:r>
          </a:p>
          <a:p>
            <a:pPr lvl="1"/>
            <a:r>
              <a:rPr lang="en-US" sz="2000" dirty="0"/>
              <a:t>each time it is called will </a:t>
            </a:r>
            <a:r>
              <a:rPr lang="en-US" sz="2000" i="1" dirty="0"/>
              <a:t>return</a:t>
            </a:r>
            <a:r>
              <a:rPr lang="en-US" sz="2000" dirty="0"/>
              <a:t> a yield value</a:t>
            </a:r>
          </a:p>
          <a:p>
            <a:pPr lvl="1"/>
            <a:r>
              <a:rPr lang="en-US" sz="2000" dirty="0"/>
              <a:t>then </a:t>
            </a:r>
            <a:r>
              <a:rPr lang="en-US" sz="2000" i="1" dirty="0"/>
              <a:t>suspend</a:t>
            </a:r>
            <a:r>
              <a:rPr lang="en-US" sz="2000" dirty="0"/>
              <a:t> until the next invocation</a:t>
            </a:r>
          </a:p>
          <a:p>
            <a:pPr lvl="1"/>
            <a:r>
              <a:rPr lang="en-US" sz="2000" dirty="0"/>
              <a:t>will terminate after the third yield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01C0-1FBD-C645-BBE6-40CB656F15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DC3C0-4228-0441-9771-EE0401AE2E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7B8A6-2799-0B4D-A67A-CDF5205C6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11661-9792-F040-95BD-23A5A193FF04}"/>
              </a:ext>
            </a:extLst>
          </p:cNvPr>
          <p:cNvSpPr txBox="1"/>
          <p:nvPr/>
        </p:nvSpPr>
        <p:spPr>
          <a:xfrm>
            <a:off x="3152800" y="2243088"/>
            <a:ext cx="244827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gen_numbers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2340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B34-4910-A94A-B6FD-38EB3967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with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E48D-EF8E-904E-82AE-B3F706D4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Can use the </a:t>
            </a:r>
            <a:r>
              <a:rPr lang="en-GB" sz="2400" dirty="0" err="1">
                <a:latin typeface="Courier" pitchFamily="2" charset="0"/>
              </a:rPr>
              <a:t>gen_numbers</a:t>
            </a:r>
            <a:r>
              <a:rPr lang="en-GB" sz="2400" dirty="0">
                <a:latin typeface="Courier" pitchFamily="2" charset="0"/>
              </a:rPr>
              <a:t>() </a:t>
            </a:r>
            <a:r>
              <a:rPr lang="en-GB" sz="2400" dirty="0"/>
              <a:t>function with a </a:t>
            </a:r>
            <a:r>
              <a:rPr lang="en-GB" sz="2400" dirty="0">
                <a:latin typeface="Courier" pitchFamily="2" charset="0"/>
              </a:rPr>
              <a:t>for</a:t>
            </a:r>
            <a:r>
              <a:rPr lang="en-GB" sz="2400" dirty="0"/>
              <a:t> loop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Generator function can have a sequence of yield statements</a:t>
            </a:r>
          </a:p>
          <a:p>
            <a:pPr lvl="1"/>
            <a:r>
              <a:rPr lang="en-GB" sz="2000" dirty="0"/>
              <a:t>or may have its own internal loop that generates yield values</a:t>
            </a:r>
          </a:p>
          <a:p>
            <a:pPr lvl="1"/>
            <a:r>
              <a:rPr lang="en-GB" sz="2000" dirty="0"/>
              <a:t>loop is suspended along with the function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B925-D17D-5E42-9F4A-751C00452F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C86F-952E-454B-B10E-980D60ED36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97EA-F9AF-2D46-9184-91381C794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6B6F2-4FCF-444C-9150-F7E783ABBE6B}"/>
              </a:ext>
            </a:extLst>
          </p:cNvPr>
          <p:cNvSpPr txBox="1"/>
          <p:nvPr/>
        </p:nvSpPr>
        <p:spPr>
          <a:xfrm>
            <a:off x="2737909" y="2284348"/>
            <a:ext cx="286316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gen_numbers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 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6FBF8-334C-5648-89C6-0FDAD81BFFCF}"/>
              </a:ext>
            </a:extLst>
          </p:cNvPr>
          <p:cNvSpPr txBox="1"/>
          <p:nvPr/>
        </p:nvSpPr>
        <p:spPr>
          <a:xfrm>
            <a:off x="5394366" y="2561347"/>
            <a:ext cx="413411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1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3</a:t>
            </a:r>
            <a:endParaRPr lang="en-GB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2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3D90-DBDB-6B4C-BA5B-63ABCAFB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yield statements execute?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EE4C-B407-B64D-B8DF-6DA5F2B8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48807"/>
            <a:ext cx="9282236" cy="4529138"/>
          </a:xfrm>
        </p:spPr>
        <p:txBody>
          <a:bodyPr/>
          <a:lstStyle/>
          <a:p>
            <a:r>
              <a:rPr lang="en-US" sz="2400" dirty="0"/>
              <a:t>Generator function suspended when yield value supplied</a:t>
            </a:r>
          </a:p>
          <a:p>
            <a:pPr lvl="1"/>
            <a:r>
              <a:rPr lang="en-US" sz="2000" dirty="0"/>
              <a:t>only resumed when the next request is received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12AB-CC4F-EA4C-A402-0490C9EE820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3C887-ACBC-6143-BCB4-151C266E3E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C91D-986B-7D43-9E27-F1B5F50659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81008-07D4-AD42-9BFF-52E248060FB5}"/>
              </a:ext>
            </a:extLst>
          </p:cNvPr>
          <p:cNvSpPr txBox="1"/>
          <p:nvPr/>
        </p:nvSpPr>
        <p:spPr>
          <a:xfrm>
            <a:off x="1790198" y="2557966"/>
            <a:ext cx="3144324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gen_numbers2():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print('Start')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print('Continue')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print('Final')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print('End')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tx1"/>
                </a:solidFill>
              </a:rPr>
              <a:t>for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in</a:t>
            </a:r>
            <a:r>
              <a:rPr lang="en-GB" dirty="0">
                <a:solidFill>
                  <a:schemeClr val="tx1"/>
                </a:solidFill>
              </a:rPr>
              <a:t> gen_numbers2():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b="1" dirty="0">
                <a:solidFill>
                  <a:schemeClr val="tx1"/>
                </a:solidFill>
              </a:rPr>
              <a:t>'-'</a:t>
            </a:r>
            <a:r>
              <a:rPr lang="en-GB" dirty="0">
                <a:solidFill>
                  <a:schemeClr val="tx1"/>
                </a:solidFill>
              </a:rPr>
              <a:t>, end=</a:t>
            </a:r>
            <a:r>
              <a:rPr lang="en-GB" b="1" dirty="0">
                <a:solidFill>
                  <a:schemeClr val="tx1"/>
                </a:solidFill>
              </a:rPr>
              <a:t>''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, end=</a:t>
            </a:r>
            <a:r>
              <a:rPr lang="en-GB" b="1" dirty="0">
                <a:solidFill>
                  <a:schemeClr val="tx1"/>
                </a:solidFill>
              </a:rPr>
              <a:t>''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b="1" dirty="0">
                <a:solidFill>
                  <a:schemeClr val="tx1"/>
                </a:solidFill>
              </a:rPr>
              <a:t>'*'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6778D-7504-FA49-A247-37C8730F01B1}"/>
              </a:ext>
            </a:extLst>
          </p:cNvPr>
          <p:cNvSpPr txBox="1"/>
          <p:nvPr/>
        </p:nvSpPr>
        <p:spPr>
          <a:xfrm>
            <a:off x="4854824" y="3593683"/>
            <a:ext cx="1536454" cy="1815882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Start</a:t>
            </a:r>
          </a:p>
          <a:p>
            <a:r>
              <a:rPr lang="en-GB" sz="1600" dirty="0">
                <a:solidFill>
                  <a:schemeClr val="tx1"/>
                </a:solidFill>
              </a:rPr>
              <a:t>-1*</a:t>
            </a:r>
          </a:p>
          <a:p>
            <a:r>
              <a:rPr lang="en-GB" sz="1600" dirty="0">
                <a:solidFill>
                  <a:schemeClr val="tx1"/>
                </a:solidFill>
              </a:rPr>
              <a:t>Continue</a:t>
            </a:r>
          </a:p>
          <a:p>
            <a:r>
              <a:rPr lang="en-GB" sz="1600" dirty="0">
                <a:solidFill>
                  <a:schemeClr val="tx1"/>
                </a:solidFill>
              </a:rPr>
              <a:t>-2*</a:t>
            </a:r>
          </a:p>
          <a:p>
            <a:r>
              <a:rPr lang="en-GB" sz="1600" dirty="0">
                <a:solidFill>
                  <a:schemeClr val="tx1"/>
                </a:solidFill>
              </a:rPr>
              <a:t>Final</a:t>
            </a:r>
          </a:p>
          <a:p>
            <a:r>
              <a:rPr lang="en-GB" sz="1600" dirty="0">
                <a:solidFill>
                  <a:schemeClr val="tx1"/>
                </a:solidFill>
              </a:rPr>
              <a:t>-3*</a:t>
            </a:r>
          </a:p>
          <a:p>
            <a:r>
              <a:rPr lang="en-GB" sz="16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9DB92-F19B-844D-B3BE-AA31521EB4D9}"/>
              </a:ext>
            </a:extLst>
          </p:cNvPr>
          <p:cNvSpPr txBox="1"/>
          <p:nvPr/>
        </p:nvSpPr>
        <p:spPr>
          <a:xfrm>
            <a:off x="6783654" y="546828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Notice yield value only generated when required</a:t>
            </a:r>
          </a:p>
        </p:txBody>
      </p:sp>
    </p:spTree>
    <p:extLst>
      <p:ext uri="{BB962C8B-B14F-4D97-AF65-F5344CB8AC3E}">
        <p14:creationId xmlns:p14="http://schemas.microsoft.com/office/powerpoint/2010/main" val="270203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93D1-019A-8145-BFE5-E8E846C1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Even Number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5FDE2-D071-6440-8055-ABA2F758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alternative to the </a:t>
            </a:r>
            <a:r>
              <a:rPr lang="en-US" sz="2400" dirty="0">
                <a:latin typeface="Courier" pitchFamily="2" charset="0"/>
              </a:rPr>
              <a:t>Evens</a:t>
            </a:r>
            <a:r>
              <a:rPr lang="en-US" sz="2400" dirty="0"/>
              <a:t> iterable class</a:t>
            </a:r>
          </a:p>
          <a:p>
            <a:r>
              <a:rPr lang="en-US" sz="2400" dirty="0"/>
              <a:t>Could be implemented as a generator function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solution is simpler than the iterable/iterator version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566B-CD91-1D4F-9B75-DB99D7614B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6AF1-0520-C64D-8481-C8854185E6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83E9-DDED-164C-8097-28563413CC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A796F-A1C7-CD4D-8310-CE60B6EE1128}"/>
              </a:ext>
            </a:extLst>
          </p:cNvPr>
          <p:cNvSpPr txBox="1"/>
          <p:nvPr/>
        </p:nvSpPr>
        <p:spPr>
          <a:xfrm>
            <a:off x="1583069" y="2864496"/>
            <a:ext cx="324036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evens_up_to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(limit):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value = 0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&lt;= limit: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value += 2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evens_up_to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end=', 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8DFE4-BCB8-0B43-88B8-0877861C2F38}"/>
              </a:ext>
            </a:extLst>
          </p:cNvPr>
          <p:cNvSpPr txBox="1"/>
          <p:nvPr/>
        </p:nvSpPr>
        <p:spPr>
          <a:xfrm>
            <a:off x="4664968" y="4509120"/>
            <a:ext cx="1080120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0, 2, 4, 6,</a:t>
            </a:r>
          </a:p>
        </p:txBody>
      </p:sp>
      <p:pic>
        <p:nvPicPr>
          <p:cNvPr id="9" name="Picture 8" descr="Light bulb ideas - Free Stock Photo by Merelize on Stockvault.net">
            <a:extLst>
              <a:ext uri="{FF2B5EF4-FFF2-40B4-BE49-F238E27FC236}">
                <a16:creationId xmlns:a16="http://schemas.microsoft.com/office/drawing/2014/main" id="{6333289F-B479-2ADC-883E-31ECFA4BD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67" y="3684281"/>
            <a:ext cx="359197" cy="3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F3BC-EB3C-D443-8F65-C5724127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Generator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E37B-2268-7A45-9B6A-332D5D4C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nest generator functions</a:t>
            </a:r>
          </a:p>
          <a:p>
            <a:pPr lvl="1"/>
            <a:r>
              <a:rPr lang="en-US" sz="2000" dirty="0"/>
              <a:t>each call to the generator function is encapsulated in its own generator object</a:t>
            </a:r>
          </a:p>
          <a:p>
            <a:pPr lvl="1"/>
            <a:r>
              <a:rPr lang="en-US" sz="2000" dirty="0"/>
              <a:t>this captures all state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F0D97-9175-564B-B699-9AE7A0935A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39C8E-9FC2-5540-9FDF-883F4487BC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5656-760E-5B42-94E3-5B894E2AF3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7B927-62C1-9D49-9A40-C6983D713D9E}"/>
              </a:ext>
            </a:extLst>
          </p:cNvPr>
          <p:cNvSpPr txBox="1"/>
          <p:nvPr/>
        </p:nvSpPr>
        <p:spPr>
          <a:xfrm>
            <a:off x="2144688" y="3668761"/>
            <a:ext cx="36004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evens_up_to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\t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, end=</a:t>
            </a:r>
            <a:r>
              <a:rPr lang="en-GB" b="1" dirty="0">
                <a:solidFill>
                  <a:schemeClr val="tx1"/>
                </a:solidFill>
              </a:rPr>
              <a:t>''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evens_up_to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print('j:', j, end=', ')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9C926-11F9-BC40-A223-79FFE8403002}"/>
              </a:ext>
            </a:extLst>
          </p:cNvPr>
          <p:cNvSpPr txBox="1"/>
          <p:nvPr/>
        </p:nvSpPr>
        <p:spPr>
          <a:xfrm>
            <a:off x="5400257" y="4873723"/>
            <a:ext cx="2256144" cy="156966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: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	j: 0, j: 2, j: 4, j: 6, </a:t>
            </a:r>
          </a:p>
          <a:p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: 2</a:t>
            </a:r>
          </a:p>
          <a:p>
            <a:r>
              <a:rPr lang="en-GB" sz="1600" dirty="0">
                <a:solidFill>
                  <a:schemeClr val="tx1"/>
                </a:solidFill>
              </a:rPr>
              <a:t>	j: 0, j: 2, j: 4, j: 6, </a:t>
            </a:r>
          </a:p>
          <a:p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: 4</a:t>
            </a:r>
          </a:p>
          <a:p>
            <a:r>
              <a:rPr lang="en-GB" sz="1600" dirty="0">
                <a:solidFill>
                  <a:schemeClr val="tx1"/>
                </a:solidFill>
              </a:rPr>
              <a:t>	j: 0, j: 2, j: 4, j: 6, </a:t>
            </a:r>
          </a:p>
        </p:txBody>
      </p:sp>
    </p:spTree>
    <p:extLst>
      <p:ext uri="{BB962C8B-B14F-4D97-AF65-F5344CB8AC3E}">
        <p14:creationId xmlns:p14="http://schemas.microsoft.com/office/powerpoint/2010/main" val="64865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611</Words>
  <Application>Microsoft Macintosh PowerPoint</Application>
  <PresentationFormat>A4 Paper (210x297 mm)</PresentationFormat>
  <Paragraphs>132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Courier</vt:lpstr>
      <vt:lpstr>Garamond</vt:lpstr>
      <vt:lpstr>Times New Roman</vt:lpstr>
      <vt:lpstr>Verdana</vt:lpstr>
      <vt:lpstr>Wingdings</vt:lpstr>
      <vt:lpstr>Default Design</vt:lpstr>
      <vt:lpstr>1_Default Design</vt:lpstr>
      <vt:lpstr>Generators</vt:lpstr>
      <vt:lpstr>Plan for Session</vt:lpstr>
      <vt:lpstr>Generators</vt:lpstr>
      <vt:lpstr>Generator Functions</vt:lpstr>
      <vt:lpstr>Generator with a for loop</vt:lpstr>
      <vt:lpstr>When do yield statements execute?</vt:lpstr>
      <vt:lpstr>An Even Number Generator</vt:lpstr>
      <vt:lpstr>Nesting Generator Functions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88</cp:revision>
  <cp:lastPrinted>2023-02-27T15:04:51Z</cp:lastPrinted>
  <dcterms:modified xsi:type="dcterms:W3CDTF">2023-05-01T08:55:43Z</dcterms:modified>
</cp:coreProperties>
</file>