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256" r:id="rId3"/>
    <p:sldId id="327" r:id="rId4"/>
    <p:sldId id="344" r:id="rId5"/>
    <p:sldId id="346" r:id="rId6"/>
    <p:sldId id="347" r:id="rId7"/>
    <p:sldId id="348" r:id="rId8"/>
    <p:sldId id="349" r:id="rId9"/>
    <p:sldId id="343" r:id="rId10"/>
    <p:sldId id="350" r:id="rId11"/>
    <p:sldId id="328" r:id="rId12"/>
    <p:sldId id="330" r:id="rId13"/>
    <p:sldId id="338" r:id="rId14"/>
    <p:sldId id="331" r:id="rId15"/>
    <p:sldId id="339" r:id="rId16"/>
    <p:sldId id="337" r:id="rId17"/>
    <p:sldId id="340" r:id="rId18"/>
    <p:sldId id="341" r:id="rId19"/>
    <p:sldId id="342" r:id="rId20"/>
    <p:sldId id="334" r:id="rId21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2448" autoAdjust="0"/>
  </p:normalViewPr>
  <p:slideViewPr>
    <p:cSldViewPr>
      <p:cViewPr varScale="1">
        <p:scale>
          <a:sx n="119" d="100"/>
          <a:sy n="119" d="100"/>
        </p:scale>
        <p:origin x="832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1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6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3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3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705325CD-D4D1-46AB-A07B-76CAD4A1525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61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Additional Python Features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B3C1-2228-1D40-B838-020A28B1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E645-B323-1C42-A2E3-90B01E916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Allows user defined classes to have a natural way of using operators</a:t>
            </a:r>
          </a:p>
          <a:p>
            <a:pPr lvl="2"/>
            <a:r>
              <a:rPr lang="en-US" sz="1800" dirty="0"/>
              <a:t>such as +, -, /, *, &lt;, &gt; and or</a:t>
            </a:r>
          </a:p>
          <a:p>
            <a:pPr lvl="2"/>
            <a:endParaRPr lang="en-US" sz="1800" dirty="0"/>
          </a:p>
          <a:p>
            <a:r>
              <a:rPr lang="en-US" sz="2400" dirty="0"/>
              <a:t>Leads to more succinct and readable code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Makes user defined types feel more integrated with Python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34D0-C51A-0C41-A567-A7F305C13F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3B8A-F3EF-F241-81E9-3DCC4249F3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6453-1A88-E54E-861C-042E669007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1000B-A374-F043-A4DF-2FD91176D4FD}"/>
              </a:ext>
            </a:extLst>
          </p:cNvPr>
          <p:cNvSpPr txBox="1"/>
          <p:nvPr/>
        </p:nvSpPr>
        <p:spPr>
          <a:xfrm>
            <a:off x="5500665" y="3928964"/>
            <a:ext cx="212166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= Quantity(5)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= Quantity(10)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 = q1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B4CB0-9783-474F-8DD3-BC6407902A8E}"/>
              </a:ext>
            </a:extLst>
          </p:cNvPr>
          <p:cNvSpPr txBox="1"/>
          <p:nvPr/>
        </p:nvSpPr>
        <p:spPr>
          <a:xfrm>
            <a:off x="2332314" y="3933056"/>
            <a:ext cx="212166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= Quantity(5)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= Quantity(10)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 = q1.add(q2)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C9E74-8A62-0043-88FD-3AC67B706673}"/>
              </a:ext>
            </a:extLst>
          </p:cNvPr>
          <p:cNvSpPr txBox="1"/>
          <p:nvPr/>
        </p:nvSpPr>
        <p:spPr>
          <a:xfrm>
            <a:off x="4836445" y="42617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020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5B1A-254B-834C-BB37-02C7A0A5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CD3C-77EB-D345-A22A-66123240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implement operators in a class </a:t>
            </a:r>
          </a:p>
          <a:p>
            <a:pPr lvl="1"/>
            <a:r>
              <a:rPr lang="en-US" sz="2000" dirty="0"/>
              <a:t>need to implement special methods</a:t>
            </a:r>
          </a:p>
          <a:p>
            <a:r>
              <a:rPr lang="en-US" sz="2400" dirty="0"/>
              <a:t>Each operator has an associated special method</a:t>
            </a:r>
          </a:p>
          <a:p>
            <a:r>
              <a:rPr lang="en-US" sz="2400" dirty="0"/>
              <a:t>All such methods start and end with a double underbar (‘_</a:t>
            </a:r>
            <a:r>
              <a:rPr lang="en-US" sz="700" dirty="0"/>
              <a:t> </a:t>
            </a:r>
            <a:r>
              <a:rPr lang="en-US" sz="2400" dirty="0"/>
              <a:t>_’)</a:t>
            </a:r>
          </a:p>
          <a:p>
            <a:pPr lvl="1"/>
            <a:r>
              <a:rPr lang="en-US" sz="2000" dirty="0"/>
              <a:t>have seen these style of methods with </a:t>
            </a:r>
          </a:p>
          <a:p>
            <a:pPr lvl="1"/>
            <a:r>
              <a:rPr lang="en-US" sz="2000" dirty="0"/>
              <a:t>_</a:t>
            </a:r>
            <a:r>
              <a:rPr lang="en-US" sz="700" dirty="0"/>
              <a:t> </a:t>
            </a:r>
            <a:r>
              <a:rPr lang="en-US" sz="2000" dirty="0"/>
              <a:t>_</a:t>
            </a:r>
            <a:r>
              <a:rPr lang="en-US" sz="2000" dirty="0" err="1"/>
              <a:t>init</a:t>
            </a:r>
            <a:r>
              <a:rPr lang="en-US" sz="2000" dirty="0"/>
              <a:t>_</a:t>
            </a:r>
            <a:r>
              <a:rPr lang="en-US" sz="700" dirty="0"/>
              <a:t> </a:t>
            </a:r>
            <a:r>
              <a:rPr lang="en-US" sz="2000" dirty="0"/>
              <a:t>_() and _</a:t>
            </a:r>
            <a:r>
              <a:rPr lang="en-US" sz="700" dirty="0"/>
              <a:t> </a:t>
            </a:r>
            <a:r>
              <a:rPr lang="en-US" sz="2000" dirty="0"/>
              <a:t>_str_</a:t>
            </a:r>
            <a:r>
              <a:rPr lang="en-US" sz="700" dirty="0"/>
              <a:t> </a:t>
            </a:r>
            <a:r>
              <a:rPr lang="en-US" sz="2000" dirty="0"/>
              <a:t>_()</a:t>
            </a:r>
          </a:p>
          <a:p>
            <a:r>
              <a:rPr lang="en-US" sz="2400" dirty="0"/>
              <a:t>For example </a:t>
            </a:r>
          </a:p>
          <a:p>
            <a:pPr lvl="1"/>
            <a:r>
              <a:rPr lang="en-US" sz="2000" dirty="0"/>
              <a:t>add (+) is implemented by _</a:t>
            </a:r>
            <a:r>
              <a:rPr lang="en-US" sz="700" dirty="0"/>
              <a:t> </a:t>
            </a:r>
            <a:r>
              <a:rPr lang="en-US" sz="2000" dirty="0"/>
              <a:t>_</a:t>
            </a:r>
            <a:r>
              <a:rPr lang="en-US" sz="2000" dirty="0">
                <a:latin typeface="Courier" pitchFamily="2" charset="0"/>
              </a:rPr>
              <a:t>add</a:t>
            </a:r>
            <a:r>
              <a:rPr lang="en-US" sz="2000" dirty="0"/>
              <a:t>_</a:t>
            </a:r>
            <a:r>
              <a:rPr lang="en-US" sz="700" dirty="0"/>
              <a:t> </a:t>
            </a:r>
            <a:r>
              <a:rPr lang="en-US" sz="2000" dirty="0"/>
              <a:t>_</a:t>
            </a:r>
            <a:r>
              <a:rPr lang="en-US" sz="2000" dirty="0">
                <a:latin typeface="Courier" pitchFamily="2" charset="0"/>
              </a:rPr>
              <a:t>(self, other)</a:t>
            </a:r>
          </a:p>
          <a:p>
            <a:pPr lvl="1"/>
            <a:r>
              <a:rPr lang="en-US" sz="2000" dirty="0"/>
              <a:t>subtract (-) by _</a:t>
            </a:r>
            <a:r>
              <a:rPr lang="en-US" sz="700" dirty="0"/>
              <a:t> </a:t>
            </a:r>
            <a:r>
              <a:rPr lang="en-US" sz="2000" dirty="0"/>
              <a:t>_</a:t>
            </a:r>
            <a:r>
              <a:rPr lang="en-US" sz="2000" dirty="0">
                <a:latin typeface="Courier" pitchFamily="2" charset="0"/>
              </a:rPr>
              <a:t>sub</a:t>
            </a:r>
            <a:r>
              <a:rPr lang="en-US" sz="2000" dirty="0"/>
              <a:t>_</a:t>
            </a:r>
            <a:r>
              <a:rPr lang="en-US" sz="700" dirty="0"/>
              <a:t> </a:t>
            </a:r>
            <a:r>
              <a:rPr lang="en-US" sz="2000" dirty="0"/>
              <a:t>_</a:t>
            </a:r>
            <a:r>
              <a:rPr lang="en-US" sz="2000" dirty="0">
                <a:latin typeface="Courier" pitchFamily="2" charset="0"/>
              </a:rPr>
              <a:t>(self, other)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1796-C86E-9E41-A3F1-DE56B2CA11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4A15-4EEA-E840-AB42-4788407223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7F8D-173C-5245-A7B5-6B4C1286D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5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A60A-F300-3446-9BF7-D1757AD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EEE6-A9D5-3A44-9FF7-22495017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6051"/>
            <a:ext cx="8913681" cy="4529138"/>
          </a:xfrm>
        </p:spPr>
        <p:txBody>
          <a:bodyPr/>
          <a:lstStyle/>
          <a:p>
            <a:r>
              <a:rPr lang="en-US" sz="2400" dirty="0"/>
              <a:t>Class Quantity that supports + and –</a:t>
            </a:r>
          </a:p>
          <a:p>
            <a:endParaRPr lang="en-US" sz="24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r>
              <a:rPr lang="en-US" sz="2400" dirty="0"/>
              <a:t>Note </a:t>
            </a:r>
            <a:r>
              <a:rPr lang="en-US" sz="2400" dirty="0">
                <a:latin typeface="Courier" pitchFamily="2" charset="0"/>
              </a:rPr>
              <a:t>Quantity</a:t>
            </a:r>
            <a:r>
              <a:rPr lang="en-US" sz="2400" dirty="0"/>
              <a:t> is </a:t>
            </a:r>
            <a:r>
              <a:rPr lang="en-US" sz="2400" i="1" dirty="0"/>
              <a:t>Immutable</a:t>
            </a:r>
            <a:r>
              <a:rPr lang="en-US" sz="2400" dirty="0"/>
              <a:t> </a:t>
            </a:r>
          </a:p>
          <a:p>
            <a:pPr lvl="2"/>
            <a:r>
              <a:rPr lang="en-US" sz="1600" dirty="0"/>
              <a:t>adding two quantities together generates a new quantity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CA32-F96D-184A-AA64-C71241182CE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32B9-C2E1-1044-92E5-EDF2FFD0DF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5B8C-D177-084D-996E-4FDD0870E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B65FB-48FA-3C43-BEB5-532B73E9937C}"/>
              </a:ext>
            </a:extLst>
          </p:cNvPr>
          <p:cNvSpPr txBox="1"/>
          <p:nvPr/>
        </p:nvSpPr>
        <p:spPr>
          <a:xfrm>
            <a:off x="593543" y="1984858"/>
            <a:ext cx="471949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Quantity: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value=0):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value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_add_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Quantity(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_sub_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Quantity(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en-GB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_str_</a:t>
            </a:r>
            <a:r>
              <a:rPr lang="en-GB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'Quantity[' + str(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']'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295E6-0935-4245-B6E9-13EAD953AF02}"/>
              </a:ext>
            </a:extLst>
          </p:cNvPr>
          <p:cNvSpPr txBox="1"/>
          <p:nvPr/>
        </p:nvSpPr>
        <p:spPr>
          <a:xfrm>
            <a:off x="6039088" y="2354946"/>
            <a:ext cx="303318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= Quantity(5)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= Quantity(10)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print('q1 =', q1, ', q2 =', q2)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 = q1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q2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print('q3 =', q3)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7D8B8-2746-CE46-8D47-0ACF71DE396C}"/>
              </a:ext>
            </a:extLst>
          </p:cNvPr>
          <p:cNvSpPr txBox="1"/>
          <p:nvPr/>
        </p:nvSpPr>
        <p:spPr>
          <a:xfrm>
            <a:off x="6528329" y="4167266"/>
            <a:ext cx="3033183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q1 = Quantity[5] , q2 = Quantity[10]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q3 = Quantity[15]</a:t>
            </a:r>
          </a:p>
        </p:txBody>
      </p:sp>
    </p:spTree>
    <p:extLst>
      <p:ext uri="{BB962C8B-B14F-4D97-AF65-F5344CB8AC3E}">
        <p14:creationId xmlns:p14="http://schemas.microsoft.com/office/powerpoint/2010/main" val="77661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3D06-6A21-C746-B20C-CF5E8B89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822AC1-C79E-3544-BB79-A7F43BD37B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520" y="2276872"/>
          <a:ext cx="8913813" cy="29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500">
                  <a:extLst>
                    <a:ext uri="{9D8B030D-6E8A-4147-A177-3AD203B41FA5}">
                      <a16:colId xmlns:a16="http://schemas.microsoft.com/office/drawing/2014/main" val="5874803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823633193"/>
                    </a:ext>
                  </a:extLst>
                </a:gridCol>
                <a:gridCol w="3808041">
                  <a:extLst>
                    <a:ext uri="{9D8B030D-6E8A-4147-A177-3AD203B41FA5}">
                      <a16:colId xmlns:a16="http://schemas.microsoft.com/office/drawing/2014/main" val="3614736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GB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78221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+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_add_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1828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–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_sub_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 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97116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Multiplication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*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mul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 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6998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**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_pow_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 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76815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/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truediv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 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184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Floor Division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//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floordiv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 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510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Modulo (Remainder)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q1 %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_mod_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 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952427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BB63-C6A9-2742-8C2E-011A98A9E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B83E-C22A-164D-8207-46B8C1D3FA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6410-38DF-A945-B5A4-CDB174712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0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4FA1-0BE6-8546-A782-41AC484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2D43-0575-444C-A6CB-16B34E2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81" y="1416051"/>
            <a:ext cx="8913681" cy="4529138"/>
          </a:xfrm>
        </p:spPr>
        <p:txBody>
          <a:bodyPr/>
          <a:lstStyle/>
          <a:p>
            <a:r>
              <a:rPr lang="en-US" sz="2400" dirty="0"/>
              <a:t>Adding Numerical Operators to the </a:t>
            </a:r>
            <a:r>
              <a:rPr lang="en-US" sz="2400" dirty="0">
                <a:latin typeface="Courier" pitchFamily="2" charset="0"/>
              </a:rPr>
              <a:t>Quantity</a:t>
            </a:r>
            <a:r>
              <a:rPr lang="en-US" sz="2400" dirty="0"/>
              <a:t>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AC5C-0454-4E4C-BB47-8550351C04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86489-071D-DA40-9050-1D62D8BDD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ED64-8F68-9740-BCA1-3C5AC0D91D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63115-D9F0-D841-8689-735C922E7550}"/>
              </a:ext>
            </a:extLst>
          </p:cNvPr>
          <p:cNvSpPr txBox="1"/>
          <p:nvPr/>
        </p:nvSpPr>
        <p:spPr>
          <a:xfrm>
            <a:off x="527573" y="1936994"/>
            <a:ext cx="4968551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value=0):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value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_add_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_sub_ 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truediv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Quantity(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401C3-B855-5441-B780-E116F3C23C32}"/>
              </a:ext>
            </a:extLst>
          </p:cNvPr>
          <p:cNvSpPr txBox="1"/>
          <p:nvPr/>
        </p:nvSpPr>
        <p:spPr>
          <a:xfrm>
            <a:off x="5663640" y="2276796"/>
            <a:ext cx="372700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= Quantity(5)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= Quantity(10)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'q1 ='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q1,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q2 ='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q2)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 = q1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'q3 ='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q3)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'q2 - q1 ='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q2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'q1 * q2 ='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q2)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'q1 / q2 ='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41FA1-A110-7142-90E3-44044F7E8F2E}"/>
              </a:ext>
            </a:extLst>
          </p:cNvPr>
          <p:cNvSpPr txBox="1"/>
          <p:nvPr/>
        </p:nvSpPr>
        <p:spPr>
          <a:xfrm>
            <a:off x="6681192" y="5133779"/>
            <a:ext cx="3033183" cy="1169551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q1 = Quantity[5] ,q2 = Quantity[10]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q3 = Quantity[15]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q2 - q1 Quantity[5]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q1 * q2 = Quantity[50]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q1 / q2 = Quantity[0.5]</a:t>
            </a:r>
          </a:p>
        </p:txBody>
      </p:sp>
    </p:spTree>
    <p:extLst>
      <p:ext uri="{BB962C8B-B14F-4D97-AF65-F5344CB8AC3E}">
        <p14:creationId xmlns:p14="http://schemas.microsoft.com/office/powerpoint/2010/main" val="395131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E3D5-A333-3347-A574-2366A4F3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9BB0-9D98-934C-B935-F9BED0F7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98" y="1477964"/>
            <a:ext cx="8913681" cy="4529138"/>
          </a:xfrm>
        </p:spPr>
        <p:txBody>
          <a:bodyPr/>
          <a:lstStyle/>
          <a:p>
            <a:r>
              <a:rPr lang="en-US" sz="2400" dirty="0"/>
              <a:t>May want to use integers with Quantities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97DB-DCA8-C948-947E-F110E12A2C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E9AF-2C38-3540-A700-2D9587E1E6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9126-5847-D544-B1C3-A7DF9C788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98D1F-B540-6044-96E7-189ABE12C37E}"/>
              </a:ext>
            </a:extLst>
          </p:cNvPr>
          <p:cNvSpPr txBox="1"/>
          <p:nvPr/>
        </p:nvSpPr>
        <p:spPr>
          <a:xfrm>
            <a:off x="697638" y="2000311"/>
            <a:ext cx="559921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# … previous code omitted for brevity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other):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(other,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other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truediv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_(self, other):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(other,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other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new_value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95985-D6E9-7F4C-A3BA-B34B0CC9F989}"/>
              </a:ext>
            </a:extLst>
          </p:cNvPr>
          <p:cNvSpPr txBox="1"/>
          <p:nvPr/>
        </p:nvSpPr>
        <p:spPr>
          <a:xfrm>
            <a:off x="6682189" y="2420888"/>
            <a:ext cx="252028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= Quantity(5)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= Quantity(10)</a:t>
            </a:r>
          </a:p>
          <a:p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'q1 * 2'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q1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'q2 / 2'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q2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C50AE-4D0B-6F4A-A522-B8198AAE6F0B}"/>
              </a:ext>
            </a:extLst>
          </p:cNvPr>
          <p:cNvSpPr txBox="1"/>
          <p:nvPr/>
        </p:nvSpPr>
        <p:spPr>
          <a:xfrm>
            <a:off x="7401091" y="3867487"/>
            <a:ext cx="2023669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q1 * 2 Quantity[10]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q2 / 2 Quantity[5.0]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BB793-169F-4940-9455-B86A755DFDB4}"/>
              </a:ext>
            </a:extLst>
          </p:cNvPr>
          <p:cNvSpPr txBox="1"/>
          <p:nvPr/>
        </p:nvSpPr>
        <p:spPr>
          <a:xfrm>
            <a:off x="6913207" y="546797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Provides useful flexibility</a:t>
            </a:r>
          </a:p>
        </p:txBody>
      </p:sp>
    </p:spTree>
    <p:extLst>
      <p:ext uri="{BB962C8B-B14F-4D97-AF65-F5344CB8AC3E}">
        <p14:creationId xmlns:p14="http://schemas.microsoft.com/office/powerpoint/2010/main" val="27892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5FD7-5471-3743-B0A7-D6BCB1C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89E985-F76F-D943-BEC5-90A11485F2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24608" y="2276872"/>
          <a:ext cx="741443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75999824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969985166"/>
                    </a:ext>
                  </a:extLst>
                </a:gridCol>
                <a:gridCol w="2949942">
                  <a:extLst>
                    <a:ext uri="{9D8B030D-6E8A-4147-A177-3AD203B41FA5}">
                      <a16:colId xmlns:a16="http://schemas.microsoft.com/office/drawing/2014/main" val="3527785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GB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02421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Less than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&lt;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lt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_(q1,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3879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Less than or equal to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&lt;=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_le_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_(q1,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32746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Equal to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==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eq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_(q1,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2374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Not Equal to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!=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_ne_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_(q1,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1922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Greater than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&gt;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gt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_(q1,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1033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Greater than or equal to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  <a:latin typeface="Menlo" panose="020B0609030804020204" pitchFamily="49" charset="0"/>
                        </a:rPr>
                        <a:t>q1 &gt;=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dirty="0" err="1">
                          <a:effectLst/>
                          <a:latin typeface="Menlo" panose="020B0609030804020204" pitchFamily="49" charset="0"/>
                        </a:rPr>
                        <a:t>ge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6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_(q1,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03142489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3B00-D1D7-C54F-9AE6-A1DCCDCDD3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6BA9-D3CF-7F48-8AF1-C8EFD87637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3CF6-C4E8-3A4D-9E35-23D70C1A9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9C11-32D4-2F49-89D1-229A9D2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2619-F5F8-7F49-AF46-9CB7414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399" y="1416051"/>
            <a:ext cx="3135180" cy="4529138"/>
          </a:xfrm>
        </p:spPr>
        <p:txBody>
          <a:bodyPr/>
          <a:lstStyle/>
          <a:p>
            <a:r>
              <a:rPr lang="en-US" sz="2000" dirty="0"/>
              <a:t>Adding Comparison Operators to the Quantity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9574-28D2-4845-B21A-BAA2FC9AD7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1B51-43F9-8E4D-94B7-E0D4847844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BBF6-7D8C-3C40-9C3A-EAAD9D513D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540A-8B61-5B40-BC9A-4EB8E4B3C112}"/>
              </a:ext>
            </a:extLst>
          </p:cNvPr>
          <p:cNvSpPr txBox="1"/>
          <p:nvPr/>
        </p:nvSpPr>
        <p:spPr>
          <a:xfrm>
            <a:off x="396798" y="1428334"/>
            <a:ext cx="561662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Quantity: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__(self, value=0):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value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# numerical operators omitted for brevity ...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_ne_ 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</a:t>
            </a:r>
            <a:r>
              <a:rPr lang="en-GB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def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 _le_ _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other):</a:t>
            </a:r>
          </a:p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self.value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other.value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23D1D-9DEC-5544-A3E3-0F1FB7ECFA87}"/>
              </a:ext>
            </a:extLst>
          </p:cNvPr>
          <p:cNvSpPr txBox="1"/>
          <p:nvPr/>
        </p:nvSpPr>
        <p:spPr>
          <a:xfrm>
            <a:off x="6154560" y="2641182"/>
            <a:ext cx="313518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= Quantity(5)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 = Quantity(10)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print('q1 =', q1, ',q2 =', q2)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 = q1 + q2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print('q3 =', q3)</a:t>
            </a:r>
          </a:p>
          <a:p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print('q1 &lt; q2: ', q1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q2)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print('q3 &gt; q2: ', q3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q2)</a:t>
            </a:r>
            <a:b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print('q3 == q1: ', q3 </a:t>
            </a:r>
            <a:r>
              <a:rPr lang="en-GB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69D53-2656-574A-9FE3-7CB046300617}"/>
              </a:ext>
            </a:extLst>
          </p:cNvPr>
          <p:cNvSpPr txBox="1"/>
          <p:nvPr/>
        </p:nvSpPr>
        <p:spPr>
          <a:xfrm>
            <a:off x="6668788" y="5436610"/>
            <a:ext cx="3033183" cy="1169551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q1 = Quantity[5] ,q2 = Quantity[10]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q3 = Quantity[15]</a:t>
            </a:r>
          </a:p>
          <a:p>
            <a:r>
              <a:rPr lang="en-GB" sz="1400" dirty="0">
                <a:solidFill>
                  <a:schemeClr val="tx1"/>
                </a:solidFill>
              </a:rPr>
              <a:t>q1 &lt; q2:  True</a:t>
            </a:r>
          </a:p>
          <a:p>
            <a:r>
              <a:rPr lang="en-GB" sz="1400" dirty="0">
                <a:solidFill>
                  <a:schemeClr val="tx1"/>
                </a:solidFill>
              </a:rPr>
              <a:t>q3 &gt; q2:  True</a:t>
            </a:r>
          </a:p>
          <a:p>
            <a:r>
              <a:rPr lang="en-GB" sz="1400" dirty="0">
                <a:solidFill>
                  <a:schemeClr val="tx1"/>
                </a:solidFill>
              </a:rPr>
              <a:t>q3 == q1:  False</a:t>
            </a:r>
          </a:p>
        </p:txBody>
      </p:sp>
    </p:spTree>
    <p:extLst>
      <p:ext uri="{BB962C8B-B14F-4D97-AF65-F5344CB8AC3E}">
        <p14:creationId xmlns:p14="http://schemas.microsoft.com/office/powerpoint/2010/main" val="46808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06D6-1351-0748-958C-696E843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A7B829-D09F-F84A-B4DD-9E52591335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9074" y="1623202"/>
          <a:ext cx="8346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301">
                  <a:extLst>
                    <a:ext uri="{9D8B030D-6E8A-4147-A177-3AD203B41FA5}">
                      <a16:colId xmlns:a16="http://schemas.microsoft.com/office/drawing/2014/main" val="3796922713"/>
                    </a:ext>
                  </a:extLst>
                </a:gridCol>
                <a:gridCol w="2966574">
                  <a:extLst>
                    <a:ext uri="{9D8B030D-6E8A-4147-A177-3AD203B41FA5}">
                      <a16:colId xmlns:a16="http://schemas.microsoft.com/office/drawing/2014/main" val="281928679"/>
                    </a:ext>
                  </a:extLst>
                </a:gridCol>
                <a:gridCol w="3363257">
                  <a:extLst>
                    <a:ext uri="{9D8B030D-6E8A-4147-A177-3AD203B41FA5}">
                      <a16:colId xmlns:a16="http://schemas.microsoft.com/office/drawing/2014/main" val="98788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GB" dirty="0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630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And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q1 and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2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_and_</a:t>
                      </a:r>
                      <a:r>
                        <a:rPr lang="en-GB" sz="1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21540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q1 or q2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1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_or_</a:t>
                      </a:r>
                      <a:r>
                        <a:rPr lang="en-GB" sz="1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_(self, q2)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7555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not q1</a:t>
                      </a: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</a:t>
                      </a:r>
                      <a:r>
                        <a:rPr lang="en-GB" sz="1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_not_</a:t>
                      </a:r>
                      <a:r>
                        <a:rPr lang="en-GB" sz="100" dirty="0"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GB" dirty="0">
                          <a:effectLst/>
                          <a:latin typeface="Menlo" panose="020B0609030804020204" pitchFamily="49" charset="0"/>
                        </a:rPr>
                        <a:t>_(self)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52400534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78D8-0697-374A-AFD5-F39539295E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34E7-B2E1-D241-BF1A-99B4EDED41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FB89-63E1-5240-9D63-052D2DE1C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CE4E7A-DE58-2649-8836-1FE972C3E0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5300" y="3638548"/>
            <a:ext cx="8913681" cy="2490789"/>
          </a:xfrm>
        </p:spPr>
        <p:txBody>
          <a:bodyPr/>
          <a:lstStyle/>
          <a:p>
            <a:r>
              <a:rPr lang="en-US" sz="2400" dirty="0"/>
              <a:t>Logical Operators don’t make sense for the Quantity type</a:t>
            </a:r>
          </a:p>
          <a:p>
            <a:pPr lvl="1"/>
            <a:r>
              <a:rPr lang="en-US" sz="2000" dirty="0"/>
              <a:t>for example, what is the meaning of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GB" sz="2400" dirty="0"/>
              <a:t>Only use operators when they make sense </a:t>
            </a:r>
          </a:p>
          <a:p>
            <a:pPr lvl="1"/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A5F5D-7182-514E-8350-FF1450261517}"/>
              </a:ext>
            </a:extLst>
          </p:cNvPr>
          <p:cNvSpPr txBox="1"/>
          <p:nvPr/>
        </p:nvSpPr>
        <p:spPr>
          <a:xfrm>
            <a:off x="4448944" y="5257800"/>
            <a:ext cx="13729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q2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3DF5F329-CA9E-04C6-2E8C-22CC1782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4242852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Strings and Regular Expressions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Copying: shallow and deep copy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Operators as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4FB2AE-0934-D70F-801D-C052601E329B}"/>
              </a:ext>
            </a:extLst>
          </p:cNvPr>
          <p:cNvSpPr txBox="1"/>
          <p:nvPr/>
        </p:nvSpPr>
        <p:spPr>
          <a:xfrm>
            <a:off x="896812" y="3129145"/>
            <a:ext cx="6360444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b="1" dirty="0"/>
              <a:t>import</a:t>
            </a:r>
            <a:r>
              <a:rPr lang="en-GB" dirty="0"/>
              <a:t> re</a:t>
            </a:r>
          </a:p>
          <a:p>
            <a:endParaRPr lang="en-GB" dirty="0"/>
          </a:p>
          <a:p>
            <a:r>
              <a:rPr lang="en-GB" dirty="0"/>
              <a:t># Check if the string starts with "The" and ends with "Spain":</a:t>
            </a:r>
          </a:p>
          <a:p>
            <a:endParaRPr lang="en-GB" dirty="0"/>
          </a:p>
          <a:p>
            <a:r>
              <a:rPr lang="en-GB" dirty="0"/>
              <a:t>txt = "The rain in Spain"</a:t>
            </a:r>
          </a:p>
          <a:p>
            <a:r>
              <a:rPr lang="en-GB" dirty="0"/>
              <a:t>x = </a:t>
            </a:r>
            <a:r>
              <a:rPr lang="en-GB" dirty="0" err="1"/>
              <a:t>re.</a:t>
            </a:r>
            <a:r>
              <a:rPr lang="en-GB" b="1" dirty="0" err="1">
                <a:solidFill>
                  <a:srgbClr val="0000FF"/>
                </a:solidFill>
              </a:rPr>
              <a:t>search</a:t>
            </a:r>
            <a:r>
              <a:rPr lang="en-GB" dirty="0"/>
              <a:t>("^The.*Spain$", txt)</a:t>
            </a:r>
          </a:p>
          <a:p>
            <a:r>
              <a:rPr lang="en-GB" dirty="0"/>
              <a:t>print("x =", x)</a:t>
            </a:r>
          </a:p>
          <a:p>
            <a:endParaRPr lang="en-GB" dirty="0"/>
          </a:p>
          <a:p>
            <a:r>
              <a:rPr lang="en-GB" b="1" dirty="0"/>
              <a:t>if</a:t>
            </a:r>
            <a:r>
              <a:rPr lang="en-GB" dirty="0"/>
              <a:t> x:</a:t>
            </a:r>
          </a:p>
          <a:p>
            <a:r>
              <a:rPr lang="en-GB" dirty="0"/>
              <a:t>  print("YES! We have a match!")</a:t>
            </a:r>
          </a:p>
          <a:p>
            <a:r>
              <a:rPr lang="en-GB" b="1" dirty="0"/>
              <a:t>else</a:t>
            </a:r>
            <a:r>
              <a:rPr lang="en-GB" dirty="0"/>
              <a:t>:</a:t>
            </a:r>
          </a:p>
          <a:p>
            <a:r>
              <a:rPr lang="en-GB" dirty="0"/>
              <a:t>  print("No match")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E7ADB-9978-4AF8-52BF-E12CACE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and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6B2F-EB86-FC69-1FF2-D31F49DE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55" y="1416051"/>
            <a:ext cx="8913681" cy="1508893"/>
          </a:xfrm>
        </p:spPr>
        <p:txBody>
          <a:bodyPr/>
          <a:lstStyle/>
          <a:p>
            <a:r>
              <a:rPr lang="en-GB" sz="2800" dirty="0"/>
              <a:t>Supported by the </a:t>
            </a:r>
            <a:r>
              <a:rPr lang="en-GB" sz="2800" dirty="0">
                <a:latin typeface="Courier" pitchFamily="2" charset="0"/>
              </a:rPr>
              <a:t>re</a:t>
            </a:r>
            <a:r>
              <a:rPr lang="en-GB" sz="2800" dirty="0"/>
              <a:t> module</a:t>
            </a:r>
          </a:p>
          <a:p>
            <a:r>
              <a:rPr lang="en-GB" sz="2800" dirty="0"/>
              <a:t>Use the </a:t>
            </a:r>
            <a:r>
              <a:rPr lang="en-GB" sz="2800" dirty="0" err="1">
                <a:latin typeface="Courier" pitchFamily="2" charset="0"/>
              </a:rPr>
              <a:t>re.search</a:t>
            </a:r>
            <a:r>
              <a:rPr lang="en-GB" sz="2800" dirty="0">
                <a:latin typeface="Courier" pitchFamily="2" charset="0"/>
              </a:rPr>
              <a:t> </a:t>
            </a:r>
            <a:r>
              <a:rPr lang="en-GB" sz="2800" dirty="0"/>
              <a:t>function to use a regular expression to search a string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0B68-07BD-3D98-5617-CD095573A8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E94F-9EA0-6C5F-1F04-6B888F2FC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D16D-A44A-F510-8C4C-7D7E8188CF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104C4-710F-84D4-1D71-D0500119130C}"/>
              </a:ext>
            </a:extLst>
          </p:cNvPr>
          <p:cNvSpPr txBox="1"/>
          <p:nvPr/>
        </p:nvSpPr>
        <p:spPr>
          <a:xfrm>
            <a:off x="4508844" y="5144859"/>
            <a:ext cx="5256584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x = &lt;</a:t>
            </a:r>
            <a:r>
              <a:rPr lang="en-GB" sz="1400" dirty="0" err="1">
                <a:solidFill>
                  <a:schemeClr val="tx1"/>
                </a:solidFill>
              </a:rPr>
              <a:t>re.Match</a:t>
            </a:r>
            <a:r>
              <a:rPr lang="en-GB" sz="1400" dirty="0">
                <a:solidFill>
                  <a:schemeClr val="tx1"/>
                </a:solidFill>
              </a:rPr>
              <a:t> object; span=(0, 17), match='The rain in Spain’&gt; </a:t>
            </a:r>
          </a:p>
          <a:p>
            <a:r>
              <a:rPr lang="en-GB" sz="1400" dirty="0">
                <a:solidFill>
                  <a:schemeClr val="tx1"/>
                </a:solidFill>
              </a:rPr>
              <a:t>YES! We have a match!</a:t>
            </a:r>
          </a:p>
        </p:txBody>
      </p:sp>
    </p:spTree>
    <p:extLst>
      <p:ext uri="{BB962C8B-B14F-4D97-AF65-F5344CB8AC3E}">
        <p14:creationId xmlns:p14="http://schemas.microsoft.com/office/powerpoint/2010/main" val="131874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CA4D-44BC-3084-3CF2-4554A45A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777F-BC14-835D-08B9-74C3C6E3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" pitchFamily="2" charset="0"/>
              </a:rPr>
              <a:t>re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module offers a set of functions 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1E9A-6E78-BBC2-ECCC-67C2F49D2C4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2514-F392-955E-96F6-53BCFFF1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C49-EF07-573D-52C3-454D1F396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813137-2BE3-B661-2104-7DFF4267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62520"/>
              </p:ext>
            </p:extLst>
          </p:nvPr>
        </p:nvGraphicFramePr>
        <p:xfrm>
          <a:off x="1352600" y="2575560"/>
          <a:ext cx="7058074" cy="2682240"/>
        </p:xfrm>
        <a:graphic>
          <a:graphicData uri="http://schemas.openxmlformats.org/drawingml/2006/table">
            <a:tbl>
              <a:tblPr/>
              <a:tblGrid>
                <a:gridCol w="1570584">
                  <a:extLst>
                    <a:ext uri="{9D8B030D-6E8A-4147-A177-3AD203B41FA5}">
                      <a16:colId xmlns:a16="http://schemas.microsoft.com/office/drawing/2014/main" val="1754623221"/>
                    </a:ext>
                  </a:extLst>
                </a:gridCol>
                <a:gridCol w="5487490">
                  <a:extLst>
                    <a:ext uri="{9D8B030D-6E8A-4147-A177-3AD203B41FA5}">
                      <a16:colId xmlns:a16="http://schemas.microsoft.com/office/drawing/2014/main" val="2920821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2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u="none" dirty="0">
                          <a:solidFill>
                            <a:srgbClr val="0000FF"/>
                          </a:solidFill>
                          <a:effectLst/>
                        </a:rPr>
                        <a:t>findall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Returns a list containing all matches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1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FF"/>
                          </a:solidFill>
                          <a:effectLst/>
                        </a:rPr>
                        <a:t>search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Returns a Match object if there is a match anywhere in the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06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FF"/>
                          </a:solidFill>
                          <a:effectLst/>
                        </a:rPr>
                        <a:t>split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45821"/>
                  </a:ext>
                </a:extLst>
              </a:tr>
              <a:tr h="232479">
                <a:tc>
                  <a:txBody>
                    <a:bodyPr/>
                    <a:lstStyle/>
                    <a:p>
                      <a:pPr algn="l" fontAlgn="t"/>
                      <a:r>
                        <a:rPr lang="en-GB" b="1" dirty="0">
                          <a:solidFill>
                            <a:srgbClr val="0000FF"/>
                          </a:solidFill>
                          <a:effectLst/>
                        </a:rPr>
                        <a:t>sub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6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8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D21-AF79-CFDA-1EAD-861C70DE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meta Characters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4A5952-D2CD-5048-50CE-333C5B1DC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555090"/>
              </p:ext>
            </p:extLst>
          </p:nvPr>
        </p:nvGraphicFramePr>
        <p:xfrm>
          <a:off x="495300" y="1543669"/>
          <a:ext cx="8706171" cy="4922810"/>
        </p:xfrm>
        <a:graphic>
          <a:graphicData uri="http://schemas.openxmlformats.org/drawingml/2006/table">
            <a:tbl>
              <a:tblPr/>
              <a:tblGrid>
                <a:gridCol w="1724484">
                  <a:extLst>
                    <a:ext uri="{9D8B030D-6E8A-4147-A177-3AD203B41FA5}">
                      <a16:colId xmlns:a16="http://schemas.microsoft.com/office/drawing/2014/main" val="1746771661"/>
                    </a:ext>
                  </a:extLst>
                </a:gridCol>
                <a:gridCol w="5257203">
                  <a:extLst>
                    <a:ext uri="{9D8B030D-6E8A-4147-A177-3AD203B41FA5}">
                      <a16:colId xmlns:a16="http://schemas.microsoft.com/office/drawing/2014/main" val="715093861"/>
                    </a:ext>
                  </a:extLst>
                </a:gridCol>
                <a:gridCol w="1724484">
                  <a:extLst>
                    <a:ext uri="{9D8B030D-6E8A-4147-A177-3AD203B41FA5}">
                      <a16:colId xmlns:a16="http://schemas.microsoft.com/office/drawing/2014/main" val="2874036143"/>
                    </a:ext>
                  </a:extLst>
                </a:gridCol>
              </a:tblGrid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Character(s)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Description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Example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78006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[]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A set of characters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"[a-m]"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58522"/>
                  </a:ext>
                </a:extLst>
              </a:tr>
              <a:tr h="560305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\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"\d"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42488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.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Any character (except newline character)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"he..o"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41404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^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Starts with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"^hello"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72723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$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Ends with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"planet$"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798603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*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Zero or more occurrences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"he.*o"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263436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+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One or more occurrences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"he.+o"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41861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?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Zero or one occurrences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"</a:t>
                      </a:r>
                      <a:r>
                        <a:rPr lang="en-GB" sz="1600" dirty="0" err="1">
                          <a:effectLst/>
                        </a:rPr>
                        <a:t>he.?o</a:t>
                      </a:r>
                      <a:r>
                        <a:rPr lang="en-GB" sz="1600" dirty="0">
                          <a:effectLst/>
                        </a:rPr>
                        <a:t>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41054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{}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Exactly the specified number of occurrences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"he.{2}o"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14926"/>
                  </a:ext>
                </a:extLst>
              </a:tr>
              <a:tr h="4027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|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Either or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"</a:t>
                      </a:r>
                      <a:r>
                        <a:rPr lang="en-GB" sz="1600" dirty="0" err="1">
                          <a:effectLst/>
                        </a:rPr>
                        <a:t>falls|stays</a:t>
                      </a:r>
                      <a:r>
                        <a:rPr lang="en-GB" sz="1600" dirty="0">
                          <a:effectLst/>
                        </a:rPr>
                        <a:t>"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51620"/>
                  </a:ext>
                </a:extLst>
              </a:tr>
              <a:tr h="25016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()</a:t>
                      </a:r>
                    </a:p>
                  </a:txBody>
                  <a:tcPr marL="82050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Capture and group</a:t>
                      </a:r>
                    </a:p>
                  </a:txBody>
                  <a:tcPr marL="41025" marR="41025" marT="41025" marB="410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49230" marR="49230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887613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0A62-4DD0-24A4-FEAA-8F6674BE88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3F30-273F-FB2F-D26B-15734DBF2E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80C7-EFD3-3B25-63F8-A6E72C22D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3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7B4A-D3D6-2E6C-3FC8-C56F998C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Special Sequences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1B0406-20AD-CBCB-51CD-24B8DFF6C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465971"/>
              </p:ext>
            </p:extLst>
          </p:nvPr>
        </p:nvGraphicFramePr>
        <p:xfrm>
          <a:off x="485475" y="1439896"/>
          <a:ext cx="8913680" cy="4557400"/>
        </p:xfrm>
        <a:graphic>
          <a:graphicData uri="http://schemas.openxmlformats.org/drawingml/2006/table">
            <a:tbl>
              <a:tblPr/>
              <a:tblGrid>
                <a:gridCol w="1765586">
                  <a:extLst>
                    <a:ext uri="{9D8B030D-6E8A-4147-A177-3AD203B41FA5}">
                      <a16:colId xmlns:a16="http://schemas.microsoft.com/office/drawing/2014/main" val="3445504878"/>
                    </a:ext>
                  </a:extLst>
                </a:gridCol>
                <a:gridCol w="6086315">
                  <a:extLst>
                    <a:ext uri="{9D8B030D-6E8A-4147-A177-3AD203B41FA5}">
                      <a16:colId xmlns:a16="http://schemas.microsoft.com/office/drawing/2014/main" val="3938896684"/>
                    </a:ext>
                  </a:extLst>
                </a:gridCol>
                <a:gridCol w="1061779">
                  <a:extLst>
                    <a:ext uri="{9D8B030D-6E8A-4147-A177-3AD203B41FA5}">
                      <a16:colId xmlns:a16="http://schemas.microsoft.com/office/drawing/2014/main" val="2849199826"/>
                    </a:ext>
                  </a:extLst>
                </a:gridCol>
              </a:tblGrid>
              <a:tr h="22645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Character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Description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Example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31686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\A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if the specified characters are at the beginning of the string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"\AThe"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73054"/>
                  </a:ext>
                </a:extLst>
              </a:tr>
              <a:tr h="75813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\b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specified characters are at the beginning or at the end of a word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r"\bain"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r"ain\b"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93615"/>
                  </a:ext>
                </a:extLst>
              </a:tr>
              <a:tr h="846752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\B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specified characters are present, but NOT at the beginning (or at the end) of a word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r"\Bain"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r"ain\B"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165122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\d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string contains digits (numbers from 0-9)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"\d"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75562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\D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string DOES NOT contain digits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"\D"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64040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\s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string contains a white space character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"\s"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37137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\S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string DOES NOT contain a white space character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"\S"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7314"/>
                  </a:ext>
                </a:extLst>
              </a:tr>
              <a:tr h="492298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\w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string contains any word characters (characters from a to Z, digits from 0-9, and the underscore _ character)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"\w"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21563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\W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where the string DOES NOT contain any word characters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"\W"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99862"/>
                  </a:ext>
                </a:extLst>
              </a:tr>
              <a:tr h="315070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\Z</a:t>
                      </a:r>
                    </a:p>
                  </a:txBody>
                  <a:tcPr marL="49230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Returns a match if the specified characters are at the end of the string</a:t>
                      </a:r>
                    </a:p>
                  </a:txBody>
                  <a:tcPr marL="24615" marR="24615" marT="24615" marB="246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29538" marR="29538" marT="14769" marB="147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339626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0055-348A-1C04-D969-0975432451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2826-3882-2B3F-F414-61E1C82073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C1B8-FD8B-3F60-7253-560771D67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405A-04E3-0D4D-50AB-08EB4105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Sets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24E237A-F584-5440-6E9A-1CCFA170E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50881"/>
              </p:ext>
            </p:extLst>
          </p:nvPr>
        </p:nvGraphicFramePr>
        <p:xfrm>
          <a:off x="495300" y="1600200"/>
          <a:ext cx="8951517" cy="4605734"/>
        </p:xfrm>
        <a:graphic>
          <a:graphicData uri="http://schemas.openxmlformats.org/drawingml/2006/table">
            <a:tbl>
              <a:tblPr/>
              <a:tblGrid>
                <a:gridCol w="1773080">
                  <a:extLst>
                    <a:ext uri="{9D8B030D-6E8A-4147-A177-3AD203B41FA5}">
                      <a16:colId xmlns:a16="http://schemas.microsoft.com/office/drawing/2014/main" val="2193466534"/>
                    </a:ext>
                  </a:extLst>
                </a:gridCol>
                <a:gridCol w="7178437">
                  <a:extLst>
                    <a:ext uri="{9D8B030D-6E8A-4147-A177-3AD203B41FA5}">
                      <a16:colId xmlns:a16="http://schemas.microsoft.com/office/drawing/2014/main" val="3353919709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Set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b="1" dirty="0">
                          <a:effectLst/>
                        </a:rPr>
                        <a:t>Description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75392"/>
                  </a:ext>
                </a:extLst>
              </a:tr>
              <a:tr h="55529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</a:t>
                      </a:r>
                      <a:r>
                        <a:rPr lang="en-GB" sz="1600" dirty="0" err="1">
                          <a:solidFill>
                            <a:srgbClr val="0000FF"/>
                          </a:solidFill>
                          <a:effectLst/>
                        </a:rPr>
                        <a:t>arn</a:t>
                      </a:r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where one of the specified characters (a, r, or n) is present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696354"/>
                  </a:ext>
                </a:extLst>
              </a:tr>
              <a:tr h="55529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[a-n]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for any lower case character, alphabetically between a and n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377718"/>
                  </a:ext>
                </a:extLst>
              </a:tr>
              <a:tr h="3991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[^</a:t>
                      </a:r>
                      <a:r>
                        <a:rPr lang="en-GB" sz="1600" dirty="0" err="1">
                          <a:solidFill>
                            <a:srgbClr val="0000FF"/>
                          </a:solidFill>
                          <a:effectLst/>
                        </a:rPr>
                        <a:t>arn</a:t>
                      </a:r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for any character EXCEPT a, r, and n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40371"/>
                  </a:ext>
                </a:extLst>
              </a:tr>
              <a:tr h="55529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[0123]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where any of the specified digits (0, 1, 2, or 3) are present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261950"/>
                  </a:ext>
                </a:extLst>
              </a:tr>
              <a:tr h="3991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[0-9]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for any digit between 0 and 9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89942"/>
                  </a:ext>
                </a:extLst>
              </a:tr>
              <a:tr h="399119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[0-5][0-9]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for any two-digit numbers from 00 and 59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84437"/>
                  </a:ext>
                </a:extLst>
              </a:tr>
              <a:tr h="555297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[a-</a:t>
                      </a:r>
                      <a:r>
                        <a:rPr lang="en-GB" sz="1600" dirty="0" err="1">
                          <a:solidFill>
                            <a:srgbClr val="0000FF"/>
                          </a:solidFill>
                          <a:effectLst/>
                        </a:rPr>
                        <a:t>zA</a:t>
                      </a:r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-Z]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Returns a match for any character alphabetically between a and z, lower case OR upper case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5719"/>
                  </a:ext>
                </a:extLst>
              </a:tr>
              <a:tr h="711474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FF"/>
                          </a:solidFill>
                          <a:effectLst/>
                        </a:rPr>
                        <a:t>[+]</a:t>
                      </a:r>
                    </a:p>
                  </a:txBody>
                  <a:tcPr marL="86765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effectLst/>
                        </a:rPr>
                        <a:t>In sets, +, *, ., |, (), $,{} has no special meaning, so [+] means: return a match for any + character in the string</a:t>
                      </a:r>
                    </a:p>
                  </a:txBody>
                  <a:tcPr marL="43383" marR="43383" marT="43383" marB="433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770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6F47-C60B-51B0-5DC7-18068F3C0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91AA-3124-53D0-679A-93FE771E012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3384-43F2-F6F4-434F-1E320C6D5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1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DCCD-1665-F9CE-F7BC-D6B1F809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Copying: deep and shallow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DE16-0E7C-7E67-2B8F-597A1E3C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See the </a:t>
            </a:r>
            <a:r>
              <a:rPr lang="en-GB" sz="2400" dirty="0">
                <a:latin typeface="Courier" pitchFamily="2" charset="0"/>
              </a:rPr>
              <a:t>copy</a:t>
            </a:r>
            <a:r>
              <a:rPr lang="en-GB" sz="2400" dirty="0"/>
              <a:t> module</a:t>
            </a:r>
          </a:p>
          <a:p>
            <a:r>
              <a:rPr lang="en-GB" sz="2400" dirty="0"/>
              <a:t>Two copy functions</a:t>
            </a:r>
          </a:p>
          <a:p>
            <a:pPr lvl="1"/>
            <a:r>
              <a:rPr lang="en-GB" sz="2000" dirty="0">
                <a:latin typeface="Courier" pitchFamily="2" charset="0"/>
              </a:rPr>
              <a:t>copy(x)</a:t>
            </a:r>
            <a:r>
              <a:rPr lang="en-GB" sz="2000" dirty="0"/>
              <a:t> – aka shallow copy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deepcopy</a:t>
            </a:r>
            <a:r>
              <a:rPr lang="en-GB" sz="2000" dirty="0">
                <a:latin typeface="Courier" pitchFamily="2" charset="0"/>
              </a:rPr>
              <a:t>(x)</a:t>
            </a:r>
            <a:r>
              <a:rPr lang="en-GB" sz="2000" dirty="0"/>
              <a:t> – deep copy</a:t>
            </a:r>
          </a:p>
          <a:p>
            <a:r>
              <a:rPr lang="en-GB" sz="2400" dirty="0"/>
              <a:t>A shallow copy </a:t>
            </a:r>
          </a:p>
          <a:p>
            <a:pPr lvl="1"/>
            <a:r>
              <a:rPr lang="en-GB" sz="2000" dirty="0"/>
              <a:t>constructs a new object and then (to the extent possible) inserts references into it to the objects found in the original</a:t>
            </a:r>
          </a:p>
          <a:p>
            <a:r>
              <a:rPr lang="en-GB" sz="2400" dirty="0"/>
              <a:t>A deep copy </a:t>
            </a:r>
          </a:p>
          <a:p>
            <a:pPr lvl="1"/>
            <a:r>
              <a:rPr lang="en-GB" sz="2000" dirty="0"/>
              <a:t>constructs a new object and then, recursively, inserts copies into it of the objects found in the original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DAD5-F051-174F-F09F-57DCCB121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58DB-8AF6-3076-2385-F2157CBC8A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B63D-D5B3-E621-FEBF-DDCBB057B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6" descr="Light bulb ideas - Free Stock Photo by Merelize on Stockvault.net">
            <a:extLst>
              <a:ext uri="{FF2B5EF4-FFF2-40B4-BE49-F238E27FC236}">
                <a16:creationId xmlns:a16="http://schemas.microsoft.com/office/drawing/2014/main" id="{224CF1F0-CA8E-BA84-0A66-96D996ACC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24" y="2636912"/>
            <a:ext cx="545630" cy="5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29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BD96-2712-49E7-14B0-F1F934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Copying: deep and shallow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E0F6-8439-7FAA-3BE5-E371CE52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400" b="0" i="0" dirty="0">
                <a:solidFill>
                  <a:srgbClr val="222222"/>
                </a:solidFill>
                <a:effectLst/>
                <a:latin typeface="Lucida Grande" panose="020B0600040502020204" pitchFamily="34" charset="0"/>
              </a:rPr>
              <a:t>Two potential problems with deep copy:</a:t>
            </a:r>
          </a:p>
          <a:p>
            <a:pPr lvl="1"/>
            <a:r>
              <a:rPr lang="en-GB" sz="2000" dirty="0"/>
              <a:t>Recursive objects (compound objects that, directly or indirectly, contain a reference to themselves) may cause a recursive loop.</a:t>
            </a:r>
          </a:p>
          <a:p>
            <a:pPr lvl="1"/>
            <a:r>
              <a:rPr lang="en-GB" sz="2000" dirty="0"/>
              <a:t>Because deep copy copies everything it may copy too much, such as data which is intended to be shared between copies.</a:t>
            </a:r>
          </a:p>
          <a:p>
            <a:pPr algn="l"/>
            <a:r>
              <a:rPr lang="en-GB" sz="2400" dirty="0" err="1">
                <a:solidFill>
                  <a:srgbClr val="222222"/>
                </a:solidFill>
                <a:latin typeface="Lucida Grande" panose="020B0600040502020204" pitchFamily="34" charset="0"/>
              </a:rPr>
              <a:t>d</a:t>
            </a:r>
            <a:r>
              <a:rPr lang="en-GB" sz="2400" b="0" i="0" dirty="0" err="1">
                <a:solidFill>
                  <a:srgbClr val="222222"/>
                </a:solidFill>
                <a:effectLst/>
                <a:latin typeface="Lucida Grande" panose="020B0600040502020204" pitchFamily="34" charset="0"/>
              </a:rPr>
              <a:t>eepcopy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Lucida Grande" panose="020B0600040502020204" pitchFamily="34" charset="0"/>
              </a:rPr>
              <a:t> 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Lucida Grande" panose="020B0600040502020204" pitchFamily="34" charset="0"/>
              </a:rPr>
              <a:t>avoids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Lucida Grande" panose="020B0600040502020204" pitchFamily="34" charset="0"/>
              </a:rPr>
              <a:t> these problems by:</a:t>
            </a:r>
          </a:p>
          <a:p>
            <a:pPr lvl="1"/>
            <a:r>
              <a:rPr lang="en-GB" sz="2000" dirty="0"/>
              <a:t>keeping a memo dictionary of objects already copied during the current copying pass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6448-6EE3-732A-92EC-A07347A88D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01/12/2022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51D2-E448-0395-60C2-5E0E974CC0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additional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E271-CFC6-DE40-DA13-C3E0FA1BD7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C91F2-FC05-47F9-00BA-C41AA08A2EE4}"/>
              </a:ext>
            </a:extLst>
          </p:cNvPr>
          <p:cNvSpPr txBox="1"/>
          <p:nvPr/>
        </p:nvSpPr>
        <p:spPr>
          <a:xfrm>
            <a:off x="3184673" y="5403652"/>
            <a:ext cx="355213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b="0" dirty="0">
                <a:solidFill>
                  <a:srgbClr val="0000FF"/>
                </a:solidFill>
                <a:effectLst/>
              </a:rPr>
              <a:t>import</a:t>
            </a: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</a:rPr>
              <a:t>copy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</a:rPr>
              <a:t>xs</a:t>
            </a:r>
            <a:r>
              <a:rPr lang="en-GB" dirty="0"/>
              <a:t> </a:t>
            </a:r>
            <a:r>
              <a:rPr lang="en-GB" b="0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b="0" dirty="0">
                <a:solidFill>
                  <a:srgbClr val="000000"/>
                </a:solidFill>
                <a:effectLst/>
              </a:rPr>
              <a:t>[[</a:t>
            </a:r>
            <a:r>
              <a:rPr lang="en-GB" b="0" dirty="0">
                <a:solidFill>
                  <a:srgbClr val="0000CF"/>
                </a:solidFill>
                <a:effectLst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b="0" dirty="0">
                <a:solidFill>
                  <a:srgbClr val="0000CF"/>
                </a:solidFill>
                <a:effectLst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b="0" dirty="0">
                <a:solidFill>
                  <a:srgbClr val="0000CF"/>
                </a:solidFill>
                <a:effectLst/>
              </a:rPr>
              <a:t>3</a:t>
            </a:r>
            <a:r>
              <a:rPr lang="en-GB" b="0" dirty="0">
                <a:solidFill>
                  <a:srgbClr val="000000"/>
                </a:solidFill>
                <a:effectLst/>
              </a:rPr>
              <a:t>],</a:t>
            </a:r>
            <a:r>
              <a:rPr lang="en-GB" dirty="0"/>
              <a:t> </a:t>
            </a:r>
            <a:r>
              <a:rPr lang="en-GB" b="0" dirty="0">
                <a:solidFill>
                  <a:srgbClr val="000000"/>
                </a:solidFill>
                <a:effectLst/>
              </a:rPr>
              <a:t>[</a:t>
            </a:r>
            <a:r>
              <a:rPr lang="en-GB" b="0" dirty="0">
                <a:solidFill>
                  <a:srgbClr val="0000CF"/>
                </a:solidFill>
                <a:effectLst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b="0" dirty="0">
                <a:solidFill>
                  <a:srgbClr val="0000CF"/>
                </a:solidFill>
                <a:effectLst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b="0" dirty="0">
                <a:solidFill>
                  <a:srgbClr val="0000CF"/>
                </a:solidFill>
                <a:effectLst/>
              </a:rPr>
              <a:t>6</a:t>
            </a:r>
            <a:r>
              <a:rPr lang="en-GB" b="0" dirty="0">
                <a:solidFill>
                  <a:srgbClr val="000000"/>
                </a:solidFill>
                <a:effectLst/>
              </a:rPr>
              <a:t>],</a:t>
            </a:r>
            <a:r>
              <a:rPr lang="en-GB" dirty="0"/>
              <a:t> </a:t>
            </a:r>
            <a:r>
              <a:rPr lang="en-GB" b="0" dirty="0">
                <a:solidFill>
                  <a:srgbClr val="000000"/>
                </a:solidFill>
                <a:effectLst/>
              </a:rPr>
              <a:t>[</a:t>
            </a:r>
            <a:r>
              <a:rPr lang="en-GB" b="0" dirty="0">
                <a:solidFill>
                  <a:srgbClr val="0000CF"/>
                </a:solidFill>
                <a:effectLst/>
              </a:rPr>
              <a:t>7</a:t>
            </a:r>
            <a:r>
              <a:rPr lang="en-GB" b="0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b="0" dirty="0">
                <a:solidFill>
                  <a:srgbClr val="0000CF"/>
                </a:solidFill>
                <a:effectLst/>
              </a:rPr>
              <a:t>8</a:t>
            </a:r>
            <a:r>
              <a:rPr lang="en-GB" b="0" dirty="0">
                <a:solidFill>
                  <a:srgbClr val="000000"/>
                </a:solidFill>
                <a:effectLst/>
              </a:rPr>
              <a:t>,</a:t>
            </a:r>
            <a:r>
              <a:rPr lang="en-GB" dirty="0"/>
              <a:t> </a:t>
            </a:r>
            <a:r>
              <a:rPr lang="en-GB" b="0" dirty="0">
                <a:solidFill>
                  <a:srgbClr val="0000CF"/>
                </a:solidFill>
                <a:effectLst/>
              </a:rPr>
              <a:t>9</a:t>
            </a:r>
            <a:r>
              <a:rPr lang="en-GB" b="0" dirty="0">
                <a:solidFill>
                  <a:srgbClr val="000000"/>
                </a:solidFill>
                <a:effectLst/>
              </a:rPr>
              <a:t>]]</a:t>
            </a:r>
          </a:p>
          <a:p>
            <a:r>
              <a:rPr lang="en-GB" dirty="0">
                <a:solidFill>
                  <a:srgbClr val="000000"/>
                </a:solidFill>
                <a:effectLst/>
              </a:rPr>
              <a:t>zs</a:t>
            </a:r>
            <a:r>
              <a:rPr lang="en-GB" dirty="0"/>
              <a:t> </a:t>
            </a:r>
            <a:r>
              <a:rPr lang="en-GB" b="0" dirty="0">
                <a:solidFill>
                  <a:srgbClr val="CE5C00"/>
                </a:solidFill>
                <a:effectLst/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000000"/>
                </a:solidFill>
                <a:effectLst/>
              </a:rPr>
              <a:t>copy</a:t>
            </a:r>
            <a:r>
              <a:rPr lang="en-GB" b="0" dirty="0" err="1">
                <a:solidFill>
                  <a:srgbClr val="CE5C00"/>
                </a:solidFill>
                <a:effectLst/>
              </a:rPr>
              <a:t>.</a:t>
            </a:r>
            <a:r>
              <a:rPr lang="en-GB" dirty="0" err="1">
                <a:solidFill>
                  <a:srgbClr val="000000"/>
                </a:solidFill>
                <a:effectLst/>
              </a:rPr>
              <a:t>deepcopy</a:t>
            </a:r>
            <a:r>
              <a:rPr lang="en-GB" b="0" dirty="0">
                <a:solidFill>
                  <a:srgbClr val="000000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xs</a:t>
            </a:r>
            <a:r>
              <a:rPr lang="en-GB" b="0" dirty="0">
                <a:solidFill>
                  <a:srgbClr val="000000"/>
                </a:solidFill>
                <a:effectLst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71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2337</Words>
  <Application>Microsoft Macintosh PowerPoint</Application>
  <PresentationFormat>A4 Paper (210x297 mm)</PresentationFormat>
  <Paragraphs>407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</vt:lpstr>
      <vt:lpstr>Garamond</vt:lpstr>
      <vt:lpstr>Lucida Grande</vt:lpstr>
      <vt:lpstr>Menlo</vt:lpstr>
      <vt:lpstr>Times New Roman</vt:lpstr>
      <vt:lpstr>Verdana</vt:lpstr>
      <vt:lpstr>Wingdings</vt:lpstr>
      <vt:lpstr>Default Design</vt:lpstr>
      <vt:lpstr>1_Default Design</vt:lpstr>
      <vt:lpstr>Additional Python Features</vt:lpstr>
      <vt:lpstr>Plan for Session</vt:lpstr>
      <vt:lpstr>Strings and Regular Expressions</vt:lpstr>
      <vt:lpstr>RegEx Functions</vt:lpstr>
      <vt:lpstr>RegEx meta Characters</vt:lpstr>
      <vt:lpstr>RegEx Special Sequences</vt:lpstr>
      <vt:lpstr>RegEx Sets</vt:lpstr>
      <vt:lpstr>Copying: deep and shallow copying</vt:lpstr>
      <vt:lpstr>Copying: deep and shallow copying</vt:lpstr>
      <vt:lpstr>Operators</vt:lpstr>
      <vt:lpstr>Defining Operators</vt:lpstr>
      <vt:lpstr>Defining Operators</vt:lpstr>
      <vt:lpstr>Numerical Operators</vt:lpstr>
      <vt:lpstr>Numerical Operators</vt:lpstr>
      <vt:lpstr>Numerical Operators</vt:lpstr>
      <vt:lpstr>Comparison Operators</vt:lpstr>
      <vt:lpstr>Comparison Operators</vt:lpstr>
      <vt:lpstr>Logical Operators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94</cp:revision>
  <dcterms:modified xsi:type="dcterms:W3CDTF">2023-03-30T14:17:53Z</dcterms:modified>
</cp:coreProperties>
</file>