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9"/>
  </p:notesMasterIdLst>
  <p:handoutMasterIdLst>
    <p:handoutMasterId r:id="rId20"/>
  </p:handoutMasterIdLst>
  <p:sldIdLst>
    <p:sldId id="256" r:id="rId3"/>
    <p:sldId id="327" r:id="rId4"/>
    <p:sldId id="328" r:id="rId5"/>
    <p:sldId id="329" r:id="rId6"/>
    <p:sldId id="330" r:id="rId7"/>
    <p:sldId id="331" r:id="rId8"/>
    <p:sldId id="335" r:id="rId9"/>
    <p:sldId id="343" r:id="rId10"/>
    <p:sldId id="344" r:id="rId11"/>
    <p:sldId id="345" r:id="rId12"/>
    <p:sldId id="337" r:id="rId13"/>
    <p:sldId id="341" r:id="rId14"/>
    <p:sldId id="350" r:id="rId15"/>
    <p:sldId id="358" r:id="rId16"/>
    <p:sldId id="359" r:id="rId17"/>
    <p:sldId id="334" r:id="rId18"/>
  </p:sldIdLst>
  <p:sldSz cx="9906000" cy="6858000" type="A4"/>
  <p:notesSz cx="7086600" cy="102219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Arial" charset="0"/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0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47" autoAdjust="0"/>
  </p:normalViewPr>
  <p:slideViewPr>
    <p:cSldViewPr>
      <p:cViewPr varScale="1">
        <p:scale>
          <a:sx n="105" d="100"/>
          <a:sy n="105" d="100"/>
        </p:scale>
        <p:origin x="192" y="2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0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4788" y="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t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7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4788" y="9709150"/>
            <a:ext cx="307022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902" tIns="49451" rIns="98902" bIns="49451" numCol="1" anchor="b" anchorCtr="0" compatLnSpc="1">
            <a:prstTxWarp prst="textNoShape">
              <a:avLst/>
            </a:prstTxWarp>
          </a:bodyPr>
          <a:lstStyle>
            <a:lvl1pPr algn="r" defTabSz="485775">
              <a:defRPr sz="13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CBFC2FC-AB15-4A86-A090-42EA9D9D8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17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1"/>
          <p:cNvSpPr>
            <a:spLocks noChangeArrowheads="1"/>
          </p:cNvSpPr>
          <p:nvPr/>
        </p:nvSpPr>
        <p:spPr bwMode="auto">
          <a:xfrm>
            <a:off x="0" y="0"/>
            <a:ext cx="7086600" cy="102219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14788" y="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76288" y="766763"/>
            <a:ext cx="5532437" cy="383063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8025" y="4856163"/>
            <a:ext cx="5668963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09150"/>
            <a:ext cx="3068638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14788" y="9709150"/>
            <a:ext cx="3068637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44" tIns="50619" rIns="97344" bIns="50619" numCol="1" anchor="b" anchorCtr="0" compatLnSpc="1">
            <a:prstTxWarp prst="textNoShape">
              <a:avLst/>
            </a:prstTxWarp>
          </a:bodyPr>
          <a:lstStyle>
            <a:lvl1pPr algn="r" defTabSz="485775" eaLnBrk="1">
              <a:buSzPct val="45000"/>
              <a:buFont typeface="Wingdings" pitchFamily="2" charset="2"/>
              <a:buNone/>
              <a:tabLst>
                <a:tab pos="782638" algn="l"/>
                <a:tab pos="1565275" algn="l"/>
                <a:tab pos="2349500" algn="l"/>
                <a:tab pos="3132138" algn="l"/>
              </a:tabLst>
              <a:defRPr sz="1300" smtClean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05325CD-D4D1-46AB-A07B-76CAD4A1525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3296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defTabSz="485775"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85775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2638" algn="l"/>
                <a:tab pos="1565275" algn="l"/>
                <a:tab pos="2349500" algn="l"/>
                <a:tab pos="3132138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4B24E597-641E-4831-92E7-FE32F3EB8DD0}" type="slidenum">
              <a:rPr lang="en-GB">
                <a:solidFill>
                  <a:srgbClr val="000000"/>
                </a:solidFill>
                <a:latin typeface="Times New Roman" pitchFamily="18" charset="0"/>
              </a:rPr>
              <a:pPr/>
              <a:t>1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4700" y="766763"/>
            <a:ext cx="5537200" cy="3833812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8025" y="4856163"/>
            <a:ext cx="5670550" cy="459898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8902" tIns="49451" rIns="98902" bIns="49451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AA5FB-1A88-4438-BFBB-9BBB90E531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9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5734D-DD4C-4AFE-A48C-C042F044E4B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61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7814"/>
            <a:ext cx="222713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7814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8A648-AA13-472B-B8F8-A061FAD94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577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31D7C-3F02-481D-A2CB-CE756043E4B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297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99C5-CA01-4C37-9A77-0BC9D4DCC8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730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ECA9A-3BFE-4494-AE79-033AB3181B4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33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4964"/>
            <a:ext cx="4373431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4964"/>
            <a:ext cx="437515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55E91-4FFC-497B-9460-CB8D1F1E6E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26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5E714-687B-490B-BC5F-848B0211A5D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62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A0F8F-584F-4FE6-8B99-D18FEFDE60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565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DBC1AD-34F6-412E-A983-7210815D51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905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BC6ED-34ED-4D17-86C5-68EFDB043C1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26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CFC-9530-4DD8-A082-6933CE16E3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156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58291-C605-4591-98C4-EA212E38231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5962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961CE-61F8-4BC5-8BB3-B0A0F0B4CA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1860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85800"/>
            <a:ext cx="2227131" cy="5443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85800"/>
            <a:ext cx="6521450" cy="54435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37626-AC2C-4FBA-AD1A-B46461F8D7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562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685801"/>
            <a:ext cx="8418381" cy="21256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173BD-EAA9-43F3-A181-9BB25AB1E9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83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FDBB7-AE6C-44A4-9354-E420422B6D9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53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73431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3831" y="1600200"/>
            <a:ext cx="4375150" cy="4529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891112-9BC8-4B82-B6DA-AD3952AEF20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6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2EFEF-B460-41E1-B380-21E0D72C12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08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55FF55-9A51-49BC-91F0-BC8E688F182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ADF69-52E3-48D5-99E7-63105AE4C1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4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FB47-FC34-470D-975D-818673632D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4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56B33-355B-4F00-98F1-AAA0DA53B9B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7814"/>
            <a:ext cx="8913681" cy="113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3681" cy="452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28229" y="6524626"/>
            <a:ext cx="23096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393149" y="6524626"/>
            <a:ext cx="313518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137136" y="6524626"/>
            <a:ext cx="2309681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Font typeface="Verdana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D170E260-D032-4AF5-A4B0-E2382247C2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Rectangle 6"/>
          <p:cNvSpPr>
            <a:spLocks noChangeArrowheads="1"/>
          </p:cNvSpPr>
          <p:nvPr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95300" y="1447800"/>
            <a:ext cx="8750300" cy="1588"/>
          </a:xfrm>
          <a:prstGeom prst="line">
            <a:avLst/>
          </a:prstGeom>
          <a:noFill/>
          <a:ln w="19080">
            <a:solidFill>
              <a:srgbClr val="0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3" name="Rectangle 8"/>
          <p:cNvSpPr>
            <a:spLocks noChangeArrowheads="1"/>
          </p:cNvSpPr>
          <p:nvPr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85801"/>
            <a:ext cx="8418381" cy="212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95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384550" y="6248401"/>
            <a:ext cx="31351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buFont typeface="Verdana" pitchFamily="34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099300" y="6248401"/>
            <a:ext cx="2309681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Font typeface="Verdana" pitchFamily="34" charset="0"/>
              <a:buNone/>
              <a:tabLst>
                <a:tab pos="723900" algn="l"/>
                <a:tab pos="1447800" algn="l"/>
              </a:tabLst>
              <a:defRPr sz="1000" smtClean="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fld id="{EBBAEC79-F64B-4999-8F10-F75F3E166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graphicFrame>
        <p:nvGraphicFramePr>
          <p:cNvPr id="2054" name="Object 5"/>
          <p:cNvGraphicFramePr>
            <a:graphicFrameLocks noChangeAspect="1"/>
          </p:cNvGraphicFramePr>
          <p:nvPr/>
        </p:nvGraphicFramePr>
        <p:xfrm>
          <a:off x="271728" y="2924176"/>
          <a:ext cx="9283435" cy="19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591552" imgH="391770" progId="">
                  <p:embed/>
                </p:oleObj>
              </mc:Choice>
              <mc:Fallback>
                <p:oleObj r:id="rId14" imgW="7591552" imgH="39177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28" y="2924176"/>
                        <a:ext cx="9283435" cy="19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4964"/>
            <a:ext cx="8913681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5pPr>
      <a:lvl6pPr marL="4572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6pPr>
      <a:lvl7pPr marL="9144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7pPr>
      <a:lvl8pPr marL="13716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8pPr>
      <a:lvl9pPr marL="1828800" algn="l" defTabSz="449263" rtl="0" fontAlgn="base">
        <a:spcBef>
          <a:spcPct val="0"/>
        </a:spcBef>
        <a:spcAft>
          <a:spcPct val="0"/>
        </a:spcAft>
        <a:buClr>
          <a:srgbClr val="170199"/>
        </a:buClr>
        <a:buSzPct val="100000"/>
        <a:buFont typeface="Garamond" pitchFamily="18" charset="0"/>
        <a:defRPr sz="4400" b="1">
          <a:solidFill>
            <a:srgbClr val="170199"/>
          </a:solidFill>
          <a:latin typeface="Garamond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41313" indent="-341313" algn="l" defTabSz="449263" rtl="0" eaLnBrk="0" fontAlgn="base" hangingPunct="0">
        <a:lnSpc>
          <a:spcPct val="125000"/>
        </a:lnSpc>
        <a:spcBef>
          <a:spcPts val="7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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0" fontAlgn="base" hangingPunct="0">
        <a:lnSpc>
          <a:spcPct val="115000"/>
        </a:lnSpc>
        <a:spcBef>
          <a:spcPts val="600"/>
        </a:spcBef>
        <a:spcAft>
          <a:spcPct val="0"/>
        </a:spcAft>
        <a:buClr>
          <a:srgbClr val="170199"/>
        </a:buClr>
        <a:buSzPct val="75000"/>
        <a:buFont typeface="Wingdings" pitchFamily="2" charset="2"/>
        <a:buChar char="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115000"/>
        </a:lnSpc>
        <a:spcBef>
          <a:spcPts val="500"/>
        </a:spcBef>
        <a:spcAft>
          <a:spcPct val="0"/>
        </a:spcAft>
        <a:buClr>
          <a:srgbClr val="00CCFF"/>
        </a:buClr>
        <a:buSzPct val="65000"/>
        <a:buFont typeface="Wingdings" pitchFamily="2" charset="2"/>
        <a:buChar char="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10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lnSpc>
          <a:spcPct val="110000"/>
        </a:lnSpc>
        <a:spcBef>
          <a:spcPts val="450"/>
        </a:spcBef>
        <a:spcAft>
          <a:spcPct val="0"/>
        </a:spcAft>
        <a:buClr>
          <a:srgbClr val="170199"/>
        </a:buClr>
        <a:buSzPct val="80000"/>
        <a:buFont typeface="Wingdings" pitchFamily="2" charset="2"/>
        <a:buChar char=""/>
        <a:defRPr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B317A-B09E-4609-B950-7F75FB78108D}" type="slidenum">
              <a:rPr lang="en-GB"/>
              <a:pPr>
                <a:defRPr/>
              </a:pPr>
              <a:t>1</a:t>
            </a:fld>
            <a:endParaRPr lang="en-GB"/>
          </a:p>
        </p:txBody>
      </p:sp>
      <p:sp>
        <p:nvSpPr>
          <p:cNvPr id="3075" name="Rectangle 1"/>
          <p:cNvSpPr>
            <a:spLocks noGrp="1" noChangeArrowheads="1"/>
          </p:cNvSpPr>
          <p:nvPr>
            <p:ph type="title"/>
          </p:nvPr>
        </p:nvSpPr>
        <p:spPr>
          <a:xfrm>
            <a:off x="704851" y="692150"/>
            <a:ext cx="8424863" cy="2127250"/>
          </a:xfrm>
        </p:spPr>
        <p:txBody>
          <a:bodyPr/>
          <a:lstStyle/>
          <a:p>
            <a:pPr algn="ctr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Working with Files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3513364"/>
            <a:ext cx="6400800" cy="1966685"/>
          </a:xfrm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Framework Training</a:t>
            </a:r>
          </a:p>
          <a:p>
            <a:pPr marL="0" indent="0" algn="ctr" eaLnBrk="1" hangingPunct="1">
              <a:spcBef>
                <a:spcPts val="75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3297B-A3AD-894C-ABA5-CC60C83D6BF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31CDB-74C2-064B-9CA1-3895C1ECE9B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pic>
        <p:nvPicPr>
          <p:cNvPr id="3074" name="Picture 2" descr="cern from cern.ch">
            <a:extLst>
              <a:ext uri="{FF2B5EF4-FFF2-40B4-BE49-F238E27FC236}">
                <a16:creationId xmlns:a16="http://schemas.microsoft.com/office/drawing/2014/main" id="{0BC253FD-BEFD-E1A7-6871-77F3BD4F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40" y="4386036"/>
            <a:ext cx="11684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88C669-5A88-0023-6831-7BAE72032D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17" y="4332343"/>
            <a:ext cx="2046514" cy="1147707"/>
          </a:xfrm>
          <a:prstGeom prst="rect">
            <a:avLst/>
          </a:prstGeom>
        </p:spPr>
      </p:pic>
      <p:pic>
        <p:nvPicPr>
          <p:cNvPr id="5" name="Picture 4" descr="python-logo.png">
            <a:extLst>
              <a:ext uri="{FF2B5EF4-FFF2-40B4-BE49-F238E27FC236}">
                <a16:creationId xmlns:a16="http://schemas.microsoft.com/office/drawing/2014/main" id="{7D4D11BC-0A60-B795-3042-8B6E28609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4395596"/>
            <a:ext cx="1168400" cy="11684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0F5F8-12A4-DE47-BCFF-160C2E79E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and Deleting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E867-2EEA-AF4C-B684-82DA73CBE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File can be renamed using the </a:t>
            </a:r>
            <a:r>
              <a:rPr lang="en-GB" sz="2400" dirty="0" err="1">
                <a:latin typeface="Courier" pitchFamily="2" charset="0"/>
              </a:rPr>
              <a:t>os.rename</a:t>
            </a:r>
            <a:r>
              <a:rPr lang="en-GB" sz="2400" dirty="0">
                <a:latin typeface="Courier" pitchFamily="2" charset="0"/>
              </a:rPr>
              <a:t>() </a:t>
            </a:r>
            <a:r>
              <a:rPr lang="en-GB" sz="2400" dirty="0"/>
              <a:t>function</a:t>
            </a:r>
          </a:p>
          <a:p>
            <a:pPr lvl="1"/>
            <a:r>
              <a:rPr lang="en-GB" sz="2000" dirty="0"/>
              <a:t>function takes 2 </a:t>
            </a:r>
            <a:r>
              <a:rPr lang="en-GB" sz="2000" dirty="0" err="1"/>
              <a:t>args</a:t>
            </a:r>
            <a:r>
              <a:rPr lang="en-GB" sz="2000" dirty="0"/>
              <a:t>, current filename and new filename</a:t>
            </a:r>
          </a:p>
          <a:p>
            <a:pPr lvl="1"/>
            <a:r>
              <a:rPr lang="en-GB" sz="2000" dirty="0"/>
              <a:t>part of the Python </a:t>
            </a:r>
            <a:r>
              <a:rPr lang="en-GB" sz="2000" dirty="0" err="1">
                <a:latin typeface="Courier" pitchFamily="2" charset="0"/>
              </a:rPr>
              <a:t>os</a:t>
            </a:r>
            <a:r>
              <a:rPr lang="en-GB" sz="2000" dirty="0"/>
              <a:t> module which provides methods that can be used to perform a range of file-processing operations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Delete a File</a:t>
            </a:r>
          </a:p>
          <a:p>
            <a:pPr lvl="1"/>
            <a:r>
              <a:rPr lang="en-GB" sz="2000" dirty="0"/>
              <a:t>use </a:t>
            </a:r>
            <a:r>
              <a:rPr lang="en-GB" sz="2000" dirty="0" err="1"/>
              <a:t>os.remove</a:t>
            </a:r>
            <a:r>
              <a:rPr lang="en-GB" sz="2000" dirty="0"/>
              <a:t>() function </a:t>
            </a:r>
          </a:p>
          <a:p>
            <a:pPr lvl="1"/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20F06-A84E-E24D-99ED-E3A3357013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C177A-6145-E243-8C66-829E10E9FB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E5844-216C-9D41-98E5-82BB730A95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56711-FB80-8144-BFE4-729E68ABE64F}"/>
              </a:ext>
            </a:extLst>
          </p:cNvPr>
          <p:cNvSpPr txBox="1"/>
          <p:nvPr/>
        </p:nvSpPr>
        <p:spPr>
          <a:xfrm>
            <a:off x="1640632" y="3501008"/>
            <a:ext cx="65611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myfileoriginalname.txt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myfilenewname.txt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34598A-DE9F-7E46-B5BD-7BABC81C61F2}"/>
              </a:ext>
            </a:extLst>
          </p:cNvPr>
          <p:cNvSpPr txBox="1"/>
          <p:nvPr/>
        </p:nvSpPr>
        <p:spPr>
          <a:xfrm>
            <a:off x="1660621" y="5287284"/>
            <a:ext cx="430049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somefilename.txt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)</a:t>
            </a:r>
          </a:p>
        </p:txBody>
      </p:sp>
      <p:pic>
        <p:nvPicPr>
          <p:cNvPr id="9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14A56413-D408-217D-6FB8-EB971FEB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1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16CF-4DC8-F94A-8B00-35F489EF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8887-0CD0-D24F-B6A4-645694D62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42" y="1628800"/>
            <a:ext cx="8913681" cy="4529138"/>
          </a:xfrm>
        </p:spPr>
        <p:txBody>
          <a:bodyPr/>
          <a:lstStyle/>
          <a:p>
            <a:r>
              <a:rPr lang="en-US" sz="2400" dirty="0"/>
              <a:t>Directories are hierarchical structures</a:t>
            </a:r>
          </a:p>
          <a:p>
            <a:pPr lvl="1"/>
            <a:r>
              <a:rPr lang="en-US" sz="2000" dirty="0"/>
              <a:t>containing files and sub directories</a:t>
            </a:r>
          </a:p>
          <a:p>
            <a:pPr lvl="2"/>
            <a:endParaRPr lang="en-US" sz="1600" dirty="0"/>
          </a:p>
          <a:p>
            <a:r>
              <a:rPr lang="en-GB" sz="2400" dirty="0" err="1">
                <a:latin typeface="Courier" pitchFamily="2" charset="0"/>
              </a:rPr>
              <a:t>os</a:t>
            </a:r>
            <a:r>
              <a:rPr lang="en-GB" sz="2400" dirty="0"/>
              <a:t> module provides directory-oriented functions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mkdir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used to create a directory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chdir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used to change the current working directory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getcwd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returns name of the current working directory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rmdir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1800" dirty="0"/>
              <a:t>remove / delete a directory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listdir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1800" dirty="0"/>
              <a:t>returns a list containing the names of the entries in the directory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493C-D1BE-4C4E-A7B1-16B63B76A1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92CD-3DC1-7347-89F4-67CD650D21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766D-C12E-054A-B8AD-39073E5133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808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457E-9C16-F84D-880B-A3359889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6" y="277814"/>
            <a:ext cx="3591885" cy="1138237"/>
          </a:xfrm>
        </p:spPr>
        <p:txBody>
          <a:bodyPr/>
          <a:lstStyle/>
          <a:p>
            <a:r>
              <a:rPr lang="en-US" dirty="0"/>
              <a:t>Directories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F0A4D-8BE3-674D-880C-CB0441C76D0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92F2B-79F2-6A4E-94A2-21F0D40C17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CA75-3123-A949-BCD1-CEB71C9D3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C56D-0424-4041-8159-5D7A4332AD33}"/>
              </a:ext>
            </a:extLst>
          </p:cNvPr>
          <p:cNvSpPr txBox="1"/>
          <p:nvPr/>
        </p:nvSpPr>
        <p:spPr>
          <a:xfrm>
            <a:off x="140383" y="247924"/>
            <a:ext cx="5195051" cy="59093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os.getcwd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(: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contents of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updated contents of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into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os.getcwd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(: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back to parent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os.chdir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os.getcwd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(: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getcwd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os.rmdir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the resulting contents of directory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listdir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38116-3984-5A41-B971-7FE5264AF166}"/>
              </a:ext>
            </a:extLst>
          </p:cNvPr>
          <p:cNvSpPr txBox="1"/>
          <p:nvPr/>
        </p:nvSpPr>
        <p:spPr>
          <a:xfrm>
            <a:off x="5076341" y="1802482"/>
            <a:ext cx="4689276" cy="3970318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/>
                </a:solidFill>
              </a:rPr>
              <a:t>os.getcwd</a:t>
            </a:r>
            <a:r>
              <a:rPr lang="en-GB" sz="1400" dirty="0">
                <a:solidFill>
                  <a:schemeClr val="tx1"/>
                </a:solidFill>
              </a:rPr>
              <a:t>(: /Users/Shared/workspaces/</a:t>
            </a:r>
            <a:r>
              <a:rPr lang="en-GB" sz="1400" dirty="0" err="1">
                <a:solidFill>
                  <a:schemeClr val="tx1"/>
                </a:solidFill>
              </a:rPr>
              <a:t>pycharm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pythonintro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textfiles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List contents of directory</a:t>
            </a:r>
          </a:p>
          <a:p>
            <a:r>
              <a:rPr lang="en-GB" sz="1400" dirty="0">
                <a:solidFill>
                  <a:schemeClr val="tx1"/>
                </a:solidFill>
              </a:rPr>
              <a:t>['my-new-</a:t>
            </a:r>
            <a:r>
              <a:rPr lang="en-GB" sz="1400" dirty="0" err="1">
                <a:solidFill>
                  <a:schemeClr val="tx1"/>
                </a:solidFill>
              </a:rPr>
              <a:t>file.txt</a:t>
            </a:r>
            <a:r>
              <a:rPr lang="en-GB" sz="1400" dirty="0">
                <a:solidFill>
                  <a:schemeClr val="tx1"/>
                </a:solidFill>
              </a:rPr>
              <a:t>', '</a:t>
            </a:r>
            <a:r>
              <a:rPr lang="en-GB" sz="1400" dirty="0" err="1">
                <a:solidFill>
                  <a:schemeClr val="tx1"/>
                </a:solidFill>
              </a:rPr>
              <a:t>myfile.txt</a:t>
            </a:r>
            <a:r>
              <a:rPr lang="en-GB" sz="1400" dirty="0">
                <a:solidFill>
                  <a:schemeClr val="tx1"/>
                </a:solidFill>
              </a:rPr>
              <a:t>', 'textfile1.txt', 'textfile2.txt']</a:t>
            </a:r>
          </a:p>
          <a:p>
            <a:r>
              <a:rPr lang="en-GB" sz="1400" dirty="0">
                <a:solidFill>
                  <a:schemeClr val="tx1"/>
                </a:solidFill>
              </a:rPr>
              <a:t>Create </a:t>
            </a:r>
            <a:r>
              <a:rPr lang="en-GB" sz="1400" dirty="0" err="1">
                <a:solidFill>
                  <a:schemeClr val="tx1"/>
                </a:solidFill>
              </a:rPr>
              <a:t>mydir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List the updated contents of directory</a:t>
            </a:r>
          </a:p>
          <a:p>
            <a:r>
              <a:rPr lang="en-GB" sz="1400" dirty="0">
                <a:solidFill>
                  <a:schemeClr val="tx1"/>
                </a:solidFill>
              </a:rPr>
              <a:t>['my-new-</a:t>
            </a:r>
            <a:r>
              <a:rPr lang="en-GB" sz="1400" dirty="0" err="1">
                <a:solidFill>
                  <a:schemeClr val="tx1"/>
                </a:solidFill>
              </a:rPr>
              <a:t>file.txt</a:t>
            </a:r>
            <a:r>
              <a:rPr lang="en-GB" sz="1400" dirty="0">
                <a:solidFill>
                  <a:schemeClr val="tx1"/>
                </a:solidFill>
              </a:rPr>
              <a:t>', '</a:t>
            </a:r>
            <a:r>
              <a:rPr lang="en-GB" sz="1400" dirty="0" err="1">
                <a:solidFill>
                  <a:schemeClr val="tx1"/>
                </a:solidFill>
              </a:rPr>
              <a:t>myfile.txt</a:t>
            </a:r>
            <a:r>
              <a:rPr lang="en-GB" sz="1400" dirty="0">
                <a:solidFill>
                  <a:schemeClr val="tx1"/>
                </a:solidFill>
              </a:rPr>
              <a:t>', 'textfile1.txt', 'textfile2.txt', '</a:t>
            </a:r>
            <a:r>
              <a:rPr lang="en-GB" sz="1400" dirty="0" err="1">
                <a:solidFill>
                  <a:schemeClr val="tx1"/>
                </a:solidFill>
              </a:rPr>
              <a:t>mydir</a:t>
            </a:r>
            <a:r>
              <a:rPr lang="en-GB" sz="1400" dirty="0">
                <a:solidFill>
                  <a:schemeClr val="tx1"/>
                </a:solidFill>
              </a:rPr>
              <a:t>']</a:t>
            </a:r>
          </a:p>
          <a:p>
            <a:r>
              <a:rPr lang="en-GB" sz="1400" dirty="0">
                <a:solidFill>
                  <a:schemeClr val="tx1"/>
                </a:solidFill>
              </a:rPr>
              <a:t>Change into </a:t>
            </a:r>
            <a:r>
              <a:rPr lang="en-GB" sz="1400" dirty="0" err="1">
                <a:solidFill>
                  <a:schemeClr val="tx1"/>
                </a:solidFill>
              </a:rPr>
              <a:t>mydir</a:t>
            </a:r>
            <a:r>
              <a:rPr lang="en-GB" sz="1400" dirty="0">
                <a:solidFill>
                  <a:schemeClr val="tx1"/>
                </a:solidFill>
              </a:rPr>
              <a:t> directory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os.getcwd</a:t>
            </a:r>
            <a:r>
              <a:rPr lang="en-GB" sz="1400" dirty="0">
                <a:solidFill>
                  <a:schemeClr val="tx1"/>
                </a:solidFill>
              </a:rPr>
              <a:t>(: /Users/Shared/workspaces/</a:t>
            </a:r>
            <a:r>
              <a:rPr lang="en-GB" sz="1400" dirty="0" err="1">
                <a:solidFill>
                  <a:schemeClr val="tx1"/>
                </a:solidFill>
              </a:rPr>
              <a:t>pycharm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pythonintro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textfiles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mydir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Change back to parent directory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os.getcwd</a:t>
            </a:r>
            <a:r>
              <a:rPr lang="en-GB" sz="1400" dirty="0">
                <a:solidFill>
                  <a:schemeClr val="tx1"/>
                </a:solidFill>
              </a:rPr>
              <a:t>(: /Users/Shared/workspaces/</a:t>
            </a:r>
            <a:r>
              <a:rPr lang="en-GB" sz="1400" dirty="0" err="1">
                <a:solidFill>
                  <a:schemeClr val="tx1"/>
                </a:solidFill>
              </a:rPr>
              <a:t>pycharm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pythonintro</a:t>
            </a:r>
            <a:r>
              <a:rPr lang="en-GB" sz="1400" dirty="0">
                <a:solidFill>
                  <a:schemeClr val="tx1"/>
                </a:solidFill>
              </a:rPr>
              <a:t>/</a:t>
            </a:r>
            <a:r>
              <a:rPr lang="en-GB" sz="1400" dirty="0" err="1">
                <a:solidFill>
                  <a:schemeClr val="tx1"/>
                </a:solidFill>
              </a:rPr>
              <a:t>textfiles</a:t>
            </a:r>
            <a:endParaRPr lang="en-GB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Remove </a:t>
            </a:r>
            <a:r>
              <a:rPr lang="en-GB" sz="1400" dirty="0" err="1">
                <a:solidFill>
                  <a:schemeClr val="tx1"/>
                </a:solidFill>
              </a:rPr>
              <a:t>mydir</a:t>
            </a:r>
            <a:r>
              <a:rPr lang="en-GB" sz="1400" dirty="0">
                <a:solidFill>
                  <a:schemeClr val="tx1"/>
                </a:solidFill>
              </a:rPr>
              <a:t> directory</a:t>
            </a:r>
          </a:p>
          <a:p>
            <a:r>
              <a:rPr lang="en-GB" sz="1400" dirty="0">
                <a:solidFill>
                  <a:schemeClr val="tx1"/>
                </a:solidFill>
              </a:rPr>
              <a:t>List the resulting contents of directory</a:t>
            </a:r>
          </a:p>
          <a:p>
            <a:r>
              <a:rPr lang="en-GB" sz="1400" dirty="0">
                <a:solidFill>
                  <a:schemeClr val="tx1"/>
                </a:solidFill>
              </a:rPr>
              <a:t>['my-new-</a:t>
            </a:r>
            <a:r>
              <a:rPr lang="en-GB" sz="1400" dirty="0" err="1">
                <a:solidFill>
                  <a:schemeClr val="tx1"/>
                </a:solidFill>
              </a:rPr>
              <a:t>file.txt</a:t>
            </a:r>
            <a:r>
              <a:rPr lang="en-GB" sz="1400" dirty="0">
                <a:solidFill>
                  <a:schemeClr val="tx1"/>
                </a:solidFill>
              </a:rPr>
              <a:t>', '</a:t>
            </a:r>
            <a:r>
              <a:rPr lang="en-GB" sz="1400" dirty="0" err="1">
                <a:solidFill>
                  <a:schemeClr val="tx1"/>
                </a:solidFill>
              </a:rPr>
              <a:t>myfile.txt</a:t>
            </a:r>
            <a:r>
              <a:rPr lang="en-GB" sz="1400" dirty="0">
                <a:solidFill>
                  <a:schemeClr val="tx1"/>
                </a:solidFill>
              </a:rPr>
              <a:t>', 'textfile1.txt', 'textfile2.txt']</a:t>
            </a:r>
          </a:p>
        </p:txBody>
      </p:sp>
    </p:spTree>
    <p:extLst>
      <p:ext uri="{BB962C8B-B14F-4D97-AF65-F5344CB8AC3E}">
        <p14:creationId xmlns:p14="http://schemas.microsoft.com/office/powerpoint/2010/main" val="178230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4F67-91C2-AC43-A06D-F2372431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F0D6-8824-AC49-BF0D-1C43364C1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Comma Separated Values (csv) format</a:t>
            </a:r>
          </a:p>
          <a:p>
            <a:pPr lvl="1"/>
            <a:r>
              <a:rPr lang="en-US" sz="2000" dirty="0"/>
              <a:t>widely used for data import and export</a:t>
            </a:r>
          </a:p>
          <a:p>
            <a:pPr lvl="1"/>
            <a:r>
              <a:rPr lang="en-US" sz="2000" dirty="0"/>
              <a:t>but no well-defined standard</a:t>
            </a:r>
          </a:p>
          <a:p>
            <a:r>
              <a:rPr lang="en-US" sz="2400" dirty="0"/>
              <a:t>Supported by the built-in </a:t>
            </a:r>
            <a:r>
              <a:rPr lang="en-US" sz="2400" dirty="0">
                <a:latin typeface="Courier" pitchFamily="2" charset="0"/>
              </a:rPr>
              <a:t>csv</a:t>
            </a:r>
            <a:r>
              <a:rPr lang="en-US" sz="2400" dirty="0"/>
              <a:t> module</a:t>
            </a:r>
          </a:p>
          <a:p>
            <a:pPr lvl="1"/>
            <a:r>
              <a:rPr lang="en-US" sz="2000" dirty="0"/>
              <a:t>can read and write CSV files</a:t>
            </a:r>
          </a:p>
          <a:p>
            <a:pPr lvl="1"/>
            <a:r>
              <a:rPr lang="en-US" sz="2000" dirty="0"/>
              <a:t>supports formats used by Excel</a:t>
            </a:r>
          </a:p>
          <a:p>
            <a:pPr lvl="1"/>
            <a:r>
              <a:rPr lang="en-US" sz="2000" dirty="0"/>
              <a:t>can also support other dialects or </a:t>
            </a:r>
          </a:p>
          <a:p>
            <a:pPr lvl="1"/>
            <a:r>
              <a:rPr lang="en-US" sz="2000" dirty="0"/>
              <a:t>special-purpose user defined formats</a:t>
            </a:r>
          </a:p>
          <a:p>
            <a:r>
              <a:rPr lang="en-US" sz="2400" dirty="0"/>
              <a:t>Key objects are </a:t>
            </a:r>
            <a:r>
              <a:rPr lang="en-US" sz="2400" dirty="0" err="1"/>
              <a:t>csv.reader</a:t>
            </a:r>
            <a:r>
              <a:rPr lang="en-US" sz="2400" dirty="0"/>
              <a:t> and </a:t>
            </a:r>
            <a:r>
              <a:rPr lang="en-US" sz="2400" dirty="0" err="1"/>
              <a:t>csv.writer</a:t>
            </a:r>
            <a:endParaRPr lang="en-US" sz="2400" dirty="0"/>
          </a:p>
          <a:p>
            <a:pPr lvl="1"/>
            <a:r>
              <a:rPr lang="en-US" sz="2000" dirty="0"/>
              <a:t>for more information see</a:t>
            </a:r>
          </a:p>
          <a:p>
            <a:pPr lvl="2"/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/3/library/</a:t>
            </a:r>
            <a:r>
              <a:rPr lang="en-US" dirty="0" err="1"/>
              <a:t>csv.html</a:t>
            </a:r>
            <a:endParaRPr lang="en-US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F370-319B-CD43-B595-4FDC704E22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D920E-B185-B14C-B62F-20AB6B81D3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6BB28-2F76-CC4D-9D87-ED14B93B23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pic>
        <p:nvPicPr>
          <p:cNvPr id="6146" name="Picture 2" descr="Flexible CSV Handling in Python with DictReader and DictWriter - DEV  Community">
            <a:extLst>
              <a:ext uri="{FF2B5EF4-FFF2-40B4-BE49-F238E27FC236}">
                <a16:creationId xmlns:a16="http://schemas.microsoft.com/office/drawing/2014/main" id="{20DAC2AF-8D65-AE46-A5A3-3AAE84CD1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64" y="548680"/>
            <a:ext cx="1381125" cy="7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48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9110-DB51-0B4B-812C-0BBCB473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D832-93EE-5949-9A59-B9743D8B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Write out CSV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687B-AECD-3344-AE91-24D8EB303F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1498-9BA2-A849-A914-9715311A7A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1FEE-88C4-3147-B861-4CCCC6CE7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F6F0D-AB54-794A-907F-7F20014F5389}"/>
              </a:ext>
            </a:extLst>
          </p:cNvPr>
          <p:cNvSpPr txBox="1"/>
          <p:nvPr/>
        </p:nvSpPr>
        <p:spPr>
          <a:xfrm>
            <a:off x="508155" y="2259300"/>
            <a:ext cx="6360600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Crearting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 file')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sample.csv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'w')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 =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csv.writer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writer.writerow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(['She Loves You', 'Sept 1963'])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writer.writerow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(['I Want to Hold Your Hand', 'Dec 1963'])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writer.writerow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(['Cant Buy Me Love', 'Apr 1964'])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writer.writerow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(['A Hard Days Night', 'July 1964'])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52DC5E-696C-DC4F-9678-F99057058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260" y="5365058"/>
            <a:ext cx="3846232" cy="1069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lexible CSV Handling in Python with DictReader and DictWriter - DEV  Community">
            <a:extLst>
              <a:ext uri="{FF2B5EF4-FFF2-40B4-BE49-F238E27FC236}">
                <a16:creationId xmlns:a16="http://schemas.microsoft.com/office/drawing/2014/main" id="{1621E193-C089-7241-B147-8861F1F89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64" y="548680"/>
            <a:ext cx="1381125" cy="7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61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9110-DB51-0B4B-812C-0BBCB473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CSV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D832-93EE-5949-9A59-B9743D8B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Reading from a CSV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2687B-AECD-3344-AE91-24D8EB303F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1498-9BA2-A849-A914-9715311A7A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1FEE-88C4-3147-B861-4CCCC6CE7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F6F0D-AB54-794A-907F-7F20014F5389}"/>
              </a:ext>
            </a:extLst>
          </p:cNvPr>
          <p:cNvSpPr txBox="1"/>
          <p:nvPr/>
        </p:nvSpPr>
        <p:spPr>
          <a:xfrm>
            <a:off x="533243" y="2274838"/>
            <a:ext cx="4817610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csv</a:t>
            </a:r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print('Starting to read csv file')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open('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sample.csv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 =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csv.reader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csvfile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reader: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en-GB" dirty="0">
                <a:solidFill>
                  <a:schemeClr val="tx1"/>
                </a:solidFill>
              </a:rPr>
              <a:t>print(</a:t>
            </a:r>
            <a:r>
              <a:rPr lang="en-GB" b="1" dirty="0">
                <a:solidFill>
                  <a:schemeClr val="tx1"/>
                </a:solidFill>
              </a:rPr>
              <a:t>f'</a:t>
            </a:r>
            <a:r>
              <a:rPr lang="en-GB" dirty="0">
                <a:solidFill>
                  <a:schemeClr val="tx1"/>
                </a:solidFill>
              </a:rPr>
              <a:t>{row[0]}</a:t>
            </a:r>
            <a:r>
              <a:rPr lang="en-GB" b="1" dirty="0">
                <a:solidFill>
                  <a:schemeClr val="tx1"/>
                </a:solidFill>
              </a:rPr>
              <a:t>, </a:t>
            </a:r>
            <a:r>
              <a:rPr lang="en-GB" dirty="0">
                <a:solidFill>
                  <a:schemeClr val="tx1"/>
                </a:solidFill>
              </a:rPr>
              <a:t>{row[1]}</a:t>
            </a:r>
            <a:r>
              <a:rPr lang="en-GB" b="1" dirty="0">
                <a:solidFill>
                  <a:schemeClr val="tx1"/>
                </a:solidFill>
              </a:rPr>
              <a:t>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print('Done Reading')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AA221-B325-AA44-86A6-7AD09E9DC92A}"/>
              </a:ext>
            </a:extLst>
          </p:cNvPr>
          <p:cNvSpPr txBox="1"/>
          <p:nvPr/>
        </p:nvSpPr>
        <p:spPr>
          <a:xfrm>
            <a:off x="4553596" y="4562951"/>
            <a:ext cx="3312368" cy="1169551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Starting to read csv file</a:t>
            </a:r>
          </a:p>
          <a:p>
            <a:r>
              <a:rPr lang="en-GB" sz="1400" dirty="0">
                <a:solidFill>
                  <a:schemeClr val="tx1"/>
                </a:solidFill>
              </a:rPr>
              <a:t>She Loves You, Sept 1963</a:t>
            </a:r>
          </a:p>
          <a:p>
            <a:r>
              <a:rPr lang="en-GB" sz="1400" dirty="0">
                <a:solidFill>
                  <a:schemeClr val="tx1"/>
                </a:solidFill>
              </a:rPr>
              <a:t>I Want to Hold Your Hand, Dec 1963</a:t>
            </a:r>
          </a:p>
          <a:p>
            <a:r>
              <a:rPr lang="en-GB" sz="1400" dirty="0">
                <a:solidFill>
                  <a:schemeClr val="tx1"/>
                </a:solidFill>
              </a:rPr>
              <a:t>Cant Buy Me Love, Apr 1964</a:t>
            </a:r>
          </a:p>
          <a:p>
            <a:r>
              <a:rPr lang="en-GB" sz="1400" dirty="0">
                <a:solidFill>
                  <a:schemeClr val="tx1"/>
                </a:solidFill>
              </a:rPr>
              <a:t>Done Reading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D363E9-6384-214D-A687-9CD38A1A7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06" y="1596429"/>
            <a:ext cx="3783399" cy="258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exible CSV Handling in Python with DictReader and DictWriter - DEV  Community">
            <a:extLst>
              <a:ext uri="{FF2B5EF4-FFF2-40B4-BE49-F238E27FC236}">
                <a16:creationId xmlns:a16="http://schemas.microsoft.com/office/drawing/2014/main" id="{90B0C374-4DCF-3046-9C46-37350EA9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964" y="548680"/>
            <a:ext cx="1381125" cy="7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6CD5BF-6BAD-3D4B-9F4C-3EAE15F5D422}"/>
              </a:ext>
            </a:extLst>
          </p:cNvPr>
          <p:cNvSpPr txBox="1"/>
          <p:nvPr/>
        </p:nvSpPr>
        <p:spPr>
          <a:xfrm>
            <a:off x="1301536" y="569828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row is a list</a:t>
            </a:r>
          </a:p>
        </p:txBody>
      </p:sp>
      <p:pic>
        <p:nvPicPr>
          <p:cNvPr id="11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5DEFE6B8-11F4-D87F-4546-D84B2E262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57" y="5663014"/>
            <a:ext cx="463192" cy="47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556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B83A-8240-6147-BB3C-4731E5B9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0C306-97F1-C048-823F-56E72FB60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3900" dirty="0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CD4E9-76D0-6F4A-BAD8-FB63C10E5B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D678-DDAF-AB49-BFD8-6EA8C593E19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DA270-FC9E-3F42-AD7E-E626A82828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57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</a:t>
            </a:r>
            <a:r>
              <a:rPr lang="en-GB"/>
              <a:t>for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56792"/>
            <a:ext cx="8913681" cy="4419468"/>
          </a:xfrm>
        </p:spPr>
        <p:txBody>
          <a:bodyPr/>
          <a:lstStyle/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Obtaining a reference to a file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File Access Modes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Reading Files &amp; File Contents Iteration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Writing Data to Files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Using files and with statements</a:t>
            </a:r>
          </a:p>
          <a:p>
            <a:pPr lvl="0"/>
            <a:r>
              <a:rPr lang="en-GB" sz="2400">
                <a:latin typeface="Arial" panose="020B0604020202020204" pitchFamily="34" charset="0"/>
                <a:cs typeface="Arial" panose="020B0604020202020204" pitchFamily="34" charset="0"/>
              </a:rPr>
              <a:t>Renaming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and Deleting files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</a:p>
          <a:p>
            <a:pPr lvl="0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CSV Files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50A77-6650-AB4C-8AE3-A76AD49315C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A33B-6FBC-5A4F-A217-54FB115C8A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07473-4524-BA4E-982B-ABAB7A35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344" y="267460"/>
            <a:ext cx="1099840" cy="1099840"/>
          </a:xfrm>
          <a:prstGeom prst="rect">
            <a:avLst/>
          </a:prstGeom>
        </p:spPr>
      </p:pic>
      <p:pic>
        <p:nvPicPr>
          <p:cNvPr id="8" name="Picture 2" descr="Python Icons - Download 15 Free Python icons here">
            <a:extLst>
              <a:ext uri="{FF2B5EF4-FFF2-40B4-BE49-F238E27FC236}">
                <a16:creationId xmlns:a16="http://schemas.microsoft.com/office/drawing/2014/main" id="{0F56AE3B-44AB-886A-1684-486DC5AB4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49" y="2397395"/>
            <a:ext cx="867032" cy="86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lexible CSV Handling in Python with DictReader and DictWriter - DEV  Community">
            <a:extLst>
              <a:ext uri="{FF2B5EF4-FFF2-40B4-BE49-F238E27FC236}">
                <a16:creationId xmlns:a16="http://schemas.microsoft.com/office/drawing/2014/main" id="{04487335-0398-B64F-F523-A9B6CED2A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139" y="5081732"/>
            <a:ext cx="1381125" cy="77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56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3D-E01C-E94C-9A3F-08D082CB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a reference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04E04-8D68-F24B-AB16-DF34BF46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577499"/>
            <a:ext cx="8913681" cy="4529138"/>
          </a:xfrm>
        </p:spPr>
        <p:txBody>
          <a:bodyPr/>
          <a:lstStyle/>
          <a:p>
            <a:r>
              <a:rPr lang="en-GB" sz="2400" dirty="0">
                <a:latin typeface="Courier" pitchFamily="2" charset="0"/>
              </a:rPr>
              <a:t>open() </a:t>
            </a:r>
            <a:r>
              <a:rPr lang="en-GB" sz="2400" dirty="0"/>
              <a:t>function creates a file object </a:t>
            </a:r>
          </a:p>
          <a:p>
            <a:pPr lvl="1"/>
            <a:r>
              <a:rPr lang="en-GB" sz="2000" dirty="0"/>
              <a:t>can use to read and / or write data </a:t>
            </a:r>
          </a:p>
          <a:p>
            <a:pPr lvl="1"/>
            <a:r>
              <a:rPr lang="en-GB" sz="2000" dirty="0"/>
              <a:t>requires the name of the file you want to work with</a:t>
            </a:r>
          </a:p>
          <a:p>
            <a:pPr lvl="1"/>
            <a:r>
              <a:rPr lang="en-GB" sz="2000" dirty="0"/>
              <a:t>optionally you can specify the access mode</a:t>
            </a:r>
          </a:p>
          <a:p>
            <a:r>
              <a:rPr lang="en-GB" sz="2400" dirty="0"/>
              <a:t>Signature for open function</a:t>
            </a:r>
          </a:p>
          <a:p>
            <a:endParaRPr lang="en-GB" sz="2400" dirty="0"/>
          </a:p>
          <a:p>
            <a:pPr lvl="1"/>
            <a:r>
              <a:rPr lang="en-GB" sz="2000" dirty="0" err="1">
                <a:latin typeface="Courier" pitchFamily="2" charset="0"/>
              </a:rPr>
              <a:t>file_name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/>
              <a:t>indicates the file to be accessed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access_mode</a:t>
            </a:r>
            <a:r>
              <a:rPr lang="en-GB" sz="2000" dirty="0">
                <a:latin typeface="Courier" pitchFamily="2" charset="0"/>
              </a:rPr>
              <a:t> </a:t>
            </a:r>
            <a:r>
              <a:rPr lang="en-GB" sz="2000" dirty="0"/>
              <a:t>determines mode file opened in</a:t>
            </a:r>
          </a:p>
          <a:p>
            <a:pPr lvl="2"/>
            <a:r>
              <a:rPr lang="en-GB" sz="1600" dirty="0"/>
              <a:t>i.e. read (default), write, append, etc. </a:t>
            </a:r>
          </a:p>
          <a:p>
            <a:pPr lvl="2"/>
            <a:r>
              <a:rPr lang="en-GB" sz="1600" dirty="0"/>
              <a:t>in text (default) or binary modes</a:t>
            </a:r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733C4-F2BD-664B-A891-2CACCED6C33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7ECB-FBFB-8E4A-AABD-67C14036E7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C8F0-DC60-B64A-9FC9-D5C1AEDD17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E4AEC-0BAE-3740-8999-E8F9DFBD22E4}"/>
              </a:ext>
            </a:extLst>
          </p:cNvPr>
          <p:cNvSpPr txBox="1"/>
          <p:nvPr/>
        </p:nvSpPr>
        <p:spPr>
          <a:xfrm>
            <a:off x="1583069" y="4005064"/>
            <a:ext cx="491759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file_object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access_mode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076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965FE3D8-C341-42B3-B353-5C925960F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57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B5DD-3672-4847-B671-E6740A6B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 Modes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908630-AC2E-F247-B6B2-AB53F205CE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6044" y="1474471"/>
          <a:ext cx="8913814" cy="5050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284">
                  <a:extLst>
                    <a:ext uri="{9D8B030D-6E8A-4147-A177-3AD203B41FA5}">
                      <a16:colId xmlns:a16="http://schemas.microsoft.com/office/drawing/2014/main" val="2854751900"/>
                    </a:ext>
                  </a:extLst>
                </a:gridCol>
                <a:gridCol w="8200530">
                  <a:extLst>
                    <a:ext uri="{9D8B030D-6E8A-4147-A177-3AD203B41FA5}">
                      <a16:colId xmlns:a16="http://schemas.microsoft.com/office/drawing/2014/main" val="257932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rgbClr val="EEEEEE"/>
                          </a:solidFill>
                          <a:effectLst/>
                          <a:latin typeface="Times New Roman" panose="02020603050405020304" pitchFamily="18" charset="0"/>
                        </a:rPr>
                        <a:t>Mode</a:t>
                      </a:r>
                      <a:endParaRPr lang="en-GB" dirty="0">
                        <a:solidFill>
                          <a:srgbClr val="EEEEEE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b="1">
                          <a:solidFill>
                            <a:srgbClr val="EEEEEE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  <a:endParaRPr lang="en-GB">
                        <a:solidFill>
                          <a:srgbClr val="EEEEEE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0994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r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reading only (default).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44443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rb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reading only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96930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r+ 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reading and writing. Cursor at start of file.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52045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rb+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 Opens a file for both reading and writing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765653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w 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writing only. Overwrites the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70832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wb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writing only in binary format. Overwrites the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83753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writing and reading. Overwrites the existing file if the file exists.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372289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wb+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writing and reading in binary format. Overwrites the existing file if the file exists. Cursor at end of file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45353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  <a:latin typeface="Calibri" panose="020F0502020204030204" pitchFamily="34" charset="0"/>
                        </a:rPr>
                        <a:t>a  </a:t>
                      </a:r>
                      <a:endParaRPr lang="en-GB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appending. If the file does not exist, it creates a new file for writing.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19945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GB" b="1">
                          <a:effectLst/>
                          <a:latin typeface="Times New Roman" panose="02020603050405020304" pitchFamily="18" charset="0"/>
                        </a:rPr>
                        <a:t>b </a:t>
                      </a:r>
                      <a:endParaRPr lang="en-GB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appending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2112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a+ 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appending and reading. Cursor at end of file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10306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>
                          <a:effectLst/>
                          <a:latin typeface="Calibri" panose="020F0502020204030204" pitchFamily="34" charset="0"/>
                        </a:rPr>
                        <a:t>ab+</a:t>
                      </a:r>
                      <a:endParaRPr lang="en-GB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51435" marT="51435" marB="0"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  <a:latin typeface="Calibri" panose="020F0502020204030204" pitchFamily="34" charset="0"/>
                        </a:rPr>
                        <a:t>Opens a file for both appending and reading in binary format. </a:t>
                      </a:r>
                    </a:p>
                  </a:txBody>
                  <a:tcPr marL="0" marR="51435" marT="51435" marB="0" anchor="ctr"/>
                </a:tc>
                <a:extLst>
                  <a:ext uri="{0D108BD9-81ED-4DB2-BD59-A6C34878D82A}">
                    <a16:rowId xmlns:a16="http://schemas.microsoft.com/office/drawing/2014/main" val="40011438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97AC-642D-874B-B553-C98ACEC5AE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0C922-E5BC-C943-9598-83FB4B0DBAF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A6D71-6507-F542-AD44-04A4F1D13D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pic>
        <p:nvPicPr>
          <p:cNvPr id="8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410071C4-4A44-D437-C3D5-80B5E72B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2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DCC8-F214-E34E-BFEF-215D33CD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FF9E-C533-A04D-BE2C-B6CDA365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Can read info from file object via</a:t>
            </a:r>
          </a:p>
          <a:p>
            <a:pPr lvl="1"/>
            <a:r>
              <a:rPr lang="en-GB" sz="2000" dirty="0">
                <a:latin typeface="Courier" pitchFamily="2" charset="0"/>
              </a:rPr>
              <a:t>read()</a:t>
            </a:r>
            <a:r>
              <a:rPr lang="en-GB" sz="2000" dirty="0"/>
              <a:t>, </a:t>
            </a:r>
            <a:r>
              <a:rPr lang="en-GB" sz="2000" dirty="0" err="1">
                <a:latin typeface="Courier" pitchFamily="2" charset="0"/>
              </a:rPr>
              <a:t>readline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and </a:t>
            </a:r>
            <a:r>
              <a:rPr lang="en-GB" sz="2000" dirty="0" err="1">
                <a:latin typeface="Courier" pitchFamily="2" charset="0"/>
              </a:rPr>
              <a:t>readlines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methods</a:t>
            </a:r>
          </a:p>
          <a:p>
            <a:pPr lvl="1"/>
            <a:r>
              <a:rPr lang="en-GB" sz="2000" dirty="0">
                <a:latin typeface="Courier" pitchFamily="2" charset="0"/>
              </a:rPr>
              <a:t>read() </a:t>
            </a:r>
            <a:r>
              <a:rPr lang="en-GB" sz="2000" dirty="0"/>
              <a:t>return the entire contents of the file as a single string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readline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next line from a file</a:t>
            </a:r>
          </a:p>
          <a:p>
            <a:pPr lvl="1"/>
            <a:r>
              <a:rPr lang="en-GB" sz="2000" dirty="0" err="1">
                <a:latin typeface="Courier" pitchFamily="2" charset="0"/>
              </a:rPr>
              <a:t>readlines</a:t>
            </a:r>
            <a:r>
              <a:rPr lang="en-GB" sz="2000" dirty="0">
                <a:latin typeface="Courier" pitchFamily="2" charset="0"/>
              </a:rPr>
              <a:t>() </a:t>
            </a:r>
            <a:r>
              <a:rPr lang="en-GB" sz="2000" dirty="0"/>
              <a:t>method returns a list of all the lines in a file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4400" dirty="0"/>
          </a:p>
          <a:p>
            <a:r>
              <a:rPr lang="en-GB" sz="2400" dirty="0"/>
              <a:t>Don’t forget to </a:t>
            </a:r>
            <a:r>
              <a:rPr lang="en-GB" sz="2400" b="1" dirty="0">
                <a:solidFill>
                  <a:srgbClr val="0000FF"/>
                </a:solidFill>
              </a:rPr>
              <a:t>close</a:t>
            </a:r>
            <a:r>
              <a:rPr lang="en-GB" sz="2400" dirty="0"/>
              <a:t> the file object</a:t>
            </a:r>
          </a:p>
          <a:p>
            <a:r>
              <a:rPr lang="en-GB" sz="2400" dirty="0"/>
              <a:t>Once a line is read it won’t be read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91E95-70C6-3F45-95F0-C111222606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AEE67-CA2F-DA48-A270-3DCBD935117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4AA23-846F-B949-82E5-9494ABBEDB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C6393-8341-EF42-8EE3-256788156AE6}"/>
              </a:ext>
            </a:extLst>
          </p:cNvPr>
          <p:cNvSpPr txBox="1"/>
          <p:nvPr/>
        </p:nvSpPr>
        <p:spPr>
          <a:xfrm>
            <a:off x="5010186" y="3864769"/>
            <a:ext cx="396044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Read multiple lines of data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= open('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lines = 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print(line, end='')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9DFA93-CF2F-844C-BFDB-A6E0BA5B31B0}"/>
              </a:ext>
            </a:extLst>
          </p:cNvPr>
          <p:cNvSpPr txBox="1"/>
          <p:nvPr/>
        </p:nvSpPr>
        <p:spPr>
          <a:xfrm>
            <a:off x="970655" y="3864769"/>
            <a:ext cx="333427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Read one line of data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= 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line_of_data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file.readline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line_of_data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end='')</a:t>
            </a:r>
          </a:p>
          <a:p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9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AA7B2B30-8394-956C-A64E-C0C3D36D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0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A379-B08F-3C4C-9D61-85CF1EEC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Contents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D4E8-003D-DB4D-92BC-AAF6421CE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844823"/>
            <a:ext cx="8913681" cy="4100365"/>
          </a:xfrm>
        </p:spPr>
        <p:txBody>
          <a:bodyPr/>
          <a:lstStyle/>
          <a:p>
            <a:r>
              <a:rPr lang="en-US" sz="2400" dirty="0"/>
              <a:t>Often want to process contents of file a line at a time</a:t>
            </a:r>
          </a:p>
          <a:p>
            <a:r>
              <a:rPr lang="en-GB" sz="2400" dirty="0"/>
              <a:t>File objects support iteration: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9924-4293-234E-881A-28E7DFD9605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314EF-9146-F449-B487-32FCF94B61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A42C4-41FF-3A40-A900-45D4CAC0F9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5ACDD-3B71-AA42-AE8A-D1F17D3864DF}"/>
              </a:ext>
            </a:extLst>
          </p:cNvPr>
          <p:cNvSpPr txBox="1"/>
          <p:nvPr/>
        </p:nvSpPr>
        <p:spPr>
          <a:xfrm>
            <a:off x="3008784" y="3156341"/>
            <a:ext cx="338437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= open('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r'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line in file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print(line, end='')</a:t>
            </a:r>
          </a:p>
          <a:p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8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EB610AE7-E14C-67DD-6604-024BE0073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4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14FC-CFA0-D646-BE3A-336CCB78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files and with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F9AF-D066-1B4D-8D9A-D24B5196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File type implements the </a:t>
            </a:r>
            <a:r>
              <a:rPr lang="en-US" sz="2400" i="1" dirty="0"/>
              <a:t>Context Manager Protocol</a:t>
            </a:r>
          </a:p>
          <a:p>
            <a:pPr lvl="1"/>
            <a:r>
              <a:rPr lang="en-US" sz="2000" dirty="0"/>
              <a:t>can use in a </a:t>
            </a:r>
            <a:r>
              <a:rPr lang="en-US" sz="2000" dirty="0">
                <a:latin typeface="Courier" pitchFamily="2" charset="0"/>
              </a:rPr>
              <a:t>with as </a:t>
            </a:r>
            <a:r>
              <a:rPr lang="en-US" sz="2000" dirty="0"/>
              <a:t>statement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entry</a:t>
            </a:r>
            <a:r>
              <a:rPr lang="en-US" sz="2000" dirty="0"/>
              <a:t> behaviour opens file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exit</a:t>
            </a:r>
            <a:r>
              <a:rPr lang="en-US" sz="2000" dirty="0"/>
              <a:t> behaviour closes the file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best practice / pythonic way to open and close files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628E-DF1B-AE44-9885-299864DF3B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D065B-FE5A-F44A-9DAE-99AFC2F9D0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AD2E-1428-7A4A-90FF-10C299DECE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723CC6-C312-F444-AA47-79D1EC9B4CCB}"/>
              </a:ext>
            </a:extLst>
          </p:cNvPr>
          <p:cNvSpPr txBox="1"/>
          <p:nvPr/>
        </p:nvSpPr>
        <p:spPr>
          <a:xfrm>
            <a:off x="2504728" y="3645024"/>
            <a:ext cx="3709272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open(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GB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myfile.txt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') as </a:t>
            </a:r>
            <a:r>
              <a:rPr lang="en-GB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lines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print(line, end='')</a:t>
            </a:r>
          </a:p>
        </p:txBody>
      </p:sp>
      <p:pic>
        <p:nvPicPr>
          <p:cNvPr id="9" name="Picture 4" descr="Light bulb ideas - Free Stock Photo by Merelize on Stockvault.net">
            <a:extLst>
              <a:ext uri="{FF2B5EF4-FFF2-40B4-BE49-F238E27FC236}">
                <a16:creationId xmlns:a16="http://schemas.microsoft.com/office/drawing/2014/main" id="{7C11F467-D7CC-A1E5-3FE4-BAC272572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76" y="333989"/>
            <a:ext cx="951136" cy="97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4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7C59-3E76-354E-872B-8FF0582B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Access </a:t>
            </a:r>
            <a:r>
              <a:rPr lang="en-GB"/>
              <a:t>can raise </a:t>
            </a:r>
            <a:r>
              <a:rPr lang="en-GB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E2F32-3144-9F49-BBFD-A2B0D086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Try accessing a file that does not exist!</a:t>
            </a:r>
          </a:p>
          <a:p>
            <a:endParaRPr lang="en-GB" sz="2400" dirty="0"/>
          </a:p>
          <a:p>
            <a:pPr lvl="2"/>
            <a:endParaRPr lang="en-GB" sz="1600" dirty="0"/>
          </a:p>
          <a:p>
            <a:pPr marL="0" indent="0">
              <a:buNone/>
            </a:pPr>
            <a:r>
              <a:rPr lang="en-GB" sz="2400" dirty="0"/>
              <a:t>	</a:t>
            </a:r>
          </a:p>
          <a:p>
            <a:r>
              <a:rPr lang="en-GB" sz="2400" dirty="0"/>
              <a:t>Can wrap in try 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2E934-7AD9-1749-9231-420C4D6B3EE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4CAD-787D-104A-81AA-8D6A9A0453B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E9AF-C54F-AF4E-8136-70BCB1ADF4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91DB6-13F9-8842-9ADA-C0071234C809}"/>
              </a:ext>
            </a:extLst>
          </p:cNvPr>
          <p:cNvSpPr txBox="1"/>
          <p:nvPr/>
        </p:nvSpPr>
        <p:spPr>
          <a:xfrm>
            <a:off x="848544" y="2112039"/>
            <a:ext cx="5400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('myfile2.txt', 'r')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f: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lines = 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f.readlines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lines: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       print(line, end='')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147A8-8524-5048-9892-8719F2CE4B62}"/>
              </a:ext>
            </a:extLst>
          </p:cNvPr>
          <p:cNvSpPr txBox="1"/>
          <p:nvPr/>
        </p:nvSpPr>
        <p:spPr>
          <a:xfrm>
            <a:off x="3756021" y="2712203"/>
            <a:ext cx="5544616" cy="954107"/>
          </a:xfrm>
          <a:prstGeom prst="rect">
            <a:avLst/>
          </a:prstGeom>
          <a:solidFill>
            <a:srgbClr val="FFD2C8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Traceback (most recent call last):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File "/read-file-using-</a:t>
            </a:r>
            <a:r>
              <a:rPr lang="en-GB" sz="1400" dirty="0" err="1">
                <a:solidFill>
                  <a:schemeClr val="tx1"/>
                </a:solidFill>
              </a:rPr>
              <a:t>with.py</a:t>
            </a:r>
            <a:r>
              <a:rPr lang="en-GB" sz="1400" dirty="0">
                <a:solidFill>
                  <a:schemeClr val="tx1"/>
                </a:solidFill>
              </a:rPr>
              <a:t>", line 4, in &lt;module&gt;</a:t>
            </a:r>
          </a:p>
          <a:p>
            <a:r>
              <a:rPr lang="en-GB" sz="1400" dirty="0">
                <a:solidFill>
                  <a:schemeClr val="tx1"/>
                </a:solidFill>
              </a:rPr>
              <a:t>    with open('myfile2.txt', 'r') as f:</a:t>
            </a:r>
          </a:p>
          <a:p>
            <a:r>
              <a:rPr lang="en-GB" sz="1400" dirty="0" err="1">
                <a:solidFill>
                  <a:schemeClr val="tx1"/>
                </a:solidFill>
              </a:rPr>
              <a:t>FileNotFoundError</a:t>
            </a:r>
            <a:r>
              <a:rPr lang="en-GB" sz="1400" dirty="0">
                <a:solidFill>
                  <a:schemeClr val="tx1"/>
                </a:solidFill>
              </a:rPr>
              <a:t>: [</a:t>
            </a:r>
            <a:r>
              <a:rPr lang="en-GB" sz="1400" dirty="0" err="1">
                <a:solidFill>
                  <a:schemeClr val="tx1"/>
                </a:solidFill>
              </a:rPr>
              <a:t>Errno</a:t>
            </a:r>
            <a:r>
              <a:rPr lang="en-GB" sz="1400" dirty="0">
                <a:solidFill>
                  <a:schemeClr val="tx1"/>
                </a:solidFill>
              </a:rPr>
              <a:t> 2] No such file or directory: 'myfile2.txt'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725773-374F-7948-B191-C4FDE012BA11}"/>
              </a:ext>
            </a:extLst>
          </p:cNvPr>
          <p:cNvSpPr txBox="1"/>
          <p:nvPr/>
        </p:nvSpPr>
        <p:spPr>
          <a:xfrm>
            <a:off x="992560" y="4103638"/>
            <a:ext cx="3856221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1"/>
                </a:solidFill>
              </a:rPr>
              <a:t>try</a:t>
            </a:r>
            <a:r>
              <a:rPr lang="en-GB" dirty="0">
                <a:solidFill>
                  <a:schemeClr val="tx1"/>
                </a:solidFill>
              </a:rPr>
              <a:t>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</a:t>
            </a:r>
            <a:r>
              <a:rPr lang="en-GB" b="1" dirty="0">
                <a:solidFill>
                  <a:schemeClr val="tx1"/>
                </a:solidFill>
              </a:rPr>
              <a:t>with</a:t>
            </a:r>
            <a:r>
              <a:rPr lang="en-GB" dirty="0">
                <a:solidFill>
                  <a:schemeClr val="tx1"/>
                </a:solidFill>
              </a:rPr>
              <a:t> open(</a:t>
            </a:r>
            <a:r>
              <a:rPr lang="en-GB" b="1" dirty="0">
                <a:solidFill>
                  <a:schemeClr val="tx1"/>
                </a:solidFill>
              </a:rPr>
              <a:t>'myfile2.txt'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b="1" dirty="0">
                <a:solidFill>
                  <a:schemeClr val="tx1"/>
                </a:solidFill>
              </a:rPr>
              <a:t>'r'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b="1" dirty="0">
                <a:solidFill>
                  <a:schemeClr val="tx1"/>
                </a:solidFill>
              </a:rPr>
              <a:t>as</a:t>
            </a:r>
            <a:r>
              <a:rPr lang="en-GB" dirty="0">
                <a:solidFill>
                  <a:schemeClr val="tx1"/>
                </a:solidFill>
              </a:rPr>
              <a:t> f: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    lines = </a:t>
            </a:r>
            <a:r>
              <a:rPr lang="en-GB" dirty="0" err="1">
                <a:solidFill>
                  <a:schemeClr val="tx1"/>
                </a:solidFill>
              </a:rPr>
              <a:t>f.readlines</a:t>
            </a:r>
            <a:r>
              <a:rPr lang="en-GB" dirty="0">
                <a:solidFill>
                  <a:schemeClr val="tx1"/>
                </a:solidFill>
              </a:rPr>
              <a:t>()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    </a:t>
            </a:r>
            <a:r>
              <a:rPr lang="en-GB" b="1" dirty="0">
                <a:solidFill>
                  <a:schemeClr val="tx1"/>
                </a:solidFill>
              </a:rPr>
              <a:t>for</a:t>
            </a:r>
            <a:r>
              <a:rPr lang="en-GB" dirty="0">
                <a:solidFill>
                  <a:schemeClr val="tx1"/>
                </a:solidFill>
              </a:rPr>
              <a:t> line </a:t>
            </a:r>
            <a:r>
              <a:rPr lang="en-GB" b="1" dirty="0">
                <a:solidFill>
                  <a:schemeClr val="tx1"/>
                </a:solidFill>
              </a:rPr>
              <a:t>in</a:t>
            </a:r>
            <a:r>
              <a:rPr lang="en-GB" dirty="0">
                <a:solidFill>
                  <a:schemeClr val="tx1"/>
                </a:solidFill>
              </a:rPr>
              <a:t> lines: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        print(line, end=</a:t>
            </a:r>
            <a:r>
              <a:rPr lang="en-GB" b="1" dirty="0">
                <a:solidFill>
                  <a:schemeClr val="tx1"/>
                </a:solidFill>
              </a:rPr>
              <a:t>''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b="1" dirty="0">
                <a:solidFill>
                  <a:schemeClr val="tx1"/>
                </a:solidFill>
              </a:rPr>
              <a:t>except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FileNotFoundError</a:t>
            </a:r>
            <a:r>
              <a:rPr lang="en-GB" dirty="0">
                <a:solidFill>
                  <a:schemeClr val="tx1"/>
                </a:solidFill>
              </a:rPr>
              <a:t> as err: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</a:t>
            </a:r>
            <a:r>
              <a:rPr lang="en-GB" b="1" dirty="0">
                <a:solidFill>
                  <a:schemeClr val="tx1"/>
                </a:solidFill>
              </a:rPr>
              <a:t>'oops'</a:t>
            </a:r>
            <a:r>
              <a:rPr lang="en-GB" dirty="0">
                <a:solidFill>
                  <a:schemeClr val="tx1"/>
                </a:solidFill>
              </a:rPr>
              <a:t>)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print(err)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B7F83-CC1E-394E-BD53-20D089B9E8EA}"/>
              </a:ext>
            </a:extLst>
          </p:cNvPr>
          <p:cNvSpPr txBox="1"/>
          <p:nvPr/>
        </p:nvSpPr>
        <p:spPr>
          <a:xfrm>
            <a:off x="3904506" y="6001406"/>
            <a:ext cx="4000822" cy="523220"/>
          </a:xfrm>
          <a:prstGeom prst="rect">
            <a:avLst/>
          </a:prstGeom>
          <a:solidFill>
            <a:srgbClr val="BEFFBE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oops</a:t>
            </a:r>
          </a:p>
          <a:p>
            <a:r>
              <a:rPr lang="en-GB" sz="1400" dirty="0">
                <a:solidFill>
                  <a:schemeClr val="tx1"/>
                </a:solidFill>
              </a:rPr>
              <a:t>[</a:t>
            </a:r>
            <a:r>
              <a:rPr lang="en-GB" sz="1400" dirty="0" err="1">
                <a:solidFill>
                  <a:schemeClr val="tx1"/>
                </a:solidFill>
              </a:rPr>
              <a:t>Errno</a:t>
            </a:r>
            <a:r>
              <a:rPr lang="en-GB" sz="1400" dirty="0">
                <a:solidFill>
                  <a:schemeClr val="tx1"/>
                </a:solidFill>
              </a:rPr>
              <a:t> 2] No such file or directory: 'myfile2.txt'</a:t>
            </a:r>
          </a:p>
        </p:txBody>
      </p:sp>
      <p:pic>
        <p:nvPicPr>
          <p:cNvPr id="11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F24A8498-B8DA-ACD5-876E-B48CF886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81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4ADF-79BF-C649-BD95-789994BE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87632-1C3C-4F40-98C2-0CCEFDF1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file object’s </a:t>
            </a:r>
            <a:r>
              <a:rPr lang="en-US" sz="2400" dirty="0">
                <a:latin typeface="Courier" pitchFamily="2" charset="0"/>
              </a:rPr>
              <a:t>write() </a:t>
            </a:r>
            <a:r>
              <a:rPr lang="en-US" sz="2400" dirty="0"/>
              <a:t>method </a:t>
            </a:r>
          </a:p>
          <a:p>
            <a:pPr lvl="1"/>
            <a:r>
              <a:rPr lang="en-US" sz="2000" dirty="0"/>
              <a:t>assuming file was opened in write mode</a:t>
            </a:r>
          </a:p>
          <a:p>
            <a:pPr lvl="1"/>
            <a:r>
              <a:rPr lang="en-GB" sz="2000" dirty="0"/>
              <a:t>write method </a:t>
            </a:r>
            <a:r>
              <a:rPr lang="en-GB" sz="2000" i="1" dirty="0"/>
              <a:t>does not</a:t>
            </a:r>
            <a:r>
              <a:rPr lang="en-GB" sz="2000" dirty="0"/>
              <a:t> add a newline character ('\n') to the end of line</a:t>
            </a:r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endParaRPr lang="en-GB" sz="2800" dirty="0"/>
          </a:p>
          <a:p>
            <a:pPr lvl="1"/>
            <a:endParaRPr lang="en-GB" sz="2000" dirty="0"/>
          </a:p>
          <a:p>
            <a:pPr lvl="1"/>
            <a:endParaRPr lang="en-GB" sz="2000" dirty="0"/>
          </a:p>
          <a:p>
            <a:pPr lvl="1"/>
            <a:r>
              <a:rPr lang="en-GB" sz="2000" dirty="0"/>
              <a:t>don’t forget to close the file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E1070-0F69-2640-AA63-BA83DA18BD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21/12/2022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5E74-EE4B-AD42-878A-E4C5A281C9D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files &amp; directories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77C6-6007-3C41-AB50-7B8875B8CD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defRPr/>
            </a:pPr>
            <a:fld id="{18317CFC-9530-4DD8-A082-6933CE16E3A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pic>
        <p:nvPicPr>
          <p:cNvPr id="8" name="Picture 4" descr="Data File Document Svg Png Icon Free Download (#522255) - OnlineWebFonts.COM">
            <a:extLst>
              <a:ext uri="{FF2B5EF4-FFF2-40B4-BE49-F238E27FC236}">
                <a16:creationId xmlns:a16="http://schemas.microsoft.com/office/drawing/2014/main" id="{8FA846D4-A2D7-CC9C-CD96-5E6176B11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376" y="442877"/>
            <a:ext cx="724595" cy="7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29244C-BB5A-A3C6-A5AC-5C7EF3FFE816}"/>
              </a:ext>
            </a:extLst>
          </p:cNvPr>
          <p:cNvSpPr txBox="1"/>
          <p:nvPr/>
        </p:nvSpPr>
        <p:spPr>
          <a:xfrm>
            <a:off x="1712640" y="3429000"/>
            <a:ext cx="5847551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Writing file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with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n-GB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('myfile2.txt', ‘w') 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f:</a:t>
            </a:r>
            <a:b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from Python!!\n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 with files is easy...\n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b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cool ...\n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</a:p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		</a:t>
            </a:r>
            <a:r>
              <a:rPr lang="en-GB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(str(42)) # only writes strings</a:t>
            </a:r>
          </a:p>
          <a:p>
            <a:r>
              <a:rPr lang="en-GB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FileNotFoundError</a:t>
            </a:r>
            <a:r>
              <a:rPr lang="en-GB" dirty="0">
                <a:solidFill>
                  <a:schemeClr val="tx1"/>
                </a:solidFill>
              </a:rPr>
              <a:t> as err: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    print(err)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2640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aramond"/>
        <a:ea typeface="Arial Unicode MS"/>
        <a:cs typeface="Arial Unicode MS"/>
      </a:majorFont>
      <a:minorFont>
        <a:latin typeface="Verdana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Arial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1694</Words>
  <Application>Microsoft Macintosh PowerPoint</Application>
  <PresentationFormat>A4 Paper (210x297 mm)</PresentationFormat>
  <Paragraphs>235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Courier</vt:lpstr>
      <vt:lpstr>Garamond</vt:lpstr>
      <vt:lpstr>Times New Roman</vt:lpstr>
      <vt:lpstr>Verdana</vt:lpstr>
      <vt:lpstr>Wingdings</vt:lpstr>
      <vt:lpstr>Default Design</vt:lpstr>
      <vt:lpstr>1_Default Design</vt:lpstr>
      <vt:lpstr>Working with Files</vt:lpstr>
      <vt:lpstr>Plan for Session</vt:lpstr>
      <vt:lpstr>Obtaining a reference to a file</vt:lpstr>
      <vt:lpstr>File Access Modes</vt:lpstr>
      <vt:lpstr>Reading Files</vt:lpstr>
      <vt:lpstr>File Contents Iteration</vt:lpstr>
      <vt:lpstr>Using files and with statement</vt:lpstr>
      <vt:lpstr>File Access can raise Errors</vt:lpstr>
      <vt:lpstr>Writing Data to Files</vt:lpstr>
      <vt:lpstr>Renaming and Deleting Files</vt:lpstr>
      <vt:lpstr>Directories</vt:lpstr>
      <vt:lpstr>Directories</vt:lpstr>
      <vt:lpstr>Working with CSV Files</vt:lpstr>
      <vt:lpstr>Working with CSV Files</vt:lpstr>
      <vt:lpstr>Working with CSV Files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</dc:creator>
  <cp:lastModifiedBy>John Hunt</cp:lastModifiedBy>
  <cp:revision>83</cp:revision>
  <dcterms:modified xsi:type="dcterms:W3CDTF">2023-04-03T12:47:09Z</dcterms:modified>
</cp:coreProperties>
</file>