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56" r:id="rId3"/>
    <p:sldId id="327" r:id="rId4"/>
    <p:sldId id="335" r:id="rId5"/>
    <p:sldId id="336" r:id="rId6"/>
    <p:sldId id="337" r:id="rId7"/>
    <p:sldId id="338" r:id="rId8"/>
    <p:sldId id="339" r:id="rId9"/>
    <p:sldId id="349" r:id="rId10"/>
    <p:sldId id="348" r:id="rId11"/>
    <p:sldId id="350" r:id="rId12"/>
    <p:sldId id="345" r:id="rId13"/>
    <p:sldId id="334" r:id="rId14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 autoAdjust="0"/>
    <p:restoredTop sz="96327" autoAdjust="0"/>
  </p:normalViewPr>
  <p:slideViewPr>
    <p:cSldViewPr>
      <p:cViewPr>
        <p:scale>
          <a:sx n="127" d="100"/>
          <a:sy n="127" d="100"/>
        </p:scale>
        <p:origin x="1576" y="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9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Here's a breakdown of why this is useful, especially in the context of experimental physicists and engineers: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Concurrent Execution: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primary advantage of using threads here is the ability to execute multiple tasks concurrently. Each thread (t1, t2, t3) runs the worker function simultaneously.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real-world scenarios, this could represent different tasks like data acquisition, processing, and logging happening at the same time.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Resource Sharing: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Threads share the same memory space, so they can easily share data and resources, making inter-thread communication more efficient.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is beneficial when multiple tasks need to access shared resources or data structures, like updating a shared data buffer from different data sources.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Improved Responsiveness: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applications with a user interface, threading can prevent the UI from becoming unresponsive while executing time-consuming operations.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 instance, a monitoring application for experimental setups can continue updating the interface while processing data in the background.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Parallelism in Multi-Core Systems: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Although Python threads are subject to the Global Interpreter Lock (GIL) and don't achieve true parallelism, they can still provide benefits on multi-core systems for I/O-bound tasks.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scenarios where tasks are waiting for external resources or data (like reading from sensors), threads can manage multiple operations simultaneously, making better use of system resources.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Simplicity in Asynchronous Operations: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Threads can simplify the design of a program where tasks need to be performed asynchronously, like sending a query to a database while performing computations.</a:t>
            </a:r>
          </a:p>
          <a:p>
            <a:pPr algn="l"/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However, it's important to note the limitations of threading in Python, particularly due to the GIL, which prevents multiple native threads from executing Python bytecodes at once. This means for CPU-bound tasks, threads won't provide a speed-up and might even cause overhead. For such tasks, multiprocessing is often a better choice.</a:t>
            </a: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7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Here's a breakdown of why this is useful, especially in the context of experimental physicists and engineers: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Concurrent Execution: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primary advantage of using threads here is the ability to execute multiple tasks concurrently. Each thread (t1, t2, t3) runs the worker function simultaneously.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real-world scenarios, this could represent different tasks like data acquisition, processing, and logging happening at the same time.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Resource Sharing: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Threads share the same memory space, so they can easily share data and resources, making inter-thread communication more efficient.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is beneficial when multiple tasks need to access shared resources or data structures, like updating a shared data buffer from different data sources.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Improved Responsiveness: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applications with a user interface, threading can prevent the UI from becoming unresponsive while executing time-consuming operations.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 instance, a monitoring application for experimental setups can continue updating the interface while processing data in the background.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Parallelism in Multi-Core Systems: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Although Python threads are subject to the Global Interpreter Lock (GIL) and don't achieve true parallelism, they can still provide benefits on multi-core systems for I/O-bound tasks.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scenarios where tasks are waiting for external resources or data (like reading from sensors), threads can manage multiple operations simultaneously, making better use of system resources.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Simplicity in Asynchronous Operations: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Threads can simplify the design of a program where tasks need to be performed asynchronously, like sending a query to a database while performing computations.</a:t>
            </a:r>
          </a:p>
          <a:p>
            <a:pPr algn="l"/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However, it's important to note the limitations of threading in Python, particularly due to the GIL, which prevents multiple native threads from executing Python bytecodes at once. This means for CPU-bound tasks, threads won't provide a speed-up and might even cause overhead. For such tasks, multiprocessing is often a better choice.</a:t>
            </a: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56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Here's a breakdown of why this is useful, especially in the context of experimental physicists and engineers: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Concurrent Execution: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primary advantage of using threads here is the ability to execute multiple tasks concurrently. Each thread (t1, t2, t3) runs the worker function simultaneously.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real-world scenarios, this could represent different tasks like data acquisition, processing, and logging happening at the same time.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Resource Sharing: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Threads share the same memory space, so they can easily share data and resources, making inter-thread communication more efficient.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is beneficial when multiple tasks need to access shared resources or data structures, like updating a shared data buffer from different data sources.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Improved Responsiveness: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applications with a user interface, threading can prevent the UI from becoming unresponsive while executing time-consuming operations.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 instance, a monitoring application for experimental setups can continue updating the interface while processing data in the background.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Parallelism in Multi-Core Systems: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Although Python threads are subject to the Global Interpreter Lock (GIL) and don't achieve true parallelism, they can still provide benefits on multi-core systems for I/O-bound tasks.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scenarios where tasks are waiting for external resources or data (like reading from sensors), threads can manage multiple operations simultaneously, making better use of system resources.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Simplicity in Asynchronous Operations: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Threads can simplify the design of a program where tasks need to be performed asynchronously, like sending a query to a database while performing computations.</a:t>
            </a:r>
          </a:p>
          <a:p>
            <a:pPr algn="l"/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However, it's important to note the limitations of threading in Python, particularly due to the GIL, which prevents multiple native threads from executing Python bytecodes at once. This means for CPU-bound tasks, threads won't provide a speed-up and might even cause overhead. For such tasks, multiprocessing is often a better choice.</a:t>
            </a: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7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Introduction to Threads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13364"/>
            <a:ext cx="6400800" cy="1966685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Threading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4" descr="python-logo.png">
            <a:extLst>
              <a:ext uri="{FF2B5EF4-FFF2-40B4-BE49-F238E27FC236}">
                <a16:creationId xmlns:a16="http://schemas.microsoft.com/office/drawing/2014/main" id="{7D4D11BC-0A60-B795-3042-8B6E2860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395596"/>
            <a:ext cx="1168400" cy="1168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8394-1A58-7C4D-881C-C908BD65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2101-3246-4445-86E2-32D7B81F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93" y="1700808"/>
            <a:ext cx="4182575" cy="4213388"/>
          </a:xfrm>
        </p:spPr>
        <p:txBody>
          <a:bodyPr/>
          <a:lstStyle/>
          <a:p>
            <a:r>
              <a:rPr lang="en-GB" sz="2400" dirty="0"/>
              <a:t>Threads are using the same process, so communication is easier.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C096-83FE-4147-BE7F-1AB79E2D6B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FABD8-01B0-BA4A-A723-D360BE18F0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6CED-C570-1A40-9387-8CA13230F5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C6A75-7986-F541-A2C1-52D5CEC25D82}"/>
              </a:ext>
            </a:extLst>
          </p:cNvPr>
          <p:cNvSpPr txBox="1"/>
          <p:nvPr/>
        </p:nvSpPr>
        <p:spPr>
          <a:xfrm>
            <a:off x="4865440" y="1613000"/>
            <a:ext cx="504056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threading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endParaRPr lang="en-GB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read_sensor_data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(queue):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True: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# Simulate reading data from a sensor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data = 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queue.append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endParaRPr lang="en-GB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process_data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(queue):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True: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 queue: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data = 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queue.pop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# Process data (e.g., update graph)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print(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f"Processing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data: {data}")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(0.5)</a:t>
            </a:r>
          </a:p>
          <a:p>
            <a:endParaRPr lang="en-GB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data_queue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[]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thread1 = 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threading.Thread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(target=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read_sensor_data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data_queue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,))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thread2 = 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threading.Thread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(target=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process_data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data_queue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,))</a:t>
            </a:r>
          </a:p>
          <a:p>
            <a:endParaRPr lang="en-GB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thread1.start()</a:t>
            </a:r>
          </a:p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thread2.start()</a:t>
            </a:r>
          </a:p>
        </p:txBody>
      </p:sp>
    </p:spTree>
    <p:extLst>
      <p:ext uri="{BB962C8B-B14F-4D97-AF65-F5344CB8AC3E}">
        <p14:creationId xmlns:p14="http://schemas.microsoft.com/office/powerpoint/2010/main" val="371788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B0E4-C209-C340-94FD-1AB9B4FC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3AD3-3CE3-5847-AECA-08CCC360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41829"/>
            <a:ext cx="8913681" cy="4529138"/>
          </a:xfrm>
        </p:spPr>
        <p:txBody>
          <a:bodyPr/>
          <a:lstStyle/>
          <a:p>
            <a:r>
              <a:rPr lang="en-GB" sz="2400" dirty="0"/>
              <a:t>Timer class represents an action (or task) </a:t>
            </a:r>
          </a:p>
          <a:p>
            <a:pPr lvl="1"/>
            <a:r>
              <a:rPr lang="en-GB" sz="2000" dirty="0"/>
              <a:t>to run after a certain amount of time has elapsed</a:t>
            </a:r>
            <a:endParaRPr lang="en-GB" sz="1600" dirty="0"/>
          </a:p>
          <a:p>
            <a:r>
              <a:rPr lang="en-GB" sz="2400" dirty="0"/>
              <a:t>Signature of Timer class</a:t>
            </a:r>
          </a:p>
          <a:p>
            <a:pPr lvl="3"/>
            <a:endParaRPr lang="en-GB" sz="1400" dirty="0"/>
          </a:p>
          <a:p>
            <a:r>
              <a:rPr lang="en-GB" sz="2400" dirty="0"/>
              <a:t>Print ‘hello’ after 5 seconds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14A0-1073-D741-B109-38B3ACAAA4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ECE5-7D3E-A94C-A9BE-77A312669F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5B60-1D7B-7E4B-9400-792EE0E75D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E1128-2FF4-1841-90A3-69D2F32C7821}"/>
              </a:ext>
            </a:extLst>
          </p:cNvPr>
          <p:cNvSpPr txBox="1"/>
          <p:nvPr/>
        </p:nvSpPr>
        <p:spPr>
          <a:xfrm>
            <a:off x="2737909" y="3791338"/>
            <a:ext cx="337901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>
                <a:solidFill>
                  <a:srgbClr val="0000FF"/>
                </a:solidFill>
              </a:rPr>
              <a:t>from </a:t>
            </a:r>
            <a:r>
              <a:rPr lang="en-GB" b="0" dirty="0">
                <a:solidFill>
                  <a:srgbClr val="0000FF"/>
                </a:solidFill>
              </a:rPr>
              <a:t>threading</a:t>
            </a:r>
            <a:r>
              <a:rPr lang="en-GB" dirty="0">
                <a:solidFill>
                  <a:srgbClr val="0000FF"/>
                </a:solidFill>
              </a:rPr>
              <a:t> import </a:t>
            </a:r>
            <a:r>
              <a:rPr lang="en-GB" b="0" dirty="0">
                <a:solidFill>
                  <a:srgbClr val="0000FF"/>
                </a:solidFill>
              </a:rPr>
              <a:t>Timer</a:t>
            </a:r>
          </a:p>
          <a:p>
            <a:br>
              <a:rPr lang="en-GB" dirty="0"/>
            </a:br>
            <a:r>
              <a:rPr lang="en-GB" dirty="0"/>
              <a:t>def </a:t>
            </a:r>
            <a:r>
              <a:rPr lang="en-GB" b="0" dirty="0"/>
              <a:t>hello():</a:t>
            </a:r>
            <a:br>
              <a:rPr lang="en-GB" b="0" dirty="0"/>
            </a:br>
            <a:r>
              <a:rPr lang="en-GB" b="0" dirty="0"/>
              <a:t>    print('hello')</a:t>
            </a:r>
          </a:p>
          <a:p>
            <a:br>
              <a:rPr lang="en-GB" dirty="0"/>
            </a:br>
            <a:r>
              <a:rPr lang="en-GB" b="0" dirty="0"/>
              <a:t>print('Starting')</a:t>
            </a:r>
            <a:br>
              <a:rPr lang="en-GB" b="0" dirty="0"/>
            </a:br>
            <a:r>
              <a:rPr lang="en-GB" b="0" dirty="0">
                <a:solidFill>
                  <a:srgbClr val="0000FF"/>
                </a:solidFill>
              </a:rPr>
              <a:t>t = Timer(5, hello)</a:t>
            </a:r>
            <a:br>
              <a:rPr lang="en-GB" b="0" dirty="0">
                <a:solidFill>
                  <a:srgbClr val="0000FF"/>
                </a:solidFill>
              </a:rPr>
            </a:br>
            <a:r>
              <a:rPr lang="en-GB" b="0" dirty="0" err="1">
                <a:solidFill>
                  <a:srgbClr val="0000FF"/>
                </a:solidFill>
              </a:rPr>
              <a:t>t.start</a:t>
            </a:r>
            <a:r>
              <a:rPr lang="en-GB" b="0" dirty="0">
                <a:solidFill>
                  <a:srgbClr val="0000FF"/>
                </a:solidFill>
              </a:rPr>
              <a:t>()</a:t>
            </a:r>
            <a:br>
              <a:rPr lang="en-GB" b="0" dirty="0">
                <a:solidFill>
                  <a:srgbClr val="0000FF"/>
                </a:solidFill>
              </a:rPr>
            </a:br>
            <a:r>
              <a:rPr lang="en-GB" b="0" dirty="0"/>
              <a:t>print('Done')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67E0C-3885-B043-86E3-1E699B93B75C}"/>
              </a:ext>
            </a:extLst>
          </p:cNvPr>
          <p:cNvSpPr txBox="1"/>
          <p:nvPr/>
        </p:nvSpPr>
        <p:spPr>
          <a:xfrm>
            <a:off x="992560" y="2868347"/>
            <a:ext cx="30098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Timer</a:t>
            </a:r>
            <a:r>
              <a:rPr lang="en-GB" b="0" dirty="0"/>
              <a:t>(interval, function)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4B205-4F6A-4A46-AD14-27D0D215C854}"/>
              </a:ext>
            </a:extLst>
          </p:cNvPr>
          <p:cNvSpPr txBox="1"/>
          <p:nvPr/>
        </p:nvSpPr>
        <p:spPr>
          <a:xfrm>
            <a:off x="5889104" y="5173009"/>
            <a:ext cx="1080120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Starting</a:t>
            </a:r>
          </a:p>
          <a:p>
            <a:r>
              <a:rPr lang="en-GB" sz="1400" dirty="0">
                <a:solidFill>
                  <a:schemeClr val="tx1"/>
                </a:solidFill>
              </a:rPr>
              <a:t>Done</a:t>
            </a:r>
          </a:p>
          <a:p>
            <a:r>
              <a:rPr lang="en-GB" sz="1400" dirty="0">
                <a:solidFill>
                  <a:schemeClr val="tx1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4980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Python Threads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Thread States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Thread Class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Creating a Thread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Passing Arguments to a Thread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Multiple Threads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Timers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Threading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07473-4524-BA4E-982B-ABAB7A35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3F8E-BAE3-9D45-A538-E17B85D7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480E-349A-3441-9697-62ED7B4F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Lightweight, pre-emptive, thread of execution</a:t>
            </a:r>
          </a:p>
          <a:p>
            <a:pPr marL="798513" lvl="6" indent="-341313" eaLnBrk="0" hangingPunct="0">
              <a:lnSpc>
                <a:spcPct val="125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within a single </a:t>
            </a: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process</a:t>
            </a: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Internal to Python runtime </a:t>
            </a:r>
          </a:p>
          <a:p>
            <a:pPr marL="341313" lvl="8" indent="-341313" eaLnBrk="0" hangingPunct="0">
              <a:lnSpc>
                <a:spcPct val="125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Shares the same memory space</a:t>
            </a:r>
          </a:p>
          <a:p>
            <a:pPr marL="341313" lvl="8" indent="-341313" eaLnBrk="0" hangingPunct="0">
              <a:lnSpc>
                <a:spcPct val="125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Implemented by the class Thread</a:t>
            </a:r>
          </a:p>
          <a:p>
            <a:pPr marL="341313" lvl="8" indent="-341313" eaLnBrk="0" hangingPunct="0">
              <a:lnSpc>
                <a:spcPct val="125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Have a priority and a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25B9-4A79-674B-B47E-AAA4B02C549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911B-88FE-EF4B-AE6E-43DCC0E563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E4D3-1AC3-154F-9E38-4B44618F0D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82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DBF28BD-0523-4048-B5B3-990D72A9F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00" y="3212976"/>
            <a:ext cx="4440066" cy="195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C07647-DB8B-5348-B290-9D24DC73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35E7-9B29-1D4A-9680-3D76742D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a thread object is first created it exists, but it is not yet schedulable; it must be started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It is then runnable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Scheduler may run it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Thread may need to wait for another thread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Thread remains runnable or running until its run() method terminates</a:t>
            </a:r>
          </a:p>
          <a:p>
            <a:endParaRPr lang="en-GB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5849-038E-C842-8188-5CE35A4BD31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2FD3-3AF3-B44E-92C9-39F6703E3D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6D806-E6AF-5143-8C4B-4DA7FE2AAD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7" name="Picture 6" descr="Light bulb ideas - Free Stock Photo by Merelize on Stockvault.net">
            <a:extLst>
              <a:ext uri="{FF2B5EF4-FFF2-40B4-BE49-F238E27FC236}">
                <a16:creationId xmlns:a16="http://schemas.microsoft.com/office/drawing/2014/main" id="{C7F2DF40-D36A-A2FA-E19C-5697DC4D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659" y="1619264"/>
            <a:ext cx="522644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76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ACDB-0151-9B44-A662-F815824D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969C-B3D6-4C40-9BC0-CE8A8E187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Defined in the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threading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Defines a thread in Python</a:t>
            </a:r>
          </a:p>
          <a:p>
            <a:pPr lvl="1"/>
            <a:r>
              <a:rPr lang="en-GB" sz="2000" dirty="0">
                <a:latin typeface="Courier" pitchFamily="2" charset="0"/>
                <a:cs typeface="Arial" panose="020B0604020202020204" pitchFamily="34" charset="0"/>
              </a:rPr>
              <a:t>start()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Start the thread</a:t>
            </a:r>
          </a:p>
          <a:p>
            <a:pPr lvl="1"/>
            <a:r>
              <a:rPr lang="en-GB" sz="2000" dirty="0">
                <a:latin typeface="Courier" pitchFamily="2" charset="0"/>
                <a:cs typeface="Arial" panose="020B0604020202020204" pitchFamily="34" charset="0"/>
              </a:rPr>
              <a:t>run()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Method representing the thread’s activity </a:t>
            </a:r>
          </a:p>
          <a:p>
            <a:pPr lvl="2"/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GB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 this method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GB" sz="2000" dirty="0">
                <a:latin typeface="Courier" pitchFamily="2" charset="0"/>
                <a:cs typeface="Arial" panose="020B0604020202020204" pitchFamily="34" charset="0"/>
              </a:rPr>
              <a:t>join(timeout=None)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Wait until the receiving thread terminates</a:t>
            </a:r>
          </a:p>
          <a:p>
            <a:pPr lvl="1"/>
            <a:r>
              <a:rPr lang="en-GB" sz="2000" dirty="0">
                <a:latin typeface="Courier" pitchFamily="2" charset="0"/>
                <a:cs typeface="Arial" panose="020B0604020202020204" pitchFamily="34" charset="0"/>
              </a:rPr>
              <a:t>name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The threads’ name</a:t>
            </a:r>
          </a:p>
          <a:p>
            <a:pPr lvl="1"/>
            <a:r>
              <a:rPr lang="en-GB" sz="2000" dirty="0">
                <a:latin typeface="Courier" pitchFamily="2" charset="0"/>
                <a:cs typeface="Arial" panose="020B0604020202020204" pitchFamily="34" charset="0"/>
              </a:rPr>
              <a:t>ident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The ‘thread identifier’ of this thread or None if the thread has not been started. This is a nonzero integer</a:t>
            </a:r>
          </a:p>
          <a:p>
            <a:pPr lvl="1"/>
            <a:r>
              <a:rPr lang="en-GB" sz="2000" dirty="0" err="1">
                <a:latin typeface="Courier" pitchFamily="2" charset="0"/>
                <a:cs typeface="Arial" panose="020B0604020202020204" pitchFamily="34" charset="0"/>
              </a:rPr>
              <a:t>is_alive</a:t>
            </a:r>
            <a:r>
              <a:rPr lang="en-GB" sz="2000" dirty="0">
                <a:latin typeface="Courier" pitchFamily="2" charset="0"/>
                <a:cs typeface="Arial" panose="020B0604020202020204" pitchFamily="34" charset="0"/>
              </a:rPr>
              <a:t>()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True if the run method has not terminated</a:t>
            </a:r>
          </a:p>
          <a:p>
            <a:pPr lvl="1"/>
            <a:r>
              <a:rPr lang="en-GB" sz="2000" dirty="0">
                <a:latin typeface="Courier" pitchFamily="2" charset="0"/>
                <a:cs typeface="Arial" panose="020B0604020202020204" pitchFamily="34" charset="0"/>
              </a:rPr>
              <a:t>daemon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indicating whether thread is a daemon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DDCA-F79C-8A44-B0E3-4B863FEF62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5CF81-DE10-4A4F-8ED9-348C5521EC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3A0A-4433-2B4E-80F8-B004DC878A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7" name="Picture 6" descr="Light bulb ideas - Free Stock Photo by Merelize on Stockvault.net">
            <a:extLst>
              <a:ext uri="{FF2B5EF4-FFF2-40B4-BE49-F238E27FC236}">
                <a16:creationId xmlns:a16="http://schemas.microsoft.com/office/drawing/2014/main" id="{F40AB022-29BB-E60A-CA71-51032EB5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55" y="3169564"/>
            <a:ext cx="666660" cy="68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68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B393-62AA-A54C-A534-DE2D5E21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E7AA-8BCF-0041-80C7-57D3DC7D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2044824"/>
          </a:xfrm>
        </p:spPr>
        <p:txBody>
          <a:bodyPr/>
          <a:lstStyle/>
          <a:p>
            <a:r>
              <a:rPr lang="en-GB" sz="2400" dirty="0"/>
              <a:t>Pass a reference to a callable object </a:t>
            </a:r>
          </a:p>
          <a:p>
            <a:pPr lvl="1"/>
            <a:r>
              <a:rPr lang="en-GB" sz="2000" dirty="0"/>
              <a:t>(such as a function or method) </a:t>
            </a:r>
          </a:p>
          <a:p>
            <a:pPr lvl="1"/>
            <a:r>
              <a:rPr lang="en-GB" sz="2000" dirty="0"/>
              <a:t>into the Thread class constructor</a:t>
            </a:r>
          </a:p>
          <a:p>
            <a:pPr lvl="1"/>
            <a:r>
              <a:rPr lang="en-GB" sz="2000" dirty="0"/>
              <a:t>this reference acts as the target for the Thread to execute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538E-927C-1F42-9FBA-36263CBC86C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AF0B-3F18-C945-8AFE-D5F8FACA90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762B-C324-4C41-BD60-F1C2E7DA78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395F0-0454-5F43-0DA4-647B2FC7780B}"/>
              </a:ext>
            </a:extLst>
          </p:cNvPr>
          <p:cNvSpPr txBox="1"/>
          <p:nvPr/>
        </p:nvSpPr>
        <p:spPr>
          <a:xfrm>
            <a:off x="1136576" y="3479192"/>
            <a:ext cx="4896544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threading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Thread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simple_worker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 = Thread(target=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simple_worker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t1.start()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print(t1.name)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print(t1.ident)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print(t1.is_alive())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3FD52-AE15-E440-0C70-38D241C5CD55}"/>
              </a:ext>
            </a:extLst>
          </p:cNvPr>
          <p:cNvSpPr txBox="1"/>
          <p:nvPr/>
        </p:nvSpPr>
        <p:spPr>
          <a:xfrm>
            <a:off x="5241032" y="4499502"/>
            <a:ext cx="2376264" cy="95410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hello</a:t>
            </a:r>
          </a:p>
          <a:p>
            <a:r>
              <a:rPr lang="en-GB" sz="1400" dirty="0">
                <a:solidFill>
                  <a:schemeClr val="tx1"/>
                </a:solidFill>
              </a:rPr>
              <a:t>Thread-1 (</a:t>
            </a:r>
            <a:r>
              <a:rPr lang="en-GB" sz="1400" dirty="0" err="1">
                <a:solidFill>
                  <a:schemeClr val="tx1"/>
                </a:solidFill>
              </a:rPr>
              <a:t>simple_worker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</a:p>
          <a:p>
            <a:r>
              <a:rPr lang="en-GB" sz="1400" dirty="0">
                <a:solidFill>
                  <a:schemeClr val="tx1"/>
                </a:solidFill>
              </a:rPr>
              <a:t>123145370800128</a:t>
            </a:r>
          </a:p>
          <a:p>
            <a:r>
              <a:rPr lang="en-GB" sz="14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470B8-2F16-8BF4-63F9-CEB98F882246}"/>
              </a:ext>
            </a:extLst>
          </p:cNvPr>
          <p:cNvSpPr txBox="1"/>
          <p:nvPr/>
        </p:nvSpPr>
        <p:spPr>
          <a:xfrm>
            <a:off x="6177136" y="5257800"/>
            <a:ext cx="2376264" cy="95410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Thread-1 (</a:t>
            </a:r>
            <a:r>
              <a:rPr lang="en-GB" sz="1400" dirty="0" err="1">
                <a:solidFill>
                  <a:schemeClr val="tx1"/>
                </a:solidFill>
              </a:rPr>
              <a:t>simple_worker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</a:p>
          <a:p>
            <a:r>
              <a:rPr lang="en-GB" sz="1400" dirty="0">
                <a:solidFill>
                  <a:schemeClr val="tx1"/>
                </a:solidFill>
              </a:rPr>
              <a:t>123145370800128</a:t>
            </a:r>
          </a:p>
          <a:p>
            <a:r>
              <a:rPr lang="en-GB" sz="1400" dirty="0">
                <a:solidFill>
                  <a:schemeClr val="tx1"/>
                </a:solidFill>
              </a:rPr>
              <a:t>True</a:t>
            </a:r>
          </a:p>
          <a:p>
            <a:r>
              <a:rPr lang="en-GB" sz="1400" dirty="0">
                <a:solidFill>
                  <a:schemeClr val="tx1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15130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8394-1A58-7C4D-881C-C908BD65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2101-3246-4445-86E2-32D7B81F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93" y="1385058"/>
            <a:ext cx="8913681" cy="4529138"/>
          </a:xfrm>
        </p:spPr>
        <p:txBody>
          <a:bodyPr/>
          <a:lstStyle/>
          <a:p>
            <a:r>
              <a:rPr lang="en-GB" sz="2400" dirty="0"/>
              <a:t>Parameters can be passed to the function to be run by the thread via the </a:t>
            </a:r>
            <a:r>
              <a:rPr lang="en-GB" sz="2400" dirty="0" err="1">
                <a:latin typeface="Courier" pitchFamily="2" charset="0"/>
              </a:rPr>
              <a:t>args</a:t>
            </a:r>
            <a:r>
              <a:rPr lang="en-GB" sz="2400" dirty="0"/>
              <a:t> parameter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C096-83FE-4147-BE7F-1AB79E2D6B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FABD8-01B0-BA4A-A723-D360BE18F0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6CED-C570-1A40-9387-8CA13230F5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C6A75-7986-F541-A2C1-52D5CEC25D82}"/>
              </a:ext>
            </a:extLst>
          </p:cNvPr>
          <p:cNvSpPr txBox="1"/>
          <p:nvPr/>
        </p:nvSpPr>
        <p:spPr>
          <a:xfrm>
            <a:off x="872869" y="2413219"/>
            <a:ext cx="5040560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threading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Thread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sleep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worker(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range(0, 10):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print(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end='', flush=True)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sleep(1)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 = Thread(target=worker,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 = Thread(target=worker,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 = Thread(target=worker,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t1.start()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t2.start()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t3.start()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0CB1D-64EE-E948-A882-D1D86F69516C}"/>
              </a:ext>
            </a:extLst>
          </p:cNvPr>
          <p:cNvSpPr txBox="1"/>
          <p:nvPr/>
        </p:nvSpPr>
        <p:spPr>
          <a:xfrm>
            <a:off x="5009037" y="5443538"/>
            <a:ext cx="4256197" cy="83099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Starting</a:t>
            </a:r>
          </a:p>
          <a:p>
            <a:r>
              <a:rPr lang="en-GB" sz="1600" dirty="0" err="1">
                <a:solidFill>
                  <a:schemeClr val="tx1"/>
                </a:solidFill>
              </a:rPr>
              <a:t>ABCDone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ABCACBABCABCCBAABCABCABCBAC</a:t>
            </a:r>
          </a:p>
        </p:txBody>
      </p:sp>
    </p:spTree>
    <p:extLst>
      <p:ext uri="{BB962C8B-B14F-4D97-AF65-F5344CB8AC3E}">
        <p14:creationId xmlns:p14="http://schemas.microsoft.com/office/powerpoint/2010/main" val="317012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8394-1A58-7C4D-881C-C908BD65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2101-3246-4445-86E2-32D7B81F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93" y="1385058"/>
            <a:ext cx="8913681" cy="4529138"/>
          </a:xfrm>
        </p:spPr>
        <p:txBody>
          <a:bodyPr/>
          <a:lstStyle/>
          <a:p>
            <a:r>
              <a:rPr lang="en-GB" sz="2400" dirty="0"/>
              <a:t>Parameters can be passed to the function to be run by the thread via the </a:t>
            </a:r>
            <a:r>
              <a:rPr lang="en-GB" sz="2400" dirty="0" err="1">
                <a:latin typeface="Courier" pitchFamily="2" charset="0"/>
              </a:rPr>
              <a:t>args</a:t>
            </a:r>
            <a:r>
              <a:rPr lang="en-GB" sz="2400" dirty="0"/>
              <a:t> parameter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C096-83FE-4147-BE7F-1AB79E2D6B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FABD8-01B0-BA4A-A723-D360BE18F0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6CED-C570-1A40-9387-8CA13230F5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C6A75-7986-F541-A2C1-52D5CEC25D82}"/>
              </a:ext>
            </a:extLst>
          </p:cNvPr>
          <p:cNvSpPr txBox="1"/>
          <p:nvPr/>
        </p:nvSpPr>
        <p:spPr>
          <a:xfrm>
            <a:off x="872869" y="2413219"/>
            <a:ext cx="5040560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threading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Thread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sleep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worker(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range(0, 10):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print(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end='', flush=True)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sleep(1)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 = Thread(target=worker,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 = Thread(target=worker,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 = Thread(target=worker,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t1.start()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t2.start()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t3.start()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0CB1D-64EE-E948-A882-D1D86F69516C}"/>
              </a:ext>
            </a:extLst>
          </p:cNvPr>
          <p:cNvSpPr txBox="1"/>
          <p:nvPr/>
        </p:nvSpPr>
        <p:spPr>
          <a:xfrm>
            <a:off x="5009037" y="5443538"/>
            <a:ext cx="4256197" cy="83099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Starting</a:t>
            </a:r>
          </a:p>
          <a:p>
            <a:r>
              <a:rPr lang="en-GB" sz="1600" dirty="0" err="1">
                <a:solidFill>
                  <a:schemeClr val="tx1"/>
                </a:solidFill>
              </a:rPr>
              <a:t>ABCDone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ABCACBABCABCCBAABCABCABCBAC</a:t>
            </a:r>
          </a:p>
        </p:txBody>
      </p:sp>
    </p:spTree>
    <p:extLst>
      <p:ext uri="{BB962C8B-B14F-4D97-AF65-F5344CB8AC3E}">
        <p14:creationId xmlns:p14="http://schemas.microsoft.com/office/powerpoint/2010/main" val="295704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F44A-77A4-6B42-A82C-C9E4ED35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4217-AA84-A145-B6E0-84D8848E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600200"/>
            <a:ext cx="4865808" cy="4529138"/>
          </a:xfrm>
        </p:spPr>
        <p:txBody>
          <a:bodyPr/>
          <a:lstStyle/>
          <a:p>
            <a:r>
              <a:rPr lang="en-US" sz="2400" dirty="0"/>
              <a:t>What just happened?</a:t>
            </a:r>
          </a:p>
          <a:p>
            <a:pPr lvl="1"/>
            <a:r>
              <a:rPr lang="en-GB" sz="2000" dirty="0"/>
              <a:t>the </a:t>
            </a:r>
            <a:r>
              <a:rPr lang="en-GB" sz="2000" i="1" dirty="0"/>
              <a:t>main</a:t>
            </a:r>
            <a:r>
              <a:rPr lang="en-GB" sz="2000" dirty="0"/>
              <a:t> thread, and three worker threads are all Runnable </a:t>
            </a:r>
          </a:p>
          <a:p>
            <a:pPr lvl="1"/>
            <a:r>
              <a:rPr lang="en-GB" sz="2000" dirty="0"/>
              <a:t>(although only one thread will run at a time). </a:t>
            </a:r>
          </a:p>
          <a:p>
            <a:pPr lvl="1"/>
            <a:r>
              <a:rPr lang="en-GB" sz="2000" dirty="0"/>
              <a:t>This means that once started each worker thread will print out a string, sleep for 1 second and then wait until it is selected to run again</a:t>
            </a:r>
          </a:p>
          <a:p>
            <a:pPr lvl="1"/>
            <a:r>
              <a:rPr lang="en-GB" sz="2000" dirty="0"/>
              <a:t>The scheduler will manage execution of runnable threads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6FDC-9B10-3D4E-BB9B-9A43001437D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7C7FB-7249-6142-A9CD-13BEEABE2C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588AC-0A77-EE40-ACA0-4BA0577ED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47AC18-05F2-7A44-A7E4-8C5AC0EBE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08" y="1972307"/>
            <a:ext cx="3552056" cy="399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0574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1925</Words>
  <Application>Microsoft Macintosh PowerPoint</Application>
  <PresentationFormat>A4 Paper (210x297 mm)</PresentationFormat>
  <Paragraphs>215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Courier</vt:lpstr>
      <vt:lpstr>Garamond</vt:lpstr>
      <vt:lpstr>Söhne</vt:lpstr>
      <vt:lpstr>Times New Roman</vt:lpstr>
      <vt:lpstr>Verdana</vt:lpstr>
      <vt:lpstr>Wingdings</vt:lpstr>
      <vt:lpstr>Default Design</vt:lpstr>
      <vt:lpstr>1_Default Design</vt:lpstr>
      <vt:lpstr>Introduction to Threads</vt:lpstr>
      <vt:lpstr>Plan for Session</vt:lpstr>
      <vt:lpstr>Python Threads</vt:lpstr>
      <vt:lpstr>Thread States</vt:lpstr>
      <vt:lpstr>The Thread Class</vt:lpstr>
      <vt:lpstr>Creating a Thread</vt:lpstr>
      <vt:lpstr>Passing Arguments to a Thread</vt:lpstr>
      <vt:lpstr>Passing Arguments to a Thread</vt:lpstr>
      <vt:lpstr>Multiple Threads</vt:lpstr>
      <vt:lpstr>Sharing Data Structures</vt:lpstr>
      <vt:lpstr>Timers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Kevin Cunningham</cp:lastModifiedBy>
  <cp:revision>95</cp:revision>
  <cp:lastPrinted>2023-03-10T14:06:44Z</cp:lastPrinted>
  <dcterms:modified xsi:type="dcterms:W3CDTF">2024-03-20T20:35:54Z</dcterms:modified>
</cp:coreProperties>
</file>