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330" r:id="rId12"/>
    <p:sldId id="332" r:id="rId13"/>
    <p:sldId id="333" r:id="rId14"/>
    <p:sldId id="334" r:id="rId15"/>
    <p:sldId id="335" r:id="rId16"/>
    <p:sldId id="336" r:id="rId17"/>
    <p:sldId id="33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5"/>
    <p:restoredTop sz="94640"/>
  </p:normalViewPr>
  <p:slideViewPr>
    <p:cSldViewPr snapToGrid="0">
      <p:cViewPr varScale="1">
        <p:scale>
          <a:sx n="197" d="100"/>
          <a:sy n="197" d="100"/>
        </p:scale>
        <p:origin x="47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Can you think of an example of an application you’ve used recently that likely relies on an LLM?</a:t>
            </a:r>
          </a:p>
          <a:p>
            <a:pPr marL="171450" indent="-171450">
              <a:buFontTx/>
              <a:buChar char="-"/>
            </a:pPr>
            <a:r>
              <a:rPr lang="en-GB" dirty="0"/>
              <a:t>A fun way to think about embeddings is as GPS coordinates for concepts in a multi-dimensional space. Words, images, or sentences with similar meanings are 'closer together' in this space.</a:t>
            </a:r>
          </a:p>
          <a:p>
            <a:pPr marL="171450" indent="-171450">
              <a:buFontTx/>
              <a:buChar char="-"/>
            </a:pPr>
            <a:r>
              <a:rPr lang="en-GB" dirty="0"/>
              <a:t>Why not just store embeddings in a traditional database? This is a common question, and the answer lies in the computational overhead. Vector stores are specifically optimized for operations like nearest-</a:t>
            </a:r>
            <a:r>
              <a:rPr lang="en-GB" dirty="0" err="1"/>
              <a:t>neighbor</a:t>
            </a:r>
            <a:r>
              <a:rPr lang="en-GB" dirty="0"/>
              <a:t> searches, which are critical in similarity-based applications.</a:t>
            </a:r>
          </a:p>
          <a:p>
            <a:pPr marL="171450" indent="-171450">
              <a:buFontTx/>
              <a:buChar char="-"/>
            </a:pPr>
            <a:r>
              <a:rPr lang="en-GB" dirty="0"/>
              <a:t>Think of an e-commerce site. The vector store retrieves similar products based on embeddings, while the relational data fills in the details you see on the page.</a:t>
            </a:r>
          </a:p>
          <a:p>
            <a:pPr marL="171450" indent="-171450">
              <a:buFontTx/>
              <a:buChar char="-"/>
            </a:pPr>
            <a:endParaRPr lang="en-GB" dirty="0"/>
          </a:p>
          <a:p>
            <a:pPr marL="171450" indent="-171450">
              <a:buFontTx/>
              <a:buChar char="-"/>
            </a:pPr>
            <a:r>
              <a:rPr lang="en-GB" dirty="0"/>
              <a:t>These components—LLMs, embeddings, vector stores, and JSON/relational data—are the building blocks of modern AI workflows. In the next sections, we’ll dive deeper into their roles, starting with the terminology and vocabulary you need to fully grasp how these pieces fit together.</a:t>
            </a:r>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11</a:t>
            </a:fld>
            <a:endParaRPr lang="en-US"/>
          </a:p>
        </p:txBody>
      </p:sp>
    </p:spTree>
    <p:extLst>
      <p:ext uri="{BB962C8B-B14F-4D97-AF65-F5344CB8AC3E}">
        <p14:creationId xmlns:p14="http://schemas.microsoft.com/office/powerpoint/2010/main" val="1906826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8F98B2"/>
                </a:solidFill>
                <a:effectLst/>
                <a:latin typeface="Satoshi"/>
              </a:rPr>
              <a:t>The </a:t>
            </a:r>
            <a:r>
              <a:rPr lang="en-GB" b="1" i="0" dirty="0">
                <a:solidFill>
                  <a:srgbClr val="8F98B2"/>
                </a:solidFill>
                <a:effectLst/>
                <a:latin typeface="Satoshi"/>
              </a:rPr>
              <a:t>nuances</a:t>
            </a:r>
            <a:r>
              <a:rPr lang="en-GB" b="0" i="0" dirty="0">
                <a:solidFill>
                  <a:srgbClr val="8F98B2"/>
                </a:solidFill>
                <a:effectLst/>
                <a:latin typeface="Satoshi"/>
              </a:rPr>
              <a:t> of natural language or the hidden </a:t>
            </a:r>
            <a:r>
              <a:rPr lang="en-GB" b="1" i="0" dirty="0">
                <a:solidFill>
                  <a:srgbClr val="8F98B2"/>
                </a:solidFill>
                <a:effectLst/>
                <a:latin typeface="Satoshi"/>
              </a:rPr>
              <a:t>meaning</a:t>
            </a:r>
            <a:r>
              <a:rPr lang="en-GB" b="0" i="0" dirty="0">
                <a:solidFill>
                  <a:srgbClr val="8F98B2"/>
                </a:solidFill>
                <a:effectLst/>
                <a:latin typeface="Satoshi"/>
              </a:rPr>
              <a:t> in large datasets of images, sounds, or user interactions are hard to fit into a table. </a:t>
            </a:r>
          </a:p>
          <a:p>
            <a:r>
              <a:rPr lang="en-GB" b="0" i="0" dirty="0">
                <a:solidFill>
                  <a:srgbClr val="8F98B2"/>
                </a:solidFill>
                <a:effectLst/>
                <a:latin typeface="Satoshi"/>
              </a:rPr>
              <a:t>At their core, vector embeddings are about semantics. They take the idea that “a word is known by the company it keeps” and apply it on a grand scale.</a:t>
            </a:r>
          </a:p>
          <a:p>
            <a:endParaRPr lang="en-GB" b="0" i="0" dirty="0">
              <a:solidFill>
                <a:srgbClr val="8F98B2"/>
              </a:solidFill>
              <a:effectLst/>
              <a:latin typeface="Satoshi"/>
            </a:endParaRPr>
          </a:p>
          <a:p>
            <a:r>
              <a:rPr lang="en-GB" dirty="0"/>
              <a:t>Embeddings are the numerical representations of data—whether it’s text, images, or audio—that capture their semantic meaning. Think of embeddings as a way to translate messy, unstructured data into something machines can understand and compare. For instance, the phrase 'cute puppies' and the word 'adorable dogs' might have embeddings that are very close to each other in a multi-dimensional space.</a:t>
            </a:r>
            <a:endParaRPr lang="en-GB" b="0" i="0" dirty="0">
              <a:solidFill>
                <a:srgbClr val="8F98B2"/>
              </a:solidFill>
              <a:effectLst/>
              <a:latin typeface="Satoshi"/>
            </a:endParaRPr>
          </a:p>
          <a:p>
            <a:endParaRPr lang="en-US" dirty="0"/>
          </a:p>
          <a:p>
            <a:r>
              <a:rPr lang="en-GB" dirty="0"/>
              <a:t>Different models produce embeddings with vector spaces of varying dimensions, depending on how the model was designed and trained.</a:t>
            </a:r>
            <a:endParaRPr lang="en-US" dirty="0"/>
          </a:p>
          <a:p>
            <a:endParaRPr lang="en-US" dirty="0"/>
          </a:p>
          <a:p>
            <a:r>
              <a:rPr lang="en-GB" dirty="0"/>
              <a:t>Embeddings are represented as vectors—essentially, multi-dimensional arrays of numbers. These vectors allow us to perform mathematical operations, such as calculating similarity between two data points. It’s through vectors that we can move beyond simple keyword matches to understanding meaning.</a:t>
            </a:r>
          </a:p>
          <a:p>
            <a:endParaRPr lang="en-GB" dirty="0"/>
          </a:p>
          <a:p>
            <a:r>
              <a:rPr lang="en-GB" dirty="0"/>
              <a:t>Most but not all normalise these to 1.</a:t>
            </a:r>
          </a:p>
          <a:p>
            <a:endParaRPr lang="en-GB" dirty="0"/>
          </a:p>
          <a:p>
            <a:r>
              <a:rPr lang="en-US" b="1" dirty="0"/>
              <a:t>Similarity Search</a:t>
            </a:r>
          </a:p>
          <a:p>
            <a:r>
              <a:rPr lang="en-GB" dirty="0"/>
              <a:t>This is where the magic happens. Similarity search allows us to compare embeddings to find the closest matches. For example, in a document database, we could search for text that’s most 'semantically similar' to a given query. This is much more powerful than keyword search, especially for natural language.</a:t>
            </a:r>
          </a:p>
          <a:p>
            <a:endParaRPr lang="en-GB" b="1" dirty="0"/>
          </a:p>
          <a:p>
            <a:r>
              <a:rPr lang="en-GB" b="1" dirty="0"/>
              <a:t>Hybrid Queries</a:t>
            </a:r>
          </a:p>
          <a:p>
            <a:r>
              <a:rPr lang="en-GB" dirty="0"/>
              <a:t>Hybrid queries combine the power of vector-based similarity search with structured database queries. For instance, you could retrieve all products similar to 'wireless earbuds' but filter them by price or stock availability using a traditional SQL query.</a:t>
            </a:r>
            <a:endParaRPr lang="en-US" b="1" dirty="0"/>
          </a:p>
          <a:p>
            <a:endParaRPr lang="en-US" b="1" dirty="0"/>
          </a:p>
          <a:p>
            <a:r>
              <a:rPr lang="en-US" b="1" dirty="0"/>
              <a:t>Any other terms we want to get out on the table?</a:t>
            </a:r>
          </a:p>
          <a:p>
            <a:endParaRPr lang="en-US" b="1" dirty="0"/>
          </a:p>
          <a:p>
            <a:r>
              <a:rPr lang="en-GB" dirty="0"/>
              <a:t>Now that we have a shared understanding of these key terms, we’re ready to explore how they’re applied in practical workflows, starting with embeddings and vector stores.</a:t>
            </a:r>
            <a:endParaRPr lang="en-US" b="1" dirty="0"/>
          </a:p>
          <a:p>
            <a:endParaRPr lang="en-US" b="0" dirty="0"/>
          </a:p>
        </p:txBody>
      </p:sp>
      <p:sp>
        <p:nvSpPr>
          <p:cNvPr id="4" name="Slide Number Placeholder 3"/>
          <p:cNvSpPr>
            <a:spLocks noGrp="1"/>
          </p:cNvSpPr>
          <p:nvPr>
            <p:ph type="sldNum" sz="quarter" idx="5"/>
          </p:nvPr>
        </p:nvSpPr>
        <p:spPr/>
        <p:txBody>
          <a:bodyPr/>
          <a:lstStyle/>
          <a:p>
            <a:fld id="{736D64D0-2C69-4527-83D1-E8DFDFF7AD08}" type="slidenum">
              <a:rPr lang="en-US" smtClean="0"/>
              <a:t>12</a:t>
            </a:fld>
            <a:endParaRPr lang="en-US"/>
          </a:p>
        </p:txBody>
      </p:sp>
    </p:spTree>
    <p:extLst>
      <p:ext uri="{BB962C8B-B14F-4D97-AF65-F5344CB8AC3E}">
        <p14:creationId xmlns:p14="http://schemas.microsoft.com/office/powerpoint/2010/main" val="20253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Input Data:</a:t>
            </a:r>
          </a:p>
          <a:p>
            <a:r>
              <a:rPr lang="en-GB" dirty="0"/>
              <a:t>"Everything starts with raw data. This could be a user query, an uploaded image, or audio input. For example, think of a user typing 'best books on Python' into a search bar or uploading an image for reverse image search. The type of input determines the preprocessing and embedding approach."</a:t>
            </a:r>
          </a:p>
          <a:p>
            <a:r>
              <a:rPr lang="en-GB" b="1" dirty="0"/>
              <a:t>Data Preprocessing:</a:t>
            </a:r>
          </a:p>
          <a:p>
            <a:r>
              <a:rPr lang="en-GB" dirty="0"/>
              <a:t>"Once we have the raw input, preprocessing ensures the data is clean and ready for embedding generation. For text, this might mean tokenizing words, removing </a:t>
            </a:r>
            <a:r>
              <a:rPr lang="en-GB" dirty="0" err="1"/>
              <a:t>stopwords</a:t>
            </a:r>
            <a:r>
              <a:rPr lang="en-GB" dirty="0"/>
              <a:t>, or normalizing casing. For images, it might mean resizing or cropping. Preprocessing ensures that we’re feeding consistent, high-quality data into the next step."</a:t>
            </a:r>
          </a:p>
          <a:p>
            <a:r>
              <a:rPr lang="en-GB" b="1" dirty="0"/>
              <a:t>Prompt to Audience:</a:t>
            </a:r>
            <a:endParaRPr lang="en-GB" dirty="0"/>
          </a:p>
          <a:p>
            <a:pPr>
              <a:buFont typeface="Arial" panose="020B0604020202020204" pitchFamily="34" charset="0"/>
              <a:buChar char="•"/>
            </a:pPr>
            <a:r>
              <a:rPr lang="en-GB" dirty="0"/>
              <a:t>"What challenges do you think preprocessing might introduce when working with large, unstructured datasets?"</a:t>
            </a:r>
          </a:p>
          <a:p>
            <a:r>
              <a:rPr lang="en-GB" b="1" dirty="0"/>
              <a:t>Generate Embeddings:</a:t>
            </a:r>
          </a:p>
          <a:p>
            <a:r>
              <a:rPr lang="en-GB" dirty="0"/>
              <a:t>"After preprocessing, the data is transformed into embeddings using a model like BERT, GPT, or a custom-trained model. These embeddings are essentially numerical representations that capture the meaning or features of the data. For instance, the phrase 'learn Python' might generate an embedding close to 'Python tutorials' in the vector space."</a:t>
            </a:r>
          </a:p>
          <a:p>
            <a:r>
              <a:rPr lang="en-GB" b="1" dirty="0"/>
              <a:t>Example:</a:t>
            </a:r>
            <a:endParaRPr lang="en-GB" dirty="0"/>
          </a:p>
          <a:p>
            <a:pPr>
              <a:buFont typeface="Arial" panose="020B0604020202020204" pitchFamily="34" charset="0"/>
              <a:buChar char="•"/>
            </a:pPr>
            <a:r>
              <a:rPr lang="en-GB" dirty="0"/>
              <a:t>"Imagine embeddings as coordinates in a multi-dimensional space where similar inputs are located closer together."</a:t>
            </a:r>
          </a:p>
          <a:p>
            <a:r>
              <a:rPr lang="en-GB" b="1" dirty="0"/>
              <a:t>Challenging Question:</a:t>
            </a:r>
            <a:endParaRPr lang="en-GB" dirty="0"/>
          </a:p>
          <a:p>
            <a:pPr>
              <a:buFont typeface="Arial" panose="020B0604020202020204" pitchFamily="34" charset="0"/>
              <a:buChar char="•"/>
            </a:pPr>
            <a:r>
              <a:rPr lang="en-GB" dirty="0"/>
              <a:t>"How do you decide which model to use for generating embeddings? What trade-offs might you need to consider?"</a:t>
            </a:r>
          </a:p>
          <a:p>
            <a:r>
              <a:rPr lang="en-GB" b="1" dirty="0"/>
              <a:t>Store Embeddings:</a:t>
            </a:r>
          </a:p>
          <a:p>
            <a:r>
              <a:rPr lang="en-GB" dirty="0"/>
              <a:t>"These embeddings are then stored in a vector store, which is optimized for tasks like similarity search and fast retrieval. Examples of vector stores include </a:t>
            </a:r>
            <a:r>
              <a:rPr lang="en-GB" dirty="0" err="1"/>
              <a:t>pgvector</a:t>
            </a:r>
            <a:r>
              <a:rPr lang="en-GB" dirty="0"/>
              <a:t> for Postgres, FAISS for local memory, and Pinecone for cloud-based scalability."</a:t>
            </a:r>
          </a:p>
          <a:p>
            <a:r>
              <a:rPr lang="en-GB" b="1" dirty="0"/>
              <a:t>Key Point:</a:t>
            </a:r>
            <a:endParaRPr lang="en-GB" dirty="0"/>
          </a:p>
          <a:p>
            <a:pPr>
              <a:buFont typeface="Arial" panose="020B0604020202020204" pitchFamily="34" charset="0"/>
              <a:buChar char="•"/>
            </a:pPr>
            <a:r>
              <a:rPr lang="en-GB" dirty="0"/>
              <a:t>"This stage is critical for systems like semantic search or recommendation engines, where speed and efficiency matter."</a:t>
            </a:r>
          </a:p>
          <a:p>
            <a:r>
              <a:rPr lang="en-GB" b="1" dirty="0"/>
              <a:t>Query the System:</a:t>
            </a:r>
          </a:p>
          <a:p>
            <a:r>
              <a:rPr lang="en-GB" dirty="0"/>
              <a:t>"When a user interacts with the system—like searching for 'best books' or 'similar images'—their input is converted into an embedding and matched against stored embeddings. The system uses similarity measures like cosine similarity to find the closest matches. In more advanced setups, hybrid queries combine this semantic search with traditional SQL filters, like filtering products by price or location."</a:t>
            </a:r>
          </a:p>
          <a:p>
            <a:r>
              <a:rPr lang="en-GB" b="1" dirty="0"/>
              <a:t>Prompt to Audience:</a:t>
            </a:r>
            <a:endParaRPr lang="en-GB" dirty="0"/>
          </a:p>
          <a:p>
            <a:pPr>
              <a:buFont typeface="Arial" panose="020B0604020202020204" pitchFamily="34" charset="0"/>
              <a:buChar char="•"/>
            </a:pPr>
            <a:r>
              <a:rPr lang="en-GB" dirty="0"/>
              <a:t>"Can you think of scenarios where hybrid queries might outperform purely semantic ones?"</a:t>
            </a:r>
          </a:p>
          <a:p>
            <a:r>
              <a:rPr lang="en-GB" b="1" dirty="0"/>
              <a:t>Output:</a:t>
            </a:r>
          </a:p>
          <a:p>
            <a:r>
              <a:rPr lang="en-GB" dirty="0"/>
              <a:t>"The results are presented to the user in a meaningful way—like a ranked list of documents, product recommendations, or a set of related images. This stage bridges the technical output with the end-user experience."</a:t>
            </a:r>
          </a:p>
          <a:p>
            <a:r>
              <a:rPr lang="en-GB" b="1" dirty="0"/>
              <a:t>Example:</a:t>
            </a:r>
            <a:endParaRPr lang="en-GB" dirty="0"/>
          </a:p>
          <a:p>
            <a:pPr>
              <a:buFont typeface="Arial" panose="020B0604020202020204" pitchFamily="34" charset="0"/>
              <a:buChar char="•"/>
            </a:pPr>
            <a:r>
              <a:rPr lang="en-GB" dirty="0"/>
              <a:t>"For a Q&amp;A system, the output might be a direct answer generated by an LLM, while for a search engine, it might be a ranked list of articles."</a:t>
            </a:r>
          </a:p>
          <a:p>
            <a:r>
              <a:rPr lang="en-GB" b="1" dirty="0"/>
              <a:t>Feedback Loop:</a:t>
            </a:r>
          </a:p>
          <a:p>
            <a:r>
              <a:rPr lang="en-GB" dirty="0"/>
              <a:t>"This step is often overlooked but is critical for improving the system over time. Feedback loops involve learning from user interactions—such as clicks, likes, or corrections—and using that data to retrain embeddings, optimize search rankings, or refine the model. For instance, if a user consistently ignores certain recommendations, the system can adjust to avoid similar results in the future."</a:t>
            </a:r>
          </a:p>
          <a:p>
            <a:r>
              <a:rPr lang="en-GB" b="1" dirty="0"/>
              <a:t>Challenging Question:</a:t>
            </a:r>
            <a:endParaRPr lang="en-GB" dirty="0"/>
          </a:p>
          <a:p>
            <a:pPr>
              <a:buFont typeface="Arial" panose="020B0604020202020204" pitchFamily="34" charset="0"/>
              <a:buChar char="•"/>
            </a:pPr>
            <a:r>
              <a:rPr lang="en-GB" dirty="0"/>
              <a:t>"How do you think feedback loops could be integrated into an AI workflow without overwhelming the system with noise or bad data?"</a:t>
            </a:r>
          </a:p>
          <a:p>
            <a:r>
              <a:rPr lang="en-GB" b="1" dirty="0"/>
              <a:t>Closing Statement:</a:t>
            </a:r>
          </a:p>
          <a:p>
            <a:r>
              <a:rPr lang="en-GB" dirty="0"/>
              <a:t>"This workflow outlines the journey data takes through an AI system. Over the course of this session, we’ll explore each of these stages in more detail, focusing on how they’re implemented and optimized in real-world scenarios."</a:t>
            </a:r>
          </a:p>
        </p:txBody>
      </p:sp>
      <p:sp>
        <p:nvSpPr>
          <p:cNvPr id="4" name="Slide Number Placeholder 3"/>
          <p:cNvSpPr>
            <a:spLocks noGrp="1"/>
          </p:cNvSpPr>
          <p:nvPr>
            <p:ph type="sldNum" sz="quarter" idx="5"/>
          </p:nvPr>
        </p:nvSpPr>
        <p:spPr/>
        <p:txBody>
          <a:bodyPr/>
          <a:lstStyle/>
          <a:p>
            <a:fld id="{736D64D0-2C69-4527-83D1-E8DFDFF7AD08}" type="slidenum">
              <a:rPr lang="en-US" smtClean="0"/>
              <a:t>14</a:t>
            </a:fld>
            <a:endParaRPr lang="en-US"/>
          </a:p>
        </p:txBody>
      </p:sp>
    </p:spTree>
    <p:extLst>
      <p:ext uri="{BB962C8B-B14F-4D97-AF65-F5344CB8AC3E}">
        <p14:creationId xmlns:p14="http://schemas.microsoft.com/office/powerpoint/2010/main" val="2048143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Data Preprocessing:</a:t>
            </a:r>
            <a:endParaRPr lang="en-GB" dirty="0"/>
          </a:p>
          <a:p>
            <a:pPr>
              <a:buFont typeface="Arial" panose="020B0604020202020204" pitchFamily="34" charset="0"/>
              <a:buChar char="•"/>
            </a:pPr>
            <a:r>
              <a:rPr lang="en-GB" dirty="0"/>
              <a:t>"The quality of your input data determines the effectiveness of the entire system. However, cleaning and preprocessing data takes time and resources, especially with unstructured formats like text or images."</a:t>
            </a:r>
          </a:p>
          <a:p>
            <a:r>
              <a:rPr lang="en-GB" b="1" dirty="0"/>
              <a:t>Embedding Generation:</a:t>
            </a:r>
            <a:endParaRPr lang="en-GB" dirty="0"/>
          </a:p>
          <a:p>
            <a:pPr>
              <a:buFont typeface="Arial" panose="020B0604020202020204" pitchFamily="34" charset="0"/>
              <a:buChar char="•"/>
            </a:pPr>
            <a:r>
              <a:rPr lang="en-GB" dirty="0"/>
              <a:t>"Choosing the right embedding model is a critical decision. Larger models offer more accuracy but come with a trade-off in speed and computational requirements. For instance, GPT-based embeddings might capture richer meaning but may be too slow for real-time applications."</a:t>
            </a:r>
          </a:p>
          <a:p>
            <a:r>
              <a:rPr lang="en-GB" b="1" dirty="0"/>
              <a:t>Vector Stores:</a:t>
            </a:r>
            <a:endParaRPr lang="en-GB" dirty="0"/>
          </a:p>
          <a:p>
            <a:pPr>
              <a:buFont typeface="Arial" panose="020B0604020202020204" pitchFamily="34" charset="0"/>
              <a:buChar char="•"/>
            </a:pPr>
            <a:r>
              <a:rPr lang="en-GB" dirty="0"/>
              <a:t>"Storing and retrieving embeddings at scale requires significant infrastructure. Vector stores optimized for performance can be expensive and may introduce challenges in distributed systems."</a:t>
            </a:r>
          </a:p>
          <a:p>
            <a:r>
              <a:rPr lang="en-GB" b="1" dirty="0"/>
              <a:t>Querying the System:</a:t>
            </a:r>
            <a:endParaRPr lang="en-GB" dirty="0"/>
          </a:p>
          <a:p>
            <a:pPr>
              <a:buFont typeface="Arial" panose="020B0604020202020204" pitchFamily="34" charset="0"/>
              <a:buChar char="•"/>
            </a:pPr>
            <a:r>
              <a:rPr lang="en-GB" dirty="0"/>
              <a:t>"Hybrid queries, while powerful, require careful integration of semantic and structured search. Balancing complexity with performance is an ongoing challenge."</a:t>
            </a:r>
          </a:p>
          <a:p>
            <a:r>
              <a:rPr lang="en-GB" b="1" dirty="0"/>
              <a:t>Feedback Loop:</a:t>
            </a:r>
            <a:endParaRPr lang="en-GB" dirty="0"/>
          </a:p>
          <a:p>
            <a:pPr>
              <a:buFont typeface="Arial" panose="020B0604020202020204" pitchFamily="34" charset="0"/>
              <a:buChar char="•"/>
            </a:pPr>
            <a:r>
              <a:rPr lang="en-GB" dirty="0"/>
              <a:t>"Incorporating user feedback can improve system accuracy, but not all feedback is useful. For example, biased or noisy feedback can lead to unintended consequences, such as reinforcing stereotypes or degrading search quality."</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15</a:t>
            </a:fld>
            <a:endParaRPr lang="en-US"/>
          </a:p>
        </p:txBody>
      </p:sp>
    </p:spTree>
    <p:extLst>
      <p:ext uri="{BB962C8B-B14F-4D97-AF65-F5344CB8AC3E}">
        <p14:creationId xmlns:p14="http://schemas.microsoft.com/office/powerpoint/2010/main" val="2360306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00456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50884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805676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137910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727342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6/29/25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pPr algn="ctr"/>
            <a:r>
              <a:rPr lang="en-US" sz="6600" dirty="0"/>
              <a:t>Vector Stores and PostgreSQL</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E7360D-0FAE-1E27-FB75-2CFD060B8A7B}"/>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365228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B2378-5E84-5F56-FF1E-07F022CB2AD2}"/>
              </a:ext>
            </a:extLst>
          </p:cNvPr>
          <p:cNvSpPr>
            <a:spLocks noGrp="1"/>
          </p:cNvSpPr>
          <p:nvPr>
            <p:ph type="title"/>
          </p:nvPr>
        </p:nvSpPr>
        <p:spPr>
          <a:xfrm>
            <a:off x="330881" y="25950"/>
            <a:ext cx="8959423" cy="1417891"/>
          </a:xfrm>
        </p:spPr>
        <p:txBody>
          <a:bodyPr/>
          <a:lstStyle/>
          <a:p>
            <a:r>
              <a:rPr lang="en-US" dirty="0"/>
              <a:t>Key Components of AI Workflows</a:t>
            </a:r>
          </a:p>
        </p:txBody>
      </p:sp>
      <p:sp>
        <p:nvSpPr>
          <p:cNvPr id="6" name="Rounded Rectangle 5">
            <a:extLst>
              <a:ext uri="{FF2B5EF4-FFF2-40B4-BE49-F238E27FC236}">
                <a16:creationId xmlns:a16="http://schemas.microsoft.com/office/drawing/2014/main" id="{36A10AC2-DD2F-C2A7-CBDD-5E2082185AAC}"/>
              </a:ext>
            </a:extLst>
          </p:cNvPr>
          <p:cNvSpPr/>
          <p:nvPr/>
        </p:nvSpPr>
        <p:spPr>
          <a:xfrm>
            <a:off x="220580" y="1371601"/>
            <a:ext cx="3515823"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Large Language Models (LLMs)</a:t>
            </a:r>
          </a:p>
        </p:txBody>
      </p:sp>
      <p:sp>
        <p:nvSpPr>
          <p:cNvPr id="7" name="Rounded Rectangle 6">
            <a:extLst>
              <a:ext uri="{FF2B5EF4-FFF2-40B4-BE49-F238E27FC236}">
                <a16:creationId xmlns:a16="http://schemas.microsoft.com/office/drawing/2014/main" id="{CDD209FD-9874-5855-B439-CB769DABAF2B}"/>
              </a:ext>
            </a:extLst>
          </p:cNvPr>
          <p:cNvSpPr/>
          <p:nvPr/>
        </p:nvSpPr>
        <p:spPr>
          <a:xfrm>
            <a:off x="240631" y="2645160"/>
            <a:ext cx="3495772" cy="120315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Embeddings</a:t>
            </a:r>
          </a:p>
        </p:txBody>
      </p:sp>
      <p:sp>
        <p:nvSpPr>
          <p:cNvPr id="8" name="Rounded Rectangle 7">
            <a:extLst>
              <a:ext uri="{FF2B5EF4-FFF2-40B4-BE49-F238E27FC236}">
                <a16:creationId xmlns:a16="http://schemas.microsoft.com/office/drawing/2014/main" id="{F26B8D4E-A5DA-6216-01A6-B5C9E1039483}"/>
              </a:ext>
            </a:extLst>
          </p:cNvPr>
          <p:cNvSpPr/>
          <p:nvPr/>
        </p:nvSpPr>
        <p:spPr>
          <a:xfrm>
            <a:off x="220580" y="3918719"/>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Vector Stores</a:t>
            </a:r>
          </a:p>
        </p:txBody>
      </p:sp>
      <p:sp>
        <p:nvSpPr>
          <p:cNvPr id="9" name="Rounded Rectangle 8">
            <a:extLst>
              <a:ext uri="{FF2B5EF4-FFF2-40B4-BE49-F238E27FC236}">
                <a16:creationId xmlns:a16="http://schemas.microsoft.com/office/drawing/2014/main" id="{803187B5-95DA-4FEA-E160-097B1E2DB665}"/>
              </a:ext>
            </a:extLst>
          </p:cNvPr>
          <p:cNvSpPr/>
          <p:nvPr/>
        </p:nvSpPr>
        <p:spPr>
          <a:xfrm>
            <a:off x="240631" y="5351806"/>
            <a:ext cx="3495773" cy="135802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JSON (and Relational Data)</a:t>
            </a:r>
          </a:p>
        </p:txBody>
      </p:sp>
      <p:sp>
        <p:nvSpPr>
          <p:cNvPr id="10" name="TextBox 9">
            <a:extLst>
              <a:ext uri="{FF2B5EF4-FFF2-40B4-BE49-F238E27FC236}">
                <a16:creationId xmlns:a16="http://schemas.microsoft.com/office/drawing/2014/main" id="{E627E75C-8010-EA7B-FAD7-F4F5F88F7E47}"/>
              </a:ext>
            </a:extLst>
          </p:cNvPr>
          <p:cNvSpPr txBox="1"/>
          <p:nvPr/>
        </p:nvSpPr>
        <p:spPr>
          <a:xfrm>
            <a:off x="4446591" y="-4512256"/>
            <a:ext cx="7745409" cy="3970318"/>
          </a:xfrm>
          <a:prstGeom prst="rect">
            <a:avLst/>
          </a:prstGeom>
          <a:noFill/>
        </p:spPr>
        <p:txBody>
          <a:bodyPr wrap="square" rtlCol="0">
            <a:spAutoFit/>
          </a:bodyPr>
          <a:lstStyle/>
          <a:p>
            <a:r>
              <a:rPr lang="en-US" b="1" dirty="0"/>
              <a:t>What is it?</a:t>
            </a:r>
          </a:p>
          <a:p>
            <a:endParaRPr lang="en-US" dirty="0"/>
          </a:p>
          <a:p>
            <a:r>
              <a:rPr lang="en-US" dirty="0"/>
              <a:t>Pre-trained models capable of understanding and generating natural language.</a:t>
            </a:r>
          </a:p>
          <a:p>
            <a:endParaRPr lang="en-US" dirty="0"/>
          </a:p>
          <a:p>
            <a:r>
              <a:rPr lang="en-US" b="1" dirty="0"/>
              <a:t>What does it do?</a:t>
            </a:r>
          </a:p>
          <a:p>
            <a:endParaRPr lang="en-US" dirty="0"/>
          </a:p>
          <a:p>
            <a:r>
              <a:rPr lang="en-US" dirty="0"/>
              <a:t>Generate responses, process queries and interact intelligently.</a:t>
            </a:r>
          </a:p>
          <a:p>
            <a:endParaRPr lang="en-US" dirty="0"/>
          </a:p>
          <a:p>
            <a:r>
              <a:rPr lang="en-US" b="1" dirty="0"/>
              <a:t>What examples of it are there?</a:t>
            </a:r>
          </a:p>
          <a:p>
            <a:endParaRPr lang="en-US" dirty="0"/>
          </a:p>
          <a:p>
            <a:r>
              <a:rPr lang="en-US" dirty="0"/>
              <a:t>ChatGPT, bp, BERT</a:t>
            </a:r>
          </a:p>
          <a:p>
            <a:endParaRPr lang="en-US" dirty="0"/>
          </a:p>
          <a:p>
            <a:endParaRPr lang="en-US" dirty="0"/>
          </a:p>
        </p:txBody>
      </p:sp>
      <p:sp>
        <p:nvSpPr>
          <p:cNvPr id="11" name="TextBox 10">
            <a:extLst>
              <a:ext uri="{FF2B5EF4-FFF2-40B4-BE49-F238E27FC236}">
                <a16:creationId xmlns:a16="http://schemas.microsoft.com/office/drawing/2014/main" id="{4CAC4C4F-7134-2628-BF04-56DB5AA61A0B}"/>
              </a:ext>
            </a:extLst>
          </p:cNvPr>
          <p:cNvSpPr txBox="1"/>
          <p:nvPr/>
        </p:nvSpPr>
        <p:spPr>
          <a:xfrm>
            <a:off x="12989012" y="-4042610"/>
            <a:ext cx="7162313" cy="4524315"/>
          </a:xfrm>
          <a:prstGeom prst="rect">
            <a:avLst/>
          </a:prstGeom>
          <a:noFill/>
        </p:spPr>
        <p:txBody>
          <a:bodyPr wrap="square" rtlCol="0">
            <a:spAutoFit/>
          </a:bodyPr>
          <a:lstStyle/>
          <a:p>
            <a:r>
              <a:rPr lang="en-US" b="1" dirty="0"/>
              <a:t>What is it?</a:t>
            </a:r>
          </a:p>
          <a:p>
            <a:endParaRPr lang="en-US" dirty="0"/>
          </a:p>
          <a:p>
            <a:r>
              <a:rPr lang="en-GB" dirty="0"/>
              <a:t>Numerical representations of text, images, or other data that capture semantic meaning.</a:t>
            </a:r>
          </a:p>
          <a:p>
            <a:endParaRPr lang="en-US" dirty="0"/>
          </a:p>
          <a:p>
            <a:r>
              <a:rPr lang="en-US" b="1" dirty="0"/>
              <a:t>What does it do?</a:t>
            </a:r>
          </a:p>
          <a:p>
            <a:endParaRPr lang="en-US" dirty="0"/>
          </a:p>
          <a:p>
            <a:r>
              <a:rPr lang="en-GB" dirty="0"/>
              <a:t>Enable similarity-based search and machine understanding of context.</a:t>
            </a:r>
          </a:p>
          <a:p>
            <a:endParaRPr lang="en-US" dirty="0"/>
          </a:p>
          <a:p>
            <a:r>
              <a:rPr lang="en-US" b="1" dirty="0"/>
              <a:t>What examples of it are there?</a:t>
            </a:r>
          </a:p>
          <a:p>
            <a:endParaRPr lang="en-US" dirty="0"/>
          </a:p>
          <a:p>
            <a:r>
              <a:rPr lang="en-GB" dirty="0"/>
              <a:t>Searching for “cute pets” retrieves related images of puppies and kittens based on vector similarity.</a:t>
            </a:r>
            <a:endParaRPr lang="en-US" dirty="0"/>
          </a:p>
          <a:p>
            <a:endParaRPr lang="en-US" dirty="0"/>
          </a:p>
          <a:p>
            <a:endParaRPr lang="en-US" dirty="0"/>
          </a:p>
        </p:txBody>
      </p:sp>
      <p:sp>
        <p:nvSpPr>
          <p:cNvPr id="12" name="TextBox 11">
            <a:extLst>
              <a:ext uri="{FF2B5EF4-FFF2-40B4-BE49-F238E27FC236}">
                <a16:creationId xmlns:a16="http://schemas.microsoft.com/office/drawing/2014/main" id="{CC0E9D04-0470-BA24-B087-0B06EE2D436D}"/>
              </a:ext>
            </a:extLst>
          </p:cNvPr>
          <p:cNvSpPr txBox="1"/>
          <p:nvPr/>
        </p:nvSpPr>
        <p:spPr>
          <a:xfrm>
            <a:off x="13518401" y="1443841"/>
            <a:ext cx="7344356" cy="3970318"/>
          </a:xfrm>
          <a:prstGeom prst="rect">
            <a:avLst/>
          </a:prstGeom>
          <a:noFill/>
        </p:spPr>
        <p:txBody>
          <a:bodyPr wrap="square" rtlCol="0">
            <a:spAutoFit/>
          </a:bodyPr>
          <a:lstStyle/>
          <a:p>
            <a:r>
              <a:rPr lang="en-US" b="1" dirty="0"/>
              <a:t>What is it?</a:t>
            </a:r>
          </a:p>
          <a:p>
            <a:endParaRPr lang="en-US" dirty="0"/>
          </a:p>
          <a:p>
            <a:r>
              <a:rPr lang="en-GB" dirty="0"/>
              <a:t>Specialized databases optimized for storing and querying embeddings.</a:t>
            </a:r>
          </a:p>
          <a:p>
            <a:endParaRPr lang="en-US" dirty="0"/>
          </a:p>
          <a:p>
            <a:r>
              <a:rPr lang="en-US" b="1" dirty="0"/>
              <a:t>What does it do?</a:t>
            </a:r>
          </a:p>
          <a:p>
            <a:endParaRPr lang="en-US" dirty="0"/>
          </a:p>
          <a:p>
            <a:r>
              <a:rPr lang="en-GB" dirty="0"/>
              <a:t>Facilitate fast similarity search, ranking, and retrieval.</a:t>
            </a:r>
          </a:p>
          <a:p>
            <a:endParaRPr lang="en-US" dirty="0"/>
          </a:p>
          <a:p>
            <a:r>
              <a:rPr lang="en-US" b="1" dirty="0"/>
              <a:t>What examples of it are there?</a:t>
            </a:r>
          </a:p>
          <a:p>
            <a:endParaRPr lang="en-US" dirty="0"/>
          </a:p>
          <a:p>
            <a:r>
              <a:rPr lang="en-GB" dirty="0" err="1"/>
              <a:t>pgvector</a:t>
            </a:r>
            <a:r>
              <a:rPr lang="en-GB" dirty="0"/>
              <a:t>, Pinecone, FAISS</a:t>
            </a:r>
            <a:endParaRPr lang="en-US" dirty="0"/>
          </a:p>
          <a:p>
            <a:endParaRPr lang="en-US" dirty="0"/>
          </a:p>
          <a:p>
            <a:endParaRPr lang="en-US" dirty="0"/>
          </a:p>
        </p:txBody>
      </p:sp>
      <p:sp>
        <p:nvSpPr>
          <p:cNvPr id="13" name="TextBox 12">
            <a:extLst>
              <a:ext uri="{FF2B5EF4-FFF2-40B4-BE49-F238E27FC236}">
                <a16:creationId xmlns:a16="http://schemas.microsoft.com/office/drawing/2014/main" id="{BE2AB8BE-D589-C904-41CA-06C85EDB5BB3}"/>
              </a:ext>
            </a:extLst>
          </p:cNvPr>
          <p:cNvSpPr txBox="1"/>
          <p:nvPr/>
        </p:nvSpPr>
        <p:spPr>
          <a:xfrm>
            <a:off x="4377988" y="7892716"/>
            <a:ext cx="7593432" cy="4801314"/>
          </a:xfrm>
          <a:prstGeom prst="rect">
            <a:avLst/>
          </a:prstGeom>
          <a:noFill/>
        </p:spPr>
        <p:txBody>
          <a:bodyPr wrap="square" rtlCol="0">
            <a:spAutoFit/>
          </a:bodyPr>
          <a:lstStyle/>
          <a:p>
            <a:r>
              <a:rPr lang="en-GB" b="1" dirty="0"/>
              <a:t>What is JSON?</a:t>
            </a:r>
          </a:p>
          <a:p>
            <a:r>
              <a:rPr lang="en-GB" dirty="0"/>
              <a:t>A lightweight data format used for storing and exchanging structured information in a human-readable and machine-</a:t>
            </a:r>
            <a:r>
              <a:rPr lang="en-GB" dirty="0" err="1"/>
              <a:t>parsable</a:t>
            </a:r>
            <a:r>
              <a:rPr lang="en-GB" dirty="0"/>
              <a:t> way.</a:t>
            </a:r>
          </a:p>
          <a:p>
            <a:r>
              <a:rPr lang="en-GB" b="1" dirty="0"/>
              <a:t>What does it do?</a:t>
            </a:r>
          </a:p>
          <a:p>
            <a:r>
              <a:rPr lang="en-GB" dirty="0"/>
              <a:t>Facilitates flexible data storage, serialization, and transmission, often used in APIs, NoSQL databases, and config files.</a:t>
            </a:r>
          </a:p>
          <a:p>
            <a:r>
              <a:rPr lang="en-GB" b="1" dirty="0"/>
              <a:t>What examples of it are there?</a:t>
            </a:r>
          </a:p>
          <a:p>
            <a:r>
              <a:rPr lang="en-GB" dirty="0"/>
              <a:t>PostgreSQL (JSONB), MongoDB, MySQL (JSON), CouchDB, Elasticsearch</a:t>
            </a:r>
          </a:p>
          <a:p>
            <a:r>
              <a:rPr lang="en-GB" b="1" dirty="0"/>
              <a:t>What is Relational Data?</a:t>
            </a:r>
          </a:p>
          <a:p>
            <a:r>
              <a:rPr lang="en-GB" dirty="0"/>
              <a:t>A structured data model that organizes information into tables with predefined schemas and relationships.</a:t>
            </a:r>
          </a:p>
          <a:p>
            <a:r>
              <a:rPr lang="en-GB" b="1" dirty="0"/>
              <a:t>What does it do?</a:t>
            </a:r>
          </a:p>
          <a:p>
            <a:r>
              <a:rPr lang="en-GB" dirty="0"/>
              <a:t>Ensures data integrity, supports complex queries, and enables efficient storage and retrieval using SQL.</a:t>
            </a:r>
          </a:p>
          <a:p>
            <a:r>
              <a:rPr lang="en-GB" b="1" dirty="0"/>
              <a:t>What examples of it are there?</a:t>
            </a:r>
          </a:p>
          <a:p>
            <a:r>
              <a:rPr lang="en-GB" dirty="0"/>
              <a:t>PostgreSQL, MySQL, SQLite, SQL Server, Oracle Database</a:t>
            </a:r>
          </a:p>
        </p:txBody>
      </p:sp>
    </p:spTree>
    <p:extLst>
      <p:ext uri="{BB962C8B-B14F-4D97-AF65-F5344CB8AC3E}">
        <p14:creationId xmlns:p14="http://schemas.microsoft.com/office/powerpoint/2010/main" val="360693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54167E-6 1.11111E-6 L 3.54167E-6 0.83588 " pathEditMode="relative" rAng="0" ptsTypes="AA">
                                      <p:cBhvr>
                                        <p:cTn id="10" dur="2000" fill="hold"/>
                                        <p:tgtEl>
                                          <p:spTgt spid="10"/>
                                        </p:tgtEl>
                                        <p:attrNameLst>
                                          <p:attrName>ppt_x</p:attrName>
                                          <p:attrName>ppt_y</p:attrName>
                                        </p:attrNameLst>
                                      </p:cBhvr>
                                      <p:rCtr x="0" y="41782"/>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4.58333E-6 2.22222E-6 L -0.69401 0.78055 " pathEditMode="relative" rAng="0" ptsTypes="AA">
                                      <p:cBhvr>
                                        <p:cTn id="22" dur="2000" fill="hold"/>
                                        <p:tgtEl>
                                          <p:spTgt spid="11"/>
                                        </p:tgtEl>
                                        <p:attrNameLst>
                                          <p:attrName>ppt_x</p:attrName>
                                          <p:attrName>ppt_y</p:attrName>
                                        </p:attrNameLst>
                                      </p:cBhvr>
                                      <p:rCtr x="-34701" y="39028"/>
                                    </p:animMotion>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3.95833E-6 0 L -0.74493 0 " pathEditMode="relative" rAng="0" ptsTypes="AA">
                                      <p:cBhvr>
                                        <p:cTn id="34" dur="2000" fill="hold"/>
                                        <p:tgtEl>
                                          <p:spTgt spid="12"/>
                                        </p:tgtEl>
                                        <p:attrNameLst>
                                          <p:attrName>ppt_x</p:attrName>
                                          <p:attrName>ppt_y</p:attrName>
                                        </p:attrNameLst>
                                      </p:cBhvr>
                                      <p:rCtr x="-37253" y="0"/>
                                    </p:animMotion>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70833E-6 4.07407E-6 L -0.00026 -0.94028 " pathEditMode="relative" rAng="0" ptsTypes="AA">
                                      <p:cBhvr>
                                        <p:cTn id="46" dur="2000" fill="hold"/>
                                        <p:tgtEl>
                                          <p:spTgt spid="13"/>
                                        </p:tgtEl>
                                        <p:attrNameLst>
                                          <p:attrName>ppt_x</p:attrName>
                                          <p:attrName>ppt_y</p:attrName>
                                        </p:attrNameLst>
                                      </p:cBhvr>
                                      <p:rCtr x="-13" y="-47014"/>
                                    </p:animMotion>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0" grpId="1"/>
      <p:bldP spid="11" grpId="0"/>
      <p:bldP spid="11" grpId="1"/>
      <p:bldP spid="12" grpId="0"/>
      <p:bldP spid="12" grpId="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960E-B498-265A-DFE5-03D24958ADFB}"/>
              </a:ext>
            </a:extLst>
          </p:cNvPr>
          <p:cNvSpPr>
            <a:spLocks noGrp="1"/>
          </p:cNvSpPr>
          <p:nvPr>
            <p:ph type="title"/>
          </p:nvPr>
        </p:nvSpPr>
        <p:spPr>
          <a:xfrm>
            <a:off x="156561" y="-338662"/>
            <a:ext cx="3498667" cy="2456485"/>
          </a:xfrm>
        </p:spPr>
        <p:txBody>
          <a:bodyPr/>
          <a:lstStyle/>
          <a:p>
            <a:r>
              <a:rPr lang="en-US" dirty="0"/>
              <a:t>Key Vocabulary</a:t>
            </a:r>
          </a:p>
        </p:txBody>
      </p:sp>
      <p:sp>
        <p:nvSpPr>
          <p:cNvPr id="5" name="Content Placeholder 4">
            <a:extLst>
              <a:ext uri="{FF2B5EF4-FFF2-40B4-BE49-F238E27FC236}">
                <a16:creationId xmlns:a16="http://schemas.microsoft.com/office/drawing/2014/main" id="{6029F71A-C773-27AC-273A-6958944756F4}"/>
              </a:ext>
            </a:extLst>
          </p:cNvPr>
          <p:cNvSpPr>
            <a:spLocks noGrp="1"/>
          </p:cNvSpPr>
          <p:nvPr>
            <p:ph sz="quarter" idx="12"/>
          </p:nvPr>
        </p:nvSpPr>
        <p:spPr>
          <a:xfrm>
            <a:off x="241300" y="1443037"/>
            <a:ext cx="2887382" cy="4706751"/>
          </a:xfrm>
        </p:spPr>
        <p:txBody>
          <a:bodyPr/>
          <a:lstStyle/>
          <a:p>
            <a:r>
              <a:rPr lang="en-US" dirty="0"/>
              <a:t>Embeddings</a:t>
            </a:r>
          </a:p>
          <a:p>
            <a:r>
              <a:rPr lang="en-US" dirty="0"/>
              <a:t>Vectors</a:t>
            </a:r>
          </a:p>
          <a:p>
            <a:r>
              <a:rPr lang="en-US" dirty="0"/>
              <a:t>Similarity search</a:t>
            </a:r>
          </a:p>
          <a:p>
            <a:r>
              <a:rPr lang="en-US" dirty="0"/>
              <a:t>Hybrid queries</a:t>
            </a:r>
          </a:p>
        </p:txBody>
      </p:sp>
      <p:pic>
        <p:nvPicPr>
          <p:cNvPr id="1026" name="Picture 2" descr="Example of how synonyms are placed closer together in the embeddings space">
            <a:extLst>
              <a:ext uri="{FF2B5EF4-FFF2-40B4-BE49-F238E27FC236}">
                <a16:creationId xmlns:a16="http://schemas.microsoft.com/office/drawing/2014/main" id="{E00A9463-A913-2D63-BEFA-6D1BB3EA7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7320" y="-5600682"/>
            <a:ext cx="9232311" cy="4214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C508734-4659-E7ED-F3B2-4919FCC3A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799" y="-5600682"/>
            <a:ext cx="7772400" cy="4371975"/>
          </a:xfrm>
          <a:prstGeom prst="rect">
            <a:avLst/>
          </a:prstGeom>
        </p:spPr>
      </p:pic>
      <p:sp>
        <p:nvSpPr>
          <p:cNvPr id="8" name="Cloud Callout 7">
            <a:extLst>
              <a:ext uri="{FF2B5EF4-FFF2-40B4-BE49-F238E27FC236}">
                <a16:creationId xmlns:a16="http://schemas.microsoft.com/office/drawing/2014/main" id="{EDA4CCCD-07A8-2E7F-26B2-5FA6ECE82F3D}"/>
              </a:ext>
            </a:extLst>
          </p:cNvPr>
          <p:cNvSpPr/>
          <p:nvPr/>
        </p:nvSpPr>
        <p:spPr>
          <a:xfrm>
            <a:off x="4181775" y="440838"/>
            <a:ext cx="3828449" cy="1932963"/>
          </a:xfrm>
          <a:prstGeom prst="cloud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How to make pizza?</a:t>
            </a:r>
          </a:p>
        </p:txBody>
      </p:sp>
      <p:sp>
        <p:nvSpPr>
          <p:cNvPr id="9" name="Oval Callout 8">
            <a:extLst>
              <a:ext uri="{FF2B5EF4-FFF2-40B4-BE49-F238E27FC236}">
                <a16:creationId xmlns:a16="http://schemas.microsoft.com/office/drawing/2014/main" id="{D6B4844D-1CD5-EFEC-858D-A34CDD273BEA}"/>
              </a:ext>
            </a:extLst>
          </p:cNvPr>
          <p:cNvSpPr/>
          <p:nvPr/>
        </p:nvSpPr>
        <p:spPr>
          <a:xfrm>
            <a:off x="8290038" y="2373801"/>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Homemade pizza recipes</a:t>
            </a:r>
          </a:p>
        </p:txBody>
      </p:sp>
      <p:sp>
        <p:nvSpPr>
          <p:cNvPr id="10" name="Oval Callout 9">
            <a:extLst>
              <a:ext uri="{FF2B5EF4-FFF2-40B4-BE49-F238E27FC236}">
                <a16:creationId xmlns:a16="http://schemas.microsoft.com/office/drawing/2014/main" id="{0720F1CA-D34D-E851-BDED-98AC31A58EF8}"/>
              </a:ext>
            </a:extLst>
          </p:cNvPr>
          <p:cNvSpPr/>
          <p:nvPr/>
        </p:nvSpPr>
        <p:spPr>
          <a:xfrm>
            <a:off x="4888470" y="3183500"/>
            <a:ext cx="3401568" cy="237744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Best pizza-making tips</a:t>
            </a:r>
          </a:p>
        </p:txBody>
      </p:sp>
    </p:spTree>
    <p:extLst>
      <p:ext uri="{BB962C8B-B14F-4D97-AF65-F5344CB8AC3E}">
        <p14:creationId xmlns:p14="http://schemas.microsoft.com/office/powerpoint/2010/main" val="32311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7.40741E-7 L 0.85664 0.95532 " pathEditMode="relative" rAng="0" ptsTypes="AA">
                                      <p:cBhvr>
                                        <p:cTn id="6" dur="2000" fill="hold"/>
                                        <p:tgtEl>
                                          <p:spTgt spid="1026"/>
                                        </p:tgtEl>
                                        <p:attrNameLst>
                                          <p:attrName>ppt_x</p:attrName>
                                          <p:attrName>ppt_y</p:attrName>
                                        </p:attrNameLst>
                                      </p:cBhvr>
                                      <p:rCtr x="42826" y="47778"/>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3.33333E-6 L 0.16602 0.94468 " pathEditMode="relative" rAng="0" ptsTypes="AA">
                                      <p:cBhvr>
                                        <p:cTn id="14" dur="2000" fill="hold"/>
                                        <p:tgtEl>
                                          <p:spTgt spid="7"/>
                                        </p:tgtEl>
                                        <p:attrNameLst>
                                          <p:attrName>ppt_x</p:attrName>
                                          <p:attrName>ppt_y</p:attrName>
                                        </p:attrNameLst>
                                      </p:cBhvr>
                                      <p:rCtr x="8294" y="47245"/>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FC57-7342-BF95-2459-2B43CC689180}"/>
              </a:ext>
            </a:extLst>
          </p:cNvPr>
          <p:cNvSpPr>
            <a:spLocks noGrp="1"/>
          </p:cNvSpPr>
          <p:nvPr>
            <p:ph type="title"/>
          </p:nvPr>
        </p:nvSpPr>
        <p:spPr>
          <a:xfrm>
            <a:off x="-216498" y="-429565"/>
            <a:ext cx="6096000" cy="2456485"/>
          </a:xfrm>
        </p:spPr>
        <p:txBody>
          <a:bodyPr/>
          <a:lstStyle/>
          <a:p>
            <a:r>
              <a:rPr lang="en-US" dirty="0"/>
              <a:t>Real-World Applications</a:t>
            </a:r>
          </a:p>
        </p:txBody>
      </p:sp>
      <p:sp>
        <p:nvSpPr>
          <p:cNvPr id="3" name="Slide Number Placeholder 2">
            <a:extLst>
              <a:ext uri="{FF2B5EF4-FFF2-40B4-BE49-F238E27FC236}">
                <a16:creationId xmlns:a16="http://schemas.microsoft.com/office/drawing/2014/main" id="{0CDB197E-449A-394D-866D-3CF9E1C5BBA0}"/>
              </a:ext>
            </a:extLst>
          </p:cNvPr>
          <p:cNvSpPr>
            <a:spLocks noGrp="1"/>
          </p:cNvSpPr>
          <p:nvPr>
            <p:ph type="sldNum" sz="quarter" idx="10"/>
          </p:nvPr>
        </p:nvSpPr>
        <p:spPr/>
        <p:txBody>
          <a:bodyPr/>
          <a:lstStyle/>
          <a:p>
            <a:pPr algn="r"/>
            <a:fld id="{8FB4CE90-470A-43E3-A052-3E8AD880B4A5}" type="slidenum">
              <a:rPr lang="en-US" smtClean="0"/>
              <a:pPr algn="r"/>
              <a:t>13</a:t>
            </a:fld>
            <a:endParaRPr lang="en-US"/>
          </a:p>
        </p:txBody>
      </p:sp>
      <p:sp>
        <p:nvSpPr>
          <p:cNvPr id="6" name="Rounded Rectangle 5">
            <a:extLst>
              <a:ext uri="{FF2B5EF4-FFF2-40B4-BE49-F238E27FC236}">
                <a16:creationId xmlns:a16="http://schemas.microsoft.com/office/drawing/2014/main" id="{FC6C2441-2555-ABEC-E716-7B730E7E17A3}"/>
              </a:ext>
            </a:extLst>
          </p:cNvPr>
          <p:cNvSpPr/>
          <p:nvPr/>
        </p:nvSpPr>
        <p:spPr>
          <a:xfrm>
            <a:off x="381000"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Semantic Search</a:t>
            </a:r>
          </a:p>
        </p:txBody>
      </p:sp>
      <p:sp>
        <p:nvSpPr>
          <p:cNvPr id="7" name="Rounded Rectangle 6">
            <a:extLst>
              <a:ext uri="{FF2B5EF4-FFF2-40B4-BE49-F238E27FC236}">
                <a16:creationId xmlns:a16="http://schemas.microsoft.com/office/drawing/2014/main" id="{E4070FFB-8CF1-2E8D-E0DF-8AA1C1F5EF5C}"/>
              </a:ext>
            </a:extLst>
          </p:cNvPr>
          <p:cNvSpPr/>
          <p:nvPr/>
        </p:nvSpPr>
        <p:spPr>
          <a:xfrm>
            <a:off x="3128682" y="1264921"/>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Recommendation Systems</a:t>
            </a:r>
          </a:p>
        </p:txBody>
      </p:sp>
      <p:sp>
        <p:nvSpPr>
          <p:cNvPr id="8" name="Rounded Rectangle 7">
            <a:extLst>
              <a:ext uri="{FF2B5EF4-FFF2-40B4-BE49-F238E27FC236}">
                <a16:creationId xmlns:a16="http://schemas.microsoft.com/office/drawing/2014/main" id="{8E7BC929-D3BF-0340-853B-2F3843BE5E90}"/>
              </a:ext>
            </a:extLst>
          </p:cNvPr>
          <p:cNvSpPr/>
          <p:nvPr/>
        </p:nvSpPr>
        <p:spPr>
          <a:xfrm>
            <a:off x="381000"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Q&amp;A </a:t>
            </a:r>
          </a:p>
        </p:txBody>
      </p:sp>
      <p:sp>
        <p:nvSpPr>
          <p:cNvPr id="9" name="Rounded Rectangle 8">
            <a:extLst>
              <a:ext uri="{FF2B5EF4-FFF2-40B4-BE49-F238E27FC236}">
                <a16:creationId xmlns:a16="http://schemas.microsoft.com/office/drawing/2014/main" id="{404116D6-EDD2-3F47-A7EE-52C2A20BFC35}"/>
              </a:ext>
            </a:extLst>
          </p:cNvPr>
          <p:cNvSpPr/>
          <p:nvPr/>
        </p:nvSpPr>
        <p:spPr>
          <a:xfrm>
            <a:off x="3128682" y="2239479"/>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Image/Multimedia Search</a:t>
            </a:r>
          </a:p>
        </p:txBody>
      </p:sp>
      <p:sp>
        <p:nvSpPr>
          <p:cNvPr id="10" name="Rounded Rectangle 9">
            <a:extLst>
              <a:ext uri="{FF2B5EF4-FFF2-40B4-BE49-F238E27FC236}">
                <a16:creationId xmlns:a16="http://schemas.microsoft.com/office/drawing/2014/main" id="{88F1E959-0913-4E14-D73A-E388368607EC}"/>
              </a:ext>
            </a:extLst>
          </p:cNvPr>
          <p:cNvSpPr/>
          <p:nvPr/>
        </p:nvSpPr>
        <p:spPr>
          <a:xfrm>
            <a:off x="1648161" y="3214037"/>
            <a:ext cx="2534322" cy="761999"/>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Hybrid Applications</a:t>
            </a:r>
          </a:p>
        </p:txBody>
      </p:sp>
      <p:sp>
        <p:nvSpPr>
          <p:cNvPr id="11" name="TextBox 10">
            <a:extLst>
              <a:ext uri="{FF2B5EF4-FFF2-40B4-BE49-F238E27FC236}">
                <a16:creationId xmlns:a16="http://schemas.microsoft.com/office/drawing/2014/main" id="{C5B3A12E-0BAD-38E9-501F-B04D5C2B92E3}"/>
              </a:ext>
            </a:extLst>
          </p:cNvPr>
          <p:cNvSpPr txBox="1"/>
          <p:nvPr/>
        </p:nvSpPr>
        <p:spPr>
          <a:xfrm>
            <a:off x="6096000" y="563880"/>
            <a:ext cx="5875420" cy="4801314"/>
          </a:xfrm>
          <a:prstGeom prst="rect">
            <a:avLst/>
          </a:prstGeom>
          <a:noFill/>
        </p:spPr>
        <p:txBody>
          <a:bodyPr wrap="square" rtlCol="0">
            <a:spAutoFit/>
          </a:bodyPr>
          <a:lstStyle/>
          <a:p>
            <a:r>
              <a:rPr lang="en-US" b="1" dirty="0"/>
              <a:t>Activity</a:t>
            </a:r>
          </a:p>
          <a:p>
            <a:endParaRPr lang="en-US" dirty="0"/>
          </a:p>
          <a:p>
            <a:pPr marL="285750" indent="-285750">
              <a:buFontTx/>
              <a:buChar char="-"/>
            </a:pPr>
            <a:r>
              <a:rPr lang="en-US" dirty="0"/>
              <a:t>Split in groups (2/3)</a:t>
            </a:r>
          </a:p>
          <a:p>
            <a:pPr marL="285750" indent="-285750">
              <a:buFontTx/>
              <a:buChar char="-"/>
            </a:pPr>
            <a:r>
              <a:rPr lang="en-US" dirty="0"/>
              <a:t>Pick one of the application types</a:t>
            </a:r>
          </a:p>
          <a:p>
            <a:pPr marL="285750" indent="-285750">
              <a:buFontTx/>
              <a:buChar char="-"/>
            </a:pPr>
            <a:r>
              <a:rPr lang="en-GB" dirty="0"/>
              <a:t>Discuss and brainstorm a </a:t>
            </a:r>
            <a:r>
              <a:rPr lang="en-GB" b="1" dirty="0"/>
              <a:t>new or unique use case</a:t>
            </a:r>
            <a:r>
              <a:rPr lang="en-GB" dirty="0"/>
              <a:t> for the selected application type.</a:t>
            </a:r>
            <a:endParaRPr lang="en-US" dirty="0"/>
          </a:p>
          <a:p>
            <a:pPr marL="285750" indent="-285750">
              <a:buFontTx/>
              <a:buChar char="-"/>
            </a:pPr>
            <a:r>
              <a:rPr lang="en-GB" dirty="0"/>
              <a:t>Think about a specific domain (e.g., healthcare, education, e-commerce, etc.) where this application could solve a real-world problem.</a:t>
            </a:r>
            <a:endParaRPr lang="en-US" dirty="0"/>
          </a:p>
          <a:p>
            <a:pPr marL="285750" indent="-285750">
              <a:buFontTx/>
              <a:buChar char="-"/>
            </a:pPr>
            <a:r>
              <a:rPr lang="en-GB" dirty="0"/>
              <a:t>Summarize your idea in 1-2 sentences. Be ready to share your group’s idea with everyone in the room.</a:t>
            </a:r>
            <a:endParaRPr lang="en-US" dirty="0"/>
          </a:p>
          <a:p>
            <a:pPr marL="285750" indent="-285750">
              <a:buFontTx/>
              <a:buChar char="-"/>
            </a:pPr>
            <a:endParaRPr lang="en-US" dirty="0"/>
          </a:p>
          <a:p>
            <a:r>
              <a:rPr lang="en-GB" b="1" dirty="0"/>
              <a:t>Optional Prompts to Guide Thinking:</a:t>
            </a:r>
            <a:endParaRPr lang="en-GB" dirty="0"/>
          </a:p>
          <a:p>
            <a:pPr>
              <a:buFont typeface="Arial" panose="020B0604020202020204" pitchFamily="34" charset="0"/>
              <a:buChar char="•"/>
            </a:pPr>
            <a:r>
              <a:rPr lang="en-GB" dirty="0"/>
              <a:t>"What problem does this solve?"</a:t>
            </a:r>
          </a:p>
          <a:p>
            <a:pPr>
              <a:buFont typeface="Arial" panose="020B0604020202020204" pitchFamily="34" charset="0"/>
              <a:buChar char="•"/>
            </a:pPr>
            <a:r>
              <a:rPr lang="en-GB" dirty="0"/>
              <a:t>"Who would benefit from this application?"</a:t>
            </a:r>
          </a:p>
          <a:p>
            <a:pPr>
              <a:buFont typeface="Arial" panose="020B0604020202020204" pitchFamily="34" charset="0"/>
              <a:buChar char="•"/>
            </a:pPr>
            <a:r>
              <a:rPr lang="en-GB" dirty="0"/>
              <a:t>"What kind of data would you need to make it work?"</a:t>
            </a:r>
          </a:p>
          <a:p>
            <a:endParaRPr lang="en-US" dirty="0"/>
          </a:p>
        </p:txBody>
      </p:sp>
    </p:spTree>
    <p:extLst>
      <p:ext uri="{BB962C8B-B14F-4D97-AF65-F5344CB8AC3E}">
        <p14:creationId xmlns:p14="http://schemas.microsoft.com/office/powerpoint/2010/main" val="402695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2C5C-D238-A9A8-C48A-40A9D41A2175}"/>
              </a:ext>
            </a:extLst>
          </p:cNvPr>
          <p:cNvSpPr>
            <a:spLocks noGrp="1"/>
          </p:cNvSpPr>
          <p:nvPr>
            <p:ph type="title"/>
          </p:nvPr>
        </p:nvSpPr>
        <p:spPr>
          <a:xfrm>
            <a:off x="-807418" y="-422038"/>
            <a:ext cx="6949440" cy="2456485"/>
          </a:xfrm>
        </p:spPr>
        <p:txBody>
          <a:bodyPr/>
          <a:lstStyle/>
          <a:p>
            <a:r>
              <a:rPr lang="en-US" dirty="0" err="1"/>
              <a:t>Visualise</a:t>
            </a:r>
            <a:r>
              <a:rPr lang="en-US" dirty="0"/>
              <a:t> the workflow</a:t>
            </a:r>
          </a:p>
        </p:txBody>
      </p:sp>
      <p:sp>
        <p:nvSpPr>
          <p:cNvPr id="3" name="Slide Number Placeholder 2">
            <a:extLst>
              <a:ext uri="{FF2B5EF4-FFF2-40B4-BE49-F238E27FC236}">
                <a16:creationId xmlns:a16="http://schemas.microsoft.com/office/drawing/2014/main" id="{71FA0C60-BA88-7DEC-538B-1B8B1775CA0F}"/>
              </a:ext>
            </a:extLst>
          </p:cNvPr>
          <p:cNvSpPr>
            <a:spLocks noGrp="1"/>
          </p:cNvSpPr>
          <p:nvPr>
            <p:ph type="sldNum" sz="quarter" idx="10"/>
          </p:nvPr>
        </p:nvSpPr>
        <p:spPr/>
        <p:txBody>
          <a:bodyPr/>
          <a:lstStyle/>
          <a:p>
            <a:pPr algn="r"/>
            <a:fld id="{8FB4CE90-470A-43E3-A052-3E8AD880B4A5}" type="slidenum">
              <a:rPr lang="en-US" smtClean="0"/>
              <a:pPr algn="r"/>
              <a:t>14</a:t>
            </a:fld>
            <a:endParaRPr lang="en-US"/>
          </a:p>
        </p:txBody>
      </p:sp>
      <p:sp>
        <p:nvSpPr>
          <p:cNvPr id="13" name="Rectangle 12">
            <a:extLst>
              <a:ext uri="{FF2B5EF4-FFF2-40B4-BE49-F238E27FC236}">
                <a16:creationId xmlns:a16="http://schemas.microsoft.com/office/drawing/2014/main" id="{2CDF1012-B744-B255-6A99-EEB3CF6CC406}"/>
              </a:ext>
            </a:extLst>
          </p:cNvPr>
          <p:cNvSpPr/>
          <p:nvPr/>
        </p:nvSpPr>
        <p:spPr>
          <a:xfrm>
            <a:off x="3018964" y="1282765"/>
            <a:ext cx="2871903" cy="4348014"/>
          </a:xfrm>
          <a:prstGeom prst="rect">
            <a:avLst/>
          </a:prstGeom>
          <a:solidFill>
            <a:schemeClr val="accent5"/>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6" name="Rounded Rectangle 5">
            <a:extLst>
              <a:ext uri="{FF2B5EF4-FFF2-40B4-BE49-F238E27FC236}">
                <a16:creationId xmlns:a16="http://schemas.microsoft.com/office/drawing/2014/main" id="{96888687-41EF-1BB1-9A1E-3BF6BB8300BE}"/>
              </a:ext>
            </a:extLst>
          </p:cNvPr>
          <p:cNvSpPr/>
          <p:nvPr/>
        </p:nvSpPr>
        <p:spPr>
          <a:xfrm>
            <a:off x="240631" y="282191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Input data</a:t>
            </a:r>
          </a:p>
        </p:txBody>
      </p:sp>
      <p:sp>
        <p:nvSpPr>
          <p:cNvPr id="7" name="Rounded Rectangle 6">
            <a:extLst>
              <a:ext uri="{FF2B5EF4-FFF2-40B4-BE49-F238E27FC236}">
                <a16:creationId xmlns:a16="http://schemas.microsoft.com/office/drawing/2014/main" id="{E05A641D-3066-6EA4-F254-C7D352CCDD4D}"/>
              </a:ext>
            </a:extLst>
          </p:cNvPr>
          <p:cNvSpPr/>
          <p:nvPr/>
        </p:nvSpPr>
        <p:spPr>
          <a:xfrm>
            <a:off x="3251347" y="1461827"/>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Data preprocessing</a:t>
            </a:r>
          </a:p>
        </p:txBody>
      </p:sp>
      <p:sp>
        <p:nvSpPr>
          <p:cNvPr id="8" name="Rounded Rectangle 7">
            <a:extLst>
              <a:ext uri="{FF2B5EF4-FFF2-40B4-BE49-F238E27FC236}">
                <a16:creationId xmlns:a16="http://schemas.microsoft.com/office/drawing/2014/main" id="{1DE3B10E-7555-0388-FC54-7FD1C50FB5B6}"/>
              </a:ext>
            </a:extLst>
          </p:cNvPr>
          <p:cNvSpPr/>
          <p:nvPr/>
        </p:nvSpPr>
        <p:spPr>
          <a:xfrm>
            <a:off x="3251347" y="2810400"/>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Generate embeddings</a:t>
            </a:r>
          </a:p>
        </p:txBody>
      </p:sp>
      <p:sp>
        <p:nvSpPr>
          <p:cNvPr id="9" name="Rounded Rectangle 8">
            <a:extLst>
              <a:ext uri="{FF2B5EF4-FFF2-40B4-BE49-F238E27FC236}">
                <a16:creationId xmlns:a16="http://schemas.microsoft.com/office/drawing/2014/main" id="{F8ADEBDF-790B-E576-9DCB-865C56E75BDC}"/>
              </a:ext>
            </a:extLst>
          </p:cNvPr>
          <p:cNvSpPr/>
          <p:nvPr/>
        </p:nvSpPr>
        <p:spPr>
          <a:xfrm>
            <a:off x="3251347" y="419351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Store embeddings</a:t>
            </a:r>
          </a:p>
        </p:txBody>
      </p:sp>
      <p:sp>
        <p:nvSpPr>
          <p:cNvPr id="10" name="Rounded Rectangle 9">
            <a:extLst>
              <a:ext uri="{FF2B5EF4-FFF2-40B4-BE49-F238E27FC236}">
                <a16:creationId xmlns:a16="http://schemas.microsoft.com/office/drawing/2014/main" id="{903622E6-A766-54B2-32B6-D7FF043C5DF3}"/>
              </a:ext>
            </a:extLst>
          </p:cNvPr>
          <p:cNvSpPr/>
          <p:nvPr/>
        </p:nvSpPr>
        <p:spPr>
          <a:xfrm>
            <a:off x="6262063" y="2002941"/>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Query the system</a:t>
            </a:r>
          </a:p>
        </p:txBody>
      </p:sp>
      <p:sp>
        <p:nvSpPr>
          <p:cNvPr id="11" name="Rounded Rectangle 10">
            <a:extLst>
              <a:ext uri="{FF2B5EF4-FFF2-40B4-BE49-F238E27FC236}">
                <a16:creationId xmlns:a16="http://schemas.microsoft.com/office/drawing/2014/main" id="{8488B347-A957-60CE-2307-4B8AD5E51558}"/>
              </a:ext>
            </a:extLst>
          </p:cNvPr>
          <p:cNvSpPr/>
          <p:nvPr/>
        </p:nvSpPr>
        <p:spPr>
          <a:xfrm>
            <a:off x="6262062" y="3443292"/>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Output</a:t>
            </a:r>
          </a:p>
        </p:txBody>
      </p:sp>
      <p:sp>
        <p:nvSpPr>
          <p:cNvPr id="12" name="Rounded Rectangle 11">
            <a:extLst>
              <a:ext uri="{FF2B5EF4-FFF2-40B4-BE49-F238E27FC236}">
                <a16:creationId xmlns:a16="http://schemas.microsoft.com/office/drawing/2014/main" id="{AB7570B9-86EF-DAEE-5ABF-559A935B6ED4}"/>
              </a:ext>
            </a:extLst>
          </p:cNvPr>
          <p:cNvSpPr/>
          <p:nvPr/>
        </p:nvSpPr>
        <p:spPr>
          <a:xfrm>
            <a:off x="9524698" y="2810399"/>
            <a:ext cx="2426671" cy="108222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Feedback loop</a:t>
            </a:r>
          </a:p>
        </p:txBody>
      </p:sp>
    </p:spTree>
    <p:extLst>
      <p:ext uri="{BB962C8B-B14F-4D97-AF65-F5344CB8AC3E}">
        <p14:creationId xmlns:p14="http://schemas.microsoft.com/office/powerpoint/2010/main" val="51182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animBg="1"/>
      <p:bldP spid="7" grpId="0" animBg="1"/>
      <p:bldP spid="8" grpId="0" animBg="1"/>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D9D0-DDA5-199D-BB93-98CA26DFFB3B}"/>
              </a:ext>
            </a:extLst>
          </p:cNvPr>
          <p:cNvSpPr>
            <a:spLocks noGrp="1"/>
          </p:cNvSpPr>
          <p:nvPr>
            <p:ph type="title"/>
          </p:nvPr>
        </p:nvSpPr>
        <p:spPr/>
        <p:txBody>
          <a:bodyPr/>
          <a:lstStyle/>
          <a:p>
            <a:r>
              <a:rPr lang="en-US" dirty="0"/>
              <a:t>Challenges and Trade-offs in AI Workflows</a:t>
            </a:r>
          </a:p>
        </p:txBody>
      </p:sp>
      <p:sp>
        <p:nvSpPr>
          <p:cNvPr id="3" name="Slide Number Placeholder 2">
            <a:extLst>
              <a:ext uri="{FF2B5EF4-FFF2-40B4-BE49-F238E27FC236}">
                <a16:creationId xmlns:a16="http://schemas.microsoft.com/office/drawing/2014/main" id="{A021A70B-185C-2AE2-385D-73BE918BACC8}"/>
              </a:ext>
            </a:extLst>
          </p:cNvPr>
          <p:cNvSpPr>
            <a:spLocks noGrp="1"/>
          </p:cNvSpPr>
          <p:nvPr>
            <p:ph type="sldNum" sz="quarter" idx="10"/>
          </p:nvPr>
        </p:nvSpPr>
        <p:spPr/>
        <p:txBody>
          <a:bodyPr/>
          <a:lstStyle/>
          <a:p>
            <a:pPr algn="r"/>
            <a:fld id="{8FB4CE90-470A-43E3-A052-3E8AD880B4A5}" type="slidenum">
              <a:rPr lang="en-US" smtClean="0"/>
              <a:pPr algn="r"/>
              <a:t>15</a:t>
            </a:fld>
            <a:endParaRPr lang="en-US"/>
          </a:p>
        </p:txBody>
      </p:sp>
      <p:graphicFrame>
        <p:nvGraphicFramePr>
          <p:cNvPr id="6" name="Content Placeholder 5">
            <a:extLst>
              <a:ext uri="{FF2B5EF4-FFF2-40B4-BE49-F238E27FC236}">
                <a16:creationId xmlns:a16="http://schemas.microsoft.com/office/drawing/2014/main" id="{488CDC74-8A79-2DFB-62A3-3EA909F374A8}"/>
              </a:ext>
            </a:extLst>
          </p:cNvPr>
          <p:cNvGraphicFramePr>
            <a:graphicFrameLocks noGrp="1"/>
          </p:cNvGraphicFramePr>
          <p:nvPr>
            <p:ph sz="quarter" idx="12"/>
          </p:nvPr>
        </p:nvGraphicFramePr>
        <p:xfrm>
          <a:off x="240631" y="1139410"/>
          <a:ext cx="11734800" cy="5055988"/>
        </p:xfrm>
        <a:graphic>
          <a:graphicData uri="http://schemas.openxmlformats.org/drawingml/2006/table">
            <a:tbl>
              <a:tblPr firstRow="1" bandRow="1">
                <a:tableStyleId>{5C22544A-7EE6-4342-B048-85BDC9FD1C3A}</a:tableStyleId>
              </a:tblPr>
              <a:tblGrid>
                <a:gridCol w="2566737">
                  <a:extLst>
                    <a:ext uri="{9D8B030D-6E8A-4147-A177-3AD203B41FA5}">
                      <a16:colId xmlns:a16="http://schemas.microsoft.com/office/drawing/2014/main" val="485326197"/>
                    </a:ext>
                  </a:extLst>
                </a:gridCol>
                <a:gridCol w="3721769">
                  <a:extLst>
                    <a:ext uri="{9D8B030D-6E8A-4147-A177-3AD203B41FA5}">
                      <a16:colId xmlns:a16="http://schemas.microsoft.com/office/drawing/2014/main" val="3756164007"/>
                    </a:ext>
                  </a:extLst>
                </a:gridCol>
                <a:gridCol w="5446294">
                  <a:extLst>
                    <a:ext uri="{9D8B030D-6E8A-4147-A177-3AD203B41FA5}">
                      <a16:colId xmlns:a16="http://schemas.microsoft.com/office/drawing/2014/main" val="2374637596"/>
                    </a:ext>
                  </a:extLst>
                </a:gridCol>
              </a:tblGrid>
              <a:tr h="496568">
                <a:tc>
                  <a:txBody>
                    <a:bodyPr/>
                    <a:lstStyle/>
                    <a:p>
                      <a:r>
                        <a:rPr lang="en-US" dirty="0"/>
                        <a:t>Area</a:t>
                      </a:r>
                    </a:p>
                  </a:txBody>
                  <a:tcPr/>
                </a:tc>
                <a:tc>
                  <a:txBody>
                    <a:bodyPr/>
                    <a:lstStyle/>
                    <a:p>
                      <a:r>
                        <a:rPr lang="en-US" dirty="0"/>
                        <a:t>Challenge</a:t>
                      </a:r>
                    </a:p>
                  </a:txBody>
                  <a:tcPr/>
                </a:tc>
                <a:tc>
                  <a:txBody>
                    <a:bodyPr/>
                    <a:lstStyle/>
                    <a:p>
                      <a:r>
                        <a:rPr lang="en-US" dirty="0"/>
                        <a:t>Trade-off</a:t>
                      </a:r>
                    </a:p>
                  </a:txBody>
                  <a:tcPr/>
                </a:tc>
                <a:extLst>
                  <a:ext uri="{0D108BD9-81ED-4DB2-BD59-A6C34878D82A}">
                    <a16:rowId xmlns:a16="http://schemas.microsoft.com/office/drawing/2014/main" val="703670513"/>
                  </a:ext>
                </a:extLst>
              </a:tr>
              <a:tr h="911255">
                <a:tc>
                  <a:txBody>
                    <a:bodyPr/>
                    <a:lstStyle/>
                    <a:p>
                      <a:r>
                        <a:rPr lang="en-US" dirty="0"/>
                        <a:t>Data preprocessing</a:t>
                      </a:r>
                    </a:p>
                  </a:txBody>
                  <a:tcPr/>
                </a:tc>
                <a:tc>
                  <a:txBody>
                    <a:bodyPr/>
                    <a:lstStyle/>
                    <a:p>
                      <a:r>
                        <a:rPr lang="en-US" dirty="0"/>
                        <a:t>Dealing with unstructured and noisy data</a:t>
                      </a:r>
                    </a:p>
                  </a:txBody>
                  <a:tcPr/>
                </a:tc>
                <a:tc>
                  <a:txBody>
                    <a:bodyPr/>
                    <a:lstStyle/>
                    <a:p>
                      <a:r>
                        <a:rPr lang="en-GB" dirty="0"/>
                        <a:t>Extensive cleaning improves model performance but adds processing time</a:t>
                      </a:r>
                      <a:endParaRPr lang="en-US" dirty="0"/>
                    </a:p>
                  </a:txBody>
                  <a:tcPr/>
                </a:tc>
                <a:extLst>
                  <a:ext uri="{0D108BD9-81ED-4DB2-BD59-A6C34878D82A}">
                    <a16:rowId xmlns:a16="http://schemas.microsoft.com/office/drawing/2014/main" val="3588680577"/>
                  </a:ext>
                </a:extLst>
              </a:tr>
              <a:tr h="911255">
                <a:tc>
                  <a:txBody>
                    <a:bodyPr/>
                    <a:lstStyle/>
                    <a:p>
                      <a:r>
                        <a:rPr lang="en-US" dirty="0"/>
                        <a:t>Embedding generation</a:t>
                      </a:r>
                    </a:p>
                  </a:txBody>
                  <a:tcPr/>
                </a:tc>
                <a:tc>
                  <a:txBody>
                    <a:bodyPr/>
                    <a:lstStyle/>
                    <a:p>
                      <a:r>
                        <a:rPr lang="en-GB" dirty="0"/>
                        <a:t>Choosing the right model for embeddings</a:t>
                      </a:r>
                      <a:endParaRPr lang="en-US" dirty="0"/>
                    </a:p>
                  </a:txBody>
                  <a:tcPr/>
                </a:tc>
                <a:tc>
                  <a:txBody>
                    <a:bodyPr/>
                    <a:lstStyle/>
                    <a:p>
                      <a:r>
                        <a:rPr lang="en-GB" dirty="0"/>
                        <a:t>Larger models capture more detail but increase computational cost and latency</a:t>
                      </a:r>
                      <a:endParaRPr lang="en-US" dirty="0"/>
                    </a:p>
                  </a:txBody>
                  <a:tcPr/>
                </a:tc>
                <a:extLst>
                  <a:ext uri="{0D108BD9-81ED-4DB2-BD59-A6C34878D82A}">
                    <a16:rowId xmlns:a16="http://schemas.microsoft.com/office/drawing/2014/main" val="4083344602"/>
                  </a:ext>
                </a:extLst>
              </a:tr>
              <a:tr h="911255">
                <a:tc>
                  <a:txBody>
                    <a:bodyPr/>
                    <a:lstStyle/>
                    <a:p>
                      <a:r>
                        <a:rPr lang="en-GB" dirty="0"/>
                        <a:t>Vector Stores</a:t>
                      </a:r>
                      <a:endParaRPr lang="en-US" dirty="0"/>
                    </a:p>
                  </a:txBody>
                  <a:tcPr/>
                </a:tc>
                <a:tc>
                  <a:txBody>
                    <a:bodyPr/>
                    <a:lstStyle/>
                    <a:p>
                      <a:r>
                        <a:rPr lang="en-GB" dirty="0"/>
                        <a:t>Balancing speed and scalability</a:t>
                      </a:r>
                      <a:endParaRPr lang="en-US" dirty="0"/>
                    </a:p>
                  </a:txBody>
                  <a:tcPr/>
                </a:tc>
                <a:tc>
                  <a:txBody>
                    <a:bodyPr/>
                    <a:lstStyle/>
                    <a:p>
                      <a:r>
                        <a:rPr lang="en-GB" dirty="0"/>
                        <a:t>Highly optimized vector stores may require significant storage or expensive infrastructure</a:t>
                      </a:r>
                      <a:endParaRPr lang="en-US" dirty="0"/>
                    </a:p>
                  </a:txBody>
                  <a:tcPr/>
                </a:tc>
                <a:extLst>
                  <a:ext uri="{0D108BD9-81ED-4DB2-BD59-A6C34878D82A}">
                    <a16:rowId xmlns:a16="http://schemas.microsoft.com/office/drawing/2014/main" val="1690677375"/>
                  </a:ext>
                </a:extLst>
              </a:tr>
              <a:tr h="911255">
                <a:tc>
                  <a:txBody>
                    <a:bodyPr/>
                    <a:lstStyle/>
                    <a:p>
                      <a:r>
                        <a:rPr lang="en-GB" dirty="0"/>
                        <a:t>Querying the System</a:t>
                      </a:r>
                      <a:endParaRPr lang="en-US" dirty="0"/>
                    </a:p>
                  </a:txBody>
                  <a:tcPr/>
                </a:tc>
                <a:tc>
                  <a:txBody>
                    <a:bodyPr/>
                    <a:lstStyle/>
                    <a:p>
                      <a:r>
                        <a:rPr lang="en-GB" dirty="0"/>
                        <a:t>Combining semantic and structured queries effectively</a:t>
                      </a:r>
                      <a:endParaRPr lang="en-US" dirty="0"/>
                    </a:p>
                  </a:txBody>
                  <a:tcPr/>
                </a:tc>
                <a:tc>
                  <a:txBody>
                    <a:bodyPr/>
                    <a:lstStyle/>
                    <a:p>
                      <a:r>
                        <a:rPr lang="en-GB" dirty="0"/>
                        <a:t>Hybrid queries add complexity but improve user experience</a:t>
                      </a:r>
                      <a:endParaRPr lang="en-US" dirty="0"/>
                    </a:p>
                  </a:txBody>
                  <a:tcPr/>
                </a:tc>
                <a:extLst>
                  <a:ext uri="{0D108BD9-81ED-4DB2-BD59-A6C34878D82A}">
                    <a16:rowId xmlns:a16="http://schemas.microsoft.com/office/drawing/2014/main" val="3142741051"/>
                  </a:ext>
                </a:extLst>
              </a:tr>
              <a:tr h="911255">
                <a:tc>
                  <a:txBody>
                    <a:bodyPr/>
                    <a:lstStyle/>
                    <a:p>
                      <a:r>
                        <a:rPr lang="en-GB" dirty="0"/>
                        <a:t>Feedback Loop</a:t>
                      </a:r>
                      <a:endParaRPr lang="en-US" dirty="0"/>
                    </a:p>
                  </a:txBody>
                  <a:tcPr/>
                </a:tc>
                <a:tc>
                  <a:txBody>
                    <a:bodyPr/>
                    <a:lstStyle/>
                    <a:p>
                      <a:r>
                        <a:rPr lang="en-GB" dirty="0"/>
                        <a:t>Handling noisy or biased feedback</a:t>
                      </a:r>
                      <a:endParaRPr lang="en-US" dirty="0"/>
                    </a:p>
                  </a:txBody>
                  <a:tcPr/>
                </a:tc>
                <a:tc>
                  <a:txBody>
                    <a:bodyPr/>
                    <a:lstStyle/>
                    <a:p>
                      <a:r>
                        <a:rPr lang="en-GB" dirty="0"/>
                        <a:t>Ignoring feedback avoids bias but slows improvement; incorporating noisy data may harm performance</a:t>
                      </a:r>
                      <a:endParaRPr lang="en-US" dirty="0"/>
                    </a:p>
                  </a:txBody>
                  <a:tcPr/>
                </a:tc>
                <a:extLst>
                  <a:ext uri="{0D108BD9-81ED-4DB2-BD59-A6C34878D82A}">
                    <a16:rowId xmlns:a16="http://schemas.microsoft.com/office/drawing/2014/main" val="285928618"/>
                  </a:ext>
                </a:extLst>
              </a:tr>
            </a:tbl>
          </a:graphicData>
        </a:graphic>
      </p:graphicFrame>
      <p:sp>
        <p:nvSpPr>
          <p:cNvPr id="127" name="Rectangle 126">
            <a:extLst>
              <a:ext uri="{FF2B5EF4-FFF2-40B4-BE49-F238E27FC236}">
                <a16:creationId xmlns:a16="http://schemas.microsoft.com/office/drawing/2014/main" id="{F05EB4F6-9790-8CD0-B58F-6602FFA157BC}"/>
              </a:ext>
            </a:extLst>
          </p:cNvPr>
          <p:cNvSpPr/>
          <p:nvPr/>
        </p:nvSpPr>
        <p:spPr>
          <a:xfrm>
            <a:off x="2855495" y="1628464"/>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8" name="Rectangle 127">
            <a:extLst>
              <a:ext uri="{FF2B5EF4-FFF2-40B4-BE49-F238E27FC236}">
                <a16:creationId xmlns:a16="http://schemas.microsoft.com/office/drawing/2014/main" id="{1D982B6C-423C-3B2C-18E2-E37E01C51476}"/>
              </a:ext>
            </a:extLst>
          </p:cNvPr>
          <p:cNvSpPr/>
          <p:nvPr/>
        </p:nvSpPr>
        <p:spPr>
          <a:xfrm>
            <a:off x="2855495" y="2527831"/>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9" name="Rectangle 128">
            <a:extLst>
              <a:ext uri="{FF2B5EF4-FFF2-40B4-BE49-F238E27FC236}">
                <a16:creationId xmlns:a16="http://schemas.microsoft.com/office/drawing/2014/main" id="{869FBD31-3313-BB3B-86BE-A001CE5F851A}"/>
              </a:ext>
            </a:extLst>
          </p:cNvPr>
          <p:cNvSpPr/>
          <p:nvPr/>
        </p:nvSpPr>
        <p:spPr>
          <a:xfrm>
            <a:off x="2855495" y="3427198"/>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0" name="Rectangle 129">
            <a:extLst>
              <a:ext uri="{FF2B5EF4-FFF2-40B4-BE49-F238E27FC236}">
                <a16:creationId xmlns:a16="http://schemas.microsoft.com/office/drawing/2014/main" id="{9DDC7F1F-C7E5-2E27-846F-21805CBB9C59}"/>
              </a:ext>
            </a:extLst>
          </p:cNvPr>
          <p:cNvSpPr/>
          <p:nvPr/>
        </p:nvSpPr>
        <p:spPr>
          <a:xfrm>
            <a:off x="2855495" y="5215343"/>
            <a:ext cx="3657600" cy="9474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1" name="Rectangle 130">
            <a:extLst>
              <a:ext uri="{FF2B5EF4-FFF2-40B4-BE49-F238E27FC236}">
                <a16:creationId xmlns:a16="http://schemas.microsoft.com/office/drawing/2014/main" id="{E2F2CDFB-4903-1A18-EF8E-CC7310ADE5E9}"/>
              </a:ext>
            </a:extLst>
          </p:cNvPr>
          <p:cNvSpPr/>
          <p:nvPr/>
        </p:nvSpPr>
        <p:spPr>
          <a:xfrm>
            <a:off x="2855495" y="4325556"/>
            <a:ext cx="3657600" cy="898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2" name="Rectangle 131">
            <a:extLst>
              <a:ext uri="{FF2B5EF4-FFF2-40B4-BE49-F238E27FC236}">
                <a16:creationId xmlns:a16="http://schemas.microsoft.com/office/drawing/2014/main" id="{10D799D1-1E37-23D3-07D1-74511901A843}"/>
              </a:ext>
            </a:extLst>
          </p:cNvPr>
          <p:cNvSpPr/>
          <p:nvPr/>
        </p:nvSpPr>
        <p:spPr>
          <a:xfrm>
            <a:off x="6513095" y="1612422"/>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3" name="Rectangle 132">
            <a:extLst>
              <a:ext uri="{FF2B5EF4-FFF2-40B4-BE49-F238E27FC236}">
                <a16:creationId xmlns:a16="http://schemas.microsoft.com/office/drawing/2014/main" id="{7A921761-1A87-1084-7BA2-855ECABA5FF3}"/>
              </a:ext>
            </a:extLst>
          </p:cNvPr>
          <p:cNvSpPr/>
          <p:nvPr/>
        </p:nvSpPr>
        <p:spPr>
          <a:xfrm>
            <a:off x="6505074" y="2519221"/>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4" name="Rectangle 133">
            <a:extLst>
              <a:ext uri="{FF2B5EF4-FFF2-40B4-BE49-F238E27FC236}">
                <a16:creationId xmlns:a16="http://schemas.microsoft.com/office/drawing/2014/main" id="{DF427746-DF03-0F3B-18CF-849EA6E93D02}"/>
              </a:ext>
            </a:extLst>
          </p:cNvPr>
          <p:cNvSpPr/>
          <p:nvPr/>
        </p:nvSpPr>
        <p:spPr>
          <a:xfrm>
            <a:off x="6493043" y="342784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5" name="Rectangle 134">
            <a:extLst>
              <a:ext uri="{FF2B5EF4-FFF2-40B4-BE49-F238E27FC236}">
                <a16:creationId xmlns:a16="http://schemas.microsoft.com/office/drawing/2014/main" id="{3DBF722E-040A-9884-293E-530163F8F3DF}"/>
              </a:ext>
            </a:extLst>
          </p:cNvPr>
          <p:cNvSpPr/>
          <p:nvPr/>
        </p:nvSpPr>
        <p:spPr>
          <a:xfrm>
            <a:off x="6493043" y="4332263"/>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6" name="Rectangle 135">
            <a:extLst>
              <a:ext uri="{FF2B5EF4-FFF2-40B4-BE49-F238E27FC236}">
                <a16:creationId xmlns:a16="http://schemas.microsoft.com/office/drawing/2014/main" id="{FD258B04-1925-F8FD-B2BB-295388E1DD3C}"/>
              </a:ext>
            </a:extLst>
          </p:cNvPr>
          <p:cNvSpPr/>
          <p:nvPr/>
        </p:nvSpPr>
        <p:spPr>
          <a:xfrm>
            <a:off x="6493044" y="5253369"/>
            <a:ext cx="5458325" cy="898358"/>
          </a:xfrm>
          <a:prstGeom prst="rect">
            <a:avLst/>
          </a:prstGeom>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20976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127"/>
                                        </p:tgtEl>
                                      </p:cBhvr>
                                    </p:animEffect>
                                    <p:set>
                                      <p:cBhvr>
                                        <p:cTn id="7" dur="1" fill="hold">
                                          <p:stCondLst>
                                            <p:cond delay="499"/>
                                          </p:stCondLst>
                                        </p:cTn>
                                        <p:tgtEl>
                                          <p:spTgt spid="1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3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 presetClass="exit" presetSubtype="10" fill="hold" grpId="0" nodeType="clickEffect">
                                  <p:stCondLst>
                                    <p:cond delay="0"/>
                                  </p:stCondLst>
                                  <p:childTnLst>
                                    <p:animEffect transition="out" filter="blinds(horizontal)">
                                      <p:cBhvr>
                                        <p:cTn id="15" dur="500"/>
                                        <p:tgtEl>
                                          <p:spTgt spid="128"/>
                                        </p:tgtEl>
                                      </p:cBhvr>
                                    </p:animEffect>
                                    <p:set>
                                      <p:cBhvr>
                                        <p:cTn id="16" dur="1" fill="hold">
                                          <p:stCondLst>
                                            <p:cond delay="499"/>
                                          </p:stCondLst>
                                        </p:cTn>
                                        <p:tgtEl>
                                          <p:spTgt spid="12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0" nodeType="clickEffect">
                                  <p:stCondLst>
                                    <p:cond delay="0"/>
                                  </p:stCondLst>
                                  <p:childTnLst>
                                    <p:animEffect transition="out" filter="blinds(horizontal)">
                                      <p:cBhvr>
                                        <p:cTn id="20" dur="500"/>
                                        <p:tgtEl>
                                          <p:spTgt spid="133"/>
                                        </p:tgtEl>
                                      </p:cBhvr>
                                    </p:animEffect>
                                    <p:set>
                                      <p:cBhvr>
                                        <p:cTn id="21" dur="1" fill="hold">
                                          <p:stCondLst>
                                            <p:cond delay="499"/>
                                          </p:stCondLst>
                                        </p:cTn>
                                        <p:tgtEl>
                                          <p:spTgt spid="13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3" presetClass="exit" presetSubtype="10" fill="hold" grpId="0" nodeType="clickEffect">
                                  <p:stCondLst>
                                    <p:cond delay="0"/>
                                  </p:stCondLst>
                                  <p:childTnLst>
                                    <p:animEffect transition="out" filter="blinds(horizontal)">
                                      <p:cBhvr>
                                        <p:cTn id="25" dur="500"/>
                                        <p:tgtEl>
                                          <p:spTgt spid="129"/>
                                        </p:tgtEl>
                                      </p:cBhvr>
                                    </p:animEffect>
                                    <p:set>
                                      <p:cBhvr>
                                        <p:cTn id="26" dur="1" fill="hold">
                                          <p:stCondLst>
                                            <p:cond delay="499"/>
                                          </p:stCondLst>
                                        </p:cTn>
                                        <p:tgtEl>
                                          <p:spTgt spid="12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0" nodeType="clickEffect">
                                  <p:stCondLst>
                                    <p:cond delay="0"/>
                                  </p:stCondLst>
                                  <p:childTnLst>
                                    <p:animEffect transition="out" filter="blinds(horizontal)">
                                      <p:cBhvr>
                                        <p:cTn id="30" dur="500"/>
                                        <p:tgtEl>
                                          <p:spTgt spid="134"/>
                                        </p:tgtEl>
                                      </p:cBhvr>
                                    </p:animEffect>
                                    <p:set>
                                      <p:cBhvr>
                                        <p:cTn id="31" dur="1" fill="hold">
                                          <p:stCondLst>
                                            <p:cond delay="499"/>
                                          </p:stCondLst>
                                        </p:cTn>
                                        <p:tgtEl>
                                          <p:spTgt spid="13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0" nodeType="clickEffect">
                                  <p:stCondLst>
                                    <p:cond delay="0"/>
                                  </p:stCondLst>
                                  <p:childTnLst>
                                    <p:animEffect transition="out" filter="blinds(horizontal)">
                                      <p:cBhvr>
                                        <p:cTn id="35" dur="500"/>
                                        <p:tgtEl>
                                          <p:spTgt spid="131"/>
                                        </p:tgtEl>
                                      </p:cBhvr>
                                    </p:animEffect>
                                    <p:set>
                                      <p:cBhvr>
                                        <p:cTn id="36" dur="1" fill="hold">
                                          <p:stCondLst>
                                            <p:cond delay="499"/>
                                          </p:stCondLst>
                                        </p:cTn>
                                        <p:tgtEl>
                                          <p:spTgt spid="13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0" nodeType="clickEffect">
                                  <p:stCondLst>
                                    <p:cond delay="0"/>
                                  </p:stCondLst>
                                  <p:childTnLst>
                                    <p:animEffect transition="out" filter="blinds(horizontal)">
                                      <p:cBhvr>
                                        <p:cTn id="40" dur="500"/>
                                        <p:tgtEl>
                                          <p:spTgt spid="135"/>
                                        </p:tgtEl>
                                      </p:cBhvr>
                                    </p:animEffect>
                                    <p:set>
                                      <p:cBhvr>
                                        <p:cTn id="41" dur="1" fill="hold">
                                          <p:stCondLst>
                                            <p:cond delay="499"/>
                                          </p:stCondLst>
                                        </p:cTn>
                                        <p:tgtEl>
                                          <p:spTgt spid="135"/>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 presetClass="exit" presetSubtype="10" fill="hold" grpId="0" nodeType="clickEffect">
                                  <p:stCondLst>
                                    <p:cond delay="0"/>
                                  </p:stCondLst>
                                  <p:childTnLst>
                                    <p:animEffect transition="out" filter="blinds(horizontal)">
                                      <p:cBhvr>
                                        <p:cTn id="45" dur="500"/>
                                        <p:tgtEl>
                                          <p:spTgt spid="130"/>
                                        </p:tgtEl>
                                      </p:cBhvr>
                                    </p:animEffect>
                                    <p:set>
                                      <p:cBhvr>
                                        <p:cTn id="46" dur="1" fill="hold">
                                          <p:stCondLst>
                                            <p:cond delay="499"/>
                                          </p:stCondLst>
                                        </p:cTn>
                                        <p:tgtEl>
                                          <p:spTgt spid="13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3" presetClass="exit" presetSubtype="10" fill="hold" grpId="0" nodeType="clickEffect">
                                  <p:stCondLst>
                                    <p:cond delay="0"/>
                                  </p:stCondLst>
                                  <p:childTnLst>
                                    <p:animEffect transition="out" filter="blinds(horizontal)">
                                      <p:cBhvr>
                                        <p:cTn id="50" dur="500"/>
                                        <p:tgtEl>
                                          <p:spTgt spid="136"/>
                                        </p:tgtEl>
                                      </p:cBhvr>
                                    </p:animEffect>
                                    <p:set>
                                      <p:cBhvr>
                                        <p:cTn id="51"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C1271-2089-EC85-8505-997940B111F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BEFB85EA-A26D-B9EC-A54A-8C401690A518}"/>
              </a:ext>
            </a:extLst>
          </p:cNvPr>
          <p:cNvSpPr>
            <a:spLocks noGrp="1"/>
          </p:cNvSpPr>
          <p:nvPr>
            <p:ph type="body" idx="1"/>
          </p:nvPr>
        </p:nvSpPr>
        <p:spPr>
          <a:xfrm>
            <a:off x="3344215" y="1975104"/>
            <a:ext cx="5490223" cy="3255517"/>
          </a:xfrm>
        </p:spPr>
        <p:txBody>
          <a:bodyPr>
            <a:normAutofit lnSpcReduction="10000"/>
          </a:bodyPr>
          <a:lstStyle/>
          <a:p>
            <a:r>
              <a:rPr lang="en-US" sz="3200" dirty="0"/>
              <a:t>Modern AI workflows combine structured and unstructured data, embeddings and vector search to enable intelligent systems.</a:t>
            </a:r>
          </a:p>
        </p:txBody>
      </p:sp>
    </p:spTree>
    <p:extLst>
      <p:ext uri="{BB962C8B-B14F-4D97-AF65-F5344CB8AC3E}">
        <p14:creationId xmlns:p14="http://schemas.microsoft.com/office/powerpoint/2010/main" val="2123599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CAD3-1BA2-BF8D-1AE5-9D812E54AE40}"/>
              </a:ext>
            </a:extLst>
          </p:cNvPr>
          <p:cNvSpPr>
            <a:spLocks noGrp="1"/>
          </p:cNvSpPr>
          <p:nvPr>
            <p:ph type="title"/>
          </p:nvPr>
        </p:nvSpPr>
        <p:spPr/>
        <p:txBody>
          <a:bodyPr/>
          <a:lstStyle/>
          <a:p>
            <a:r>
              <a:rPr lang="en-US" dirty="0"/>
              <a:t>Welcome and Introductions</a:t>
            </a:r>
          </a:p>
        </p:txBody>
      </p:sp>
      <p:sp>
        <p:nvSpPr>
          <p:cNvPr id="3" name="Text Placeholder 2">
            <a:extLst>
              <a:ext uri="{FF2B5EF4-FFF2-40B4-BE49-F238E27FC236}">
                <a16:creationId xmlns:a16="http://schemas.microsoft.com/office/drawing/2014/main" id="{588213A0-3388-F854-FBF3-9C651CAA8E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1965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Introductions</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Kevin Cunningham</a:t>
            </a:r>
          </a:p>
          <a:p>
            <a:pPr lvl="2"/>
            <a:r>
              <a:rPr lang="en-US" dirty="0"/>
              <a:t>Lived, taught, and developed in Brighton for 20 years</a:t>
            </a:r>
          </a:p>
          <a:p>
            <a:pPr lvl="2"/>
            <a:r>
              <a:rPr lang="en-US" dirty="0"/>
              <a:t>Relocated back to Northern Ireland 3 years ago</a:t>
            </a:r>
          </a:p>
          <a:p>
            <a:pPr lvl="2"/>
            <a:r>
              <a:rPr lang="en-US" dirty="0"/>
              <a:t>Dad to two kids</a:t>
            </a:r>
          </a:p>
          <a:p>
            <a:pPr lvl="2"/>
            <a:r>
              <a:rPr lang="en-US" dirty="0"/>
              <a:t>Love learning new things (currently 3D printing and local first development)</a:t>
            </a:r>
          </a:p>
          <a:p>
            <a:pPr lvl="2"/>
            <a:r>
              <a:rPr lang="en-US" dirty="0"/>
              <a:t>You can find me on Bluesky (@</a:t>
            </a:r>
            <a:r>
              <a:rPr lang="en-US" dirty="0" err="1"/>
              <a:t>dolearning.dev</a:t>
            </a:r>
            <a:r>
              <a:rPr lang="en-US" dirty="0"/>
              <a:t>) or on my website (https://</a:t>
            </a:r>
            <a:r>
              <a:rPr lang="en-US" dirty="0" err="1"/>
              <a:t>kevincunningham.co.uk</a:t>
            </a:r>
            <a:r>
              <a:rPr lang="en-US" dirty="0"/>
              <a:t>)				</a:t>
            </a:r>
          </a:p>
          <a:p>
            <a:endParaRPr lang="en-US" dirty="0"/>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Tree>
    <p:extLst>
      <p:ext uri="{BB962C8B-B14F-4D97-AF65-F5344CB8AC3E}">
        <p14:creationId xmlns:p14="http://schemas.microsoft.com/office/powerpoint/2010/main" val="4247282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963E9-CE0E-22FA-1F02-F171898A573A}"/>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E47242A3-CB33-1548-3940-BA7D7892D0BE}"/>
              </a:ext>
            </a:extLst>
          </p:cNvPr>
          <p:cNvSpPr>
            <a:spLocks noGrp="1"/>
          </p:cNvSpPr>
          <p:nvPr>
            <p:ph idx="1"/>
          </p:nvPr>
        </p:nvSpPr>
        <p:spPr/>
        <p:txBody>
          <a:bodyPr/>
          <a:lstStyle/>
          <a:p>
            <a:pPr lvl="1"/>
            <a:r>
              <a:rPr lang="en-US" dirty="0"/>
              <a:t>Name</a:t>
            </a:r>
          </a:p>
          <a:p>
            <a:pPr lvl="1"/>
            <a:r>
              <a:rPr lang="en-US" dirty="0"/>
              <a:t>Role</a:t>
            </a:r>
          </a:p>
          <a:p>
            <a:pPr lvl="1"/>
            <a:r>
              <a:rPr lang="en-US" dirty="0"/>
              <a:t>LLM/PostgreSQL/Vector Experience</a:t>
            </a:r>
          </a:p>
          <a:p>
            <a:pPr lvl="1"/>
            <a:r>
              <a:rPr lang="en-US" dirty="0"/>
              <a:t>What will make these two days feel useful?</a:t>
            </a:r>
          </a:p>
          <a:p>
            <a:pPr lvl="2"/>
            <a:endParaRPr lang="en-US" dirty="0"/>
          </a:p>
          <a:p>
            <a:endParaRPr lang="en-US" dirty="0"/>
          </a:p>
        </p:txBody>
      </p:sp>
    </p:spTree>
    <p:extLst>
      <p:ext uri="{BB962C8B-B14F-4D97-AF65-F5344CB8AC3E}">
        <p14:creationId xmlns:p14="http://schemas.microsoft.com/office/powerpoint/2010/main" val="363405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4D6FD-9E3E-84BC-C646-5BB8ACF96835}"/>
              </a:ext>
            </a:extLst>
          </p:cNvPr>
          <p:cNvSpPr txBox="1">
            <a:spLocks/>
          </p:cNvSpPr>
          <p:nvPr/>
        </p:nvSpPr>
        <p:spPr>
          <a:xfrm>
            <a:off x="240631" y="168443"/>
            <a:ext cx="11730789" cy="12031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Timings (or when are we getting coffee?)</a:t>
            </a:r>
            <a:endParaRPr lang="en-US" dirty="0"/>
          </a:p>
        </p:txBody>
      </p:sp>
      <p:sp>
        <p:nvSpPr>
          <p:cNvPr id="3" name="Content Placeholder 4">
            <a:extLst>
              <a:ext uri="{FF2B5EF4-FFF2-40B4-BE49-F238E27FC236}">
                <a16:creationId xmlns:a16="http://schemas.microsoft.com/office/drawing/2014/main" id="{5D905C55-9073-BB43-BEB0-ECEA63DED137}"/>
              </a:ext>
            </a:extLst>
          </p:cNvPr>
          <p:cNvSpPr txBox="1">
            <a:spLocks/>
          </p:cNvSpPr>
          <p:nvPr/>
        </p:nvSpPr>
        <p:spPr>
          <a:xfrm>
            <a:off x="240631" y="1982806"/>
            <a:ext cx="11734800" cy="4706751"/>
          </a:xfrm>
          <a:prstGeom prst="rect">
            <a:avLst/>
          </a:prstGeom>
        </p:spPr>
        <p:txBody>
          <a:bodyPr vert="horz" lIns="91440" tIns="45720" rIns="9144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4000" dirty="0"/>
              <a:t>09.30 – 11.00 – Session 1</a:t>
            </a:r>
          </a:p>
          <a:p>
            <a:pPr algn="l"/>
            <a:r>
              <a:rPr lang="en-US" sz="4000" dirty="0"/>
              <a:t>11.00 – 11.15 – Coffee</a:t>
            </a:r>
          </a:p>
          <a:p>
            <a:pPr algn="l"/>
            <a:r>
              <a:rPr lang="en-US" sz="4000" dirty="0"/>
              <a:t>11.15 – 12.45 – Session 2</a:t>
            </a:r>
          </a:p>
          <a:p>
            <a:pPr algn="l"/>
            <a:r>
              <a:rPr lang="en-US" sz="4000" dirty="0"/>
              <a:t>12.45 – 13.45 – Lunch</a:t>
            </a:r>
          </a:p>
          <a:p>
            <a:pPr algn="l"/>
            <a:r>
              <a:rPr lang="en-US" sz="4000" dirty="0"/>
              <a:t>13.45 – 15.15 – Session 3</a:t>
            </a:r>
          </a:p>
          <a:p>
            <a:pPr algn="l"/>
            <a:r>
              <a:rPr lang="en-US" sz="4000" dirty="0"/>
              <a:t>15.15 – 15.30 – Tea</a:t>
            </a:r>
          </a:p>
          <a:p>
            <a:pPr algn="l"/>
            <a:r>
              <a:rPr lang="en-US" sz="4000" dirty="0"/>
              <a:t>15.30 – 16.30 – Session 4</a:t>
            </a:r>
          </a:p>
          <a:p>
            <a:pPr algn="l"/>
            <a:endParaRPr lang="en-US" sz="4000" dirty="0"/>
          </a:p>
        </p:txBody>
      </p:sp>
    </p:spTree>
    <p:extLst>
      <p:ext uri="{BB962C8B-B14F-4D97-AF65-F5344CB8AC3E}">
        <p14:creationId xmlns:p14="http://schemas.microsoft.com/office/powerpoint/2010/main" val="1004762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0F20F6C5-2214-66D4-9754-A05BCD374485}"/>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0326C952-83FA-AA62-603C-A716137D69A5}"/>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EB530133-EB9D-CB05-F2C2-949577C6BA32}"/>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250841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A9426-6F35-8E83-4244-3C2167F8C139}"/>
              </a:ext>
            </a:extLst>
          </p:cNvPr>
          <p:cNvSpPr>
            <a:spLocks noGrp="1"/>
          </p:cNvSpPr>
          <p:nvPr>
            <p:ph type="title"/>
          </p:nvPr>
        </p:nvSpPr>
        <p:spPr/>
        <p:txBody>
          <a:bodyPr/>
          <a:lstStyle/>
          <a:p>
            <a:r>
              <a:rPr lang="en-US" dirty="0"/>
              <a:t>Overview of AI Workflows</a:t>
            </a:r>
          </a:p>
        </p:txBody>
      </p:sp>
      <p:sp>
        <p:nvSpPr>
          <p:cNvPr id="3" name="Text Placeholder 2">
            <a:extLst>
              <a:ext uri="{FF2B5EF4-FFF2-40B4-BE49-F238E27FC236}">
                <a16:creationId xmlns:a16="http://schemas.microsoft.com/office/drawing/2014/main" id="{A0BF7074-F9AA-515F-6AD2-EBA88F69CC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4526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17935-65EE-1CE1-C249-6379C1452FCE}"/>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0DD9FB7F-F0B6-C0B2-139D-F587BCCDD43F}"/>
              </a:ext>
            </a:extLst>
          </p:cNvPr>
          <p:cNvSpPr>
            <a:spLocks noGrp="1"/>
          </p:cNvSpPr>
          <p:nvPr>
            <p:ph idx="1"/>
          </p:nvPr>
        </p:nvSpPr>
        <p:spPr/>
        <p:txBody>
          <a:bodyPr>
            <a:normAutofit/>
          </a:bodyPr>
          <a:lstStyle/>
          <a:p>
            <a:r>
              <a:rPr lang="en-US" sz="2400" dirty="0"/>
              <a:t>Recap on key components of AI workflows</a:t>
            </a:r>
          </a:p>
          <a:p>
            <a:r>
              <a:rPr lang="en-US" sz="2400" dirty="0"/>
              <a:t>Understand key terminology</a:t>
            </a:r>
          </a:p>
          <a:p>
            <a:r>
              <a:rPr lang="en-US" sz="2400" dirty="0"/>
              <a:t>Explore real-world use cases</a:t>
            </a:r>
          </a:p>
          <a:p>
            <a:r>
              <a:rPr lang="en-US" sz="2400" dirty="0" err="1"/>
              <a:t>Visualise</a:t>
            </a:r>
            <a:r>
              <a:rPr lang="en-US" sz="2400" dirty="0"/>
              <a:t> high-level AI architecture</a:t>
            </a:r>
          </a:p>
          <a:p>
            <a:r>
              <a:rPr lang="en-US" sz="2400" dirty="0"/>
              <a:t>Integration Challenges and Trade-offs</a:t>
            </a:r>
          </a:p>
          <a:p>
            <a:endParaRPr lang="en-US" sz="2400" dirty="0"/>
          </a:p>
        </p:txBody>
      </p:sp>
    </p:spTree>
    <p:extLst>
      <p:ext uri="{BB962C8B-B14F-4D97-AF65-F5344CB8AC3E}">
        <p14:creationId xmlns:p14="http://schemas.microsoft.com/office/powerpoint/2010/main" val="7896315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26</TotalTime>
  <Words>2465</Words>
  <Application>Microsoft Macintosh PowerPoint</Application>
  <PresentationFormat>Widescreen</PresentationFormat>
  <Paragraphs>249</Paragraphs>
  <Slides>17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Rockwell</vt:lpstr>
      <vt:lpstr>Satoshi</vt:lpstr>
      <vt:lpstr>Wingdings</vt:lpstr>
      <vt:lpstr>Atlas</vt:lpstr>
      <vt:lpstr>Vector Stores and PostgreSQL</vt:lpstr>
      <vt:lpstr>Welcome and Introductions</vt:lpstr>
      <vt:lpstr>Introductions</vt:lpstr>
      <vt:lpstr>PowerPoint Presentation</vt:lpstr>
      <vt:lpstr>Who are you?</vt:lpstr>
      <vt:lpstr>PowerPoint Presentation</vt:lpstr>
      <vt:lpstr>PowerPoint Presentation</vt:lpstr>
      <vt:lpstr>Overview of AI Workflows</vt:lpstr>
      <vt:lpstr>Plan for the session</vt:lpstr>
      <vt:lpstr>PowerPoint Presentation</vt:lpstr>
      <vt:lpstr>Key Components of AI Workflows</vt:lpstr>
      <vt:lpstr>Key Vocabulary</vt:lpstr>
      <vt:lpstr>Real-World Applications</vt:lpstr>
      <vt:lpstr>Visualise the workflow</vt:lpstr>
      <vt:lpstr>Challenges and Trade-offs in AI Workflows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2</cp:revision>
  <dcterms:created xsi:type="dcterms:W3CDTF">2025-06-26T06:06:10Z</dcterms:created>
  <dcterms:modified xsi:type="dcterms:W3CDTF">2025-06-29T19:06:23Z</dcterms:modified>
</cp:coreProperties>
</file>