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9" r:id="rId1"/>
  </p:sldMasterIdLst>
  <p:notesMasterIdLst>
    <p:notesMasterId r:id="rId12"/>
  </p:notesMasterIdLst>
  <p:sldIdLst>
    <p:sldId id="256" r:id="rId2"/>
    <p:sldId id="259" r:id="rId3"/>
    <p:sldId id="258" r:id="rId4"/>
    <p:sldId id="325" r:id="rId5"/>
    <p:sldId id="323" r:id="rId6"/>
    <p:sldId id="324" r:id="rId7"/>
    <p:sldId id="327" r:id="rId8"/>
    <p:sldId id="329" r:id="rId9"/>
    <p:sldId id="328" r:id="rId10"/>
    <p:sldId id="33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26"/>
    <p:restoredTop sz="94645"/>
  </p:normalViewPr>
  <p:slideViewPr>
    <p:cSldViewPr snapToGrid="0">
      <p:cViewPr varScale="1">
        <p:scale>
          <a:sx n="109" d="100"/>
          <a:sy n="109" d="100"/>
        </p:scale>
        <p:origin x="816" y="4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DA2908-672F-DC48-8CAD-AEE711B947DA}" type="datetimeFigureOut">
              <a:rPr lang="en-US" smtClean="0"/>
              <a:t>6/29/25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6689AC-D979-8F40-9576-8927489825F5}" type="slidenum">
              <a:rPr lang="en-US" smtClean="0"/>
              <a:t>‹#›</a:t>
            </a:fld>
            <a:endParaRPr lang="en-US"/>
          </a:p>
        </p:txBody>
      </p:sp>
    </p:spTree>
    <p:extLst>
      <p:ext uri="{BB962C8B-B14F-4D97-AF65-F5344CB8AC3E}">
        <p14:creationId xmlns:p14="http://schemas.microsoft.com/office/powerpoint/2010/main" val="467662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b="1" dirty="0"/>
              <a:t>Avoid Recomputing Work</a:t>
            </a:r>
            <a:r>
              <a:rPr lang="en-GB" dirty="0"/>
              <a:t> – Storing vectors prevents the need to reprocess raw data every time a similarity search is performed, saving computational resources.</a:t>
            </a:r>
          </a:p>
          <a:p>
            <a:pPr>
              <a:buFont typeface="Arial" panose="020B0604020202020204" pitchFamily="34" charset="0"/>
              <a:buChar char="•"/>
            </a:pPr>
            <a:r>
              <a:rPr lang="en-GB" b="1" dirty="0"/>
              <a:t>Enable Semantic Search</a:t>
            </a:r>
            <a:r>
              <a:rPr lang="en-GB" dirty="0"/>
              <a:t> – Vectors capture meaning, allowing searches to be based on concepts rather than exact keywords.</a:t>
            </a:r>
          </a:p>
          <a:p>
            <a:pPr>
              <a:buFont typeface="Arial" panose="020B0604020202020204" pitchFamily="34" charset="0"/>
              <a:buChar char="•"/>
            </a:pPr>
            <a:r>
              <a:rPr lang="en-GB" b="1" dirty="0"/>
              <a:t>Facilitate Fast Retrieval</a:t>
            </a:r>
            <a:r>
              <a:rPr lang="en-GB" dirty="0"/>
              <a:t> – Optimized vector indexes (like FAISS or </a:t>
            </a:r>
            <a:r>
              <a:rPr lang="en-GB" dirty="0" err="1"/>
              <a:t>pgvector</a:t>
            </a:r>
            <a:r>
              <a:rPr lang="en-GB" dirty="0"/>
              <a:t>) enable efficient similarity searches across large datasets.</a:t>
            </a:r>
          </a:p>
          <a:p>
            <a:pPr>
              <a:buFont typeface="Arial" panose="020B0604020202020204" pitchFamily="34" charset="0"/>
              <a:buChar char="•"/>
            </a:pPr>
            <a:r>
              <a:rPr lang="en-GB" b="1" dirty="0"/>
              <a:t>Support AI and Recommendation Systems</a:t>
            </a:r>
            <a:r>
              <a:rPr lang="en-GB" dirty="0"/>
              <a:t> – Vectors help power recommendation engines, content discovery, and personalized user experiences.</a:t>
            </a:r>
          </a:p>
          <a:p>
            <a:pPr>
              <a:buFont typeface="Arial" panose="020B0604020202020204" pitchFamily="34" charset="0"/>
              <a:buChar char="•"/>
            </a:pPr>
            <a:r>
              <a:rPr lang="en-GB" b="1" dirty="0"/>
              <a:t>Improve Multimodal Data Processing</a:t>
            </a:r>
            <a:r>
              <a:rPr lang="en-GB" dirty="0"/>
              <a:t> – Images, text, and audio can all be converted into embeddings for unified retrieval.</a:t>
            </a:r>
          </a:p>
          <a:p>
            <a:pPr>
              <a:buFont typeface="Arial" panose="020B0604020202020204" pitchFamily="34" charset="0"/>
              <a:buChar char="•"/>
            </a:pPr>
            <a:r>
              <a:rPr lang="en-GB" b="1" dirty="0"/>
              <a:t>Enable Scalable AI Applications</a:t>
            </a:r>
            <a:r>
              <a:rPr lang="en-GB" dirty="0"/>
              <a:t> – Storing vectors in a dedicated database allows efficient retrieval even as data grows.</a:t>
            </a:r>
          </a:p>
          <a:p>
            <a:pPr>
              <a:buFont typeface="Arial" panose="020B0604020202020204" pitchFamily="34" charset="0"/>
              <a:buChar char="•"/>
            </a:pPr>
            <a:r>
              <a:rPr lang="en-GB" b="1" dirty="0"/>
              <a:t>Enhance Ranking and Clustering</a:t>
            </a:r>
            <a:r>
              <a:rPr lang="en-GB" dirty="0"/>
              <a:t> – Vectors allow for advanced ranking, grouping similar items together, and detecting anomalies.</a:t>
            </a:r>
          </a:p>
          <a:p>
            <a:pPr>
              <a:buFont typeface="Arial" panose="020B0604020202020204" pitchFamily="34" charset="0"/>
              <a:buChar char="•"/>
            </a:pPr>
            <a:r>
              <a:rPr lang="en-GB" b="1" dirty="0"/>
              <a:t>Power LLM Context Expansion</a:t>
            </a:r>
            <a:r>
              <a:rPr lang="en-GB" dirty="0"/>
              <a:t> – Vector storage enables long-term memory for LLM applications by retrieving relevant context efficiently.</a:t>
            </a:r>
          </a:p>
          <a:p>
            <a:endParaRPr lang="en-US" dirty="0"/>
          </a:p>
          <a:p>
            <a:endParaRPr lang="en-US" dirty="0"/>
          </a:p>
        </p:txBody>
      </p:sp>
      <p:sp>
        <p:nvSpPr>
          <p:cNvPr id="4" name="Slide Number Placeholder 3"/>
          <p:cNvSpPr>
            <a:spLocks noGrp="1"/>
          </p:cNvSpPr>
          <p:nvPr>
            <p:ph type="sldNum" sz="quarter" idx="5"/>
          </p:nvPr>
        </p:nvSpPr>
        <p:spPr/>
        <p:txBody>
          <a:bodyPr/>
          <a:lstStyle/>
          <a:p>
            <a:fld id="{736D64D0-2C69-4527-83D1-E8DFDFF7AD08}" type="slidenum">
              <a:rPr lang="en-US" smtClean="0"/>
              <a:t>4</a:t>
            </a:fld>
            <a:endParaRPr lang="en-US"/>
          </a:p>
        </p:txBody>
      </p:sp>
    </p:spTree>
    <p:extLst>
      <p:ext uri="{BB962C8B-B14F-4D97-AF65-F5344CB8AC3E}">
        <p14:creationId xmlns:p14="http://schemas.microsoft.com/office/powerpoint/2010/main" val="2018860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Strategies for Handling Large Datasets</a:t>
            </a:r>
          </a:p>
          <a:p>
            <a:r>
              <a:rPr lang="en-GB" dirty="0"/>
              <a:t>When managing large datasets in PostgreSQL with vector embeddings, the primary goal is to ensure scalability, performance, and efficient resource utilization. Here are some strategies to address challenges like query latency, memory usage, and storage:</a:t>
            </a:r>
          </a:p>
          <a:p>
            <a:r>
              <a:rPr lang="en-GB" b="1" dirty="0"/>
              <a:t>1. Chunking and Batch Processing</a:t>
            </a:r>
          </a:p>
          <a:p>
            <a:pPr>
              <a:buFont typeface="Arial" panose="020B0604020202020204" pitchFamily="34" charset="0"/>
              <a:buChar char="•"/>
            </a:pPr>
            <a:r>
              <a:rPr lang="en-GB" b="1" dirty="0"/>
              <a:t>Why?</a:t>
            </a:r>
            <a:r>
              <a:rPr lang="en-GB" dirty="0"/>
              <a:t> </a:t>
            </a:r>
          </a:p>
          <a:p>
            <a:pPr marL="742950" lvl="1" indent="-285750">
              <a:buFont typeface="Arial" panose="020B0604020202020204" pitchFamily="34" charset="0"/>
              <a:buChar char="•"/>
            </a:pPr>
            <a:r>
              <a:rPr lang="en-GB" dirty="0"/>
              <a:t>Loading or processing a large dataset at once can overwhelm the database or embedding generation service.</a:t>
            </a:r>
          </a:p>
          <a:p>
            <a:pPr>
              <a:buFont typeface="Arial" panose="020B0604020202020204" pitchFamily="34" charset="0"/>
              <a:buChar char="•"/>
            </a:pPr>
            <a:r>
              <a:rPr lang="en-GB" b="1" dirty="0"/>
              <a:t>How?</a:t>
            </a:r>
            <a:r>
              <a:rPr lang="en-GB" dirty="0"/>
              <a:t> </a:t>
            </a:r>
          </a:p>
          <a:p>
            <a:pPr marL="742950" lvl="1" indent="-285750">
              <a:buFont typeface="Arial" panose="020B0604020202020204" pitchFamily="34" charset="0"/>
              <a:buChar char="•"/>
            </a:pPr>
            <a:r>
              <a:rPr lang="en-GB" dirty="0"/>
              <a:t>Split the dataset into smaller, manageable chunks and process each chunk separately.</a:t>
            </a:r>
          </a:p>
          <a:p>
            <a:pPr>
              <a:buFont typeface="Arial" panose="020B0604020202020204" pitchFamily="34" charset="0"/>
              <a:buChar char="•"/>
            </a:pPr>
            <a:r>
              <a:rPr lang="en-GB" b="1" dirty="0"/>
              <a:t>Implementation Example:</a:t>
            </a:r>
            <a:r>
              <a:rPr lang="en-GB" dirty="0"/>
              <a:t> </a:t>
            </a:r>
            <a:r>
              <a:rPr lang="en-GB" dirty="0" err="1"/>
              <a:t>chunk_size</a:t>
            </a:r>
            <a:r>
              <a:rPr lang="en-GB" dirty="0"/>
              <a:t> = 100 for </a:t>
            </a:r>
            <a:r>
              <a:rPr lang="en-GB" dirty="0" err="1"/>
              <a:t>i</a:t>
            </a:r>
            <a:r>
              <a:rPr lang="en-GB" dirty="0"/>
              <a:t> in range(0, </a:t>
            </a:r>
            <a:r>
              <a:rPr lang="en-GB" dirty="0" err="1"/>
              <a:t>len</a:t>
            </a:r>
            <a:r>
              <a:rPr lang="en-GB" dirty="0"/>
              <a:t>(data), </a:t>
            </a:r>
            <a:r>
              <a:rPr lang="en-GB" dirty="0" err="1"/>
              <a:t>chunk_size</a:t>
            </a:r>
            <a:r>
              <a:rPr lang="en-GB" dirty="0"/>
              <a:t>): chunk = data[</a:t>
            </a:r>
            <a:r>
              <a:rPr lang="en-GB" dirty="0" err="1"/>
              <a:t>i:i+chunk_size</a:t>
            </a:r>
            <a:r>
              <a:rPr lang="en-GB" dirty="0"/>
              <a:t>] </a:t>
            </a:r>
            <a:r>
              <a:rPr lang="en-GB" dirty="0" err="1"/>
              <a:t>process_chunk</a:t>
            </a:r>
            <a:r>
              <a:rPr lang="en-GB" dirty="0"/>
              <a:t>(chunk) </a:t>
            </a:r>
          </a:p>
          <a:p>
            <a:r>
              <a:rPr lang="en-GB" b="1" dirty="0"/>
              <a:t>2. Partitioning the Table</a:t>
            </a:r>
          </a:p>
          <a:p>
            <a:pPr>
              <a:buFont typeface="Arial" panose="020B0604020202020204" pitchFamily="34" charset="0"/>
              <a:buChar char="•"/>
            </a:pPr>
            <a:r>
              <a:rPr lang="en-GB" b="1" dirty="0"/>
              <a:t>Why?</a:t>
            </a:r>
            <a:r>
              <a:rPr lang="en-GB" dirty="0"/>
              <a:t> </a:t>
            </a:r>
          </a:p>
          <a:p>
            <a:pPr marL="742950" lvl="1" indent="-285750">
              <a:buFont typeface="Arial" panose="020B0604020202020204" pitchFamily="34" charset="0"/>
              <a:buChar char="•"/>
            </a:pPr>
            <a:r>
              <a:rPr lang="en-GB" dirty="0"/>
              <a:t>As datasets grow, querying and maintaining indexes on a single table becomes slower.</a:t>
            </a:r>
          </a:p>
          <a:p>
            <a:pPr>
              <a:buFont typeface="Arial" panose="020B0604020202020204" pitchFamily="34" charset="0"/>
              <a:buChar char="•"/>
            </a:pPr>
            <a:r>
              <a:rPr lang="en-GB" b="1" dirty="0"/>
              <a:t>How?</a:t>
            </a:r>
            <a:r>
              <a:rPr lang="en-GB" dirty="0"/>
              <a:t> </a:t>
            </a:r>
          </a:p>
          <a:p>
            <a:pPr marL="742950" lvl="1" indent="-285750">
              <a:buFont typeface="Arial" panose="020B0604020202020204" pitchFamily="34" charset="0"/>
              <a:buChar char="•"/>
            </a:pPr>
            <a:r>
              <a:rPr lang="en-GB" dirty="0"/>
              <a:t>Partition the table based on a logical key (e.g., id, timestamp, or a categorical value like category).</a:t>
            </a:r>
          </a:p>
          <a:p>
            <a:pPr>
              <a:buFont typeface="Arial" panose="020B0604020202020204" pitchFamily="34" charset="0"/>
              <a:buChar char="•"/>
            </a:pPr>
            <a:r>
              <a:rPr lang="en-GB" b="1" dirty="0"/>
              <a:t>Example SQL for Range Partitioning:</a:t>
            </a:r>
            <a:r>
              <a:rPr lang="en-GB" dirty="0"/>
              <a:t> CREATE TABLE </a:t>
            </a:r>
            <a:r>
              <a:rPr lang="en-GB" dirty="0" err="1"/>
              <a:t>items_partitioned</a:t>
            </a:r>
            <a:r>
              <a:rPr lang="en-GB" dirty="0"/>
              <a:t> ( LIKE items INCLUDING ALL ) PARTITION BY RANGE (id); CREATE TABLE items_p1 PARTITION OF </a:t>
            </a:r>
            <a:r>
              <a:rPr lang="en-GB" dirty="0" err="1"/>
              <a:t>items_partitioned</a:t>
            </a:r>
            <a:r>
              <a:rPr lang="en-GB" dirty="0"/>
              <a:t> FOR VALUES FROM (1) TO (1000000); CREATE TABLE items_p2 PARTITION OF </a:t>
            </a:r>
            <a:r>
              <a:rPr lang="en-GB" dirty="0" err="1"/>
              <a:t>items_partitioned</a:t>
            </a:r>
            <a:r>
              <a:rPr lang="en-GB" dirty="0"/>
              <a:t> FOR VALUES FROM (1000001) TO (2000000); </a:t>
            </a:r>
          </a:p>
          <a:p>
            <a:r>
              <a:rPr lang="en-GB" b="1" dirty="0"/>
              <a:t>3. Indexing Optimization</a:t>
            </a:r>
          </a:p>
          <a:p>
            <a:pPr>
              <a:buFont typeface="Arial" panose="020B0604020202020204" pitchFamily="34" charset="0"/>
              <a:buChar char="•"/>
            </a:pPr>
            <a:r>
              <a:rPr lang="en-GB" b="1" dirty="0"/>
              <a:t>Why?</a:t>
            </a:r>
            <a:r>
              <a:rPr lang="en-GB" dirty="0"/>
              <a:t> </a:t>
            </a:r>
          </a:p>
          <a:p>
            <a:pPr marL="742950" lvl="1" indent="-285750">
              <a:buFont typeface="Arial" panose="020B0604020202020204" pitchFamily="34" charset="0"/>
              <a:buChar char="•"/>
            </a:pPr>
            <a:r>
              <a:rPr lang="en-GB" dirty="0"/>
              <a:t>The choice of indexing method directly impacts query performance for large datasets.</a:t>
            </a:r>
          </a:p>
          <a:p>
            <a:pPr>
              <a:buFont typeface="Arial" panose="020B0604020202020204" pitchFamily="34" charset="0"/>
              <a:buChar char="•"/>
            </a:pPr>
            <a:r>
              <a:rPr lang="en-GB" b="1" dirty="0"/>
              <a:t>Strategies:</a:t>
            </a:r>
            <a:r>
              <a:rPr lang="en-GB" dirty="0"/>
              <a:t> </a:t>
            </a:r>
          </a:p>
          <a:p>
            <a:pPr marL="742950" lvl="1" indent="-285750">
              <a:buFont typeface="Arial" panose="020B0604020202020204" pitchFamily="34" charset="0"/>
              <a:buChar char="•"/>
            </a:pPr>
            <a:r>
              <a:rPr lang="en-GB" dirty="0"/>
              <a:t>Tune the parameters for HNSW or </a:t>
            </a:r>
            <a:r>
              <a:rPr lang="en-GB" dirty="0" err="1"/>
              <a:t>IVFFlat</a:t>
            </a:r>
            <a:r>
              <a:rPr lang="en-GB" dirty="0"/>
              <a:t> indexes based on dataset size and query patterns.</a:t>
            </a:r>
          </a:p>
          <a:p>
            <a:pPr marL="742950" lvl="1" indent="-285750">
              <a:buFont typeface="Arial" panose="020B0604020202020204" pitchFamily="34" charset="0"/>
              <a:buChar char="•"/>
            </a:pPr>
            <a:r>
              <a:rPr lang="en-GB" dirty="0"/>
              <a:t>Consider separate indexes for different similarity metrics if multiple query types are needed.</a:t>
            </a:r>
          </a:p>
          <a:p>
            <a:r>
              <a:rPr lang="en-GB" b="1" dirty="0"/>
              <a:t>4. Parallel Querying</a:t>
            </a:r>
          </a:p>
          <a:p>
            <a:pPr>
              <a:buFont typeface="Arial" panose="020B0604020202020204" pitchFamily="34" charset="0"/>
              <a:buChar char="•"/>
            </a:pPr>
            <a:r>
              <a:rPr lang="en-GB" b="1" dirty="0"/>
              <a:t>Why?</a:t>
            </a:r>
            <a:r>
              <a:rPr lang="en-GB" dirty="0"/>
              <a:t> </a:t>
            </a:r>
          </a:p>
          <a:p>
            <a:pPr marL="742950" lvl="1" indent="-285750">
              <a:buFont typeface="Arial" panose="020B0604020202020204" pitchFamily="34" charset="0"/>
              <a:buChar char="•"/>
            </a:pPr>
            <a:r>
              <a:rPr lang="en-GB" dirty="0"/>
              <a:t>Large datasets benefit from using multiple CPU cores for faster query execution.</a:t>
            </a:r>
          </a:p>
          <a:p>
            <a:pPr>
              <a:buFont typeface="Arial" panose="020B0604020202020204" pitchFamily="34" charset="0"/>
              <a:buChar char="•"/>
            </a:pPr>
            <a:r>
              <a:rPr lang="en-GB" b="1" dirty="0"/>
              <a:t>How?</a:t>
            </a:r>
            <a:r>
              <a:rPr lang="en-GB" dirty="0"/>
              <a:t> </a:t>
            </a:r>
          </a:p>
          <a:p>
            <a:pPr marL="742950" lvl="1" indent="-285750">
              <a:buFont typeface="Arial" panose="020B0604020202020204" pitchFamily="34" charset="0"/>
              <a:buChar char="•"/>
            </a:pPr>
            <a:r>
              <a:rPr lang="en-GB" dirty="0"/>
              <a:t>Enable parallel query execution in PostgreSQL.</a:t>
            </a:r>
          </a:p>
          <a:p>
            <a:pPr marL="742950" lvl="1" indent="-285750">
              <a:buFont typeface="Arial" panose="020B0604020202020204" pitchFamily="34" charset="0"/>
              <a:buChar char="•"/>
            </a:pPr>
            <a:r>
              <a:rPr lang="en-GB" dirty="0"/>
              <a:t>Example: Adjust these PostgreSQL configuration parameters: SET </a:t>
            </a:r>
            <a:r>
              <a:rPr lang="en-GB" dirty="0" err="1"/>
              <a:t>max_parallel_workers</a:t>
            </a:r>
            <a:r>
              <a:rPr lang="en-GB" dirty="0"/>
              <a:t> = 4; SET </a:t>
            </a:r>
            <a:r>
              <a:rPr lang="en-GB" dirty="0" err="1"/>
              <a:t>parallel_setup_cost</a:t>
            </a:r>
            <a:r>
              <a:rPr lang="en-GB" dirty="0"/>
              <a:t> = 1000; </a:t>
            </a:r>
          </a:p>
          <a:p>
            <a:r>
              <a:rPr lang="en-GB" b="1" dirty="0"/>
              <a:t>5. Using Approximate Nearest </a:t>
            </a:r>
            <a:r>
              <a:rPr lang="en-GB" b="1" dirty="0" err="1"/>
              <a:t>Neighbors</a:t>
            </a:r>
            <a:r>
              <a:rPr lang="en-GB" b="1" dirty="0"/>
              <a:t> (ANN)</a:t>
            </a:r>
          </a:p>
          <a:p>
            <a:pPr>
              <a:buFont typeface="Arial" panose="020B0604020202020204" pitchFamily="34" charset="0"/>
              <a:buChar char="•"/>
            </a:pPr>
            <a:r>
              <a:rPr lang="en-GB" b="1" dirty="0"/>
              <a:t>Why?</a:t>
            </a:r>
            <a:r>
              <a:rPr lang="en-GB" dirty="0"/>
              <a:t> </a:t>
            </a:r>
          </a:p>
          <a:p>
            <a:pPr marL="742950" lvl="1" indent="-285750">
              <a:buFont typeface="Arial" panose="020B0604020202020204" pitchFamily="34" charset="0"/>
              <a:buChar char="•"/>
            </a:pPr>
            <a:r>
              <a:rPr lang="en-GB" dirty="0"/>
              <a:t>Exact similarity searches can become prohibitively slow for very large datasets.</a:t>
            </a:r>
          </a:p>
          <a:p>
            <a:pPr>
              <a:buFont typeface="Arial" panose="020B0604020202020204" pitchFamily="34" charset="0"/>
              <a:buChar char="•"/>
            </a:pPr>
            <a:r>
              <a:rPr lang="en-GB" b="1" dirty="0"/>
              <a:t>How?</a:t>
            </a:r>
            <a:r>
              <a:rPr lang="en-GB" dirty="0"/>
              <a:t> </a:t>
            </a:r>
          </a:p>
          <a:p>
            <a:pPr marL="742950" lvl="1" indent="-285750">
              <a:buFont typeface="Arial" panose="020B0604020202020204" pitchFamily="34" charset="0"/>
              <a:buChar char="•"/>
            </a:pPr>
            <a:r>
              <a:rPr lang="en-GB" dirty="0"/>
              <a:t>Use indexing methods like HNSW or </a:t>
            </a:r>
            <a:r>
              <a:rPr lang="en-GB" dirty="0" err="1"/>
              <a:t>IVFFlat</a:t>
            </a:r>
            <a:r>
              <a:rPr lang="en-GB" dirty="0"/>
              <a:t> to perform approximate nearest </a:t>
            </a:r>
            <a:r>
              <a:rPr lang="en-GB" dirty="0" err="1"/>
              <a:t>neighbor</a:t>
            </a:r>
            <a:r>
              <a:rPr lang="en-GB" dirty="0"/>
              <a:t> searches. These trade a small amount of accuracy for significant speed improvements.</a:t>
            </a:r>
          </a:p>
          <a:p>
            <a:r>
              <a:rPr lang="en-GB" b="1" dirty="0"/>
              <a:t>6. Archiving and Pruning Old Data</a:t>
            </a:r>
          </a:p>
          <a:p>
            <a:pPr>
              <a:buFont typeface="Arial" panose="020B0604020202020204" pitchFamily="34" charset="0"/>
              <a:buChar char="•"/>
            </a:pPr>
            <a:r>
              <a:rPr lang="en-GB" b="1" dirty="0"/>
              <a:t>Why?</a:t>
            </a:r>
            <a:r>
              <a:rPr lang="en-GB" dirty="0"/>
              <a:t> </a:t>
            </a:r>
          </a:p>
          <a:p>
            <a:pPr marL="742950" lvl="1" indent="-285750">
              <a:buFont typeface="Arial" panose="020B0604020202020204" pitchFamily="34" charset="0"/>
              <a:buChar char="•"/>
            </a:pPr>
            <a:r>
              <a:rPr lang="en-GB" dirty="0"/>
              <a:t>Retaining all historical data in the same table may degrade performance unnecessarily.</a:t>
            </a:r>
          </a:p>
          <a:p>
            <a:pPr>
              <a:buFont typeface="Arial" panose="020B0604020202020204" pitchFamily="34" charset="0"/>
              <a:buChar char="•"/>
            </a:pPr>
            <a:r>
              <a:rPr lang="en-GB" b="1" dirty="0"/>
              <a:t>How?</a:t>
            </a:r>
            <a:r>
              <a:rPr lang="en-GB" dirty="0"/>
              <a:t> </a:t>
            </a:r>
          </a:p>
          <a:p>
            <a:pPr marL="742950" lvl="1" indent="-285750">
              <a:buFont typeface="Arial" panose="020B0604020202020204" pitchFamily="34" charset="0"/>
              <a:buChar char="•"/>
            </a:pPr>
            <a:r>
              <a:rPr lang="en-GB" dirty="0"/>
              <a:t>Archive older or less frequently accessed data into separate tables or databases.</a:t>
            </a:r>
          </a:p>
          <a:p>
            <a:pPr marL="742950" lvl="1" indent="-285750">
              <a:buFont typeface="Arial" panose="020B0604020202020204" pitchFamily="34" charset="0"/>
              <a:buChar char="•"/>
            </a:pPr>
            <a:r>
              <a:rPr lang="en-GB" dirty="0"/>
              <a:t>Use </a:t>
            </a:r>
            <a:r>
              <a:rPr lang="en-GB" dirty="0" err="1"/>
              <a:t>pg_dump</a:t>
            </a:r>
            <a:r>
              <a:rPr lang="en-GB" dirty="0"/>
              <a:t> or other tools to move old data to cold storage.</a:t>
            </a:r>
          </a:p>
          <a:p>
            <a:r>
              <a:rPr lang="en-GB" b="1" dirty="0"/>
              <a:t>7. Monitoring and Resource Optimization</a:t>
            </a:r>
          </a:p>
          <a:p>
            <a:pPr>
              <a:buFont typeface="Arial" panose="020B0604020202020204" pitchFamily="34" charset="0"/>
              <a:buChar char="•"/>
            </a:pPr>
            <a:r>
              <a:rPr lang="en-GB" b="1" dirty="0"/>
              <a:t>Why?</a:t>
            </a:r>
            <a:r>
              <a:rPr lang="en-GB" dirty="0"/>
              <a:t> </a:t>
            </a:r>
          </a:p>
          <a:p>
            <a:pPr marL="742950" lvl="1" indent="-285750">
              <a:buFont typeface="Arial" panose="020B0604020202020204" pitchFamily="34" charset="0"/>
              <a:buChar char="•"/>
            </a:pPr>
            <a:r>
              <a:rPr lang="en-GB" dirty="0"/>
              <a:t>Proactively monitor database performance to avoid bottlenecks as the dataset grows.</a:t>
            </a:r>
          </a:p>
          <a:p>
            <a:pPr>
              <a:buFont typeface="Arial" panose="020B0604020202020204" pitchFamily="34" charset="0"/>
              <a:buChar char="•"/>
            </a:pPr>
            <a:r>
              <a:rPr lang="en-GB" b="1" dirty="0"/>
              <a:t>How?</a:t>
            </a:r>
            <a:r>
              <a:rPr lang="en-GB" dirty="0"/>
              <a:t> </a:t>
            </a:r>
          </a:p>
          <a:p>
            <a:pPr marL="742950" lvl="1" indent="-285750">
              <a:buFont typeface="Arial" panose="020B0604020202020204" pitchFamily="34" charset="0"/>
              <a:buChar char="•"/>
            </a:pPr>
            <a:r>
              <a:rPr lang="en-GB" dirty="0"/>
              <a:t>Use PostgreSQL’s </a:t>
            </a:r>
            <a:r>
              <a:rPr lang="en-GB" dirty="0" err="1"/>
              <a:t>pg_stat_activity</a:t>
            </a:r>
            <a:r>
              <a:rPr lang="en-GB" dirty="0"/>
              <a:t> or </a:t>
            </a:r>
            <a:r>
              <a:rPr lang="en-GB" dirty="0" err="1"/>
              <a:t>pg_stat_user_indexes</a:t>
            </a:r>
            <a:r>
              <a:rPr lang="en-GB" dirty="0"/>
              <a:t> to track query performance.</a:t>
            </a:r>
          </a:p>
          <a:p>
            <a:pPr marL="742950" lvl="1" indent="-285750">
              <a:buFont typeface="Arial" panose="020B0604020202020204" pitchFamily="34" charset="0"/>
              <a:buChar char="•"/>
            </a:pPr>
            <a:r>
              <a:rPr lang="en-GB" dirty="0"/>
              <a:t>Identify and optimize slow queries using EXPLAIN ANALYZE.</a:t>
            </a:r>
          </a:p>
          <a:p>
            <a:r>
              <a:rPr lang="en-GB" b="1" dirty="0"/>
              <a:t>8. Compression for Storage Efficiency</a:t>
            </a:r>
          </a:p>
          <a:p>
            <a:pPr>
              <a:buFont typeface="Arial" panose="020B0604020202020204" pitchFamily="34" charset="0"/>
              <a:buChar char="•"/>
            </a:pPr>
            <a:r>
              <a:rPr lang="en-GB" b="1" dirty="0"/>
              <a:t>Why?</a:t>
            </a:r>
            <a:r>
              <a:rPr lang="en-GB" dirty="0"/>
              <a:t> </a:t>
            </a:r>
          </a:p>
          <a:p>
            <a:pPr marL="742950" lvl="1" indent="-285750">
              <a:buFont typeface="Arial" panose="020B0604020202020204" pitchFamily="34" charset="0"/>
              <a:buChar char="•"/>
            </a:pPr>
            <a:r>
              <a:rPr lang="en-GB" dirty="0"/>
              <a:t>Large datasets consume significant disk space, which can affect performance and costs.</a:t>
            </a:r>
          </a:p>
          <a:p>
            <a:pPr>
              <a:buFont typeface="Arial" panose="020B0604020202020204" pitchFamily="34" charset="0"/>
              <a:buChar char="•"/>
            </a:pPr>
            <a:r>
              <a:rPr lang="en-GB" b="1" dirty="0"/>
              <a:t>How?</a:t>
            </a:r>
            <a:r>
              <a:rPr lang="en-GB" dirty="0"/>
              <a:t> </a:t>
            </a:r>
          </a:p>
          <a:p>
            <a:pPr marL="742950" lvl="1" indent="-285750">
              <a:buFont typeface="Arial" panose="020B0604020202020204" pitchFamily="34" charset="0"/>
              <a:buChar char="•"/>
            </a:pPr>
            <a:r>
              <a:rPr lang="en-GB" dirty="0"/>
              <a:t>Enable compression for tables with embeddings using extensions like </a:t>
            </a:r>
            <a:r>
              <a:rPr lang="en-GB" dirty="0" err="1"/>
              <a:t>pg_compress</a:t>
            </a:r>
            <a:r>
              <a:rPr lang="en-GB" dirty="0"/>
              <a:t>.</a:t>
            </a:r>
          </a:p>
          <a:p>
            <a:pPr>
              <a:buFont typeface="Arial" panose="020B0604020202020204" pitchFamily="34" charset="0"/>
              <a:buChar char="•"/>
            </a:pPr>
            <a:r>
              <a:rPr lang="en-GB" b="1" dirty="0"/>
              <a:t>Example:</a:t>
            </a:r>
            <a:r>
              <a:rPr lang="en-GB" dirty="0"/>
              <a:t> CREATE TABLE </a:t>
            </a:r>
            <a:r>
              <a:rPr lang="en-GB" dirty="0" err="1"/>
              <a:t>items_compressed</a:t>
            </a:r>
            <a:r>
              <a:rPr lang="en-GB" dirty="0"/>
              <a:t> ( id SERIAL PRIMARY KEY, name TEXT, </a:t>
            </a:r>
            <a:r>
              <a:rPr lang="en-GB" dirty="0" err="1"/>
              <a:t>item_data</a:t>
            </a:r>
            <a:r>
              <a:rPr lang="en-GB" dirty="0"/>
              <a:t> JSONB, embedding vector(1024) COMPRESS ); </a:t>
            </a:r>
          </a:p>
          <a:p>
            <a:r>
              <a:rPr lang="en-GB" b="1" dirty="0"/>
              <a:t>9. Distributed Databases for Scalability</a:t>
            </a:r>
          </a:p>
          <a:p>
            <a:pPr>
              <a:buFont typeface="Arial" panose="020B0604020202020204" pitchFamily="34" charset="0"/>
              <a:buChar char="•"/>
            </a:pPr>
            <a:r>
              <a:rPr lang="en-GB" b="1" dirty="0"/>
              <a:t>Why?</a:t>
            </a:r>
            <a:r>
              <a:rPr lang="en-GB" dirty="0"/>
              <a:t> </a:t>
            </a:r>
          </a:p>
          <a:p>
            <a:pPr marL="742950" lvl="1" indent="-285750">
              <a:buFont typeface="Arial" panose="020B0604020202020204" pitchFamily="34" charset="0"/>
              <a:buChar char="•"/>
            </a:pPr>
            <a:r>
              <a:rPr lang="en-GB" dirty="0"/>
              <a:t>A single database instance may not scale beyond a certain point.</a:t>
            </a:r>
          </a:p>
          <a:p>
            <a:pPr>
              <a:buFont typeface="Arial" panose="020B0604020202020204" pitchFamily="34" charset="0"/>
              <a:buChar char="•"/>
            </a:pPr>
            <a:r>
              <a:rPr lang="en-GB" b="1" dirty="0"/>
              <a:t>How?</a:t>
            </a:r>
            <a:r>
              <a:rPr lang="en-GB" dirty="0"/>
              <a:t> </a:t>
            </a:r>
          </a:p>
          <a:p>
            <a:pPr marL="742950" lvl="1" indent="-285750">
              <a:buFont typeface="Arial" panose="020B0604020202020204" pitchFamily="34" charset="0"/>
              <a:buChar char="•"/>
            </a:pPr>
            <a:r>
              <a:rPr lang="en-GB" dirty="0"/>
              <a:t>Use tools like </a:t>
            </a:r>
            <a:r>
              <a:rPr lang="en-GB" b="1" dirty="0" err="1"/>
              <a:t>Citus</a:t>
            </a:r>
            <a:r>
              <a:rPr lang="en-GB" dirty="0"/>
              <a:t> (distributed PostgreSQL) to shard the dataset across multiple nodes.</a:t>
            </a:r>
          </a:p>
          <a:p>
            <a:pPr marL="742950" lvl="1" indent="-285750">
              <a:buFont typeface="Arial" panose="020B0604020202020204" pitchFamily="34" charset="0"/>
              <a:buChar char="•"/>
            </a:pPr>
            <a:r>
              <a:rPr lang="en-GB" dirty="0"/>
              <a:t>Query processing is distributed, reducing load on any single node.</a:t>
            </a:r>
          </a:p>
          <a:p>
            <a:r>
              <a:rPr lang="en-GB" b="1" dirty="0"/>
              <a:t>10. Precomputing Results</a:t>
            </a:r>
          </a:p>
          <a:p>
            <a:pPr>
              <a:buFont typeface="Arial" panose="020B0604020202020204" pitchFamily="34" charset="0"/>
              <a:buChar char="•"/>
            </a:pPr>
            <a:r>
              <a:rPr lang="en-GB" b="1" dirty="0"/>
              <a:t>Why?</a:t>
            </a:r>
            <a:r>
              <a:rPr lang="en-GB" dirty="0"/>
              <a:t> </a:t>
            </a:r>
          </a:p>
          <a:p>
            <a:pPr marL="742950" lvl="1" indent="-285750">
              <a:buFont typeface="Arial" panose="020B0604020202020204" pitchFamily="34" charset="0"/>
              <a:buChar char="•"/>
            </a:pPr>
            <a:r>
              <a:rPr lang="en-GB" dirty="0"/>
              <a:t>Frequently queried data can be precomputed and stored to reduce query overhead.</a:t>
            </a:r>
          </a:p>
          <a:p>
            <a:pPr>
              <a:buFont typeface="Arial" panose="020B0604020202020204" pitchFamily="34" charset="0"/>
              <a:buChar char="•"/>
            </a:pPr>
            <a:r>
              <a:rPr lang="en-GB" b="1" dirty="0"/>
              <a:t>How?</a:t>
            </a:r>
            <a:r>
              <a:rPr lang="en-GB" dirty="0"/>
              <a:t> </a:t>
            </a:r>
          </a:p>
          <a:p>
            <a:pPr marL="742950" lvl="1" indent="-285750">
              <a:buFont typeface="Arial" panose="020B0604020202020204" pitchFamily="34" charset="0"/>
              <a:buChar char="•"/>
            </a:pPr>
            <a:r>
              <a:rPr lang="en-GB" dirty="0"/>
              <a:t>Maintain a materialized view of precomputed similarity results.</a:t>
            </a:r>
          </a:p>
          <a:p>
            <a:pPr marL="742950" lvl="1" indent="-285750">
              <a:buFont typeface="Arial" panose="020B0604020202020204" pitchFamily="34" charset="0"/>
              <a:buChar char="•"/>
            </a:pPr>
            <a:r>
              <a:rPr lang="en-GB" dirty="0"/>
              <a:t>Refresh the view periodically: CREATE MATERIALIZED VIEW </a:t>
            </a:r>
            <a:r>
              <a:rPr lang="en-GB" dirty="0" err="1"/>
              <a:t>similar_items</a:t>
            </a:r>
            <a:r>
              <a:rPr lang="en-GB" dirty="0"/>
              <a:t> AS SELECT id, name, embedding &lt;-&gt; '[0.1, 0.2, 0.3]' AS distance FROM items WHERE distance &lt; 0.5; REFRESH MATERIALIZED VIEW </a:t>
            </a:r>
            <a:r>
              <a:rPr lang="en-GB" dirty="0" err="1"/>
              <a:t>similar_items</a:t>
            </a:r>
            <a:r>
              <a:rPr lang="en-GB" dirty="0"/>
              <a:t>; </a:t>
            </a:r>
          </a:p>
          <a:p>
            <a:endParaRPr lang="en-US" dirty="0"/>
          </a:p>
        </p:txBody>
      </p:sp>
      <p:sp>
        <p:nvSpPr>
          <p:cNvPr id="4" name="Slide Number Placeholder 3"/>
          <p:cNvSpPr>
            <a:spLocks noGrp="1"/>
          </p:cNvSpPr>
          <p:nvPr>
            <p:ph type="sldNum" sz="quarter" idx="5"/>
          </p:nvPr>
        </p:nvSpPr>
        <p:spPr/>
        <p:txBody>
          <a:bodyPr/>
          <a:lstStyle/>
          <a:p>
            <a:fld id="{736D64D0-2C69-4527-83D1-E8DFDFF7AD08}" type="slidenum">
              <a:rPr lang="en-US" smtClean="0"/>
              <a:t>7</a:t>
            </a:fld>
            <a:endParaRPr lang="en-US"/>
          </a:p>
        </p:txBody>
      </p:sp>
    </p:spTree>
    <p:extLst>
      <p:ext uri="{BB962C8B-B14F-4D97-AF65-F5344CB8AC3E}">
        <p14:creationId xmlns:p14="http://schemas.microsoft.com/office/powerpoint/2010/main" val="894390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Use Case Scenarios (Icons + Short Descriptions):</a:t>
            </a:r>
            <a:endParaRPr lang="en-GB" dirty="0"/>
          </a:p>
          <a:p>
            <a:pPr>
              <a:buFont typeface="Arial" panose="020B0604020202020204" pitchFamily="34" charset="0"/>
              <a:buChar char="•"/>
            </a:pPr>
            <a:r>
              <a:rPr lang="en-GB" b="1" dirty="0"/>
              <a:t>Sparse Vectors:</a:t>
            </a:r>
            <a:endParaRPr lang="en-GB" dirty="0"/>
          </a:p>
          <a:p>
            <a:pPr marL="742950" lvl="1" indent="-285750">
              <a:buFont typeface="Arial" panose="020B0604020202020204" pitchFamily="34" charset="0"/>
              <a:buChar char="•"/>
            </a:pPr>
            <a:r>
              <a:rPr lang="en-GB" dirty="0"/>
              <a:t>🔍 </a:t>
            </a:r>
            <a:r>
              <a:rPr lang="en-GB" b="1" dirty="0"/>
              <a:t>Keyword-Based Search</a:t>
            </a:r>
            <a:r>
              <a:rPr lang="en-GB" dirty="0"/>
              <a:t> – Find documents with exact word matches</a:t>
            </a:r>
          </a:p>
          <a:p>
            <a:pPr marL="742950" lvl="1" indent="-285750">
              <a:buFont typeface="Arial" panose="020B0604020202020204" pitchFamily="34" charset="0"/>
              <a:buChar char="•"/>
            </a:pPr>
            <a:r>
              <a:rPr lang="en-GB" dirty="0"/>
              <a:t>📄 </a:t>
            </a:r>
            <a:r>
              <a:rPr lang="en-GB" b="1" dirty="0"/>
              <a:t>FAQs &amp; Legal Documents</a:t>
            </a:r>
            <a:r>
              <a:rPr lang="en-GB" dirty="0"/>
              <a:t> – Explicit term-based retrieval</a:t>
            </a:r>
          </a:p>
          <a:p>
            <a:pPr>
              <a:buFont typeface="Arial" panose="020B0604020202020204" pitchFamily="34" charset="0"/>
              <a:buChar char="•"/>
            </a:pPr>
            <a:r>
              <a:rPr lang="en-GB" b="1" dirty="0"/>
              <a:t>Dense Vectors:</a:t>
            </a:r>
            <a:endParaRPr lang="en-GB" dirty="0"/>
          </a:p>
          <a:p>
            <a:pPr marL="742950" lvl="1" indent="-285750">
              <a:buFont typeface="Arial" panose="020B0604020202020204" pitchFamily="34" charset="0"/>
              <a:buChar char="•"/>
            </a:pPr>
            <a:r>
              <a:rPr lang="en-GB" dirty="0"/>
              <a:t>🤖 </a:t>
            </a:r>
            <a:r>
              <a:rPr lang="en-GB" b="1" dirty="0"/>
              <a:t>AI-Powered Semantic Search</a:t>
            </a:r>
            <a:r>
              <a:rPr lang="en-GB" dirty="0"/>
              <a:t> – Matches related concepts, even with different words</a:t>
            </a:r>
          </a:p>
          <a:p>
            <a:pPr marL="742950" lvl="1" indent="-285750">
              <a:buFont typeface="Arial" panose="020B0604020202020204" pitchFamily="34" charset="0"/>
              <a:buChar char="•"/>
            </a:pPr>
            <a:r>
              <a:rPr lang="en-GB" dirty="0"/>
              <a:t>🎯 </a:t>
            </a:r>
            <a:r>
              <a:rPr lang="en-GB" b="1" dirty="0"/>
              <a:t>Recommendation Systems</a:t>
            </a:r>
            <a:r>
              <a:rPr lang="en-GB" dirty="0"/>
              <a:t> – Context-aware content retrieval</a:t>
            </a:r>
          </a:p>
          <a:p>
            <a:r>
              <a:rPr lang="en-GB" b="1" dirty="0"/>
              <a:t>Hybrid Approach Section (Smaller Text, Bottom of Slide):</a:t>
            </a:r>
            <a:endParaRPr lang="en-GB" dirty="0"/>
          </a:p>
          <a:p>
            <a:pPr>
              <a:buFont typeface="Arial" panose="020B0604020202020204" pitchFamily="34" charset="0"/>
              <a:buChar char="•"/>
            </a:pPr>
            <a:r>
              <a:rPr lang="en-GB" b="1" dirty="0"/>
              <a:t>Combining Sparse &amp; Dense for Best Results:</a:t>
            </a:r>
            <a:endParaRPr lang="en-GB" dirty="0"/>
          </a:p>
          <a:p>
            <a:pPr marL="742950" lvl="1" indent="-285750">
              <a:buFont typeface="Arial" panose="020B0604020202020204" pitchFamily="34" charset="0"/>
              <a:buChar char="•"/>
            </a:pPr>
            <a:r>
              <a:rPr lang="en-GB" dirty="0"/>
              <a:t>✅ </a:t>
            </a:r>
            <a:r>
              <a:rPr lang="en-GB" b="1" dirty="0"/>
              <a:t>Sparse Vectors</a:t>
            </a:r>
            <a:r>
              <a:rPr lang="en-GB" dirty="0"/>
              <a:t>: Filter results by exact terms</a:t>
            </a:r>
          </a:p>
          <a:p>
            <a:pPr marL="742950" lvl="1" indent="-285750">
              <a:buFont typeface="Arial" panose="020B0604020202020204" pitchFamily="34" charset="0"/>
              <a:buChar char="•"/>
            </a:pPr>
            <a:r>
              <a:rPr lang="en-GB" dirty="0"/>
              <a:t>✅ </a:t>
            </a:r>
            <a:r>
              <a:rPr lang="en-GB" b="1" dirty="0"/>
              <a:t>Dense Vectors</a:t>
            </a:r>
            <a:r>
              <a:rPr lang="en-GB" dirty="0"/>
              <a:t>: Rank results by semantic relevance</a:t>
            </a:r>
          </a:p>
          <a:p>
            <a:pPr marL="742950" lvl="1" indent="-285750">
              <a:buFont typeface="Arial" panose="020B0604020202020204" pitchFamily="34" charset="0"/>
              <a:buChar char="•"/>
            </a:pPr>
            <a:r>
              <a:rPr lang="en-GB" dirty="0"/>
              <a:t>🔥 </a:t>
            </a:r>
            <a:r>
              <a:rPr lang="en-GB" b="1" dirty="0"/>
              <a:t>Example:</a:t>
            </a:r>
            <a:r>
              <a:rPr lang="en-GB" dirty="0"/>
              <a:t> Search query "Python APIs for databases" → Sparse filtering (TF-IDF) → Dense ranking (BERT embeddings)</a:t>
            </a:r>
          </a:p>
        </p:txBody>
      </p:sp>
      <p:sp>
        <p:nvSpPr>
          <p:cNvPr id="4" name="Slide Number Placeholder 3"/>
          <p:cNvSpPr>
            <a:spLocks noGrp="1"/>
          </p:cNvSpPr>
          <p:nvPr>
            <p:ph type="sldNum" sz="quarter" idx="5"/>
          </p:nvPr>
        </p:nvSpPr>
        <p:spPr/>
        <p:txBody>
          <a:bodyPr/>
          <a:lstStyle/>
          <a:p>
            <a:fld id="{736D64D0-2C69-4527-83D1-E8DFDFF7AD08}" type="slidenum">
              <a:rPr lang="en-US" smtClean="0"/>
              <a:t>9</a:t>
            </a:fld>
            <a:endParaRPr lang="en-US"/>
          </a:p>
        </p:txBody>
      </p:sp>
    </p:spTree>
    <p:extLst>
      <p:ext uri="{BB962C8B-B14F-4D97-AF65-F5344CB8AC3E}">
        <p14:creationId xmlns:p14="http://schemas.microsoft.com/office/powerpoint/2010/main" val="3029528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GB"/>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F6CCBF3A-D7FB-4B97-8FD5-6FFB20CB1E84}" type="datetimeFigureOut">
              <a:rPr lang="en-US" smtClean="0"/>
              <a:t>6/29/25</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424889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6CCBF3A-D7FB-4B97-8FD5-6FFB20CB1E84}" type="datetimeFigureOut">
              <a:rPr lang="en-US" smtClean="0"/>
              <a:t>6/29/25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232280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F6CCBF3A-D7FB-4B97-8FD5-6FFB20CB1E84}" type="datetimeFigureOut">
              <a:rPr lang="en-US" smtClean="0"/>
              <a:t>6/29/25</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661272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6" name="Slide Number Placeholder 5">
            <a:extLst>
              <a:ext uri="{FF2B5EF4-FFF2-40B4-BE49-F238E27FC236}">
                <a16:creationId xmlns:a16="http://schemas.microsoft.com/office/drawing/2014/main" id="{65954BA5-570B-4BB5-B3E7-33BEEF6B99BC}"/>
              </a:ext>
            </a:extLst>
          </p:cNvPr>
          <p:cNvSpPr>
            <a:spLocks noGrp="1"/>
          </p:cNvSpPr>
          <p:nvPr>
            <p:ph type="sldNum" sz="quarter" idx="10"/>
          </p:nvPr>
        </p:nvSpPr>
        <p:spPr/>
        <p:txBody>
          <a:bodyPr/>
          <a:lstStyle/>
          <a:p>
            <a:pPr algn="r"/>
            <a:fld id="{8FB4CE90-470A-43E3-A052-3E8AD880B4A5}" type="slidenum">
              <a:rPr lang="en-US" smtClean="0"/>
              <a:pPr algn="r"/>
              <a:t>‹#›</a:t>
            </a:fld>
            <a:endParaRPr lang="en-US"/>
          </a:p>
        </p:txBody>
      </p:sp>
      <p:sp>
        <p:nvSpPr>
          <p:cNvPr id="7" name="Footer Placeholder 6">
            <a:extLst>
              <a:ext uri="{FF2B5EF4-FFF2-40B4-BE49-F238E27FC236}">
                <a16:creationId xmlns:a16="http://schemas.microsoft.com/office/drawing/2014/main" id="{34F9F236-E5F1-497B-9D2D-66F8717F5BB0}"/>
              </a:ext>
            </a:extLst>
          </p:cNvPr>
          <p:cNvSpPr>
            <a:spLocks noGrp="1"/>
          </p:cNvSpPr>
          <p:nvPr>
            <p:ph type="ftr" sz="quarter" idx="11"/>
          </p:nvPr>
        </p:nvSpPr>
        <p:spPr/>
        <p:txBody>
          <a:bodyPr/>
          <a:lstStyle/>
          <a:p>
            <a:pPr algn="ctr">
              <a:lnSpc>
                <a:spcPct val="90000"/>
              </a:lnSpc>
              <a:spcBef>
                <a:spcPts val="1000"/>
              </a:spcBef>
            </a:pPr>
            <a:r>
              <a:rPr lang="en-US"/>
              <a:t>Confidential &amp; Proprietary – Not for Distribution</a:t>
            </a:r>
            <a:endParaRPr lang="en-US" dirty="0"/>
          </a:p>
        </p:txBody>
      </p:sp>
      <p:sp>
        <p:nvSpPr>
          <p:cNvPr id="9" name="Content Placeholder 8">
            <a:extLst>
              <a:ext uri="{FF2B5EF4-FFF2-40B4-BE49-F238E27FC236}">
                <a16:creationId xmlns:a16="http://schemas.microsoft.com/office/drawing/2014/main" id="{B199C20A-51FB-47CF-8539-89D6150A17E1}"/>
              </a:ext>
            </a:extLst>
          </p:cNvPr>
          <p:cNvSpPr>
            <a:spLocks noGrp="1"/>
          </p:cNvSpPr>
          <p:nvPr>
            <p:ph sz="quarter" idx="12"/>
          </p:nvPr>
        </p:nvSpPr>
        <p:spPr>
          <a:xfrm>
            <a:off x="241300" y="1443037"/>
            <a:ext cx="11734800" cy="47067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9293146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Custom Layou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CCB16-91F9-4682-BCA6-1268F1CF245C}"/>
              </a:ext>
            </a:extLst>
          </p:cNvPr>
          <p:cNvSpPr>
            <a:spLocks noGrp="1"/>
          </p:cNvSpPr>
          <p:nvPr>
            <p:ph type="title"/>
          </p:nvPr>
        </p:nvSpPr>
        <p:spPr>
          <a:xfrm>
            <a:off x="240631" y="376518"/>
            <a:ext cx="11730789" cy="5681734"/>
          </a:xfrm>
        </p:spPr>
        <p:txBody>
          <a:bodyPr>
            <a:normAutofit/>
          </a:bodyPr>
          <a:lstStyle>
            <a:lvl1pPr>
              <a:defRPr sz="5400">
                <a:solidFill>
                  <a:srgbClr val="1A1446"/>
                </a:solidFill>
              </a:defRPr>
            </a:lvl1pPr>
          </a:lstStyle>
          <a:p>
            <a:r>
              <a:rPr lang="en-GB"/>
              <a:t>Click to edit Master title style</a:t>
            </a:r>
            <a:endParaRPr lang="en-US" dirty="0"/>
          </a:p>
        </p:txBody>
      </p:sp>
      <p:grpSp>
        <p:nvGrpSpPr>
          <p:cNvPr id="10" name="Group 9">
            <a:extLst>
              <a:ext uri="{FF2B5EF4-FFF2-40B4-BE49-F238E27FC236}">
                <a16:creationId xmlns:a16="http://schemas.microsoft.com/office/drawing/2014/main" id="{BED7689C-0806-49CA-ADB1-91D43C05DE55}"/>
              </a:ext>
            </a:extLst>
          </p:cNvPr>
          <p:cNvGrpSpPr/>
          <p:nvPr userDrawn="1"/>
        </p:nvGrpSpPr>
        <p:grpSpPr>
          <a:xfrm>
            <a:off x="11595615" y="6272479"/>
            <a:ext cx="461773" cy="469521"/>
            <a:chOff x="11613545" y="6272479"/>
            <a:chExt cx="461773" cy="469521"/>
          </a:xfrm>
        </p:grpSpPr>
        <p:pic>
          <p:nvPicPr>
            <p:cNvPr id="11" name="Picture 10">
              <a:extLst>
                <a:ext uri="{FF2B5EF4-FFF2-40B4-BE49-F238E27FC236}">
                  <a16:creationId xmlns:a16="http://schemas.microsoft.com/office/drawing/2014/main" id="{AB9B4402-A46E-4B4E-9887-413955989832}"/>
                </a:ext>
              </a:extLst>
            </p:cNvPr>
            <p:cNvPicPr>
              <a:picLocks noChangeAspect="1"/>
            </p:cNvPicPr>
            <p:nvPr userDrawn="1"/>
          </p:nvPicPr>
          <p:blipFill>
            <a:blip r:embed="rId2"/>
            <a:stretch>
              <a:fillRect/>
            </a:stretch>
          </p:blipFill>
          <p:spPr>
            <a:xfrm>
              <a:off x="11613545" y="6272479"/>
              <a:ext cx="461773" cy="469521"/>
            </a:xfrm>
            <a:prstGeom prst="rect">
              <a:avLst/>
            </a:prstGeom>
          </p:spPr>
        </p:pic>
        <p:pic>
          <p:nvPicPr>
            <p:cNvPr id="12" name="Picture 11">
              <a:extLst>
                <a:ext uri="{FF2B5EF4-FFF2-40B4-BE49-F238E27FC236}">
                  <a16:creationId xmlns:a16="http://schemas.microsoft.com/office/drawing/2014/main" id="{F3B57896-F51A-4869-B2DF-EEEC67F1B299}"/>
                </a:ext>
              </a:extLst>
            </p:cNvPr>
            <p:cNvPicPr>
              <a:picLocks noChangeAspect="1"/>
            </p:cNvPicPr>
            <p:nvPr userDrawn="1"/>
          </p:nvPicPr>
          <p:blipFill rotWithShape="1">
            <a:blip r:embed="rId3"/>
            <a:srcRect b="2491"/>
            <a:stretch/>
          </p:blipFill>
          <p:spPr>
            <a:xfrm>
              <a:off x="11718819" y="6325130"/>
              <a:ext cx="277918" cy="363309"/>
            </a:xfrm>
            <a:prstGeom prst="rect">
              <a:avLst/>
            </a:prstGeom>
          </p:spPr>
        </p:pic>
      </p:grpSp>
    </p:spTree>
    <p:extLst>
      <p:ext uri="{BB962C8B-B14F-4D97-AF65-F5344CB8AC3E}">
        <p14:creationId xmlns:p14="http://schemas.microsoft.com/office/powerpoint/2010/main" val="3614637866"/>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6" name="Slide Number Placeholder 5">
            <a:extLst>
              <a:ext uri="{FF2B5EF4-FFF2-40B4-BE49-F238E27FC236}">
                <a16:creationId xmlns:a16="http://schemas.microsoft.com/office/drawing/2014/main" id="{65954BA5-570B-4BB5-B3E7-33BEEF6B99BC}"/>
              </a:ext>
            </a:extLst>
          </p:cNvPr>
          <p:cNvSpPr>
            <a:spLocks noGrp="1"/>
          </p:cNvSpPr>
          <p:nvPr>
            <p:ph type="sldNum" sz="quarter" idx="10"/>
          </p:nvPr>
        </p:nvSpPr>
        <p:spPr/>
        <p:txBody>
          <a:bodyPr/>
          <a:lstStyle/>
          <a:p>
            <a:pPr algn="r"/>
            <a:fld id="{8FB4CE90-470A-43E3-A052-3E8AD880B4A5}" type="slidenum">
              <a:rPr lang="en-US" smtClean="0"/>
              <a:pPr algn="r"/>
              <a:t>‹#›</a:t>
            </a:fld>
            <a:endParaRPr lang="en-US"/>
          </a:p>
        </p:txBody>
      </p:sp>
      <p:sp>
        <p:nvSpPr>
          <p:cNvPr id="7" name="Footer Placeholder 6">
            <a:extLst>
              <a:ext uri="{FF2B5EF4-FFF2-40B4-BE49-F238E27FC236}">
                <a16:creationId xmlns:a16="http://schemas.microsoft.com/office/drawing/2014/main" id="{34F9F236-E5F1-497B-9D2D-66F8717F5BB0}"/>
              </a:ext>
            </a:extLst>
          </p:cNvPr>
          <p:cNvSpPr>
            <a:spLocks noGrp="1"/>
          </p:cNvSpPr>
          <p:nvPr>
            <p:ph type="ftr" sz="quarter" idx="11"/>
          </p:nvPr>
        </p:nvSpPr>
        <p:spPr/>
        <p:txBody>
          <a:bodyPr/>
          <a:lstStyle/>
          <a:p>
            <a:pPr algn="ctr">
              <a:lnSpc>
                <a:spcPct val="90000"/>
              </a:lnSpc>
              <a:spcBef>
                <a:spcPts val="1000"/>
              </a:spcBef>
            </a:pPr>
            <a:r>
              <a:rPr lang="en-US"/>
              <a:t>Confidential &amp; Proprietary – Not for Distribution</a:t>
            </a:r>
            <a:endParaRPr lang="en-US" dirty="0"/>
          </a:p>
        </p:txBody>
      </p:sp>
      <p:sp>
        <p:nvSpPr>
          <p:cNvPr id="9" name="Content Placeholder 8">
            <a:extLst>
              <a:ext uri="{FF2B5EF4-FFF2-40B4-BE49-F238E27FC236}">
                <a16:creationId xmlns:a16="http://schemas.microsoft.com/office/drawing/2014/main" id="{B199C20A-51FB-47CF-8539-89D6150A17E1}"/>
              </a:ext>
            </a:extLst>
          </p:cNvPr>
          <p:cNvSpPr>
            <a:spLocks noGrp="1"/>
          </p:cNvSpPr>
          <p:nvPr>
            <p:ph sz="quarter" idx="12"/>
          </p:nvPr>
        </p:nvSpPr>
        <p:spPr>
          <a:xfrm>
            <a:off x="241300" y="1443037"/>
            <a:ext cx="11734800" cy="47067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885932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6" name="Slide Number Placeholder 5">
            <a:extLst>
              <a:ext uri="{FF2B5EF4-FFF2-40B4-BE49-F238E27FC236}">
                <a16:creationId xmlns:a16="http://schemas.microsoft.com/office/drawing/2014/main" id="{65954BA5-570B-4BB5-B3E7-33BEEF6B99BC}"/>
              </a:ext>
            </a:extLst>
          </p:cNvPr>
          <p:cNvSpPr>
            <a:spLocks noGrp="1"/>
          </p:cNvSpPr>
          <p:nvPr>
            <p:ph type="sldNum" sz="quarter" idx="10"/>
          </p:nvPr>
        </p:nvSpPr>
        <p:spPr/>
        <p:txBody>
          <a:bodyPr/>
          <a:lstStyle/>
          <a:p>
            <a:pPr algn="r"/>
            <a:fld id="{8FB4CE90-470A-43E3-A052-3E8AD880B4A5}" type="slidenum">
              <a:rPr lang="en-US" smtClean="0"/>
              <a:pPr algn="r"/>
              <a:t>‹#›</a:t>
            </a:fld>
            <a:endParaRPr lang="en-US"/>
          </a:p>
        </p:txBody>
      </p:sp>
      <p:sp>
        <p:nvSpPr>
          <p:cNvPr id="7" name="Footer Placeholder 6">
            <a:extLst>
              <a:ext uri="{FF2B5EF4-FFF2-40B4-BE49-F238E27FC236}">
                <a16:creationId xmlns:a16="http://schemas.microsoft.com/office/drawing/2014/main" id="{34F9F236-E5F1-497B-9D2D-66F8717F5BB0}"/>
              </a:ext>
            </a:extLst>
          </p:cNvPr>
          <p:cNvSpPr>
            <a:spLocks noGrp="1"/>
          </p:cNvSpPr>
          <p:nvPr>
            <p:ph type="ftr" sz="quarter" idx="11"/>
          </p:nvPr>
        </p:nvSpPr>
        <p:spPr/>
        <p:txBody>
          <a:bodyPr/>
          <a:lstStyle/>
          <a:p>
            <a:pPr algn="ctr">
              <a:lnSpc>
                <a:spcPct val="90000"/>
              </a:lnSpc>
              <a:spcBef>
                <a:spcPts val="1000"/>
              </a:spcBef>
            </a:pPr>
            <a:r>
              <a:rPr lang="en-US"/>
              <a:t>Confidential &amp; Proprietary – Not for Distribution</a:t>
            </a:r>
            <a:endParaRPr lang="en-US" dirty="0"/>
          </a:p>
        </p:txBody>
      </p:sp>
      <p:sp>
        <p:nvSpPr>
          <p:cNvPr id="9" name="Content Placeholder 8">
            <a:extLst>
              <a:ext uri="{FF2B5EF4-FFF2-40B4-BE49-F238E27FC236}">
                <a16:creationId xmlns:a16="http://schemas.microsoft.com/office/drawing/2014/main" id="{B199C20A-51FB-47CF-8539-89D6150A17E1}"/>
              </a:ext>
            </a:extLst>
          </p:cNvPr>
          <p:cNvSpPr>
            <a:spLocks noGrp="1"/>
          </p:cNvSpPr>
          <p:nvPr>
            <p:ph sz="quarter" idx="12"/>
          </p:nvPr>
        </p:nvSpPr>
        <p:spPr>
          <a:xfrm>
            <a:off x="241300" y="1443037"/>
            <a:ext cx="11734800" cy="47067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435723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6CCBF3A-D7FB-4B97-8FD5-6FFB20CB1E84}" type="datetimeFigureOut">
              <a:rPr lang="en-US" smtClean="0"/>
              <a:t>6/29/25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999182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F6CCBF3A-D7FB-4B97-8FD5-6FFB20CB1E84}" type="datetimeFigureOut">
              <a:rPr lang="en-US" smtClean="0"/>
              <a:t>6/29/25</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119006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F6CCBF3A-D7FB-4B97-8FD5-6FFB20CB1E84}" type="datetimeFigureOut">
              <a:rPr lang="en-US" smtClean="0"/>
              <a:t>6/29/25</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266955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GB"/>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F6CCBF3A-D7FB-4B97-8FD5-6FFB20CB1E84}" type="datetimeFigureOut">
              <a:rPr lang="en-US" smtClean="0"/>
              <a:t>6/29/25</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4221815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6CCBF3A-D7FB-4B97-8FD5-6FFB20CB1E84}" type="datetimeFigureOut">
              <a:rPr lang="en-US" smtClean="0"/>
              <a:t>6/29/25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136620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F6CCBF3A-D7FB-4B97-8FD5-6FFB20CB1E84}" type="datetimeFigureOut">
              <a:rPr lang="en-US" smtClean="0"/>
              <a:t>6/29/25</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128588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GB"/>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6CCBF3A-D7FB-4B97-8FD5-6FFB20CB1E84}" type="datetimeFigureOut">
              <a:rPr lang="en-US" smtClean="0"/>
              <a:t>6/29/25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4166983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GB"/>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F6CCBF3A-D7FB-4B97-8FD5-6FFB20CB1E84}" type="datetimeFigureOut">
              <a:rPr lang="en-US" smtClean="0"/>
              <a:t>6/29/25</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4047999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F6CCBF3A-D7FB-4B97-8FD5-6FFB20CB1E84}" type="datetimeFigureOut">
              <a:rPr lang="en-US" smtClean="0"/>
              <a:t>6/29/25</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3109D357-8067-4A1F-97B2-93C5160B78D9}" type="slidenum">
              <a:rPr lang="en-US" smtClean="0"/>
              <a:t>‹#›</a:t>
            </a:fld>
            <a:endParaRPr lang="en-US"/>
          </a:p>
        </p:txBody>
      </p:sp>
    </p:spTree>
    <p:extLst>
      <p:ext uri="{BB962C8B-B14F-4D97-AF65-F5344CB8AC3E}">
        <p14:creationId xmlns:p14="http://schemas.microsoft.com/office/powerpoint/2010/main" val="1826274694"/>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descr="A blue and white room with a blue sky&#10;&#10;AI-generated content may be incorrect.">
            <a:extLst>
              <a:ext uri="{FF2B5EF4-FFF2-40B4-BE49-F238E27FC236}">
                <a16:creationId xmlns:a16="http://schemas.microsoft.com/office/drawing/2014/main" id="{A68F82C4-28FB-5F68-0A48-4E9CAC5D3BEA}"/>
              </a:ext>
            </a:extLst>
          </p:cNvPr>
          <p:cNvPicPr>
            <a:picLocks noChangeAspect="1"/>
          </p:cNvPicPr>
          <p:nvPr/>
        </p:nvPicPr>
        <p:blipFill>
          <a:blip r:embed="rId2">
            <a:alphaModFix amt="60000"/>
          </a:blip>
          <a:srcRect t="25000"/>
          <a:stretch>
            <a:fillRect/>
          </a:stretch>
        </p:blipFill>
        <p:spPr>
          <a:xfrm>
            <a:off x="20" y="1"/>
            <a:ext cx="12191980" cy="6857999"/>
          </a:xfrm>
          <a:prstGeom prst="rect">
            <a:avLst/>
          </a:prstGeom>
        </p:spPr>
      </p:pic>
      <p:sp>
        <p:nvSpPr>
          <p:cNvPr id="2" name="Title 1">
            <a:extLst>
              <a:ext uri="{FF2B5EF4-FFF2-40B4-BE49-F238E27FC236}">
                <a16:creationId xmlns:a16="http://schemas.microsoft.com/office/drawing/2014/main" id="{A651E792-3038-5DC3-BB47-4E0C44590239}"/>
              </a:ext>
            </a:extLst>
          </p:cNvPr>
          <p:cNvSpPr>
            <a:spLocks noGrp="1"/>
          </p:cNvSpPr>
          <p:nvPr>
            <p:ph type="ctrTitle"/>
          </p:nvPr>
        </p:nvSpPr>
        <p:spPr>
          <a:xfrm>
            <a:off x="1524000" y="1336430"/>
            <a:ext cx="9144000" cy="2820573"/>
          </a:xfrm>
        </p:spPr>
        <p:txBody>
          <a:bodyPr>
            <a:normAutofit/>
          </a:bodyPr>
          <a:lstStyle/>
          <a:p>
            <a:r>
              <a:rPr lang="en-US" sz="6600" dirty="0"/>
              <a:t>Generating and Storing Vectors</a:t>
            </a:r>
          </a:p>
        </p:txBody>
      </p:sp>
      <p:sp>
        <p:nvSpPr>
          <p:cNvPr id="3" name="Subtitle 2">
            <a:extLst>
              <a:ext uri="{FF2B5EF4-FFF2-40B4-BE49-F238E27FC236}">
                <a16:creationId xmlns:a16="http://schemas.microsoft.com/office/drawing/2014/main" id="{FB7D0668-90BC-89E2-5B19-926C52110E26}"/>
              </a:ext>
            </a:extLst>
          </p:cNvPr>
          <p:cNvSpPr>
            <a:spLocks noGrp="1"/>
          </p:cNvSpPr>
          <p:nvPr>
            <p:ph type="subTitle" idx="1"/>
          </p:nvPr>
        </p:nvSpPr>
        <p:spPr>
          <a:xfrm>
            <a:off x="4068856" y="4628271"/>
            <a:ext cx="4054288" cy="1069144"/>
          </a:xfrm>
        </p:spPr>
        <p:txBody>
          <a:bodyPr>
            <a:normAutofit/>
          </a:bodyPr>
          <a:lstStyle/>
          <a:p>
            <a:pPr algn="ctr"/>
            <a:endParaRPr lang="en-US"/>
          </a:p>
        </p:txBody>
      </p:sp>
    </p:spTree>
    <p:extLst>
      <p:ext uri="{BB962C8B-B14F-4D97-AF65-F5344CB8AC3E}">
        <p14:creationId xmlns:p14="http://schemas.microsoft.com/office/powerpoint/2010/main" val="1803505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B1025-D0A3-EAB0-BEC7-099A83887001}"/>
            </a:ext>
          </a:extLst>
        </p:cNvPr>
        <p:cNvGrpSpPr/>
        <p:nvPr/>
      </p:nvGrpSpPr>
      <p:grpSpPr>
        <a:xfrm>
          <a:off x="0" y="0"/>
          <a:ext cx="0" cy="0"/>
          <a:chOff x="0" y="0"/>
          <a:chExt cx="0" cy="0"/>
        </a:xfrm>
      </p:grpSpPr>
      <p:pic>
        <p:nvPicPr>
          <p:cNvPr id="5" name="Picture 4" descr="Yellow question mark">
            <a:extLst>
              <a:ext uri="{FF2B5EF4-FFF2-40B4-BE49-F238E27FC236}">
                <a16:creationId xmlns:a16="http://schemas.microsoft.com/office/drawing/2014/main" id="{BC692157-0CF2-F5B7-3342-24FC1EB8FA90}"/>
              </a:ext>
            </a:extLst>
          </p:cNvPr>
          <p:cNvPicPr>
            <a:picLocks noChangeAspect="1"/>
          </p:cNvPicPr>
          <p:nvPr/>
        </p:nvPicPr>
        <p:blipFill>
          <a:blip r:embed="rId2"/>
          <a:srcRect b="6250"/>
          <a:stretch>
            <a:fillRect/>
          </a:stretch>
        </p:blipFill>
        <p:spPr>
          <a:xfrm>
            <a:off x="-2" y="10"/>
            <a:ext cx="12192002" cy="6857989"/>
          </a:xfrm>
          <a:prstGeom prst="rect">
            <a:avLst/>
          </a:prstGeom>
        </p:spPr>
      </p:pic>
      <p:sp>
        <p:nvSpPr>
          <p:cNvPr id="2" name="Title 1">
            <a:extLst>
              <a:ext uri="{FF2B5EF4-FFF2-40B4-BE49-F238E27FC236}">
                <a16:creationId xmlns:a16="http://schemas.microsoft.com/office/drawing/2014/main" id="{5733D48D-A732-0271-D0A1-8DF337828B0C}"/>
              </a:ext>
            </a:extLst>
          </p:cNvPr>
          <p:cNvSpPr txBox="1">
            <a:spLocks/>
          </p:cNvSpPr>
          <p:nvPr/>
        </p:nvSpPr>
        <p:spPr>
          <a:xfrm>
            <a:off x="1003494" y="5451471"/>
            <a:ext cx="10185009" cy="6723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spcAft>
                <a:spcPts val="600"/>
              </a:spcAft>
            </a:pPr>
            <a:r>
              <a:rPr lang="en-US" sz="3600"/>
              <a:t>Questions</a:t>
            </a:r>
          </a:p>
        </p:txBody>
      </p:sp>
      <p:sp>
        <p:nvSpPr>
          <p:cNvPr id="3" name="Content Placeholder 4">
            <a:extLst>
              <a:ext uri="{FF2B5EF4-FFF2-40B4-BE49-F238E27FC236}">
                <a16:creationId xmlns:a16="http://schemas.microsoft.com/office/drawing/2014/main" id="{34FF3A32-385F-E2CA-1F65-969736DC19A1}"/>
              </a:ext>
            </a:extLst>
          </p:cNvPr>
          <p:cNvSpPr txBox="1">
            <a:spLocks/>
          </p:cNvSpPr>
          <p:nvPr/>
        </p:nvSpPr>
        <p:spPr>
          <a:xfrm>
            <a:off x="1938996" y="6155084"/>
            <a:ext cx="8314005" cy="442664"/>
          </a:xfrm>
          <a:prstGeom prst="rect">
            <a:avLst/>
          </a:prstGeom>
        </p:spPr>
        <p:txBody>
          <a:bodyPr vert="horz" lIns="91440" tIns="45720" rIns="91440" bIns="45720" rtlCol="0" anchor="ctr">
            <a:normAutofit/>
          </a:bodyPr>
          <a:lstStyle>
            <a:defPPr>
              <a:defRPr lang="en-US"/>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0000"/>
              </a:lnSpc>
              <a:spcBef>
                <a:spcPts val="1000"/>
              </a:spcBef>
              <a:buSzPct val="80000"/>
            </a:pPr>
            <a:r>
              <a:rPr lang="en-US" sz="1800"/>
              <a:t>?</a:t>
            </a:r>
          </a:p>
        </p:txBody>
      </p:sp>
    </p:spTree>
    <p:extLst>
      <p:ext uri="{BB962C8B-B14F-4D97-AF65-F5344CB8AC3E}">
        <p14:creationId xmlns:p14="http://schemas.microsoft.com/office/powerpoint/2010/main" val="3830279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6E393E6-CFA2-610E-9C20-FF179E936871}"/>
              </a:ext>
            </a:extLst>
          </p:cNvPr>
          <p:cNvGraphicFramePr>
            <a:graphicFrameLocks noGrp="1"/>
          </p:cNvGraphicFramePr>
          <p:nvPr>
            <p:extLst>
              <p:ext uri="{D42A27DB-BD31-4B8C-83A1-F6EECF244321}">
                <p14:modId xmlns:p14="http://schemas.microsoft.com/office/powerpoint/2010/main" val="595353132"/>
              </p:ext>
            </p:extLst>
          </p:nvPr>
        </p:nvGraphicFramePr>
        <p:xfrm>
          <a:off x="99899" y="83757"/>
          <a:ext cx="11992202" cy="6132927"/>
        </p:xfrm>
        <a:graphic>
          <a:graphicData uri="http://schemas.openxmlformats.org/drawingml/2006/table">
            <a:tbl>
              <a:tblPr bandRow="1">
                <a:tableStyleId>{616DA210-FB5B-4158-B5E0-FEB733F419BA}</a:tableStyleId>
              </a:tblPr>
              <a:tblGrid>
                <a:gridCol w="3158229">
                  <a:extLst>
                    <a:ext uri="{9D8B030D-6E8A-4147-A177-3AD203B41FA5}">
                      <a16:colId xmlns:a16="http://schemas.microsoft.com/office/drawing/2014/main" val="1706393590"/>
                    </a:ext>
                  </a:extLst>
                </a:gridCol>
                <a:gridCol w="2837873">
                  <a:extLst>
                    <a:ext uri="{9D8B030D-6E8A-4147-A177-3AD203B41FA5}">
                      <a16:colId xmlns:a16="http://schemas.microsoft.com/office/drawing/2014/main" val="3058513581"/>
                    </a:ext>
                  </a:extLst>
                </a:gridCol>
                <a:gridCol w="2998050">
                  <a:extLst>
                    <a:ext uri="{9D8B030D-6E8A-4147-A177-3AD203B41FA5}">
                      <a16:colId xmlns:a16="http://schemas.microsoft.com/office/drawing/2014/main" val="1592556884"/>
                    </a:ext>
                  </a:extLst>
                </a:gridCol>
                <a:gridCol w="2998050">
                  <a:extLst>
                    <a:ext uri="{9D8B030D-6E8A-4147-A177-3AD203B41FA5}">
                      <a16:colId xmlns:a16="http://schemas.microsoft.com/office/drawing/2014/main" val="3400378745"/>
                    </a:ext>
                  </a:extLst>
                </a:gridCol>
              </a:tblGrid>
              <a:tr h="570832">
                <a:tc>
                  <a:txBody>
                    <a:bodyPr/>
                    <a:lstStyle/>
                    <a:p>
                      <a:r>
                        <a:rPr lang="en-US" sz="1600" b="1" dirty="0">
                          <a:latin typeface="Calibri" panose="020F0502020204030204" pitchFamily="34" charset="0"/>
                          <a:ea typeface="Calibri" panose="020F0502020204030204" pitchFamily="34" charset="0"/>
                          <a:cs typeface="Calibri" panose="020F0502020204030204" pitchFamily="34" charset="0"/>
                        </a:rPr>
                        <a:t>1. Overview of AI Workflows</a:t>
                      </a:r>
                    </a:p>
                  </a:txBody>
                  <a:tcPr/>
                </a:tc>
                <a:tc>
                  <a:txBody>
                    <a:bodyPr/>
                    <a:lstStyle/>
                    <a:p>
                      <a:r>
                        <a:rPr lang="en-US" sz="1600" b="1" dirty="0">
                          <a:latin typeface="Calibri" panose="020F0502020204030204" pitchFamily="34" charset="0"/>
                          <a:ea typeface="Calibri" panose="020F0502020204030204" pitchFamily="34" charset="0"/>
                          <a:cs typeface="Calibri" panose="020F0502020204030204" pitchFamily="34" charset="0"/>
                        </a:rPr>
                        <a:t>2. Why Postgres as a vector store</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1600" b="1" dirty="0">
                          <a:latin typeface="Calibri" panose="020F0502020204030204" pitchFamily="34" charset="0"/>
                          <a:ea typeface="Calibri" panose="020F0502020204030204" pitchFamily="34" charset="0"/>
                          <a:cs typeface="Calibri" panose="020F0502020204030204" pitchFamily="34" charset="0"/>
                        </a:rPr>
                        <a:t>3. Storing and managing vectors</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1600" b="1" dirty="0">
                          <a:latin typeface="Calibri" panose="020F0502020204030204" pitchFamily="34" charset="0"/>
                          <a:ea typeface="Calibri" panose="020F0502020204030204" pitchFamily="34" charset="0"/>
                          <a:cs typeface="Calibri" panose="020F0502020204030204" pitchFamily="34" charset="0"/>
                        </a:rPr>
                        <a:t>4. Querying the vector store</a:t>
                      </a:r>
                    </a:p>
                  </a:txBody>
                  <a:tcPr/>
                </a:tc>
                <a:extLst>
                  <a:ext uri="{0D108BD9-81ED-4DB2-BD59-A6C34878D82A}">
                    <a16:rowId xmlns:a16="http://schemas.microsoft.com/office/drawing/2014/main" val="3181013857"/>
                  </a:ext>
                </a:extLst>
              </a:tr>
              <a:tr h="2438464">
                <a:tc>
                  <a:txBody>
                    <a:bodyPr/>
                    <a:lstStyle/>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Look at high-level architecture - LLMs, vector stores and JSON</a:t>
                      </a:r>
                    </a:p>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Look at key vocabulary and concepts (embeddings, vectors, hybrid queries, etc.)</a:t>
                      </a:r>
                    </a:p>
                  </a:txBody>
                  <a:tcPr/>
                </a:tc>
                <a:tc>
                  <a:txBody>
                    <a:bodyPr/>
                    <a:lstStyle/>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What is a vector store? Key concepts and use cases.</a:t>
                      </a:r>
                    </a:p>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Why Postgres and how does it compare with other market tools</a:t>
                      </a:r>
                    </a:p>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Setting up Postgres with vector capabilities (</a:t>
                      </a:r>
                      <a:r>
                        <a:rPr lang="en-US" sz="1600" dirty="0" err="1">
                          <a:latin typeface="Calibri" panose="020F0502020204030204" pitchFamily="34" charset="0"/>
                          <a:ea typeface="Calibri" panose="020F0502020204030204" pitchFamily="34" charset="0"/>
                          <a:cs typeface="Calibri" panose="020F0502020204030204" pitchFamily="34" charset="0"/>
                        </a:rPr>
                        <a:t>pgvector</a:t>
                      </a:r>
                      <a:r>
                        <a:rPr lang="en-US" sz="1600" dirty="0">
                          <a:latin typeface="Calibri" panose="020F0502020204030204" pitchFamily="34" charset="0"/>
                          <a:ea typeface="Calibri" panose="020F0502020204030204" pitchFamily="34" charset="0"/>
                          <a:cs typeface="Calibri" panose="020F0502020204030204" pitchFamily="34" charset="0"/>
                        </a:rPr>
                        <a:t>)</a:t>
                      </a:r>
                    </a:p>
                    <a:p>
                      <a:pPr marL="171450" indent="-171450">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Lab</a:t>
                      </a:r>
                      <a:r>
                        <a:rPr lang="en-US" sz="1600" dirty="0">
                          <a:latin typeface="Calibri" panose="020F0502020204030204" pitchFamily="34" charset="0"/>
                          <a:ea typeface="Calibri" panose="020F0502020204030204" pitchFamily="34" charset="0"/>
                          <a:cs typeface="Calibri" panose="020F0502020204030204" pitchFamily="34" charset="0"/>
                        </a:rPr>
                        <a:t>: Install and configure Postgres using Docker</a:t>
                      </a:r>
                      <a:endParaRPr lang="en-GB"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Generating embeddings: Overview of tools and workflows</a:t>
                      </a:r>
                    </a:p>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Storing and organizing embeddings in Postgres</a:t>
                      </a:r>
                    </a:p>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Strategies for handling large datasets including chunking</a:t>
                      </a:r>
                    </a:p>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Dense and sparse vectors</a:t>
                      </a:r>
                    </a:p>
                    <a:p>
                      <a:pPr marL="171450" indent="-171450">
                        <a:buFont typeface="Arial" panose="020B0604020202020204" pitchFamily="34" charset="0"/>
                        <a:buChar char="•"/>
                      </a:pPr>
                      <a:r>
                        <a:rPr lang="en-GB" sz="1600" b="1" dirty="0">
                          <a:latin typeface="Calibri" panose="020F0502020204030204" pitchFamily="34" charset="0"/>
                          <a:ea typeface="Calibri" panose="020F0502020204030204" pitchFamily="34" charset="0"/>
                          <a:cs typeface="Calibri" panose="020F0502020204030204" pitchFamily="34" charset="0"/>
                        </a:rPr>
                        <a:t>Lab: </a:t>
                      </a:r>
                      <a:r>
                        <a:rPr lang="en-GB" sz="1600" dirty="0">
                          <a:latin typeface="Calibri" panose="020F0502020204030204" pitchFamily="34" charset="0"/>
                          <a:ea typeface="Calibri" panose="020F0502020204030204" pitchFamily="34" charset="0"/>
                          <a:cs typeface="Calibri" panose="020F0502020204030204" pitchFamily="34" charset="0"/>
                        </a:rPr>
                        <a:t>Generate embeddings for a dataset and store them</a:t>
                      </a:r>
                    </a:p>
                  </a:txBody>
                  <a:tcPr/>
                </a:tc>
                <a:tc>
                  <a:txBody>
                    <a:bodyPr/>
                    <a:lstStyle/>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Techniques for similarity search: k-NN, cosine similarity</a:t>
                      </a:r>
                    </a:p>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Using indexes to optimize vector queries</a:t>
                      </a:r>
                    </a:p>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Reranking results</a:t>
                      </a:r>
                    </a:p>
                    <a:p>
                      <a:pPr marL="171450" indent="-171450">
                        <a:buFont typeface="Arial" panose="020B0604020202020204" pitchFamily="34" charset="0"/>
                        <a:buChar char="•"/>
                      </a:pPr>
                      <a:r>
                        <a:rPr lang="en-GB" sz="1600" b="1" dirty="0">
                          <a:latin typeface="Calibri" panose="020F0502020204030204" pitchFamily="34" charset="0"/>
                          <a:ea typeface="Calibri" panose="020F0502020204030204" pitchFamily="34" charset="0"/>
                          <a:cs typeface="Calibri" panose="020F0502020204030204" pitchFamily="34" charset="0"/>
                        </a:rPr>
                        <a:t>Lab: </a:t>
                      </a:r>
                      <a:r>
                        <a:rPr lang="en-GB" sz="1600" dirty="0">
                          <a:latin typeface="Calibri" panose="020F0502020204030204" pitchFamily="34" charset="0"/>
                          <a:ea typeface="Calibri" panose="020F0502020204030204" pitchFamily="34" charset="0"/>
                          <a:cs typeface="Calibri" panose="020F0502020204030204" pitchFamily="34" charset="0"/>
                        </a:rPr>
                        <a:t>Query stored vectors to retrieve similar items (document/image search)</a:t>
                      </a:r>
                    </a:p>
                  </a:txBody>
                  <a:tcPr/>
                </a:tc>
                <a:extLst>
                  <a:ext uri="{0D108BD9-81ED-4DB2-BD59-A6C34878D82A}">
                    <a16:rowId xmlns:a16="http://schemas.microsoft.com/office/drawing/2014/main" val="3367538134"/>
                  </a:ext>
                </a:extLst>
              </a:tr>
              <a:tr h="60993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1600" b="1" dirty="0">
                          <a:latin typeface="Calibri" panose="020F0502020204030204" pitchFamily="34" charset="0"/>
                          <a:ea typeface="Calibri" panose="020F0502020204030204" pitchFamily="34" charset="0"/>
                          <a:cs typeface="Calibri" panose="020F0502020204030204" pitchFamily="34" charset="0"/>
                        </a:rPr>
                        <a:t>5. Querying LLMs with retrieved data</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1600" b="1" dirty="0">
                          <a:latin typeface="Calibri" panose="020F0502020204030204" pitchFamily="34" charset="0"/>
                          <a:ea typeface="Calibri" panose="020F0502020204030204" pitchFamily="34" charset="0"/>
                          <a:cs typeface="Calibri" panose="020F0502020204030204" pitchFamily="34" charset="0"/>
                        </a:rPr>
                        <a:t>6. NoSQL with JSON in Postgres</a:t>
                      </a:r>
                    </a:p>
                  </a:txBody>
                  <a:tcPr/>
                </a:tc>
                <a:tc>
                  <a:txBody>
                    <a:bodyPr/>
                    <a:lstStyle/>
                    <a:p>
                      <a:r>
                        <a:rPr lang="en-US" sz="1600" b="1" dirty="0">
                          <a:latin typeface="Calibri" panose="020F0502020204030204" pitchFamily="34" charset="0"/>
                          <a:ea typeface="Calibri" panose="020F0502020204030204" pitchFamily="34" charset="0"/>
                          <a:cs typeface="Calibri" panose="020F0502020204030204" pitchFamily="34" charset="0"/>
                        </a:rPr>
                        <a:t>7. Integrating Vector, Relational and JSON Data</a:t>
                      </a:r>
                      <a:endParaRPr lang="en-GB" sz="1600" b="1"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r>
                        <a:rPr lang="en-US" sz="1600" b="1" dirty="0">
                          <a:latin typeface="Calibri" panose="020F0502020204030204" pitchFamily="34" charset="0"/>
                          <a:ea typeface="Calibri" panose="020F0502020204030204" pitchFamily="34" charset="0"/>
                          <a:cs typeface="Calibri" panose="020F0502020204030204" pitchFamily="34" charset="0"/>
                        </a:rPr>
                        <a:t>8. Putting it all together</a:t>
                      </a:r>
                      <a:endParaRPr lang="en-GB" sz="1600" b="1"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201733770"/>
                  </a:ext>
                </a:extLst>
              </a:tr>
              <a:tr h="2414037">
                <a:tc>
                  <a:txBody>
                    <a:bodyPr/>
                    <a:lstStyle/>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Recap on querying LLMs vis APIs</a:t>
                      </a:r>
                    </a:p>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Best practices for combining vector retrieval with LLM prompts</a:t>
                      </a:r>
                    </a:p>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Prompt configuration parameters (temperature, top-k, etc)</a:t>
                      </a:r>
                    </a:p>
                    <a:p>
                      <a:pPr marL="171450" indent="-171450">
                        <a:buFont typeface="Arial" panose="020B0604020202020204" pitchFamily="34" charset="0"/>
                        <a:buChar char="•"/>
                      </a:pPr>
                      <a:r>
                        <a:rPr lang="en-GB" sz="1600" b="1" dirty="0">
                          <a:latin typeface="Calibri" panose="020F0502020204030204" pitchFamily="34" charset="0"/>
                          <a:ea typeface="Calibri" panose="020F0502020204030204" pitchFamily="34" charset="0"/>
                          <a:cs typeface="Calibri" panose="020F0502020204030204" pitchFamily="34" charset="0"/>
                        </a:rPr>
                        <a:t>Lab:</a:t>
                      </a:r>
                      <a:r>
                        <a:rPr lang="en-GB" sz="1600" dirty="0">
                          <a:latin typeface="Calibri" panose="020F0502020204030204" pitchFamily="34" charset="0"/>
                          <a:ea typeface="Calibri" panose="020F0502020204030204" pitchFamily="34" charset="0"/>
                          <a:cs typeface="Calibri" panose="020F0502020204030204" pitchFamily="34" charset="0"/>
                        </a:rPr>
                        <a:t> Build a pipeline where vector store results enhance LLM responses (context-aware Q&amp;A, etc)</a:t>
                      </a:r>
                    </a:p>
                  </a:txBody>
                  <a:tcPr/>
                </a:tc>
                <a:tc>
                  <a:txBody>
                    <a:bodyPr/>
                    <a:lstStyle/>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Overview of JSON/JSONB support in Postgres</a:t>
                      </a:r>
                    </a:p>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Querying JSONB data with SQL</a:t>
                      </a:r>
                    </a:p>
                    <a:p>
                      <a:pPr marL="171450" indent="-171450">
                        <a:buFont typeface="Arial" panose="020B0604020202020204" pitchFamily="34" charset="0"/>
                        <a:buChar char="•"/>
                      </a:pPr>
                      <a:r>
                        <a:rPr lang="en-GB" sz="1600" dirty="0">
                          <a:latin typeface="Calibri" panose="020F0502020204030204" pitchFamily="34" charset="0"/>
                          <a:ea typeface="Calibri" panose="020F0502020204030204" pitchFamily="34" charset="0"/>
                          <a:cs typeface="Calibri" panose="020F0502020204030204" pitchFamily="34" charset="0"/>
                        </a:rPr>
                        <a:t>Indexing JSONB data for performance</a:t>
                      </a:r>
                    </a:p>
                    <a:p>
                      <a:pPr marL="171450" indent="-171450">
                        <a:buFont typeface="Arial" panose="020B0604020202020204" pitchFamily="34" charset="0"/>
                        <a:buChar char="•"/>
                      </a:pPr>
                      <a:r>
                        <a:rPr lang="en-GB" sz="1600" b="1" dirty="0">
                          <a:latin typeface="Calibri" panose="020F0502020204030204" pitchFamily="34" charset="0"/>
                          <a:ea typeface="Calibri" panose="020F0502020204030204" pitchFamily="34" charset="0"/>
                          <a:cs typeface="Calibri" panose="020F0502020204030204" pitchFamily="34" charset="0"/>
                        </a:rPr>
                        <a:t>Lab: </a:t>
                      </a:r>
                      <a:r>
                        <a:rPr lang="en-GB" sz="1600" dirty="0">
                          <a:latin typeface="Calibri" panose="020F0502020204030204" pitchFamily="34" charset="0"/>
                          <a:ea typeface="Calibri" panose="020F0502020204030204" pitchFamily="34" charset="0"/>
                          <a:cs typeface="Calibri" panose="020F0502020204030204" pitchFamily="34" charset="0"/>
                        </a:rPr>
                        <a:t>Design a schema mixing vector, relational and JSONB data for a sample project</a:t>
                      </a:r>
                    </a:p>
                  </a:txBody>
                  <a:tcPr/>
                </a:tc>
                <a:tc>
                  <a:txBody>
                    <a:bodyPr/>
                    <a:lstStyle/>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Building hybrid queries to power advanced workflows</a:t>
                      </a:r>
                    </a:p>
                    <a:p>
                      <a:pPr marL="171450" indent="-171450">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Case study:</a:t>
                      </a:r>
                      <a:r>
                        <a:rPr lang="en-US" sz="1600" dirty="0">
                          <a:latin typeface="Calibri" panose="020F0502020204030204" pitchFamily="34" charset="0"/>
                          <a:ea typeface="Calibri" panose="020F0502020204030204" pitchFamily="34" charset="0"/>
                          <a:cs typeface="Calibri" panose="020F0502020204030204" pitchFamily="34" charset="0"/>
                        </a:rPr>
                        <a:t> Combining embeddings, metadata (relational) and configurations (JSON)</a:t>
                      </a:r>
                    </a:p>
                    <a:p>
                      <a:pPr marL="171450" indent="-171450">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Lab:</a:t>
                      </a:r>
                      <a:r>
                        <a:rPr lang="en-US" sz="1600" dirty="0">
                          <a:latin typeface="Calibri" panose="020F0502020204030204" pitchFamily="34" charset="0"/>
                          <a:ea typeface="Calibri" panose="020F0502020204030204" pitchFamily="34" charset="0"/>
                          <a:cs typeface="Calibri" panose="020F0502020204030204" pitchFamily="34" charset="0"/>
                        </a:rPr>
                        <a:t> Implement a hybrid query to support a sample AI use case</a:t>
                      </a:r>
                      <a:endParaRPr lang="en-GB" sz="1600"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Full stack pipeline demo: Retrieve data, query the LLM and return results</a:t>
                      </a:r>
                    </a:p>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Debugging and </a:t>
                      </a:r>
                      <a:r>
                        <a:rPr lang="en-GB" sz="1600" noProof="0" dirty="0">
                          <a:latin typeface="Calibri" panose="020F0502020204030204" pitchFamily="34" charset="0"/>
                          <a:ea typeface="Calibri" panose="020F0502020204030204" pitchFamily="34" charset="0"/>
                          <a:cs typeface="Calibri" panose="020F0502020204030204" pitchFamily="34" charset="0"/>
                        </a:rPr>
                        <a:t>optimising</a:t>
                      </a:r>
                      <a:r>
                        <a:rPr lang="en-US" sz="1600" dirty="0">
                          <a:latin typeface="Calibri" panose="020F0502020204030204" pitchFamily="34" charset="0"/>
                          <a:ea typeface="Calibri" panose="020F0502020204030204" pitchFamily="34" charset="0"/>
                          <a:cs typeface="Calibri" panose="020F0502020204030204" pitchFamily="34" charset="0"/>
                        </a:rPr>
                        <a:t> the workflow</a:t>
                      </a:r>
                    </a:p>
                    <a:p>
                      <a:pPr marL="171450" indent="-171450">
                        <a:buFont typeface="Arial" panose="020B0604020202020204" pitchFamily="34" charset="0"/>
                        <a:buChar char="•"/>
                      </a:pPr>
                      <a:r>
                        <a:rPr lang="en-US" sz="1600" dirty="0">
                          <a:latin typeface="Calibri" panose="020F0502020204030204" pitchFamily="34" charset="0"/>
                          <a:ea typeface="Calibri" panose="020F0502020204030204" pitchFamily="34" charset="0"/>
                          <a:cs typeface="Calibri" panose="020F0502020204030204" pitchFamily="34" charset="0"/>
                        </a:rPr>
                        <a:t>Spotlight on LLM frameworks</a:t>
                      </a:r>
                    </a:p>
                    <a:p>
                      <a:pPr marL="171450" indent="-171450">
                        <a:buFont typeface="Arial" panose="020B0604020202020204" pitchFamily="34" charset="0"/>
                        <a:buChar char="•"/>
                      </a:pPr>
                      <a:r>
                        <a:rPr lang="en-US" sz="1600" b="1" dirty="0">
                          <a:latin typeface="Calibri" panose="020F0502020204030204" pitchFamily="34" charset="0"/>
                          <a:ea typeface="Calibri" panose="020F0502020204030204" pitchFamily="34" charset="0"/>
                          <a:cs typeface="Calibri" panose="020F0502020204030204" pitchFamily="34" charset="0"/>
                        </a:rPr>
                        <a:t>Lab:</a:t>
                      </a:r>
                      <a:r>
                        <a:rPr lang="en-US" sz="1600" dirty="0">
                          <a:latin typeface="Calibri" panose="020F0502020204030204" pitchFamily="34" charset="0"/>
                          <a:ea typeface="Calibri" panose="020F0502020204030204" pitchFamily="34" charset="0"/>
                          <a:cs typeface="Calibri" panose="020F0502020204030204" pitchFamily="34" charset="0"/>
                        </a:rPr>
                        <a:t> Build a working application combining all elements </a:t>
                      </a:r>
                      <a:endParaRPr lang="en-GB" sz="1600"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361013244"/>
                  </a:ext>
                </a:extLst>
              </a:tr>
            </a:tbl>
          </a:graphicData>
        </a:graphic>
      </p:graphicFrame>
    </p:spTree>
    <p:extLst>
      <p:ext uri="{BB962C8B-B14F-4D97-AF65-F5344CB8AC3E}">
        <p14:creationId xmlns:p14="http://schemas.microsoft.com/office/powerpoint/2010/main" val="4247282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AE11-A1FE-B568-3E56-A44ECBA17043}"/>
              </a:ext>
            </a:extLst>
          </p:cNvPr>
          <p:cNvSpPr>
            <a:spLocks noGrp="1"/>
          </p:cNvSpPr>
          <p:nvPr>
            <p:ph type="title"/>
          </p:nvPr>
        </p:nvSpPr>
        <p:spPr/>
        <p:txBody>
          <a:bodyPr/>
          <a:lstStyle/>
          <a:p>
            <a:r>
              <a:rPr lang="en-US" dirty="0"/>
              <a:t>Plan for the session</a:t>
            </a:r>
          </a:p>
        </p:txBody>
      </p:sp>
      <p:sp>
        <p:nvSpPr>
          <p:cNvPr id="3" name="Content Placeholder 2">
            <a:extLst>
              <a:ext uri="{FF2B5EF4-FFF2-40B4-BE49-F238E27FC236}">
                <a16:creationId xmlns:a16="http://schemas.microsoft.com/office/drawing/2014/main" id="{E202A311-6037-854F-8418-20DBA260E388}"/>
              </a:ext>
            </a:extLst>
          </p:cNvPr>
          <p:cNvSpPr>
            <a:spLocks noGrp="1"/>
          </p:cNvSpPr>
          <p:nvPr>
            <p:ph idx="1"/>
          </p:nvPr>
        </p:nvSpPr>
        <p:spPr/>
        <p:txBody>
          <a:bodyPr/>
          <a:lstStyle/>
          <a:p>
            <a:r>
              <a:rPr lang="en-US" dirty="0"/>
              <a:t>Why storing vectors matters</a:t>
            </a:r>
          </a:p>
          <a:p>
            <a:r>
              <a:rPr lang="en-US" dirty="0"/>
              <a:t>Generating embeddings (curl/API client and Python)</a:t>
            </a:r>
          </a:p>
          <a:p>
            <a:r>
              <a:rPr lang="en-US" dirty="0"/>
              <a:t>Storing embeddings (manually and Python)</a:t>
            </a:r>
          </a:p>
          <a:p>
            <a:r>
              <a:rPr lang="en-US" dirty="0"/>
              <a:t>Lab: Generate and store embeddings</a:t>
            </a:r>
          </a:p>
          <a:p>
            <a:r>
              <a:rPr lang="en-US" dirty="0"/>
              <a:t>Strategies for handling large datasets</a:t>
            </a:r>
          </a:p>
          <a:p>
            <a:r>
              <a:rPr lang="en-US" dirty="0"/>
              <a:t>Dense vs. sparse vectors</a:t>
            </a:r>
          </a:p>
          <a:p>
            <a:r>
              <a:rPr lang="en-US" dirty="0"/>
              <a:t>Lab</a:t>
            </a:r>
          </a:p>
        </p:txBody>
      </p:sp>
    </p:spTree>
    <p:extLst>
      <p:ext uri="{BB962C8B-B14F-4D97-AF65-F5344CB8AC3E}">
        <p14:creationId xmlns:p14="http://schemas.microsoft.com/office/powerpoint/2010/main" val="945043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9C7C6-2B26-5CCB-2037-8C26A21A8ECA}"/>
              </a:ext>
            </a:extLst>
          </p:cNvPr>
          <p:cNvSpPr>
            <a:spLocks noGrp="1"/>
          </p:cNvSpPr>
          <p:nvPr>
            <p:ph type="title"/>
          </p:nvPr>
        </p:nvSpPr>
        <p:spPr>
          <a:xfrm>
            <a:off x="0" y="-330076"/>
            <a:ext cx="7213600" cy="2456485"/>
          </a:xfrm>
        </p:spPr>
        <p:txBody>
          <a:bodyPr/>
          <a:lstStyle/>
          <a:p>
            <a:r>
              <a:rPr lang="en-US" dirty="0"/>
              <a:t>Why storing vectors matters</a:t>
            </a:r>
          </a:p>
        </p:txBody>
      </p:sp>
      <p:sp>
        <p:nvSpPr>
          <p:cNvPr id="3" name="Slide Number Placeholder 2">
            <a:extLst>
              <a:ext uri="{FF2B5EF4-FFF2-40B4-BE49-F238E27FC236}">
                <a16:creationId xmlns:a16="http://schemas.microsoft.com/office/drawing/2014/main" id="{8DB91B95-8CEC-DE89-5F7F-55D393815C93}"/>
              </a:ext>
            </a:extLst>
          </p:cNvPr>
          <p:cNvSpPr>
            <a:spLocks noGrp="1"/>
          </p:cNvSpPr>
          <p:nvPr>
            <p:ph type="sldNum" sz="quarter" idx="10"/>
          </p:nvPr>
        </p:nvSpPr>
        <p:spPr/>
        <p:txBody>
          <a:bodyPr/>
          <a:lstStyle/>
          <a:p>
            <a:pPr algn="r"/>
            <a:fld id="{8FB4CE90-470A-43E3-A052-3E8AD880B4A5}" type="slidenum">
              <a:rPr lang="en-US" smtClean="0"/>
              <a:pPr algn="r"/>
              <a:t>4</a:t>
            </a:fld>
            <a:endParaRPr lang="en-US"/>
          </a:p>
        </p:txBody>
      </p:sp>
      <p:sp>
        <p:nvSpPr>
          <p:cNvPr id="6" name="Rounded Rectangle 5">
            <a:extLst>
              <a:ext uri="{FF2B5EF4-FFF2-40B4-BE49-F238E27FC236}">
                <a16:creationId xmlns:a16="http://schemas.microsoft.com/office/drawing/2014/main" id="{30A8015D-1122-871E-D582-F246C887CC0A}"/>
              </a:ext>
            </a:extLst>
          </p:cNvPr>
          <p:cNvSpPr/>
          <p:nvPr/>
        </p:nvSpPr>
        <p:spPr>
          <a:xfrm>
            <a:off x="908420" y="1715589"/>
            <a:ext cx="2159726" cy="1393371"/>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000" b="1" dirty="0"/>
              <a:t>Avoid Recomputing Work</a:t>
            </a:r>
            <a:r>
              <a:rPr lang="en-GB" sz="2000" dirty="0"/>
              <a:t> </a:t>
            </a:r>
            <a:endParaRPr lang="en-US" sz="2000" dirty="0">
              <a:solidFill>
                <a:schemeClr val="tx2"/>
              </a:solidFill>
            </a:endParaRPr>
          </a:p>
        </p:txBody>
      </p:sp>
      <p:sp>
        <p:nvSpPr>
          <p:cNvPr id="8" name="Rounded Rectangle 7">
            <a:extLst>
              <a:ext uri="{FF2B5EF4-FFF2-40B4-BE49-F238E27FC236}">
                <a16:creationId xmlns:a16="http://schemas.microsoft.com/office/drawing/2014/main" id="{9BD770B3-AFFF-A2AA-C82C-C3AC119883D1}"/>
              </a:ext>
            </a:extLst>
          </p:cNvPr>
          <p:cNvSpPr/>
          <p:nvPr/>
        </p:nvSpPr>
        <p:spPr>
          <a:xfrm>
            <a:off x="3714757" y="1715588"/>
            <a:ext cx="2159726" cy="1393371"/>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000" b="1" dirty="0"/>
              <a:t>Enable Semantic Search</a:t>
            </a:r>
            <a:endParaRPr lang="en-US" sz="2000" dirty="0">
              <a:solidFill>
                <a:schemeClr val="tx2"/>
              </a:solidFill>
            </a:endParaRPr>
          </a:p>
        </p:txBody>
      </p:sp>
      <p:sp>
        <p:nvSpPr>
          <p:cNvPr id="9" name="Rounded Rectangle 8">
            <a:extLst>
              <a:ext uri="{FF2B5EF4-FFF2-40B4-BE49-F238E27FC236}">
                <a16:creationId xmlns:a16="http://schemas.microsoft.com/office/drawing/2014/main" id="{838CABE0-4F0F-09FA-9C59-0C795522BC39}"/>
              </a:ext>
            </a:extLst>
          </p:cNvPr>
          <p:cNvSpPr/>
          <p:nvPr/>
        </p:nvSpPr>
        <p:spPr>
          <a:xfrm>
            <a:off x="6329845" y="1715587"/>
            <a:ext cx="2542224" cy="1393371"/>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000" b="1" dirty="0"/>
              <a:t>Support AI and Recommendation Systems</a:t>
            </a:r>
            <a:endParaRPr lang="en-US" sz="2000" dirty="0">
              <a:solidFill>
                <a:schemeClr val="tx2"/>
              </a:solidFill>
            </a:endParaRPr>
          </a:p>
        </p:txBody>
      </p:sp>
      <p:sp>
        <p:nvSpPr>
          <p:cNvPr id="10" name="Rounded Rectangle 9">
            <a:extLst>
              <a:ext uri="{FF2B5EF4-FFF2-40B4-BE49-F238E27FC236}">
                <a16:creationId xmlns:a16="http://schemas.microsoft.com/office/drawing/2014/main" id="{ADCAB89A-9E25-1FE6-D462-5C9870F8F211}"/>
              </a:ext>
            </a:extLst>
          </p:cNvPr>
          <p:cNvSpPr/>
          <p:nvPr/>
        </p:nvSpPr>
        <p:spPr>
          <a:xfrm>
            <a:off x="5162685" y="3592072"/>
            <a:ext cx="2159726" cy="1393371"/>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000" b="1" dirty="0"/>
              <a:t>Enhance Ranking and Clustering</a:t>
            </a:r>
            <a:endParaRPr lang="en-US" sz="2000" dirty="0">
              <a:solidFill>
                <a:schemeClr val="tx2"/>
              </a:solidFill>
            </a:endParaRPr>
          </a:p>
        </p:txBody>
      </p:sp>
      <p:sp>
        <p:nvSpPr>
          <p:cNvPr id="11" name="Rounded Rectangle 10">
            <a:extLst>
              <a:ext uri="{FF2B5EF4-FFF2-40B4-BE49-F238E27FC236}">
                <a16:creationId xmlns:a16="http://schemas.microsoft.com/office/drawing/2014/main" id="{EEC21D2C-414F-2964-6EA3-14059A15CB11}"/>
              </a:ext>
            </a:extLst>
          </p:cNvPr>
          <p:cNvSpPr/>
          <p:nvPr/>
        </p:nvSpPr>
        <p:spPr>
          <a:xfrm>
            <a:off x="7969022" y="3600343"/>
            <a:ext cx="2159726" cy="1393371"/>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000" b="1" dirty="0"/>
              <a:t>Power LLM Context Expansion</a:t>
            </a:r>
            <a:endParaRPr lang="en-US" sz="2000" dirty="0">
              <a:solidFill>
                <a:schemeClr val="tx2"/>
              </a:solidFill>
            </a:endParaRPr>
          </a:p>
        </p:txBody>
      </p:sp>
      <p:sp>
        <p:nvSpPr>
          <p:cNvPr id="13" name="Rounded Rectangle 12">
            <a:extLst>
              <a:ext uri="{FF2B5EF4-FFF2-40B4-BE49-F238E27FC236}">
                <a16:creationId xmlns:a16="http://schemas.microsoft.com/office/drawing/2014/main" id="{635228E0-28E6-4C6E-AF7E-95E1C3A2173B}"/>
              </a:ext>
            </a:extLst>
          </p:cNvPr>
          <p:cNvSpPr/>
          <p:nvPr/>
        </p:nvSpPr>
        <p:spPr>
          <a:xfrm>
            <a:off x="9327431" y="1715587"/>
            <a:ext cx="2159726" cy="1393371"/>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000" b="1" dirty="0"/>
              <a:t>Improve Multimodal Data Processing</a:t>
            </a:r>
            <a:endParaRPr lang="en-US" sz="2000" dirty="0">
              <a:solidFill>
                <a:schemeClr val="tx2"/>
              </a:solidFill>
            </a:endParaRPr>
          </a:p>
        </p:txBody>
      </p:sp>
      <p:sp>
        <p:nvSpPr>
          <p:cNvPr id="14" name="Rounded Rectangle 13">
            <a:extLst>
              <a:ext uri="{FF2B5EF4-FFF2-40B4-BE49-F238E27FC236}">
                <a16:creationId xmlns:a16="http://schemas.microsoft.com/office/drawing/2014/main" id="{1E097C68-4952-BD3F-EF84-44681E7C4EE6}"/>
              </a:ext>
            </a:extLst>
          </p:cNvPr>
          <p:cNvSpPr/>
          <p:nvPr/>
        </p:nvSpPr>
        <p:spPr>
          <a:xfrm>
            <a:off x="2356348" y="3600343"/>
            <a:ext cx="2159726" cy="1393371"/>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GB" sz="2000" b="1" dirty="0"/>
              <a:t>Enable Scalable AI Applications</a:t>
            </a:r>
            <a:endParaRPr lang="en-US" sz="2000" dirty="0">
              <a:solidFill>
                <a:schemeClr val="tx2"/>
              </a:solidFill>
            </a:endParaRPr>
          </a:p>
        </p:txBody>
      </p:sp>
    </p:spTree>
    <p:extLst>
      <p:ext uri="{BB962C8B-B14F-4D97-AF65-F5344CB8AC3E}">
        <p14:creationId xmlns:p14="http://schemas.microsoft.com/office/powerpoint/2010/main" val="2487192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3"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424A6-182F-F404-AF9A-1473D5CFCC13}"/>
              </a:ext>
            </a:extLst>
          </p:cNvPr>
          <p:cNvSpPr>
            <a:spLocks noGrp="1"/>
          </p:cNvSpPr>
          <p:nvPr>
            <p:ph type="title"/>
          </p:nvPr>
        </p:nvSpPr>
        <p:spPr/>
        <p:txBody>
          <a:bodyPr/>
          <a:lstStyle/>
          <a:p>
            <a:r>
              <a:rPr lang="en-US" dirty="0">
                <a:solidFill>
                  <a:schemeClr val="bg1"/>
                </a:solidFill>
              </a:rPr>
              <a:t>Walkthrough: </a:t>
            </a:r>
            <a:br>
              <a:rPr lang="en-US" dirty="0">
                <a:solidFill>
                  <a:schemeClr val="bg1"/>
                </a:solidFill>
              </a:rPr>
            </a:br>
            <a:r>
              <a:rPr lang="en-US" dirty="0">
                <a:solidFill>
                  <a:schemeClr val="bg1"/>
                </a:solidFill>
              </a:rPr>
              <a:t>Generating and storing embeddings</a:t>
            </a:r>
          </a:p>
        </p:txBody>
      </p:sp>
    </p:spTree>
    <p:extLst>
      <p:ext uri="{BB962C8B-B14F-4D97-AF65-F5344CB8AC3E}">
        <p14:creationId xmlns:p14="http://schemas.microsoft.com/office/powerpoint/2010/main" val="260193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4C6923-3A06-C953-5070-CC399FDA91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D2C60B-2292-6ECE-9575-417130631B78}"/>
              </a:ext>
            </a:extLst>
          </p:cNvPr>
          <p:cNvSpPr>
            <a:spLocks noGrp="1"/>
          </p:cNvSpPr>
          <p:nvPr>
            <p:ph type="title"/>
          </p:nvPr>
        </p:nvSpPr>
        <p:spPr/>
        <p:txBody>
          <a:bodyPr/>
          <a:lstStyle/>
          <a:p>
            <a:r>
              <a:rPr lang="en-US" dirty="0">
                <a:solidFill>
                  <a:schemeClr val="bg1"/>
                </a:solidFill>
              </a:rPr>
              <a:t>Lab: </a:t>
            </a:r>
            <a:br>
              <a:rPr lang="en-US" dirty="0">
                <a:solidFill>
                  <a:schemeClr val="bg1"/>
                </a:solidFill>
              </a:rPr>
            </a:br>
            <a:r>
              <a:rPr lang="en-GB" dirty="0">
                <a:solidFill>
                  <a:schemeClr val="bg1"/>
                </a:solidFill>
              </a:rPr>
              <a:t>From Single Book Entry to Dynamic Data Integration</a:t>
            </a:r>
            <a:endParaRPr lang="en-US" dirty="0">
              <a:solidFill>
                <a:schemeClr val="bg1"/>
              </a:solidFill>
            </a:endParaRPr>
          </a:p>
        </p:txBody>
      </p:sp>
    </p:spTree>
    <p:extLst>
      <p:ext uri="{BB962C8B-B14F-4D97-AF65-F5344CB8AC3E}">
        <p14:creationId xmlns:p14="http://schemas.microsoft.com/office/powerpoint/2010/main" val="995898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a:extLst>
              <a:ext uri="{FF2B5EF4-FFF2-40B4-BE49-F238E27FC236}">
                <a16:creationId xmlns:a16="http://schemas.microsoft.com/office/drawing/2014/main" id="{3CEF0E00-5B16-8868-DE56-F319CFE616B7}"/>
              </a:ext>
            </a:extLst>
          </p:cNvPr>
          <p:cNvSpPr/>
          <p:nvPr/>
        </p:nvSpPr>
        <p:spPr>
          <a:xfrm>
            <a:off x="4348976" y="1227909"/>
            <a:ext cx="7425014" cy="2302727"/>
          </a:xfrm>
          <a:prstGeom prst="roundRect">
            <a:avLst/>
          </a:prstGeom>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3600" dirty="0">
                <a:solidFill>
                  <a:schemeClr val="tx2"/>
                </a:solidFill>
              </a:rPr>
              <a:t>Strategies</a:t>
            </a:r>
          </a:p>
        </p:txBody>
      </p:sp>
      <p:sp>
        <p:nvSpPr>
          <p:cNvPr id="2" name="Title 1">
            <a:extLst>
              <a:ext uri="{FF2B5EF4-FFF2-40B4-BE49-F238E27FC236}">
                <a16:creationId xmlns:a16="http://schemas.microsoft.com/office/drawing/2014/main" id="{587C040E-37AE-9D25-241A-B1B12C0F6842}"/>
              </a:ext>
            </a:extLst>
          </p:cNvPr>
          <p:cNvSpPr>
            <a:spLocks noGrp="1"/>
          </p:cNvSpPr>
          <p:nvPr>
            <p:ph type="title"/>
          </p:nvPr>
        </p:nvSpPr>
        <p:spPr>
          <a:xfrm>
            <a:off x="34358" y="0"/>
            <a:ext cx="6582342" cy="736237"/>
          </a:xfrm>
        </p:spPr>
        <p:txBody>
          <a:bodyPr>
            <a:normAutofit fontScale="90000"/>
          </a:bodyPr>
          <a:lstStyle/>
          <a:p>
            <a:r>
              <a:rPr lang="en-US" dirty="0"/>
              <a:t>Strategies for large datasets</a:t>
            </a:r>
          </a:p>
        </p:txBody>
      </p:sp>
      <p:sp>
        <p:nvSpPr>
          <p:cNvPr id="3" name="Slide Number Placeholder 2">
            <a:extLst>
              <a:ext uri="{FF2B5EF4-FFF2-40B4-BE49-F238E27FC236}">
                <a16:creationId xmlns:a16="http://schemas.microsoft.com/office/drawing/2014/main" id="{CAB26AA3-A0A8-E514-7583-E706421F43DD}"/>
              </a:ext>
            </a:extLst>
          </p:cNvPr>
          <p:cNvSpPr>
            <a:spLocks noGrp="1"/>
          </p:cNvSpPr>
          <p:nvPr>
            <p:ph type="sldNum" sz="quarter" idx="10"/>
          </p:nvPr>
        </p:nvSpPr>
        <p:spPr/>
        <p:txBody>
          <a:bodyPr/>
          <a:lstStyle/>
          <a:p>
            <a:pPr algn="r"/>
            <a:fld id="{8FB4CE90-470A-43E3-A052-3E8AD880B4A5}" type="slidenum">
              <a:rPr lang="en-US" smtClean="0"/>
              <a:pPr algn="r"/>
              <a:t>7</a:t>
            </a:fld>
            <a:endParaRPr lang="en-US"/>
          </a:p>
        </p:txBody>
      </p:sp>
      <p:sp>
        <p:nvSpPr>
          <p:cNvPr id="6" name="Rounded Rectangle 5">
            <a:extLst>
              <a:ext uri="{FF2B5EF4-FFF2-40B4-BE49-F238E27FC236}">
                <a16:creationId xmlns:a16="http://schemas.microsoft.com/office/drawing/2014/main" id="{AD6AABE0-F08B-05F3-C8D6-A1EED68E76E4}"/>
              </a:ext>
            </a:extLst>
          </p:cNvPr>
          <p:cNvSpPr/>
          <p:nvPr/>
        </p:nvSpPr>
        <p:spPr>
          <a:xfrm>
            <a:off x="505097" y="1227909"/>
            <a:ext cx="2211977" cy="87956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Challenges</a:t>
            </a:r>
          </a:p>
        </p:txBody>
      </p:sp>
      <p:sp>
        <p:nvSpPr>
          <p:cNvPr id="7" name="TextBox 6">
            <a:extLst>
              <a:ext uri="{FF2B5EF4-FFF2-40B4-BE49-F238E27FC236}">
                <a16:creationId xmlns:a16="http://schemas.microsoft.com/office/drawing/2014/main" id="{46A08975-41A8-DB0A-EFD9-E165C9B19C4A}"/>
              </a:ext>
            </a:extLst>
          </p:cNvPr>
          <p:cNvSpPr txBox="1"/>
          <p:nvPr/>
        </p:nvSpPr>
        <p:spPr>
          <a:xfrm>
            <a:off x="418010" y="2243610"/>
            <a:ext cx="2516777" cy="923330"/>
          </a:xfrm>
          <a:prstGeom prst="rect">
            <a:avLst/>
          </a:prstGeom>
          <a:noFill/>
        </p:spPr>
        <p:txBody>
          <a:bodyPr wrap="square" rtlCol="0">
            <a:spAutoFit/>
          </a:bodyPr>
          <a:lstStyle/>
          <a:p>
            <a:pPr marL="285750" indent="-285750">
              <a:buFont typeface="Arial" panose="020B0604020202020204" pitchFamily="34" charset="0"/>
              <a:buChar char="•"/>
            </a:pPr>
            <a:r>
              <a:rPr lang="en-US" dirty="0"/>
              <a:t>Storage overhead</a:t>
            </a:r>
          </a:p>
          <a:p>
            <a:pPr marL="285750" indent="-285750">
              <a:buFont typeface="Arial" panose="020B0604020202020204" pitchFamily="34" charset="0"/>
              <a:buChar char="•"/>
            </a:pPr>
            <a:r>
              <a:rPr lang="en-US" dirty="0"/>
              <a:t>Query latency</a:t>
            </a:r>
          </a:p>
          <a:p>
            <a:pPr marL="285750" indent="-285750">
              <a:buFont typeface="Arial" panose="020B0604020202020204" pitchFamily="34" charset="0"/>
              <a:buChar char="•"/>
            </a:pPr>
            <a:r>
              <a:rPr lang="en-US" dirty="0"/>
              <a:t>Memory limitations</a:t>
            </a:r>
          </a:p>
        </p:txBody>
      </p:sp>
      <p:sp>
        <p:nvSpPr>
          <p:cNvPr id="8" name="Rounded Rectangle 7">
            <a:extLst>
              <a:ext uri="{FF2B5EF4-FFF2-40B4-BE49-F238E27FC236}">
                <a16:creationId xmlns:a16="http://schemas.microsoft.com/office/drawing/2014/main" id="{D282D5EA-66E7-5B33-CD12-A360BFA4B58D}"/>
              </a:ext>
            </a:extLst>
          </p:cNvPr>
          <p:cNvSpPr/>
          <p:nvPr/>
        </p:nvSpPr>
        <p:spPr>
          <a:xfrm>
            <a:off x="6924052" y="1398220"/>
            <a:ext cx="2211976" cy="914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Chunking and batching</a:t>
            </a:r>
          </a:p>
        </p:txBody>
      </p:sp>
      <p:sp>
        <p:nvSpPr>
          <p:cNvPr id="9" name="Rounded Rectangle 8">
            <a:extLst>
              <a:ext uri="{FF2B5EF4-FFF2-40B4-BE49-F238E27FC236}">
                <a16:creationId xmlns:a16="http://schemas.microsoft.com/office/drawing/2014/main" id="{86E651A5-F8FA-F261-4255-4206780E9279}"/>
              </a:ext>
            </a:extLst>
          </p:cNvPr>
          <p:cNvSpPr/>
          <p:nvPr/>
        </p:nvSpPr>
        <p:spPr>
          <a:xfrm>
            <a:off x="9275181" y="1371601"/>
            <a:ext cx="2211976" cy="914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Table partitioning</a:t>
            </a:r>
          </a:p>
        </p:txBody>
      </p:sp>
      <p:sp>
        <p:nvSpPr>
          <p:cNvPr id="10" name="Rounded Rectangle 9">
            <a:extLst>
              <a:ext uri="{FF2B5EF4-FFF2-40B4-BE49-F238E27FC236}">
                <a16:creationId xmlns:a16="http://schemas.microsoft.com/office/drawing/2014/main" id="{019FC783-5105-4253-E045-20CCD9C9FC37}"/>
              </a:ext>
            </a:extLst>
          </p:cNvPr>
          <p:cNvSpPr/>
          <p:nvPr/>
        </p:nvSpPr>
        <p:spPr>
          <a:xfrm>
            <a:off x="6924052" y="2431067"/>
            <a:ext cx="2211976" cy="914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Indexing </a:t>
            </a:r>
            <a:r>
              <a:rPr lang="en-US" sz="2000" dirty="0" err="1">
                <a:solidFill>
                  <a:schemeClr val="bg1"/>
                </a:solidFill>
              </a:rPr>
              <a:t>optimisation</a:t>
            </a:r>
            <a:endParaRPr lang="en-US" sz="2000" dirty="0">
              <a:solidFill>
                <a:schemeClr val="bg1"/>
              </a:solidFill>
            </a:endParaRPr>
          </a:p>
        </p:txBody>
      </p:sp>
      <p:sp>
        <p:nvSpPr>
          <p:cNvPr id="11" name="Rounded Rectangle 10">
            <a:extLst>
              <a:ext uri="{FF2B5EF4-FFF2-40B4-BE49-F238E27FC236}">
                <a16:creationId xmlns:a16="http://schemas.microsoft.com/office/drawing/2014/main" id="{FD476703-4DA1-E2E6-64F9-F114017A6D53}"/>
              </a:ext>
            </a:extLst>
          </p:cNvPr>
          <p:cNvSpPr/>
          <p:nvPr/>
        </p:nvSpPr>
        <p:spPr>
          <a:xfrm>
            <a:off x="9306240" y="2434365"/>
            <a:ext cx="2211976" cy="914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Archiving old data</a:t>
            </a:r>
          </a:p>
        </p:txBody>
      </p:sp>
      <p:sp>
        <p:nvSpPr>
          <p:cNvPr id="13" name="Rounded Rectangle 12">
            <a:extLst>
              <a:ext uri="{FF2B5EF4-FFF2-40B4-BE49-F238E27FC236}">
                <a16:creationId xmlns:a16="http://schemas.microsoft.com/office/drawing/2014/main" id="{B11851C6-DE01-961F-FC9D-5D1953C00456}"/>
              </a:ext>
            </a:extLst>
          </p:cNvPr>
          <p:cNvSpPr/>
          <p:nvPr/>
        </p:nvSpPr>
        <p:spPr>
          <a:xfrm>
            <a:off x="505096" y="3658612"/>
            <a:ext cx="7757957" cy="2302727"/>
          </a:xfrm>
          <a:prstGeom prst="roundRect">
            <a:avLst/>
          </a:prstGeom>
          <a:ln/>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3600" dirty="0" err="1">
                <a:solidFill>
                  <a:schemeClr val="tx2"/>
                </a:solidFill>
              </a:rPr>
              <a:t>Optimisation</a:t>
            </a:r>
            <a:r>
              <a:rPr lang="en-US" sz="3600" dirty="0">
                <a:solidFill>
                  <a:schemeClr val="tx2"/>
                </a:solidFill>
              </a:rPr>
              <a:t> </a:t>
            </a:r>
          </a:p>
          <a:p>
            <a:r>
              <a:rPr lang="en-US" sz="3600" dirty="0">
                <a:solidFill>
                  <a:schemeClr val="tx2"/>
                </a:solidFill>
              </a:rPr>
              <a:t>techniques</a:t>
            </a:r>
          </a:p>
        </p:txBody>
      </p:sp>
      <p:sp>
        <p:nvSpPr>
          <p:cNvPr id="14" name="Rounded Rectangle 13">
            <a:extLst>
              <a:ext uri="{FF2B5EF4-FFF2-40B4-BE49-F238E27FC236}">
                <a16:creationId xmlns:a16="http://schemas.microsoft.com/office/drawing/2014/main" id="{8F6689C9-7714-5B5E-616A-D0C12A88847C}"/>
              </a:ext>
            </a:extLst>
          </p:cNvPr>
          <p:cNvSpPr/>
          <p:nvPr/>
        </p:nvSpPr>
        <p:spPr>
          <a:xfrm>
            <a:off x="3465311" y="3802188"/>
            <a:ext cx="2211976" cy="914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Compression</a:t>
            </a:r>
          </a:p>
        </p:txBody>
      </p:sp>
      <p:sp>
        <p:nvSpPr>
          <p:cNvPr id="15" name="Rounded Rectangle 14">
            <a:extLst>
              <a:ext uri="{FF2B5EF4-FFF2-40B4-BE49-F238E27FC236}">
                <a16:creationId xmlns:a16="http://schemas.microsoft.com/office/drawing/2014/main" id="{20A189BA-9A63-3A34-9C96-0875B76C89FE}"/>
              </a:ext>
            </a:extLst>
          </p:cNvPr>
          <p:cNvSpPr/>
          <p:nvPr/>
        </p:nvSpPr>
        <p:spPr>
          <a:xfrm>
            <a:off x="5818064" y="3802188"/>
            <a:ext cx="2211976" cy="914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Parallel querying</a:t>
            </a:r>
          </a:p>
        </p:txBody>
      </p:sp>
      <p:sp>
        <p:nvSpPr>
          <p:cNvPr id="16" name="Rounded Rectangle 15">
            <a:extLst>
              <a:ext uri="{FF2B5EF4-FFF2-40B4-BE49-F238E27FC236}">
                <a16:creationId xmlns:a16="http://schemas.microsoft.com/office/drawing/2014/main" id="{10BA8B55-F10E-529A-9862-5B0B3A44880A}"/>
              </a:ext>
            </a:extLst>
          </p:cNvPr>
          <p:cNvSpPr/>
          <p:nvPr/>
        </p:nvSpPr>
        <p:spPr>
          <a:xfrm>
            <a:off x="4571299" y="4860164"/>
            <a:ext cx="2211976" cy="914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Approximate nearest neighbors</a:t>
            </a:r>
          </a:p>
        </p:txBody>
      </p:sp>
      <p:sp>
        <p:nvSpPr>
          <p:cNvPr id="17" name="Rounded Rectangle 16">
            <a:extLst>
              <a:ext uri="{FF2B5EF4-FFF2-40B4-BE49-F238E27FC236}">
                <a16:creationId xmlns:a16="http://schemas.microsoft.com/office/drawing/2014/main" id="{79ABA778-3FFB-EC5B-FC51-C2A66A41DC4C}"/>
              </a:ext>
            </a:extLst>
          </p:cNvPr>
          <p:cNvSpPr/>
          <p:nvPr/>
        </p:nvSpPr>
        <p:spPr>
          <a:xfrm>
            <a:off x="8960853" y="3802188"/>
            <a:ext cx="2211976" cy="914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Distributed databases</a:t>
            </a:r>
          </a:p>
        </p:txBody>
      </p:sp>
      <p:sp>
        <p:nvSpPr>
          <p:cNvPr id="18" name="Rounded Rectangle 17">
            <a:extLst>
              <a:ext uri="{FF2B5EF4-FFF2-40B4-BE49-F238E27FC236}">
                <a16:creationId xmlns:a16="http://schemas.microsoft.com/office/drawing/2014/main" id="{A9DD95D0-F7F1-30D2-7ED0-2ACF50EFADBB}"/>
              </a:ext>
            </a:extLst>
          </p:cNvPr>
          <p:cNvSpPr/>
          <p:nvPr/>
        </p:nvSpPr>
        <p:spPr>
          <a:xfrm>
            <a:off x="8958066" y="4920082"/>
            <a:ext cx="2211976" cy="914400"/>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dirty="0">
                <a:solidFill>
                  <a:schemeClr val="bg1"/>
                </a:solidFill>
              </a:rPr>
              <a:t>Precomputing results</a:t>
            </a:r>
          </a:p>
        </p:txBody>
      </p:sp>
    </p:spTree>
    <p:extLst>
      <p:ext uri="{BB962C8B-B14F-4D97-AF65-F5344CB8AC3E}">
        <p14:creationId xmlns:p14="http://schemas.microsoft.com/office/powerpoint/2010/main" val="3636676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6" grpId="0" animBg="1"/>
      <p:bldP spid="7" grpId="0" build="p"/>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A14B68-1EEB-8530-EF58-7AFA09A5E5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8FEB56-36A4-904F-4E89-2FC407E3DE0C}"/>
              </a:ext>
            </a:extLst>
          </p:cNvPr>
          <p:cNvSpPr>
            <a:spLocks noGrp="1"/>
          </p:cNvSpPr>
          <p:nvPr>
            <p:ph type="title"/>
          </p:nvPr>
        </p:nvSpPr>
        <p:spPr/>
        <p:txBody>
          <a:bodyPr/>
          <a:lstStyle/>
          <a:p>
            <a:r>
              <a:rPr lang="en-AU" dirty="0">
                <a:solidFill>
                  <a:schemeClr val="bg1"/>
                </a:solidFill>
              </a:rPr>
              <a:t>Demo:</a:t>
            </a:r>
            <a:br>
              <a:rPr lang="en-AU" dirty="0">
                <a:solidFill>
                  <a:schemeClr val="bg1"/>
                </a:solidFill>
              </a:rPr>
            </a:br>
            <a:r>
              <a:rPr lang="en-AU" dirty="0">
                <a:solidFill>
                  <a:schemeClr val="bg1"/>
                </a:solidFill>
              </a:rPr>
              <a:t>Batch insertion</a:t>
            </a:r>
            <a:endParaRPr lang="en-US" dirty="0">
              <a:solidFill>
                <a:schemeClr val="bg1"/>
              </a:solidFill>
            </a:endParaRPr>
          </a:p>
        </p:txBody>
      </p:sp>
    </p:spTree>
    <p:extLst>
      <p:ext uri="{BB962C8B-B14F-4D97-AF65-F5344CB8AC3E}">
        <p14:creationId xmlns:p14="http://schemas.microsoft.com/office/powerpoint/2010/main" val="2286229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9B025-6846-DEEC-933F-DDCBBB7D3AC3}"/>
              </a:ext>
            </a:extLst>
          </p:cNvPr>
          <p:cNvSpPr>
            <a:spLocks noGrp="1"/>
          </p:cNvSpPr>
          <p:nvPr>
            <p:ph type="title"/>
          </p:nvPr>
        </p:nvSpPr>
        <p:spPr>
          <a:xfrm>
            <a:off x="0" y="24907"/>
            <a:ext cx="12192000" cy="741039"/>
          </a:xfrm>
        </p:spPr>
        <p:txBody>
          <a:bodyPr>
            <a:normAutofit fontScale="90000"/>
          </a:bodyPr>
          <a:lstStyle/>
          <a:p>
            <a:r>
              <a:rPr lang="en-GB" dirty="0"/>
              <a:t>Sparse vs. Dense Vectors</a:t>
            </a:r>
            <a:endParaRPr lang="en-US" dirty="0"/>
          </a:p>
        </p:txBody>
      </p:sp>
      <p:sp>
        <p:nvSpPr>
          <p:cNvPr id="3" name="Slide Number Placeholder 2">
            <a:extLst>
              <a:ext uri="{FF2B5EF4-FFF2-40B4-BE49-F238E27FC236}">
                <a16:creationId xmlns:a16="http://schemas.microsoft.com/office/drawing/2014/main" id="{B9A1C67A-FF2D-B6C0-9F8B-A4663AAC3560}"/>
              </a:ext>
            </a:extLst>
          </p:cNvPr>
          <p:cNvSpPr>
            <a:spLocks noGrp="1"/>
          </p:cNvSpPr>
          <p:nvPr>
            <p:ph type="sldNum" sz="quarter" idx="10"/>
          </p:nvPr>
        </p:nvSpPr>
        <p:spPr/>
        <p:txBody>
          <a:bodyPr/>
          <a:lstStyle/>
          <a:p>
            <a:pPr algn="r"/>
            <a:fld id="{8FB4CE90-470A-43E3-A052-3E8AD880B4A5}" type="slidenum">
              <a:rPr lang="en-US" smtClean="0"/>
              <a:pPr algn="r"/>
              <a:t>9</a:t>
            </a:fld>
            <a:endParaRPr lang="en-US"/>
          </a:p>
        </p:txBody>
      </p:sp>
      <p:graphicFrame>
        <p:nvGraphicFramePr>
          <p:cNvPr id="6" name="Content Placeholder 5">
            <a:extLst>
              <a:ext uri="{FF2B5EF4-FFF2-40B4-BE49-F238E27FC236}">
                <a16:creationId xmlns:a16="http://schemas.microsoft.com/office/drawing/2014/main" id="{EA8D5307-4F49-C735-32FB-611F16F2F6C6}"/>
              </a:ext>
            </a:extLst>
          </p:cNvPr>
          <p:cNvGraphicFramePr>
            <a:graphicFrameLocks noGrp="1"/>
          </p:cNvGraphicFramePr>
          <p:nvPr>
            <p:ph sz="quarter" idx="12"/>
            <p:extLst>
              <p:ext uri="{D42A27DB-BD31-4B8C-83A1-F6EECF244321}">
                <p14:modId xmlns:p14="http://schemas.microsoft.com/office/powerpoint/2010/main" val="706438400"/>
              </p:ext>
            </p:extLst>
          </p:nvPr>
        </p:nvGraphicFramePr>
        <p:xfrm>
          <a:off x="118980" y="1443038"/>
          <a:ext cx="11734800" cy="4145280"/>
        </p:xfrm>
        <a:graphic>
          <a:graphicData uri="http://schemas.openxmlformats.org/drawingml/2006/table">
            <a:tbl>
              <a:tblPr firstRow="1" bandRow="1">
                <a:tableStyleId>{5C22544A-7EE6-4342-B048-85BDC9FD1C3A}</a:tableStyleId>
              </a:tblPr>
              <a:tblGrid>
                <a:gridCol w="2065420">
                  <a:extLst>
                    <a:ext uri="{9D8B030D-6E8A-4147-A177-3AD203B41FA5}">
                      <a16:colId xmlns:a16="http://schemas.microsoft.com/office/drawing/2014/main" val="3507317023"/>
                    </a:ext>
                  </a:extLst>
                </a:gridCol>
                <a:gridCol w="4102789">
                  <a:extLst>
                    <a:ext uri="{9D8B030D-6E8A-4147-A177-3AD203B41FA5}">
                      <a16:colId xmlns:a16="http://schemas.microsoft.com/office/drawing/2014/main" val="3532984066"/>
                    </a:ext>
                  </a:extLst>
                </a:gridCol>
                <a:gridCol w="5566591">
                  <a:extLst>
                    <a:ext uri="{9D8B030D-6E8A-4147-A177-3AD203B41FA5}">
                      <a16:colId xmlns:a16="http://schemas.microsoft.com/office/drawing/2014/main" val="3410287573"/>
                    </a:ext>
                  </a:extLst>
                </a:gridCol>
              </a:tblGrid>
              <a:tr h="370840">
                <a:tc>
                  <a:txBody>
                    <a:bodyPr/>
                    <a:lstStyle/>
                    <a:p>
                      <a:r>
                        <a:rPr lang="en-GB" dirty="0"/>
                        <a:t>Feature</a:t>
                      </a:r>
                    </a:p>
                  </a:txBody>
                  <a:tcPr anchor="ctr"/>
                </a:tc>
                <a:tc>
                  <a:txBody>
                    <a:bodyPr/>
                    <a:lstStyle/>
                    <a:p>
                      <a:r>
                        <a:rPr lang="en-US" dirty="0"/>
                        <a:t>Sparse Vectors</a:t>
                      </a:r>
                    </a:p>
                  </a:txBody>
                  <a:tcPr/>
                </a:tc>
                <a:tc>
                  <a:txBody>
                    <a:bodyPr/>
                    <a:lstStyle/>
                    <a:p>
                      <a:r>
                        <a:rPr lang="en-US" dirty="0"/>
                        <a:t>Dense Vectors</a:t>
                      </a:r>
                    </a:p>
                  </a:txBody>
                  <a:tcPr/>
                </a:tc>
                <a:extLst>
                  <a:ext uri="{0D108BD9-81ED-4DB2-BD59-A6C34878D82A}">
                    <a16:rowId xmlns:a16="http://schemas.microsoft.com/office/drawing/2014/main" val="3952917548"/>
                  </a:ext>
                </a:extLst>
              </a:tr>
              <a:tr h="370840">
                <a:tc>
                  <a:txBody>
                    <a:bodyPr/>
                    <a:lstStyle/>
                    <a:p>
                      <a:r>
                        <a:rPr lang="en-GB" sz="1800" b="1" dirty="0"/>
                        <a:t>Definition</a:t>
                      </a:r>
                      <a:endParaRPr lang="en-GB" sz="1800" dirty="0"/>
                    </a:p>
                  </a:txBody>
                  <a:tcPr anchor="ctr"/>
                </a:tc>
                <a:tc>
                  <a:txBody>
                    <a:bodyPr/>
                    <a:lstStyle/>
                    <a:p>
                      <a:r>
                        <a:rPr lang="en-GB"/>
                        <a:t>Few non-zero values, high dimensionality</a:t>
                      </a:r>
                    </a:p>
                  </a:txBody>
                  <a:tcPr anchor="ctr"/>
                </a:tc>
                <a:tc>
                  <a:txBody>
                    <a:bodyPr/>
                    <a:lstStyle/>
                    <a:p>
                      <a:r>
                        <a:rPr lang="en-GB" dirty="0"/>
                        <a:t>Most or all values are non-zero, compact representation</a:t>
                      </a:r>
                    </a:p>
                  </a:txBody>
                  <a:tcPr anchor="ctr"/>
                </a:tc>
                <a:extLst>
                  <a:ext uri="{0D108BD9-81ED-4DB2-BD59-A6C34878D82A}">
                    <a16:rowId xmlns:a16="http://schemas.microsoft.com/office/drawing/2014/main" val="4163824747"/>
                  </a:ext>
                </a:extLst>
              </a:tr>
              <a:tr h="370840">
                <a:tc>
                  <a:txBody>
                    <a:bodyPr/>
                    <a:lstStyle/>
                    <a:p>
                      <a:r>
                        <a:rPr lang="en-GB" sz="1800" b="1" dirty="0"/>
                        <a:t>Dimensionality</a:t>
                      </a:r>
                      <a:endParaRPr lang="en-GB" sz="1800" dirty="0"/>
                    </a:p>
                  </a:txBody>
                  <a:tcPr anchor="ctr"/>
                </a:tc>
                <a:tc>
                  <a:txBody>
                    <a:bodyPr/>
                    <a:lstStyle/>
                    <a:p>
                      <a:r>
                        <a:rPr lang="en-GB"/>
                        <a:t>High (thousands, one per term)</a:t>
                      </a:r>
                    </a:p>
                  </a:txBody>
                  <a:tcPr anchor="ctr"/>
                </a:tc>
                <a:tc>
                  <a:txBody>
                    <a:bodyPr/>
                    <a:lstStyle/>
                    <a:p>
                      <a:r>
                        <a:rPr lang="en-GB"/>
                        <a:t>Low (512–1024, learned embeddings)</a:t>
                      </a:r>
                    </a:p>
                  </a:txBody>
                  <a:tcPr anchor="ctr"/>
                </a:tc>
                <a:extLst>
                  <a:ext uri="{0D108BD9-81ED-4DB2-BD59-A6C34878D82A}">
                    <a16:rowId xmlns:a16="http://schemas.microsoft.com/office/drawing/2014/main" val="3725104488"/>
                  </a:ext>
                </a:extLst>
              </a:tr>
              <a:tr h="370840">
                <a:tc>
                  <a:txBody>
                    <a:bodyPr/>
                    <a:lstStyle/>
                    <a:p>
                      <a:r>
                        <a:rPr lang="en-GB" sz="1800" b="1" dirty="0"/>
                        <a:t>Zero Values</a:t>
                      </a:r>
                      <a:endParaRPr lang="en-GB" sz="1800" dirty="0"/>
                    </a:p>
                  </a:txBody>
                  <a:tcPr anchor="ctr"/>
                </a:tc>
                <a:tc>
                  <a:txBody>
                    <a:bodyPr/>
                    <a:lstStyle/>
                    <a:p>
                      <a:r>
                        <a:rPr lang="en-GB"/>
                        <a:t>Most dimensions are zero</a:t>
                      </a:r>
                    </a:p>
                  </a:txBody>
                  <a:tcPr anchor="ctr"/>
                </a:tc>
                <a:tc>
                  <a:txBody>
                    <a:bodyPr/>
                    <a:lstStyle/>
                    <a:p>
                      <a:r>
                        <a:rPr lang="en-GB"/>
                        <a:t>Few or none</a:t>
                      </a:r>
                    </a:p>
                  </a:txBody>
                  <a:tcPr anchor="ctr"/>
                </a:tc>
                <a:extLst>
                  <a:ext uri="{0D108BD9-81ED-4DB2-BD59-A6C34878D82A}">
                    <a16:rowId xmlns:a16="http://schemas.microsoft.com/office/drawing/2014/main" val="3103417341"/>
                  </a:ext>
                </a:extLst>
              </a:tr>
              <a:tr h="370840">
                <a:tc>
                  <a:txBody>
                    <a:bodyPr/>
                    <a:lstStyle/>
                    <a:p>
                      <a:r>
                        <a:rPr lang="en-GB" sz="1800" b="1" dirty="0"/>
                        <a:t>Generation Method</a:t>
                      </a:r>
                      <a:endParaRPr lang="en-GB" sz="1800" dirty="0"/>
                    </a:p>
                  </a:txBody>
                  <a:tcPr anchor="ctr"/>
                </a:tc>
                <a:tc>
                  <a:txBody>
                    <a:bodyPr/>
                    <a:lstStyle/>
                    <a:p>
                      <a:r>
                        <a:rPr lang="en-GB"/>
                        <a:t>Traditional (TF-IDF, Bag-of-Words)</a:t>
                      </a:r>
                    </a:p>
                  </a:txBody>
                  <a:tcPr anchor="ctr"/>
                </a:tc>
                <a:tc>
                  <a:txBody>
                    <a:bodyPr/>
                    <a:lstStyle/>
                    <a:p>
                      <a:r>
                        <a:rPr lang="en-GB"/>
                        <a:t>Neural Networks (BERT, GPT)</a:t>
                      </a:r>
                    </a:p>
                  </a:txBody>
                  <a:tcPr anchor="ctr"/>
                </a:tc>
                <a:extLst>
                  <a:ext uri="{0D108BD9-81ED-4DB2-BD59-A6C34878D82A}">
                    <a16:rowId xmlns:a16="http://schemas.microsoft.com/office/drawing/2014/main" val="242796440"/>
                  </a:ext>
                </a:extLst>
              </a:tr>
              <a:tr h="370840">
                <a:tc>
                  <a:txBody>
                    <a:bodyPr/>
                    <a:lstStyle/>
                    <a:p>
                      <a:r>
                        <a:rPr lang="en-GB" sz="1800" b="1" dirty="0"/>
                        <a:t>Interpretability</a:t>
                      </a:r>
                      <a:endParaRPr lang="en-GB" sz="1800" dirty="0"/>
                    </a:p>
                  </a:txBody>
                  <a:tcPr anchor="ctr"/>
                </a:tc>
                <a:tc>
                  <a:txBody>
                    <a:bodyPr/>
                    <a:lstStyle/>
                    <a:p>
                      <a:r>
                        <a:rPr lang="en-GB" dirty="0"/>
                        <a:t>High (direct feature mapping)</a:t>
                      </a:r>
                    </a:p>
                  </a:txBody>
                  <a:tcPr anchor="ctr"/>
                </a:tc>
                <a:tc>
                  <a:txBody>
                    <a:bodyPr/>
                    <a:lstStyle/>
                    <a:p>
                      <a:r>
                        <a:rPr lang="en-GB"/>
                        <a:t>Low (latent, hard to interpret)</a:t>
                      </a:r>
                    </a:p>
                  </a:txBody>
                  <a:tcPr anchor="ctr"/>
                </a:tc>
                <a:extLst>
                  <a:ext uri="{0D108BD9-81ED-4DB2-BD59-A6C34878D82A}">
                    <a16:rowId xmlns:a16="http://schemas.microsoft.com/office/drawing/2014/main" val="1190889019"/>
                  </a:ext>
                </a:extLst>
              </a:tr>
              <a:tr h="370840">
                <a:tc>
                  <a:txBody>
                    <a:bodyPr/>
                    <a:lstStyle/>
                    <a:p>
                      <a:r>
                        <a:rPr lang="en-GB" sz="1800" b="1" dirty="0"/>
                        <a:t>Query Matching</a:t>
                      </a:r>
                      <a:endParaRPr lang="en-GB" sz="1800" dirty="0"/>
                    </a:p>
                  </a:txBody>
                  <a:tcPr anchor="ctr"/>
                </a:tc>
                <a:tc>
                  <a:txBody>
                    <a:bodyPr/>
                    <a:lstStyle/>
                    <a:p>
                      <a:r>
                        <a:rPr lang="en-GB"/>
                        <a:t>Keyword-based</a:t>
                      </a:r>
                    </a:p>
                  </a:txBody>
                  <a:tcPr anchor="ctr"/>
                </a:tc>
                <a:tc>
                  <a:txBody>
                    <a:bodyPr/>
                    <a:lstStyle/>
                    <a:p>
                      <a:r>
                        <a:rPr lang="en-GB"/>
                        <a:t>Semantic/contextual matching</a:t>
                      </a:r>
                    </a:p>
                  </a:txBody>
                  <a:tcPr anchor="ctr"/>
                </a:tc>
                <a:extLst>
                  <a:ext uri="{0D108BD9-81ED-4DB2-BD59-A6C34878D82A}">
                    <a16:rowId xmlns:a16="http://schemas.microsoft.com/office/drawing/2014/main" val="1713188233"/>
                  </a:ext>
                </a:extLst>
              </a:tr>
              <a:tr h="370840">
                <a:tc>
                  <a:txBody>
                    <a:bodyPr/>
                    <a:lstStyle/>
                    <a:p>
                      <a:r>
                        <a:rPr lang="en-GB" sz="1800" b="1" dirty="0"/>
                        <a:t>Performance</a:t>
                      </a:r>
                      <a:endParaRPr lang="en-GB" sz="1800" dirty="0"/>
                    </a:p>
                  </a:txBody>
                  <a:tcPr anchor="ctr"/>
                </a:tc>
                <a:tc>
                  <a:txBody>
                    <a:bodyPr/>
                    <a:lstStyle/>
                    <a:p>
                      <a:r>
                        <a:rPr lang="en-GB"/>
                        <a:t>Fast for small datasets, slower for large ones</a:t>
                      </a:r>
                    </a:p>
                  </a:txBody>
                  <a:tcPr anchor="ctr"/>
                </a:tc>
                <a:tc>
                  <a:txBody>
                    <a:bodyPr/>
                    <a:lstStyle/>
                    <a:p>
                      <a:r>
                        <a:rPr lang="en-GB"/>
                        <a:t>Optimized for large-scale retrieval</a:t>
                      </a:r>
                    </a:p>
                  </a:txBody>
                  <a:tcPr anchor="ctr"/>
                </a:tc>
                <a:extLst>
                  <a:ext uri="{0D108BD9-81ED-4DB2-BD59-A6C34878D82A}">
                    <a16:rowId xmlns:a16="http://schemas.microsoft.com/office/drawing/2014/main" val="616412534"/>
                  </a:ext>
                </a:extLst>
              </a:tr>
              <a:tr h="370840">
                <a:tc>
                  <a:txBody>
                    <a:bodyPr/>
                    <a:lstStyle/>
                    <a:p>
                      <a:r>
                        <a:rPr lang="en-GB" sz="1800" b="1" dirty="0"/>
                        <a:t>Use Case</a:t>
                      </a:r>
                      <a:endParaRPr lang="en-GB" sz="1800" dirty="0"/>
                    </a:p>
                  </a:txBody>
                  <a:tcPr anchor="ctr"/>
                </a:tc>
                <a:tc>
                  <a:txBody>
                    <a:bodyPr/>
                    <a:lstStyle/>
                    <a:p>
                      <a:r>
                        <a:rPr lang="en-GB" dirty="0"/>
                        <a:t>FAQ search, structured data</a:t>
                      </a:r>
                    </a:p>
                  </a:txBody>
                  <a:tcPr anchor="ctr"/>
                </a:tc>
                <a:tc>
                  <a:txBody>
                    <a:bodyPr/>
                    <a:lstStyle/>
                    <a:p>
                      <a:r>
                        <a:rPr lang="en-GB" dirty="0"/>
                        <a:t>Semantic search, AI-driven retrieval</a:t>
                      </a:r>
                    </a:p>
                  </a:txBody>
                  <a:tcPr anchor="ctr"/>
                </a:tc>
                <a:extLst>
                  <a:ext uri="{0D108BD9-81ED-4DB2-BD59-A6C34878D82A}">
                    <a16:rowId xmlns:a16="http://schemas.microsoft.com/office/drawing/2014/main" val="1525829455"/>
                  </a:ext>
                </a:extLst>
              </a:tr>
            </a:tbl>
          </a:graphicData>
        </a:graphic>
      </p:graphicFrame>
      <p:sp>
        <p:nvSpPr>
          <p:cNvPr id="7" name="Rectangle 6">
            <a:extLst>
              <a:ext uri="{FF2B5EF4-FFF2-40B4-BE49-F238E27FC236}">
                <a16:creationId xmlns:a16="http://schemas.microsoft.com/office/drawing/2014/main" id="{E79AC8E0-65BE-B8BB-94E6-E916E97C690F}"/>
              </a:ext>
            </a:extLst>
          </p:cNvPr>
          <p:cNvSpPr/>
          <p:nvPr/>
        </p:nvSpPr>
        <p:spPr>
          <a:xfrm>
            <a:off x="2181860" y="1820091"/>
            <a:ext cx="9776860" cy="6357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sp>
        <p:nvSpPr>
          <p:cNvPr id="8" name="Rectangle 7">
            <a:extLst>
              <a:ext uri="{FF2B5EF4-FFF2-40B4-BE49-F238E27FC236}">
                <a16:creationId xmlns:a16="http://schemas.microsoft.com/office/drawing/2014/main" id="{56FAF257-B4CA-1688-EF02-596CB5B1DE12}"/>
              </a:ext>
            </a:extLst>
          </p:cNvPr>
          <p:cNvSpPr/>
          <p:nvPr/>
        </p:nvSpPr>
        <p:spPr>
          <a:xfrm>
            <a:off x="2185851" y="2447109"/>
            <a:ext cx="9785569" cy="3918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sp>
        <p:nvSpPr>
          <p:cNvPr id="9" name="Rectangle 8">
            <a:extLst>
              <a:ext uri="{FF2B5EF4-FFF2-40B4-BE49-F238E27FC236}">
                <a16:creationId xmlns:a16="http://schemas.microsoft.com/office/drawing/2014/main" id="{A789D591-722D-6F35-2F1E-A270D7898F18}"/>
              </a:ext>
            </a:extLst>
          </p:cNvPr>
          <p:cNvSpPr/>
          <p:nvPr/>
        </p:nvSpPr>
        <p:spPr>
          <a:xfrm>
            <a:off x="2181860" y="2834277"/>
            <a:ext cx="9776860" cy="3918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sp>
        <p:nvSpPr>
          <p:cNvPr id="10" name="Rectangle 9">
            <a:extLst>
              <a:ext uri="{FF2B5EF4-FFF2-40B4-BE49-F238E27FC236}">
                <a16:creationId xmlns:a16="http://schemas.microsoft.com/office/drawing/2014/main" id="{B6B2A68C-3B98-37C7-A213-076D6C587E18}"/>
              </a:ext>
            </a:extLst>
          </p:cNvPr>
          <p:cNvSpPr/>
          <p:nvPr/>
        </p:nvSpPr>
        <p:spPr>
          <a:xfrm>
            <a:off x="2185851" y="3231425"/>
            <a:ext cx="9785569" cy="6357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sp>
        <p:nvSpPr>
          <p:cNvPr id="11" name="Rectangle 10">
            <a:extLst>
              <a:ext uri="{FF2B5EF4-FFF2-40B4-BE49-F238E27FC236}">
                <a16:creationId xmlns:a16="http://schemas.microsoft.com/office/drawing/2014/main" id="{A674DD9B-AF63-3E2D-B4CD-238E24F79CDE}"/>
              </a:ext>
            </a:extLst>
          </p:cNvPr>
          <p:cNvSpPr/>
          <p:nvPr/>
        </p:nvSpPr>
        <p:spPr>
          <a:xfrm>
            <a:off x="2185851" y="3849189"/>
            <a:ext cx="9785569"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sp>
        <p:nvSpPr>
          <p:cNvPr id="12" name="Rectangle 11">
            <a:extLst>
              <a:ext uri="{FF2B5EF4-FFF2-40B4-BE49-F238E27FC236}">
                <a16:creationId xmlns:a16="http://schemas.microsoft.com/office/drawing/2014/main" id="{3EC4D209-8ED1-CB2A-8F4E-2339814E1FAD}"/>
              </a:ext>
            </a:extLst>
          </p:cNvPr>
          <p:cNvSpPr/>
          <p:nvPr/>
        </p:nvSpPr>
        <p:spPr>
          <a:xfrm>
            <a:off x="2185851" y="4214949"/>
            <a:ext cx="9785569"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sp>
        <p:nvSpPr>
          <p:cNvPr id="13" name="Rectangle 12">
            <a:extLst>
              <a:ext uri="{FF2B5EF4-FFF2-40B4-BE49-F238E27FC236}">
                <a16:creationId xmlns:a16="http://schemas.microsoft.com/office/drawing/2014/main" id="{1418EE4B-8C84-E3A9-A106-5B95E389067C}"/>
              </a:ext>
            </a:extLst>
          </p:cNvPr>
          <p:cNvSpPr/>
          <p:nvPr/>
        </p:nvSpPr>
        <p:spPr>
          <a:xfrm>
            <a:off x="2185851" y="4580709"/>
            <a:ext cx="9785569" cy="6357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sp>
        <p:nvSpPr>
          <p:cNvPr id="14" name="Rectangle 13">
            <a:extLst>
              <a:ext uri="{FF2B5EF4-FFF2-40B4-BE49-F238E27FC236}">
                <a16:creationId xmlns:a16="http://schemas.microsoft.com/office/drawing/2014/main" id="{CCBF0C81-1059-FBA1-9EA4-25808CF0A902}"/>
              </a:ext>
            </a:extLst>
          </p:cNvPr>
          <p:cNvSpPr/>
          <p:nvPr/>
        </p:nvSpPr>
        <p:spPr>
          <a:xfrm>
            <a:off x="2185851" y="5216434"/>
            <a:ext cx="9785569" cy="3718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solidFill>
                <a:schemeClr val="tx2"/>
              </a:solidFill>
            </a:endParaRPr>
          </a:p>
        </p:txBody>
      </p:sp>
    </p:spTree>
    <p:extLst>
      <p:ext uri="{BB962C8B-B14F-4D97-AF65-F5344CB8AC3E}">
        <p14:creationId xmlns:p14="http://schemas.microsoft.com/office/powerpoint/2010/main" val="4017451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Lst>
  </p:timing>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Atlas</Template>
  <TotalTime>27</TotalTime>
  <Words>1557</Words>
  <Application>Microsoft Macintosh PowerPoint</Application>
  <PresentationFormat>Widescreen</PresentationFormat>
  <Paragraphs>192</Paragraphs>
  <Slides>10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Arial</vt:lpstr>
      <vt:lpstr>Calibri</vt:lpstr>
      <vt:lpstr>Calibri Light</vt:lpstr>
      <vt:lpstr>Rockwell</vt:lpstr>
      <vt:lpstr>Wingdings</vt:lpstr>
      <vt:lpstr>Atlas</vt:lpstr>
      <vt:lpstr>Generating and Storing Vectors</vt:lpstr>
      <vt:lpstr>PowerPoint Presentation</vt:lpstr>
      <vt:lpstr>Plan for the session</vt:lpstr>
      <vt:lpstr>Why storing vectors matters</vt:lpstr>
      <vt:lpstr>Walkthrough:  Generating and storing embeddings</vt:lpstr>
      <vt:lpstr>Lab:  From Single Book Entry to Dynamic Data Integration</vt:lpstr>
      <vt:lpstr>Strategies for large datasets</vt:lpstr>
      <vt:lpstr>Demo: Batch insertion</vt:lpstr>
      <vt:lpstr>Sparse vs. Dense Vectors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Kevin Cunningham</dc:creator>
  <cp:lastModifiedBy>Kevin Cunningham</cp:lastModifiedBy>
  <cp:revision>5</cp:revision>
  <dcterms:created xsi:type="dcterms:W3CDTF">2025-06-26T06:06:10Z</dcterms:created>
  <dcterms:modified xsi:type="dcterms:W3CDTF">2025-06-29T19:15:12Z</dcterms:modified>
</cp:coreProperties>
</file>