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3"/>
  </p:notesMasterIdLst>
  <p:sldIdLst>
    <p:sldId id="256" r:id="rId2"/>
    <p:sldId id="259" r:id="rId3"/>
    <p:sldId id="258" r:id="rId4"/>
    <p:sldId id="323" r:id="rId5"/>
    <p:sldId id="324" r:id="rId6"/>
    <p:sldId id="325" r:id="rId7"/>
    <p:sldId id="327" r:id="rId8"/>
    <p:sldId id="328" r:id="rId9"/>
    <p:sldId id="326" r:id="rId10"/>
    <p:sldId id="329" r:id="rId11"/>
    <p:sldId id="33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94694"/>
  </p:normalViewPr>
  <p:slideViewPr>
    <p:cSldViewPr snapToGrid="0">
      <p:cViewPr varScale="1">
        <p:scale>
          <a:sx n="107" d="100"/>
          <a:sy n="107" d="100"/>
        </p:scale>
        <p:origin x="1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A2908-672F-DC48-8CAD-AEE711B947DA}" type="datetimeFigureOut">
              <a:rPr lang="en-US" smtClean="0"/>
              <a:t>6/29/25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689AC-D979-8F40-9576-892748982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Design a Schema Mixing Vector, Relational, and JSONB Data</a:t>
            </a:r>
            <a:r>
              <a:rPr lang="en-GB" dirty="0"/>
              <a:t> </a:t>
            </a:r>
            <a:r>
              <a:rPr lang="en-GB" i="1" dirty="0"/>
              <a:t>(Hands-on Lab)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Integrate </a:t>
            </a:r>
            <a:r>
              <a:rPr lang="en-GB" b="1" dirty="0"/>
              <a:t>vector embeddings (</a:t>
            </a:r>
            <a:r>
              <a:rPr lang="en-GB" b="1" dirty="0" err="1"/>
              <a:t>pgvector</a:t>
            </a:r>
            <a:r>
              <a:rPr lang="en-GB" b="1" dirty="0"/>
              <a:t>)</a:t>
            </a:r>
            <a:r>
              <a:rPr lang="en-GB" dirty="0"/>
              <a:t>, structured </a:t>
            </a:r>
            <a:r>
              <a:rPr lang="en-GB" b="1" dirty="0"/>
              <a:t>relational data</a:t>
            </a:r>
            <a:r>
              <a:rPr lang="en-GB" dirty="0"/>
              <a:t>, and </a:t>
            </a:r>
            <a:r>
              <a:rPr lang="en-GB" b="1" dirty="0"/>
              <a:t>semi-structured JSONB</a:t>
            </a:r>
            <a:r>
              <a:rPr lang="en-GB" dirty="0"/>
              <a:t> in a unified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Implement </a:t>
            </a:r>
            <a:r>
              <a:rPr lang="en-GB" b="1" dirty="0"/>
              <a:t>queries that combine relational, vector, and JSON search</a:t>
            </a:r>
            <a:r>
              <a:rPr lang="en-GB" dirty="0"/>
              <a:t>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D64D0-2C69-4527-83D1-E8DFDFF7AD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4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8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7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77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60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5639547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34D4D-039D-4270-8CBC-8D0ACEF799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7859" y="1460500"/>
            <a:ext cx="5641848" cy="47069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91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3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4BA5-570B-4BB5-B3E7-33BEEF6B9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F9F236-E5F1-497B-9D2D-66F8717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/>
              <a:t>Confidential &amp; Proprietary – Not for Distribution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99C20A-51FB-47CF-8539-89D6150A17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47067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31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CB16-91F9-4682-BCA6-1268F1CF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376518"/>
            <a:ext cx="11730789" cy="5681734"/>
          </a:xfrm>
        </p:spPr>
        <p:txBody>
          <a:bodyPr>
            <a:normAutofit/>
          </a:bodyPr>
          <a:lstStyle>
            <a:lvl1pPr>
              <a:defRPr sz="5400">
                <a:solidFill>
                  <a:srgbClr val="1A144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D7689C-0806-49CA-ADB1-91D43C05DE55}"/>
              </a:ext>
            </a:extLst>
          </p:cNvPr>
          <p:cNvGrpSpPr/>
          <p:nvPr userDrawn="1"/>
        </p:nvGrpSpPr>
        <p:grpSpPr>
          <a:xfrm>
            <a:off x="11595615" y="6272479"/>
            <a:ext cx="461773" cy="469521"/>
            <a:chOff x="11613545" y="6272479"/>
            <a:chExt cx="461773" cy="46952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B9B4402-A46E-4B4E-9887-4139559898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13545" y="6272479"/>
              <a:ext cx="461773" cy="46952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3B57896-F51A-4869-B2DF-EEEC67F1B29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2491"/>
            <a:stretch/>
          </p:blipFill>
          <p:spPr>
            <a:xfrm>
              <a:off x="11718819" y="6325130"/>
              <a:ext cx="277918" cy="363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567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8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5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2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8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8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7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room with a blue sky&#10;&#10;AI-generated content may be incorrect.">
            <a:extLst>
              <a:ext uri="{FF2B5EF4-FFF2-40B4-BE49-F238E27FC236}">
                <a16:creationId xmlns:a16="http://schemas.microsoft.com/office/drawing/2014/main" id="{A68F82C4-28FB-5F68-0A48-4E9CAC5D3B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00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51E792-3038-5DC3-BB47-4E0C44590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6430"/>
            <a:ext cx="9144000" cy="2820573"/>
          </a:xfrm>
        </p:spPr>
        <p:txBody>
          <a:bodyPr>
            <a:normAutofit/>
          </a:bodyPr>
          <a:lstStyle/>
          <a:p>
            <a:r>
              <a:rPr lang="en-GB" sz="6600" dirty="0"/>
              <a:t>NoSQL with JSON in Postgres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D0668-90BC-89E2-5B19-926C52110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8856" y="4628271"/>
            <a:ext cx="4054288" cy="1069144"/>
          </a:xfrm>
        </p:spPr>
        <p:txBody>
          <a:bodyPr>
            <a:norm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05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10708-1B7A-A729-B010-55C3A0565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987F-9AC3-2C46-A9C5-01FB134D2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D5BFD-3B8C-5473-84CD-2B7E7F3EF6EF}"/>
              </a:ext>
            </a:extLst>
          </p:cNvPr>
          <p:cNvSpPr txBox="1"/>
          <p:nvPr/>
        </p:nvSpPr>
        <p:spPr>
          <a:xfrm>
            <a:off x="7632700" y="2832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B1025-D0A3-EAB0-BEC7-099A83887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BC692157-0CF2-F5B7-3342-24FC1EB8FA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>
            <a:fillRect/>
          </a:stretch>
        </p:blipFill>
        <p:spPr>
          <a:xfrm>
            <a:off x="-2" y="10"/>
            <a:ext cx="12192002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33D48D-A732-0271-D0A1-8DF337828B0C}"/>
              </a:ext>
            </a:extLst>
          </p:cNvPr>
          <p:cNvSpPr txBox="1">
            <a:spLocks/>
          </p:cNvSpPr>
          <p:nvPr/>
        </p:nvSpPr>
        <p:spPr>
          <a:xfrm>
            <a:off x="1003494" y="5451471"/>
            <a:ext cx="10185009" cy="672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/>
              <a:t>Questions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4FF3A32-385F-E2CA-1F65-969736DC19A1}"/>
              </a:ext>
            </a:extLst>
          </p:cNvPr>
          <p:cNvSpPr txBox="1">
            <a:spLocks/>
          </p:cNvSpPr>
          <p:nvPr/>
        </p:nvSpPr>
        <p:spPr>
          <a:xfrm>
            <a:off x="1938996" y="6155084"/>
            <a:ext cx="8314005" cy="442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18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027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E393E6-CFA2-610E-9C20-FF179E936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353132"/>
              </p:ext>
            </p:extLst>
          </p:nvPr>
        </p:nvGraphicFramePr>
        <p:xfrm>
          <a:off x="99899" y="83757"/>
          <a:ext cx="11992202" cy="6132927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3158229">
                  <a:extLst>
                    <a:ext uri="{9D8B030D-6E8A-4147-A177-3AD203B41FA5}">
                      <a16:colId xmlns:a16="http://schemas.microsoft.com/office/drawing/2014/main" val="1706393590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3058513581"/>
                    </a:ext>
                  </a:extLst>
                </a:gridCol>
                <a:gridCol w="2998050">
                  <a:extLst>
                    <a:ext uri="{9D8B030D-6E8A-4147-A177-3AD203B41FA5}">
                      <a16:colId xmlns:a16="http://schemas.microsoft.com/office/drawing/2014/main" val="1592556884"/>
                    </a:ext>
                  </a:extLst>
                </a:gridCol>
                <a:gridCol w="2998050">
                  <a:extLst>
                    <a:ext uri="{9D8B030D-6E8A-4147-A177-3AD203B41FA5}">
                      <a16:colId xmlns:a16="http://schemas.microsoft.com/office/drawing/2014/main" val="3400378745"/>
                    </a:ext>
                  </a:extLst>
                </a:gridCol>
              </a:tblGrid>
              <a:tr h="57083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 Overview of AI Workflows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 Why Postgres as a vector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3. Storing and managing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4. Querying the vector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013857"/>
                  </a:ext>
                </a:extLst>
              </a:tr>
              <a:tr h="2438464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Look at high-level architecture - LLMs, vector stores and JSON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Look at key vocabulary and concepts (embeddings, vectors, hybrid queries,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What is a vector store? Key concepts and use cases.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Why Postgres and how does it compare with other market tools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Setting up Postgres with vector capabilities (</a:t>
                      </a:r>
                      <a:r>
                        <a:rPr lang="en-US" sz="16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pgvector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Install and configure Postgres using Docker</a:t>
                      </a:r>
                      <a:endParaRPr lang="en-GB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Generating embeddings: Overview of tools and workflows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Storing and organizing embeddings in Postgres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Strategies for handling large datasets including chunking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Dense and sparse vectors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 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Generate embeddings for a dataset and store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Techniques for similarity search: k-NN, cosine similarity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Using indexes to optimize vector queries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Reranking results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 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Query stored vectors to retrieve similar items (document/image search)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38134"/>
                  </a:ext>
                </a:extLst>
              </a:tr>
              <a:tr h="60993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5. Querying LLMs with retrieved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 NoSQL with JSON in Postgres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7. Integrating Vector, Relational and JSON Data</a:t>
                      </a:r>
                      <a:endParaRPr lang="en-GB" sz="16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8. Putting it all together</a:t>
                      </a:r>
                      <a:endParaRPr lang="en-GB" sz="16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33770"/>
                  </a:ext>
                </a:extLst>
              </a:tr>
              <a:tr h="241403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Recap on querying LLMs vis APIs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Best practices for combining vector retrieval with LLM prompts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Prompt configuration parameters (temperature, top-k, etc)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Build a pipeline where vector store results enhance LLM responses (context-aware Q&amp;A, etc)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Overview of JSON/JSONB support in Postgres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Querying JSONB data with SQL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Indexing JSONB data for performance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 </a:t>
                      </a:r>
                      <a:r>
                        <a:rPr lang="en-GB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Design a schema mixing vector, relational and JSONB data for a sample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Building hybrid queries to power advanced workflows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Case study: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Combining embeddings, metadata (relational) and configurations (JSON)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Implement a hybrid query to support a sample AI use case</a:t>
                      </a:r>
                      <a:endParaRPr lang="en-GB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Full stack pipeline demo: Retrieve data, query the LLM and return results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Debugging and </a:t>
                      </a:r>
                      <a:r>
                        <a:rPr lang="en-GB" sz="1600" noProof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optimising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the workflow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Spotlight on LLM frameworks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Lab:</a:t>
                      </a:r>
                      <a:r>
                        <a:rPr lang="en-US" sz="1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Build a working application combining all elements </a:t>
                      </a:r>
                      <a:endParaRPr lang="en-GB" sz="1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013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28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AE11-A1FE-B568-3E56-A44ECBA1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2A311-6037-854F-8418-20DBA260E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b="1" dirty="0"/>
              <a:t>Understand JSON and JSONB Support in PostgreSQL</a:t>
            </a:r>
            <a:endParaRPr lang="en-GB" dirty="0"/>
          </a:p>
          <a:p>
            <a:r>
              <a:rPr lang="en-GB" b="1" dirty="0"/>
              <a:t>Query JSONB Data Using SQL</a:t>
            </a:r>
            <a:endParaRPr lang="en-GB" dirty="0"/>
          </a:p>
          <a:p>
            <a:r>
              <a:rPr lang="en-GB" b="1" dirty="0"/>
              <a:t>Optimize Performance by Indexing JSONB Columns</a:t>
            </a:r>
            <a:endParaRPr lang="en-GB" dirty="0"/>
          </a:p>
          <a:p>
            <a:r>
              <a:rPr lang="en-GB" b="1" dirty="0"/>
              <a:t>Lab: Design a Schema Mixing Vector, Relational, and JSONB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D45A-2276-7D55-E4C3-F381E25F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65333" cy="1079500"/>
          </a:xfrm>
        </p:spPr>
        <p:txBody>
          <a:bodyPr>
            <a:normAutofit/>
          </a:bodyPr>
          <a:lstStyle/>
          <a:p>
            <a:r>
              <a:rPr lang="en-GB" i="1" dirty="0"/>
              <a:t>Structured + Flexible: The Power of JSON in Postgres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0FFBF1-87A7-932A-341E-5C41942CA0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099C56-762F-FB71-31F9-A83624E9AA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41300" y="1443037"/>
            <a:ext cx="11734800" cy="37054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PostgreSQL is a relational database</a:t>
            </a:r>
            <a:r>
              <a:rPr lang="en-GB" dirty="0"/>
              <a:t>, but it supports </a:t>
            </a:r>
            <a:r>
              <a:rPr lang="en-GB" b="1" dirty="0"/>
              <a:t>NoSQL-style JSON storage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Storing JSON allows </a:t>
            </a:r>
            <a:r>
              <a:rPr lang="en-GB" b="1" dirty="0"/>
              <a:t>flexible, schema-less data handling</a:t>
            </a:r>
            <a:r>
              <a:rPr lang="en-GB" dirty="0"/>
              <a:t> inside a structured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Use Cases: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Storing </a:t>
            </a:r>
            <a:r>
              <a:rPr lang="en-GB" b="1" dirty="0"/>
              <a:t>semi-structured data</a:t>
            </a:r>
            <a:r>
              <a:rPr lang="en-GB" dirty="0"/>
              <a:t> (API responses, logs, metadata).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Handling dynamic attributes</a:t>
            </a:r>
            <a:r>
              <a:rPr lang="en-GB" dirty="0"/>
              <a:t> without modifying the schema.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Combining relational and document-style data</a:t>
            </a:r>
            <a:r>
              <a:rPr lang="en-GB" dirty="0"/>
              <a:t> in a single system.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5D733-8E76-1B16-81F6-BB498EB2DFAB}"/>
              </a:ext>
            </a:extLst>
          </p:cNvPr>
          <p:cNvSpPr txBox="1"/>
          <p:nvPr/>
        </p:nvSpPr>
        <p:spPr>
          <a:xfrm>
            <a:off x="2017644" y="5297889"/>
            <a:ext cx="7947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📌 </a:t>
            </a:r>
            <a:r>
              <a:rPr lang="en-GB" b="1" dirty="0"/>
              <a:t>Key Takeaway:</a:t>
            </a:r>
            <a:br>
              <a:rPr lang="en-GB" dirty="0"/>
            </a:br>
            <a:r>
              <a:rPr lang="en-GB" b="1" dirty="0"/>
              <a:t>PostgreSQL bridges the gap between relational and NoSQL databases.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6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A1D2-648F-30BC-CF2B-9269FD86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686800" cy="990600"/>
          </a:xfrm>
        </p:spPr>
        <p:txBody>
          <a:bodyPr>
            <a:normAutofit/>
          </a:bodyPr>
          <a:lstStyle/>
          <a:p>
            <a:r>
              <a:rPr lang="en-GB" dirty="0"/>
              <a:t>Comparing JSON and JSONB in Postgres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1E0C5-19D4-EF02-EB23-1DC7AE2A79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5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544940D-ABAF-C496-C31B-DCF7E020601E}"/>
              </a:ext>
            </a:extLst>
          </p:cNvPr>
          <p:cNvGraphicFramePr>
            <a:graphicFrameLocks noGrp="1"/>
          </p:cNvGraphicFramePr>
          <p:nvPr>
            <p:ph sz="quarter" idx="12"/>
          </p:nvPr>
        </p:nvGraphicFramePr>
        <p:xfrm>
          <a:off x="241300" y="1443038"/>
          <a:ext cx="11734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952">
                  <a:extLst>
                    <a:ext uri="{9D8B030D-6E8A-4147-A177-3AD203B41FA5}">
                      <a16:colId xmlns:a16="http://schemas.microsoft.com/office/drawing/2014/main" val="457348981"/>
                    </a:ext>
                  </a:extLst>
                </a:gridCol>
                <a:gridCol w="3091070">
                  <a:extLst>
                    <a:ext uri="{9D8B030D-6E8A-4147-A177-3AD203B41FA5}">
                      <a16:colId xmlns:a16="http://schemas.microsoft.com/office/drawing/2014/main" val="1594834736"/>
                    </a:ext>
                  </a:extLst>
                </a:gridCol>
                <a:gridCol w="5823778">
                  <a:extLst>
                    <a:ext uri="{9D8B030D-6E8A-4147-A177-3AD203B41FA5}">
                      <a16:colId xmlns:a16="http://schemas.microsoft.com/office/drawing/2014/main" val="846841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JSON</a:t>
                      </a:r>
                      <a:r>
                        <a:rPr lang="en-GB"/>
                        <a:t> (Text-based)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JSONB</a:t>
                      </a:r>
                      <a:r>
                        <a:rPr lang="en-GB" dirty="0"/>
                        <a:t> (Binary, Optimized)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85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Storage Format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Stored as raw </a:t>
                      </a:r>
                      <a:r>
                        <a:rPr lang="en-GB" b="1"/>
                        <a:t>text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Stored as </a:t>
                      </a:r>
                      <a:r>
                        <a:rPr lang="en-GB" b="1" dirty="0"/>
                        <a:t>binary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2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Read Performance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Slower</a:t>
                      </a:r>
                      <a:r>
                        <a:rPr lang="en-GB" dirty="0"/>
                        <a:t> (parses every time)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Faster</a:t>
                      </a:r>
                      <a:r>
                        <a:rPr lang="en-GB" dirty="0"/>
                        <a:t> (pre-parsed &amp; indexed)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10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Write Performance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Faster</a:t>
                      </a:r>
                      <a:r>
                        <a:rPr lang="en-GB"/>
                        <a:t> (raw insert)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Slower</a:t>
                      </a:r>
                      <a:r>
                        <a:rPr lang="en-GB" dirty="0"/>
                        <a:t> (parses &amp; indexes)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05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Indexing Support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❌ No native indexing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✅ Supports </a:t>
                      </a:r>
                      <a:r>
                        <a:rPr lang="en-GB" b="1" dirty="0"/>
                        <a:t>GIN indexes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265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Operators Supported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✅ -&gt;, -&gt;&gt;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✅ -&gt;, -&gt;&gt;, @&gt;, ?, </a:t>
                      </a:r>
                      <a:r>
                        <a:rPr lang="en-GB" dirty="0" err="1"/>
                        <a:t>jsonb_path_query</a:t>
                      </a:r>
                      <a:r>
                        <a:rPr lang="en-GB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4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Best For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Storing JSON </a:t>
                      </a:r>
                      <a:r>
                        <a:rPr lang="en-GB" b="1" dirty="0"/>
                        <a:t>as-is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Querying &amp; searching JSON efficiently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337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6EE258-46A4-C5AF-0869-B875ED3EE1F5}"/>
              </a:ext>
            </a:extLst>
          </p:cNvPr>
          <p:cNvSpPr txBox="1"/>
          <p:nvPr/>
        </p:nvSpPr>
        <p:spPr>
          <a:xfrm>
            <a:off x="1829447" y="5009322"/>
            <a:ext cx="853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📌 </a:t>
            </a:r>
            <a:r>
              <a:rPr lang="en-GB" b="1" dirty="0"/>
              <a:t>Key Takeaway:</a:t>
            </a:r>
            <a:br>
              <a:rPr lang="en-GB" dirty="0"/>
            </a:br>
            <a:r>
              <a:rPr lang="en-GB" dirty="0"/>
              <a:t>Use </a:t>
            </a:r>
            <a:r>
              <a:rPr lang="en-GB" b="1" dirty="0"/>
              <a:t>JSONB when querying and indexing</a:t>
            </a:r>
            <a:r>
              <a:rPr lang="en-GB" dirty="0"/>
              <a:t>. Use </a:t>
            </a:r>
            <a:r>
              <a:rPr lang="en-GB" b="1" dirty="0"/>
              <a:t>JSON if only storing text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7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677E-43C6-580E-1827-CE683E10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559800" cy="914400"/>
          </a:xfrm>
        </p:spPr>
        <p:txBody>
          <a:bodyPr>
            <a:normAutofit fontScale="90000"/>
          </a:bodyPr>
          <a:lstStyle/>
          <a:p>
            <a:r>
              <a:rPr lang="en-GB" dirty="0"/>
              <a:t>Choosing JSONB for Semi-Structured Data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27C88A-EE21-59BD-6971-5C5544F470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153D29-9C7A-09A8-AC59-7A12B6337A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6453" y="1460500"/>
            <a:ext cx="5639547" cy="3884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✅ </a:t>
            </a:r>
            <a:r>
              <a:rPr lang="en-GB" b="1" dirty="0"/>
              <a:t>Use JSONB When: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You need </a:t>
            </a:r>
            <a:r>
              <a:rPr lang="en-GB" b="1" dirty="0"/>
              <a:t>fast querying and indexing</a:t>
            </a:r>
            <a:r>
              <a:rPr lang="en-GB" dirty="0"/>
              <a:t> of JSON fields.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Your data is </a:t>
            </a:r>
            <a:r>
              <a:rPr lang="en-GB" b="1" dirty="0"/>
              <a:t>semi-structured</a:t>
            </a:r>
            <a:r>
              <a:rPr lang="en-GB" dirty="0"/>
              <a:t>, but needs to be searchable.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You want to </a:t>
            </a:r>
            <a:r>
              <a:rPr lang="en-GB" b="1" dirty="0"/>
              <a:t>store API responses, logs, metadata, or user preferences</a:t>
            </a:r>
            <a:r>
              <a:rPr lang="en-GB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Schema evolution is </a:t>
            </a:r>
            <a:r>
              <a:rPr lang="en-GB" b="1" dirty="0"/>
              <a:t>frequent</a:t>
            </a:r>
            <a:r>
              <a:rPr lang="en-GB" dirty="0"/>
              <a:t>, but you still need relational features.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9E5CD5-AF8F-3154-1339-CC1C535587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❌ </a:t>
            </a:r>
            <a:r>
              <a:rPr lang="en-GB" b="1" dirty="0"/>
              <a:t>Avoid JSONB When: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Data should be </a:t>
            </a:r>
            <a:r>
              <a:rPr lang="en-GB" b="1" dirty="0"/>
              <a:t>strictly relational</a:t>
            </a:r>
            <a:r>
              <a:rPr lang="en-GB" dirty="0"/>
              <a:t> (use </a:t>
            </a:r>
            <a:r>
              <a:rPr lang="en-GB" b="1" dirty="0"/>
              <a:t>tables &amp; foreign keys</a:t>
            </a:r>
            <a:r>
              <a:rPr lang="en-GB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Queries mostly filter on </a:t>
            </a:r>
            <a:r>
              <a:rPr lang="en-GB" b="1" dirty="0"/>
              <a:t>relational fields</a:t>
            </a:r>
            <a:r>
              <a:rPr lang="en-GB" dirty="0"/>
              <a:t> rather than JSON content.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JSON data is </a:t>
            </a:r>
            <a:r>
              <a:rPr lang="en-GB" b="1" dirty="0"/>
              <a:t>write-heavy</a:t>
            </a:r>
            <a:r>
              <a:rPr lang="en-GB" dirty="0"/>
              <a:t> but rarely read (use </a:t>
            </a:r>
            <a:r>
              <a:rPr lang="en-GB" b="1" dirty="0"/>
              <a:t>JSON instead</a:t>
            </a:r>
            <a:r>
              <a:rPr lang="en-GB" dirty="0"/>
              <a:t>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23814-EE1F-89FF-BCF7-FB0BA3DE638D}"/>
              </a:ext>
            </a:extLst>
          </p:cNvPr>
          <p:cNvSpPr txBox="1"/>
          <p:nvPr/>
        </p:nvSpPr>
        <p:spPr>
          <a:xfrm>
            <a:off x="1310270" y="5223358"/>
            <a:ext cx="9087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💡 </a:t>
            </a:r>
            <a:r>
              <a:rPr lang="en-GB" b="1" dirty="0"/>
              <a:t>Example Schema Choice: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User table</a:t>
            </a:r>
            <a:r>
              <a:rPr lang="en-GB" dirty="0"/>
              <a:t> stores structured info (id, email, </a:t>
            </a:r>
            <a:r>
              <a:rPr lang="en-GB" dirty="0" err="1"/>
              <a:t>created_at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Preferences column (JSONB)</a:t>
            </a:r>
            <a:r>
              <a:rPr lang="en-GB" dirty="0"/>
              <a:t> holds flexible settings (theme, notifications, language).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6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5E0A-AC57-09E6-5C5F-2C77D6D6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839200" cy="1219200"/>
          </a:xfrm>
        </p:spPr>
        <p:txBody>
          <a:bodyPr>
            <a:normAutofit fontScale="90000"/>
          </a:bodyPr>
          <a:lstStyle/>
          <a:p>
            <a:r>
              <a:rPr lang="en-GB" dirty="0"/>
              <a:t>Extracting &amp; Filtering JSONB Data in PostgreSQL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711A6-E255-C5DA-3420-422FE412E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0EDB76-175D-3D1A-0FD5-FD532BC37D6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📌 </a:t>
            </a:r>
            <a:r>
              <a:rPr lang="en-GB" b="1" dirty="0"/>
              <a:t>Key Points: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JSONB allows </a:t>
            </a:r>
            <a:r>
              <a:rPr lang="en-GB" b="1" dirty="0"/>
              <a:t>storing structured data</a:t>
            </a:r>
            <a:r>
              <a:rPr lang="en-GB" dirty="0"/>
              <a:t> inside a relational database.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We need efficient </a:t>
            </a:r>
            <a:r>
              <a:rPr lang="en-GB" b="1" dirty="0"/>
              <a:t>querying techniques</a:t>
            </a:r>
            <a:r>
              <a:rPr lang="en-GB" dirty="0"/>
              <a:t> to extract and filter JSON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PostgreSQL provides </a:t>
            </a:r>
            <a:r>
              <a:rPr lang="en-GB" b="1" dirty="0"/>
              <a:t>specialized operators and functions</a:t>
            </a:r>
            <a:r>
              <a:rPr lang="en-GB" dirty="0"/>
              <a:t> to interact with JSONB.</a:t>
            </a:r>
          </a:p>
          <a:p>
            <a:pPr marL="0" indent="0">
              <a:buNone/>
            </a:pPr>
            <a:r>
              <a:rPr lang="en-GB" dirty="0"/>
              <a:t>💡 </a:t>
            </a:r>
            <a:r>
              <a:rPr lang="en-GB" b="1" dirty="0"/>
              <a:t>Example Use Case: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b="1" dirty="0"/>
              <a:t>product </a:t>
            </a:r>
            <a:r>
              <a:rPr lang="en-GB" b="1" dirty="0" err="1"/>
              <a:t>catalog</a:t>
            </a:r>
            <a:r>
              <a:rPr lang="en-GB" dirty="0"/>
              <a:t> stores structured attributes (name, price) and flexible data (specifications, reviews) in JSONB.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Queries must </a:t>
            </a:r>
            <a:r>
              <a:rPr lang="en-GB" b="1" dirty="0"/>
              <a:t>filter products by price range, extract metadata, and search text within JSONB fields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0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78A7-03D4-44B9-B141-CB5B0080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410700" cy="1054100"/>
          </a:xfrm>
        </p:spPr>
        <p:txBody>
          <a:bodyPr/>
          <a:lstStyle/>
          <a:p>
            <a:r>
              <a:rPr lang="en-GB" dirty="0"/>
              <a:t>Essential JSONB Operators for Querying Data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A18DAD-2D28-2642-D772-42CEAE1B56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8FB4CE90-470A-43E3-A052-3E8AD880B4A5}" type="slidenum">
              <a:rPr lang="en-US" smtClean="0"/>
              <a:pPr algn="r"/>
              <a:t>8</a:t>
            </a:fld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1ECD0850-EF4C-443D-F5AE-12D0C4BA4126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612398555"/>
              </p:ext>
            </p:extLst>
          </p:nvPr>
        </p:nvGraphicFramePr>
        <p:xfrm>
          <a:off x="325828" y="1473200"/>
          <a:ext cx="117348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004">
                  <a:extLst>
                    <a:ext uri="{9D8B030D-6E8A-4147-A177-3AD203B41FA5}">
                      <a16:colId xmlns:a16="http://schemas.microsoft.com/office/drawing/2014/main" val="1643905068"/>
                    </a:ext>
                  </a:extLst>
                </a:gridCol>
                <a:gridCol w="5828196">
                  <a:extLst>
                    <a:ext uri="{9D8B030D-6E8A-4147-A177-3AD203B41FA5}">
                      <a16:colId xmlns:a16="http://schemas.microsoft.com/office/drawing/2014/main" val="2430807989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8406163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Operator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Example Query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59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Extracts a JSON </a:t>
                      </a:r>
                      <a:r>
                        <a:rPr lang="en-GB" b="1"/>
                        <a:t>object or array</a:t>
                      </a:r>
                      <a:r>
                        <a:rPr lang="en-GB"/>
                        <a:t> as JSONB.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SELECT </a:t>
                      </a:r>
                      <a:r>
                        <a:rPr lang="en-GB" dirty="0" err="1"/>
                        <a:t>item_data</a:t>
                      </a:r>
                      <a:r>
                        <a:rPr lang="en-GB" dirty="0"/>
                        <a:t>-&gt;'category' FROM items;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82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-&gt;&gt;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Extracts a </a:t>
                      </a:r>
                      <a:r>
                        <a:rPr lang="en-GB" b="1"/>
                        <a:t>text value</a:t>
                      </a:r>
                      <a:r>
                        <a:rPr lang="en-GB"/>
                        <a:t> from JSONB.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SELECT </a:t>
                      </a:r>
                      <a:r>
                        <a:rPr lang="en-GB" dirty="0" err="1"/>
                        <a:t>item_data</a:t>
                      </a:r>
                      <a:r>
                        <a:rPr lang="en-GB" dirty="0"/>
                        <a:t>-&gt;&gt;'category' FROM items;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48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@&gt;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Checks if JSONB contains a </a:t>
                      </a:r>
                      <a:r>
                        <a:rPr lang="en-GB" b="1"/>
                        <a:t>specific key-value pair</a:t>
                      </a:r>
                      <a:r>
                        <a:rPr lang="en-GB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WHERE </a:t>
                      </a:r>
                      <a:r>
                        <a:rPr lang="en-GB" dirty="0" err="1"/>
                        <a:t>item_data</a:t>
                      </a:r>
                      <a:r>
                        <a:rPr lang="en-GB" dirty="0"/>
                        <a:t> @&gt; '{"category": "programming"}'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50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Checks if a </a:t>
                      </a:r>
                      <a:r>
                        <a:rPr lang="en-GB" b="1"/>
                        <a:t>key exists</a:t>
                      </a:r>
                      <a:r>
                        <a:rPr lang="en-GB"/>
                        <a:t> in JSONB.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WHERE </a:t>
                      </a:r>
                      <a:r>
                        <a:rPr lang="en-GB" dirty="0" err="1"/>
                        <a:t>item_data</a:t>
                      </a:r>
                      <a:r>
                        <a:rPr lang="en-GB" dirty="0"/>
                        <a:t> ? 'price'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94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jsonb_set</a:t>
                      </a:r>
                      <a:r>
                        <a:rPr lang="en-GB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Updates a specific key in JSONB.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UPDATE items SET </a:t>
                      </a:r>
                      <a:r>
                        <a:rPr lang="en-GB" dirty="0" err="1"/>
                        <a:t>item_data</a:t>
                      </a:r>
                      <a:r>
                        <a:rPr lang="en-GB" dirty="0"/>
                        <a:t> = </a:t>
                      </a:r>
                      <a:r>
                        <a:rPr lang="en-GB" dirty="0" err="1"/>
                        <a:t>jsonb_set</a:t>
                      </a:r>
                      <a:r>
                        <a:rPr lang="en-GB" dirty="0"/>
                        <a:t>(</a:t>
                      </a:r>
                      <a:r>
                        <a:rPr lang="en-GB" dirty="0" err="1"/>
                        <a:t>item_data</a:t>
                      </a:r>
                      <a:r>
                        <a:rPr lang="en-GB" dirty="0"/>
                        <a:t>, '{price}', '29.99');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33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56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53E7-C08F-7B11-EF8C-CE98C4BD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6720081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32</TotalTime>
  <Words>960</Words>
  <Application>Microsoft Macintosh PowerPoint</Application>
  <PresentationFormat>Widescreen</PresentationFormat>
  <Paragraphs>129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Rockwell</vt:lpstr>
      <vt:lpstr>Wingdings</vt:lpstr>
      <vt:lpstr>Atlas</vt:lpstr>
      <vt:lpstr>NoSQL with JSON in Postgres</vt:lpstr>
      <vt:lpstr>PowerPoint Presentation</vt:lpstr>
      <vt:lpstr>Plan for the session</vt:lpstr>
      <vt:lpstr>Structured + Flexible: The Power of JSON in Postgres</vt:lpstr>
      <vt:lpstr>Comparing JSON and JSONB in Postgres</vt:lpstr>
      <vt:lpstr>Choosing JSONB for Semi-Structured Data</vt:lpstr>
      <vt:lpstr>Extracting &amp; Filtering JSONB Data in PostgreSQL</vt:lpstr>
      <vt:lpstr>Essential JSONB Operators for Querying Data</vt:lpstr>
      <vt:lpstr>Demo</vt:lpstr>
      <vt:lpstr>Lab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Cunningham</dc:creator>
  <cp:lastModifiedBy>Kevin Cunningham</cp:lastModifiedBy>
  <cp:revision>7</cp:revision>
  <dcterms:created xsi:type="dcterms:W3CDTF">2025-06-26T06:06:10Z</dcterms:created>
  <dcterms:modified xsi:type="dcterms:W3CDTF">2025-06-29T19:43:59Z</dcterms:modified>
</cp:coreProperties>
</file>