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9" r:id="rId3"/>
    <p:sldId id="258" r:id="rId4"/>
    <p:sldId id="323" r:id="rId5"/>
    <p:sldId id="324" r:id="rId6"/>
    <p:sldId id="325" r:id="rId7"/>
    <p:sldId id="326" r:id="rId8"/>
    <p:sldId id="327" r:id="rId9"/>
    <p:sldId id="328" r:id="rId10"/>
    <p:sldId id="267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94"/>
  </p:normalViewPr>
  <p:slideViewPr>
    <p:cSldViewPr snapToGrid="0">
      <p:cViewPr varScale="1">
        <p:scale>
          <a:sx n="107" d="100"/>
          <a:sy n="107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2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Apply Hybrid Querying in a Real-World AI Use Case</a:t>
            </a:r>
            <a:r>
              <a:rPr lang="en-GB" dirty="0"/>
              <a:t> </a:t>
            </a:r>
            <a:r>
              <a:rPr lang="en-GB" i="1" dirty="0"/>
              <a:t>(Hands-on Lab)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Design a </a:t>
            </a:r>
            <a:r>
              <a:rPr lang="en-GB" b="1" dirty="0"/>
              <a:t>real-world query</a:t>
            </a:r>
            <a:r>
              <a:rPr lang="en-GB" dirty="0"/>
              <a:t> that fetches relevant </a:t>
            </a:r>
            <a:r>
              <a:rPr lang="en-GB" b="1" dirty="0"/>
              <a:t>vector-based</a:t>
            </a:r>
            <a:r>
              <a:rPr lang="en-GB" dirty="0"/>
              <a:t> results, filters them using </a:t>
            </a:r>
            <a:r>
              <a:rPr lang="en-GB" b="1" dirty="0"/>
              <a:t>relational metadata</a:t>
            </a:r>
            <a:r>
              <a:rPr lang="en-GB" dirty="0"/>
              <a:t>, and </a:t>
            </a:r>
            <a:r>
              <a:rPr lang="en-GB" b="1" dirty="0"/>
              <a:t>enriches responses with JSONB fields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a </a:t>
            </a:r>
            <a:r>
              <a:rPr lang="en-GB" b="1" dirty="0"/>
              <a:t>case study</a:t>
            </a:r>
            <a:r>
              <a:rPr lang="en-GB" dirty="0"/>
              <a:t> demonstrating </a:t>
            </a:r>
            <a:r>
              <a:rPr lang="en-GB" b="1" dirty="0"/>
              <a:t>multi-source AI retrieval</a:t>
            </a:r>
            <a:r>
              <a:rPr lang="en-GB" dirty="0"/>
              <a:t> (e.g., </a:t>
            </a:r>
            <a:r>
              <a:rPr lang="en-GB" b="1" dirty="0"/>
              <a:t>retrieving books, filtering by metadata, and adjusting configurations dynamically</a:t>
            </a:r>
            <a:r>
              <a:rPr lang="en-GB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7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99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10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57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GB" sz="6600" dirty="0"/>
              <a:t>Integrating Vector, Relational, and JSON Data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42C2-C24C-4CF9-AA80-B9DDDDC1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9193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Benefits of Hybrid Queries</a:t>
            </a:r>
          </a:p>
          <a:p>
            <a:r>
              <a:rPr lang="en-GB" dirty="0"/>
              <a:t>Write SQL Queries that Combine Vector, Relational, and JSONB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3C21-4733-9083-8CEB-FE7C7358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33" y="47200"/>
            <a:ext cx="11238047" cy="923331"/>
          </a:xfrm>
        </p:spPr>
        <p:txBody>
          <a:bodyPr>
            <a:normAutofit fontScale="90000"/>
          </a:bodyPr>
          <a:lstStyle/>
          <a:p>
            <a:r>
              <a:rPr lang="en-GB" dirty="0"/>
              <a:t>Leveraging Multiple Data Types for AI-Powered Workflows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955EB-72BB-AAF6-C0B6-9FECBA537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9C3B1-30AE-72F2-AC73-36A990510A5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3600" y="1493837"/>
            <a:ext cx="11734800" cy="47067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Points: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 applications require </a:t>
            </a:r>
            <a:r>
              <a:rPr lang="en-GB" b="1" dirty="0"/>
              <a:t>multiple types of data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Relational (structured metadata like categories, timestamps, user data).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Vector embeddings (semantic meaning and similarity).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JSONB (flexible, semi-structured configurations and additional attributes).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Hybrid queries allow </a:t>
            </a:r>
            <a:r>
              <a:rPr lang="en-GB" b="1" dirty="0"/>
              <a:t>rich, context-aware data retrieval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5746B-B0BD-5D91-89BD-B4A6A122A367}"/>
              </a:ext>
            </a:extLst>
          </p:cNvPr>
          <p:cNvSpPr txBox="1"/>
          <p:nvPr/>
        </p:nvSpPr>
        <p:spPr>
          <a:xfrm>
            <a:off x="1397876" y="4852417"/>
            <a:ext cx="9396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Hybrid queries improve AI workflows by combining structured, unstructured, and semantic search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5" grpI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F442-74E6-5E07-A359-6AB8489C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1"/>
            <a:ext cx="6843139" cy="825500"/>
          </a:xfrm>
        </p:spPr>
        <p:txBody>
          <a:bodyPr>
            <a:normAutofit fontScale="90000"/>
          </a:bodyPr>
          <a:lstStyle/>
          <a:p>
            <a:r>
              <a:rPr lang="en-GB" dirty="0"/>
              <a:t>Breaking Down the Query Stack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54339-1527-62ED-B9A6-8C88C8082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D9AEC-0FE1-5C0B-8118-F9985643A6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1768" y="1379537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🔹 </a:t>
            </a:r>
            <a:r>
              <a:rPr lang="en-GB" b="1" dirty="0"/>
              <a:t>1️⃣ Relational Data (PostgreSQL Table Columns)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Stores </a:t>
            </a:r>
            <a:r>
              <a:rPr lang="en-GB" b="1" dirty="0"/>
              <a:t>structured fields</a:t>
            </a:r>
            <a:r>
              <a:rPr lang="en-GB" dirty="0"/>
              <a:t> (e.g., id, name, </a:t>
            </a:r>
            <a:r>
              <a:rPr lang="en-GB" dirty="0" err="1"/>
              <a:t>created_at</a:t>
            </a:r>
            <a:r>
              <a:rPr lang="en-GB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fast lookups and filtering</a:t>
            </a:r>
            <a:r>
              <a:rPr lang="en-GB" dirty="0"/>
              <a:t> using indexes.</a:t>
            </a:r>
          </a:p>
          <a:p>
            <a:pPr marL="0" indent="0">
              <a:buNone/>
            </a:pPr>
            <a:r>
              <a:rPr lang="en-GB" dirty="0"/>
              <a:t>🔹 </a:t>
            </a:r>
            <a:r>
              <a:rPr lang="en-GB" b="1" dirty="0"/>
              <a:t>2️⃣ Vector Data (</a:t>
            </a:r>
            <a:r>
              <a:rPr lang="en-GB" b="1" dirty="0" err="1"/>
              <a:t>pgvector</a:t>
            </a:r>
            <a:r>
              <a:rPr lang="en-GB" b="1" dirty="0"/>
              <a:t> for Embeddings)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Stores </a:t>
            </a:r>
            <a:r>
              <a:rPr lang="en-GB" b="1" dirty="0"/>
              <a:t>semantic representations</a:t>
            </a:r>
            <a:r>
              <a:rPr lang="en-GB" dirty="0"/>
              <a:t> of text/images.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Enables </a:t>
            </a:r>
            <a:r>
              <a:rPr lang="en-GB" b="1" dirty="0"/>
              <a:t>nearest </a:t>
            </a:r>
            <a:r>
              <a:rPr lang="en-GB" b="1" dirty="0" err="1"/>
              <a:t>neighbor</a:t>
            </a:r>
            <a:r>
              <a:rPr lang="en-GB" b="1" dirty="0"/>
              <a:t> search</a:t>
            </a:r>
            <a:r>
              <a:rPr lang="en-GB" dirty="0"/>
              <a:t> for similarity matching.</a:t>
            </a:r>
          </a:p>
          <a:p>
            <a:pPr marL="0" indent="0">
              <a:buNone/>
            </a:pPr>
            <a:r>
              <a:rPr lang="en-GB" dirty="0"/>
              <a:t>🔹 </a:t>
            </a:r>
            <a:r>
              <a:rPr lang="en-GB" b="1" dirty="0"/>
              <a:t>3️⃣ JSONB Data (Flexible Attributes &amp; Configurations)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Stores </a:t>
            </a:r>
            <a:r>
              <a:rPr lang="en-GB" b="1" dirty="0"/>
              <a:t>semi-structured data</a:t>
            </a:r>
            <a:r>
              <a:rPr lang="en-GB" dirty="0"/>
              <a:t> (e.g., {"price": 29.99, "stock": 100}).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GB" b="1" dirty="0"/>
              <a:t>flexible querying and updates</a:t>
            </a:r>
            <a:r>
              <a:rPr lang="en-GB" dirty="0"/>
              <a:t> without schema changes.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946AB-2946-BC9B-601B-912554B161D8}"/>
              </a:ext>
            </a:extLst>
          </p:cNvPr>
          <p:cNvSpPr txBox="1"/>
          <p:nvPr/>
        </p:nvSpPr>
        <p:spPr>
          <a:xfrm>
            <a:off x="561818" y="5568278"/>
            <a:ext cx="11088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Each data type serves a different purpose, and combining them makes AI retrieval more powerful.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2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C321-06C9-2253-F043-3CBB4DFA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60100" cy="876300"/>
          </a:xfrm>
        </p:spPr>
        <p:txBody>
          <a:bodyPr>
            <a:normAutofit fontScale="90000"/>
          </a:bodyPr>
          <a:lstStyle/>
          <a:p>
            <a:r>
              <a:rPr lang="en-GB" dirty="0"/>
              <a:t>Query Flow: Retrieving Context-Rich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5E422-812E-8D8C-96C0-1C33CB655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A71DC-6BFE-254B-7142-77FEADAB9D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440333"/>
            <a:ext cx="11734800" cy="47067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   1️⃣ </a:t>
            </a:r>
            <a:r>
              <a:rPr lang="en-GB" sz="2400" b="1" dirty="0"/>
              <a:t>User Query → Generate Vector Embedding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Convert text query into an embedding using bge-m3.</a:t>
            </a:r>
          </a:p>
          <a:p>
            <a:pPr marL="266700" lvl="1" indent="0">
              <a:buNone/>
            </a:pPr>
            <a:r>
              <a:rPr lang="en-GB" dirty="0"/>
              <a:t>2️⃣ </a:t>
            </a:r>
            <a:r>
              <a:rPr lang="en-GB" b="1" dirty="0"/>
              <a:t>Vector Similarity Search → Retrieve Relevant Entries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pgvector</a:t>
            </a:r>
            <a:r>
              <a:rPr lang="en-GB" dirty="0"/>
              <a:t> to find the most similar stored items.</a:t>
            </a:r>
          </a:p>
          <a:p>
            <a:pPr marL="266700" lvl="1" indent="0">
              <a:buNone/>
            </a:pPr>
            <a:r>
              <a:rPr lang="en-GB" dirty="0"/>
              <a:t>3️⃣ </a:t>
            </a:r>
            <a:r>
              <a:rPr lang="en-GB" b="1" dirty="0"/>
              <a:t>Relational Filtering → Narrow Down Results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Apply filters (e.g., WHERE category = 'programming’).</a:t>
            </a:r>
          </a:p>
          <a:p>
            <a:pPr marL="266700" lvl="1" indent="0">
              <a:buNone/>
            </a:pPr>
            <a:r>
              <a:rPr lang="en-GB" dirty="0"/>
              <a:t>4️⃣ </a:t>
            </a:r>
            <a:r>
              <a:rPr lang="en-GB" b="1" dirty="0"/>
              <a:t>JSONB Extraction → Enrich Data with Additional Fields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Fetch relevant metadata (e.g., price, configuration, availability).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6BA-A3EE-7E45-F97C-650CC800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069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9F75-21DE-DC9C-F70F-7A5AF24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277600" cy="1270000"/>
          </a:xfrm>
        </p:spPr>
        <p:txBody>
          <a:bodyPr>
            <a:normAutofit/>
          </a:bodyPr>
          <a:lstStyle/>
          <a:p>
            <a:r>
              <a:rPr lang="en-GB" dirty="0"/>
              <a:t>Real-World Scenarios That Benefit from Hybrid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8101C-43F0-150B-5B8A-19C410222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EDDE6-F439-BCEF-2301-CCEC63A356C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Semantic Search + Metadata Filtering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</a:t>
            </a:r>
            <a:r>
              <a:rPr lang="en-GB" b="1" dirty="0"/>
              <a:t>similar research papers</a:t>
            </a:r>
            <a:r>
              <a:rPr lang="en-GB" dirty="0"/>
              <a:t> but filter only by </a:t>
            </a:r>
            <a:r>
              <a:rPr lang="en-GB" b="1" dirty="0"/>
              <a:t>peer-reviewed publications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Personalized Recommendations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Retrieve </a:t>
            </a:r>
            <a:r>
              <a:rPr lang="en-GB" b="1" dirty="0"/>
              <a:t>movies similar to "Inception"</a:t>
            </a:r>
            <a:r>
              <a:rPr lang="en-GB" dirty="0"/>
              <a:t>, then filter by </a:t>
            </a:r>
            <a:r>
              <a:rPr lang="en-GB" b="1" dirty="0"/>
              <a:t>user preferences (JSONB settings)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   ✅ </a:t>
            </a:r>
            <a:r>
              <a:rPr lang="en-GB" b="1" dirty="0"/>
              <a:t>AI-Powered Knowledge Retrieval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</a:t>
            </a:r>
            <a:r>
              <a:rPr lang="en-GB" b="1" dirty="0"/>
              <a:t>similar troubleshooting issues</a:t>
            </a:r>
            <a:r>
              <a:rPr lang="en-GB" dirty="0"/>
              <a:t>, but </a:t>
            </a:r>
            <a:r>
              <a:rPr lang="en-GB" b="1" dirty="0"/>
              <a:t>prioritize ones from recent cases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42D7-C3E5-6920-E37B-31D35B20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080500" cy="850900"/>
          </a:xfrm>
        </p:spPr>
        <p:txBody>
          <a:bodyPr>
            <a:normAutofit fontScale="90000"/>
          </a:bodyPr>
          <a:lstStyle/>
          <a:p>
            <a:r>
              <a:rPr lang="en-GB" dirty="0"/>
              <a:t>Optimizing Multi-Modal Queries in PostgreSQL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B6202-53C2-7A2F-4A2C-22456FC5B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232BC6-8FA6-4AD2-E64D-FCD060144E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252537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Use Indexing for Performance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GIN indexes</a:t>
            </a:r>
            <a:r>
              <a:rPr lang="en-GB" dirty="0"/>
              <a:t> for JSONB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IVFFLAT or HNSW indexes</a:t>
            </a:r>
            <a:r>
              <a:rPr lang="en-GB" dirty="0"/>
              <a:t> for </a:t>
            </a:r>
            <a:r>
              <a:rPr lang="en-GB" dirty="0" err="1"/>
              <a:t>pgvector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Limit Query Scope for Efficiency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 LIMIT, WHERE, and ORDER BY to </a:t>
            </a:r>
            <a:r>
              <a:rPr lang="en-GB" b="1" dirty="0"/>
              <a:t>reduce search space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Normalize Data When Necessary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Store </a:t>
            </a:r>
            <a:r>
              <a:rPr lang="en-GB" b="1" dirty="0"/>
              <a:t>high-frequency relational fields</a:t>
            </a:r>
            <a:r>
              <a:rPr lang="en-GB" dirty="0"/>
              <a:t> separately to </a:t>
            </a:r>
            <a:r>
              <a:rPr lang="en-GB" b="1" dirty="0"/>
              <a:t>avoid JSONB bloating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   ✅ </a:t>
            </a:r>
            <a:r>
              <a:rPr lang="en-GB" b="1" dirty="0"/>
              <a:t>Cache Query Results for AI Pipelines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Precompute and store results for </a:t>
            </a:r>
            <a:r>
              <a:rPr lang="en-GB" b="1" dirty="0"/>
              <a:t>frequent queries</a:t>
            </a:r>
            <a:r>
              <a:rPr lang="en-GB" dirty="0"/>
              <a:t> to improve response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1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33</TotalTime>
  <Words>865</Words>
  <Application>Microsoft Macintosh PowerPoint</Application>
  <PresentationFormat>Widescreen</PresentationFormat>
  <Paragraphs>103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Integrating Vector, Relational, and JSON Data</vt:lpstr>
      <vt:lpstr>PowerPoint Presentation</vt:lpstr>
      <vt:lpstr>Plan for the session</vt:lpstr>
      <vt:lpstr>Leveraging Multiple Data Types for AI-Powered Workflows</vt:lpstr>
      <vt:lpstr>Breaking Down the Query Stack</vt:lpstr>
      <vt:lpstr>Query Flow: Retrieving Context-Rich Data</vt:lpstr>
      <vt:lpstr>Demo</vt:lpstr>
      <vt:lpstr>Real-World Scenarios That Benefit from Hybrid Data</vt:lpstr>
      <vt:lpstr>Optimizing Multi-Modal Queries in PostgreSQL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9</cp:revision>
  <dcterms:created xsi:type="dcterms:W3CDTF">2025-06-26T06:06:10Z</dcterms:created>
  <dcterms:modified xsi:type="dcterms:W3CDTF">2025-06-29T19:44:54Z</dcterms:modified>
</cp:coreProperties>
</file>