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9" r:id="rId1"/>
  </p:sldMasterIdLst>
  <p:notesMasterIdLst>
    <p:notesMasterId r:id="rId12"/>
  </p:notesMasterIdLst>
  <p:sldIdLst>
    <p:sldId id="256" r:id="rId2"/>
    <p:sldId id="259" r:id="rId3"/>
    <p:sldId id="258" r:id="rId4"/>
    <p:sldId id="323" r:id="rId5"/>
    <p:sldId id="324" r:id="rId6"/>
    <p:sldId id="325" r:id="rId7"/>
    <p:sldId id="326" r:id="rId8"/>
    <p:sldId id="327" r:id="rId9"/>
    <p:sldId id="328" r:id="rId10"/>
    <p:sldId id="337"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418"/>
    <p:restoredTop sz="94703"/>
  </p:normalViewPr>
  <p:slideViewPr>
    <p:cSldViewPr snapToGrid="0">
      <p:cViewPr varScale="1">
        <p:scale>
          <a:sx n="100" d="100"/>
          <a:sy n="100" d="100"/>
        </p:scale>
        <p:origin x="192" y="7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5DA2908-672F-DC48-8CAD-AEE711B947DA}" type="datetimeFigureOut">
              <a:rPr lang="en-US" smtClean="0"/>
              <a:t>6/26/25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6689AC-D979-8F40-9576-8927489825F5}" type="slidenum">
              <a:rPr lang="en-US" smtClean="0"/>
              <a:t>‹#›</a:t>
            </a:fld>
            <a:endParaRPr lang="en-US"/>
          </a:p>
        </p:txBody>
      </p:sp>
    </p:spTree>
    <p:extLst>
      <p:ext uri="{BB962C8B-B14F-4D97-AF65-F5344CB8AC3E}">
        <p14:creationId xmlns:p14="http://schemas.microsoft.com/office/powerpoint/2010/main" val="4676627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a:t>1. Embedding Storage (Reveal 1):</a:t>
            </a:r>
          </a:p>
          <a:p>
            <a:r>
              <a:rPr lang="en-GB" dirty="0"/>
              <a:t>"A vector store begins with the ability to store embeddings. These are high-dimensional numerical representations of data, like text or images, that capture their semantic meaning. For example, the phrase 'climate change' and 'global warming' might have similar embeddings because they mean similar things. The storage layer is where these embeddings are organized and kept ready for fast access."</a:t>
            </a:r>
          </a:p>
          <a:p>
            <a:r>
              <a:rPr lang="en-GB" b="1" dirty="0"/>
              <a:t>2. Similarity Search (Reveal 2):</a:t>
            </a:r>
          </a:p>
          <a:p>
            <a:r>
              <a:rPr lang="en-GB" dirty="0"/>
              <a:t>"One of the core functions of a vector store is similarity search. This is what enables tasks like finding documents, images, or products that are most similar to a query. For example, searching for 'best programming books' retrieves results like 'Python tutorials' or 'Learn JavaScript,' because their embeddings are close to each other in the vector space."</a:t>
            </a:r>
          </a:p>
          <a:p>
            <a:r>
              <a:rPr lang="en-GB" b="1" dirty="0"/>
              <a:t>3. Indexing Mechanisms (Reveal 3):</a:t>
            </a:r>
          </a:p>
          <a:p>
            <a:r>
              <a:rPr lang="en-GB" dirty="0"/>
              <a:t>"To make similarity search fast and scalable, vector stores rely on indexing mechanisms. These are data structures and algorithms—like HNSW (Hierarchical Navigable Small World graphs)—that optimize the process of finding nearest </a:t>
            </a:r>
            <a:r>
              <a:rPr lang="en-GB" dirty="0" err="1"/>
              <a:t>neighbors</a:t>
            </a:r>
            <a:r>
              <a:rPr lang="en-GB" dirty="0"/>
              <a:t> in high-dimensional space. Without these, searching through millions of vectors would be computationally expensive."</a:t>
            </a:r>
          </a:p>
          <a:p>
            <a:r>
              <a:rPr lang="en-GB" b="1" dirty="0"/>
              <a:t>4. Required Key Features (Reveal 4):</a:t>
            </a:r>
          </a:p>
          <a:p>
            <a:r>
              <a:rPr lang="en-GB" dirty="0"/>
              <a:t>"Together, embedding storage, similarity search, and indexing form the core functionality of a vector store. These features allow us to efficiently store and query embeddings, enabling applications like semantic search, recommendation systems, and more."</a:t>
            </a:r>
          </a:p>
          <a:p>
            <a:r>
              <a:rPr lang="en-GB" b="1" dirty="0"/>
              <a:t>5. Core Components of a Vector Store (Reveal 5):</a:t>
            </a:r>
          </a:p>
          <a:p>
            <a:r>
              <a:rPr lang="en-GB" dirty="0"/>
              <a:t>"Now, let’s break down the core components that make up a vector store into four main categories: storage layer, indexing, query engine, and integration capabilities. These components work together to deliver the functionality we just discussed."</a:t>
            </a:r>
          </a:p>
          <a:p>
            <a:r>
              <a:rPr lang="en-GB" b="1" dirty="0"/>
              <a:t>6. Storage Layer (Reveal 6):</a:t>
            </a:r>
          </a:p>
          <a:p>
            <a:r>
              <a:rPr lang="en-GB" dirty="0"/>
              <a:t>"The storage layer handles the organization and persistence of embeddings. This ensures that we can efficiently store high-dimensional data while scaling up to handle millions or even billions of vectors."</a:t>
            </a:r>
          </a:p>
          <a:p>
            <a:r>
              <a:rPr lang="en-GB" b="1" dirty="0"/>
              <a:t>7. Indexing (Reveal 7):</a:t>
            </a:r>
          </a:p>
          <a:p>
            <a:r>
              <a:rPr lang="en-GB" dirty="0"/>
              <a:t>"Indexing is key to fast search and retrieval. As mentioned earlier, it uses specialized algorithms like HNSW to structure the vectors in a way that reduces the search space for similarity queries."</a:t>
            </a:r>
          </a:p>
          <a:p>
            <a:r>
              <a:rPr lang="en-GB" b="1" dirty="0"/>
              <a:t>8. Query Engine (Reveal 8):</a:t>
            </a:r>
          </a:p>
          <a:p>
            <a:r>
              <a:rPr lang="en-GB" dirty="0"/>
              <a:t>"The query engine is where the actual similarity search happens. It compares the query vector to stored vectors using metrics like cosine similarity or Euclidean distance. The query engine is also where filtering and ranking take place to refine the results."</a:t>
            </a:r>
          </a:p>
          <a:p>
            <a:r>
              <a:rPr lang="en-GB" b="1" dirty="0"/>
              <a:t>9. Integration Capabilities (Reveal 9):</a:t>
            </a:r>
          </a:p>
          <a:p>
            <a:r>
              <a:rPr lang="en-GB" dirty="0"/>
              <a:t>"Finally, integration capabilities are what allow vector stores to work seamlessly with other systems. For example, integrating with APIs, LLMs, or traditional databases. This flexibility makes it possible to embed vector search into existing AI workflows."</a:t>
            </a:r>
          </a:p>
          <a:p>
            <a:r>
              <a:rPr lang="en-GB" b="1" dirty="0"/>
              <a:t>10. Workflow Overview (Reveal 10):</a:t>
            </a:r>
          </a:p>
          <a:p>
            <a:r>
              <a:rPr lang="en-GB" dirty="0"/>
              <a:t>"Now let’s look at how these components interact in a typical workflow. This step-by-step process shows how data flows through a vector store."</a:t>
            </a:r>
          </a:p>
          <a:p>
            <a:r>
              <a:rPr lang="en-GB" b="1" dirty="0"/>
              <a:t>11. Insert Embedding (Reveal 11):</a:t>
            </a:r>
          </a:p>
          <a:p>
            <a:r>
              <a:rPr lang="en-GB" dirty="0"/>
              <a:t>"The first step is inserting an embedding into the vector store. This happens after a model like BERT or GPT converts raw data into a vector."</a:t>
            </a:r>
          </a:p>
          <a:p>
            <a:r>
              <a:rPr lang="en-GB" b="1" dirty="0"/>
              <a:t>12. Build Index (Reveal 12):</a:t>
            </a:r>
          </a:p>
          <a:p>
            <a:r>
              <a:rPr lang="en-GB" dirty="0"/>
              <a:t>"Once an embedding is added, the index is updated to reflect its position in the vector space. This step ensures that the system can find it efficiently during queries."</a:t>
            </a:r>
          </a:p>
          <a:p>
            <a:r>
              <a:rPr lang="en-GB" b="1" dirty="0"/>
              <a:t>13. Query (Reveal 13):</a:t>
            </a:r>
          </a:p>
          <a:p>
            <a:r>
              <a:rPr lang="en-GB" dirty="0"/>
              <a:t>"When a query is submitted, it is converted into an embedding, which is then matched against the stored embeddings using the index. This step narrows down potential matches."</a:t>
            </a:r>
          </a:p>
          <a:p>
            <a:r>
              <a:rPr lang="en-GB" b="1" dirty="0"/>
              <a:t>14. Similarity Search (Reveal 14):</a:t>
            </a:r>
          </a:p>
          <a:p>
            <a:r>
              <a:rPr lang="en-GB" dirty="0"/>
              <a:t>"Next, the system performs similarity search to find the vectors closest to the query embedding based on cosine similarity, Euclidean distance, or other metrics."</a:t>
            </a:r>
          </a:p>
          <a:p>
            <a:r>
              <a:rPr lang="en-GB" b="1" dirty="0"/>
              <a:t>15. Return Result (Reveal 15):</a:t>
            </a:r>
          </a:p>
          <a:p>
            <a:r>
              <a:rPr lang="en-GB" dirty="0"/>
              <a:t>"Finally, the results are ranked and returned to the user. These results could be documents, images, or any other content that matches the query semantically."</a:t>
            </a:r>
          </a:p>
          <a:p>
            <a:endParaRPr lang="en-GB" dirty="0"/>
          </a:p>
          <a:p>
            <a:endParaRPr lang="en-GB" dirty="0"/>
          </a:p>
          <a:p>
            <a:r>
              <a:rPr lang="en-GB" dirty="0"/>
              <a:t>"This entire workflow—powered by embedding storage, indexing, and efficient querying—forms the backbone of modern AI applications like semantic search, recommendation systems, and Q&amp;A. In the next slide, we’ll look at why traditional databases struggle with these kinds of tasks and why vector stores are essential."</a:t>
            </a:r>
          </a:p>
          <a:p>
            <a:endParaRPr lang="en-US" dirty="0"/>
          </a:p>
        </p:txBody>
      </p:sp>
      <p:sp>
        <p:nvSpPr>
          <p:cNvPr id="4" name="Slide Number Placeholder 3"/>
          <p:cNvSpPr>
            <a:spLocks noGrp="1"/>
          </p:cNvSpPr>
          <p:nvPr>
            <p:ph type="sldNum" sz="quarter" idx="5"/>
          </p:nvPr>
        </p:nvSpPr>
        <p:spPr/>
        <p:txBody>
          <a:bodyPr/>
          <a:lstStyle/>
          <a:p>
            <a:fld id="{736D64D0-2C69-4527-83D1-E8DFDFF7AD08}" type="slidenum">
              <a:rPr lang="en-US" smtClean="0"/>
              <a:t>4</a:t>
            </a:fld>
            <a:endParaRPr lang="en-US"/>
          </a:p>
        </p:txBody>
      </p:sp>
    </p:spTree>
    <p:extLst>
      <p:ext uri="{BB962C8B-B14F-4D97-AF65-F5344CB8AC3E}">
        <p14:creationId xmlns:p14="http://schemas.microsoft.com/office/powerpoint/2010/main" val="3749278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a:t>Postgres is more than just a relational database—it’s a versatile platform that supports multiple data types and modern use cases. Let’s look at why it’s a great choice for vector storage and AI workflows.</a:t>
            </a:r>
          </a:p>
          <a:p>
            <a:endParaRPr lang="en-GB" b="1" dirty="0"/>
          </a:p>
          <a:p>
            <a:r>
              <a:rPr lang="en-GB" b="1" dirty="0"/>
              <a:t>1. Unified Database for Multiple Data Types:</a:t>
            </a:r>
          </a:p>
          <a:p>
            <a:endParaRPr lang="en-GB" b="1" dirty="0"/>
          </a:p>
          <a:p>
            <a:r>
              <a:rPr lang="en-GB" b="1" dirty="0"/>
              <a:t>•Postgres supports relational data, JSON, and vector embeddings in one system.</a:t>
            </a:r>
          </a:p>
          <a:p>
            <a:endParaRPr lang="en-GB" b="1" dirty="0"/>
          </a:p>
          <a:p>
            <a:r>
              <a:rPr lang="en-GB" b="1" dirty="0"/>
              <a:t>•Enables hybrid queries that combine structured filters (e.g., price, location) with semantic similarity search.</a:t>
            </a:r>
          </a:p>
          <a:p>
            <a:endParaRPr lang="en-GB" b="1" dirty="0"/>
          </a:p>
          <a:p>
            <a:r>
              <a:rPr lang="en-GB" b="1" dirty="0"/>
              <a:t>Example:</a:t>
            </a:r>
          </a:p>
          <a:p>
            <a:endParaRPr lang="en-GB" b="1" dirty="0"/>
          </a:p>
          <a:p>
            <a:r>
              <a:rPr lang="en-GB" b="1" dirty="0"/>
              <a:t>•"Retrieve hotels in London with a pool (structured query) that are similar to 'luxury resorts' (vector query)."</a:t>
            </a:r>
          </a:p>
          <a:p>
            <a:endParaRPr lang="en-GB" b="1" dirty="0"/>
          </a:p>
          <a:p>
            <a:r>
              <a:rPr lang="en-GB" b="1" dirty="0"/>
              <a:t>2. Familiarity and Ecosystem:</a:t>
            </a:r>
          </a:p>
          <a:p>
            <a:endParaRPr lang="en-GB" b="1" dirty="0"/>
          </a:p>
          <a:p>
            <a:r>
              <a:rPr lang="en-GB" b="1" dirty="0"/>
              <a:t>•Widely used by developers, making it easier to adopt without significant learning curves.</a:t>
            </a:r>
          </a:p>
          <a:p>
            <a:endParaRPr lang="en-GB" b="1" dirty="0"/>
          </a:p>
          <a:p>
            <a:r>
              <a:rPr lang="en-GB" b="1" dirty="0"/>
              <a:t>•Compatible with many tools and frameworks in the Postgres ecosystem.</a:t>
            </a:r>
          </a:p>
          <a:p>
            <a:endParaRPr lang="en-GB" b="1" dirty="0"/>
          </a:p>
          <a:p>
            <a:r>
              <a:rPr lang="en-GB" b="1" dirty="0"/>
              <a:t>Example:</a:t>
            </a:r>
          </a:p>
          <a:p>
            <a:endParaRPr lang="en-GB" b="1" dirty="0"/>
          </a:p>
          <a:p>
            <a:r>
              <a:rPr lang="en-GB" b="1" dirty="0"/>
              <a:t>•"If your team already uses Postgres, adding vector capabilities through </a:t>
            </a:r>
            <a:r>
              <a:rPr lang="en-GB" b="1" dirty="0" err="1"/>
              <a:t>pgvector</a:t>
            </a:r>
            <a:r>
              <a:rPr lang="en-GB" b="1" dirty="0"/>
              <a:t> is a seamless transition."</a:t>
            </a:r>
          </a:p>
          <a:p>
            <a:endParaRPr lang="en-GB" b="1" dirty="0"/>
          </a:p>
          <a:p>
            <a:r>
              <a:rPr lang="en-GB" b="1" dirty="0"/>
              <a:t>3. Open Source and Extensible:</a:t>
            </a:r>
          </a:p>
          <a:p>
            <a:endParaRPr lang="en-GB" b="1" dirty="0"/>
          </a:p>
          <a:p>
            <a:r>
              <a:rPr lang="en-GB" b="1" dirty="0"/>
              <a:t>•No vendor lock-in, with community-driven innovation.</a:t>
            </a:r>
          </a:p>
          <a:p>
            <a:endParaRPr lang="en-GB" b="1" dirty="0"/>
          </a:p>
          <a:p>
            <a:r>
              <a:rPr lang="en-GB" b="1" dirty="0"/>
              <a:t>•Extensions like </a:t>
            </a:r>
            <a:r>
              <a:rPr lang="en-GB" b="1" dirty="0" err="1"/>
              <a:t>pgvector</a:t>
            </a:r>
            <a:r>
              <a:rPr lang="en-GB" b="1" dirty="0"/>
              <a:t> provide robust vector capabilities.</a:t>
            </a:r>
          </a:p>
          <a:p>
            <a:endParaRPr lang="en-GB" b="1" dirty="0"/>
          </a:p>
          <a:p>
            <a:r>
              <a:rPr lang="en-GB" b="1" dirty="0"/>
              <a:t>•Works well with Docker for quick deployments.</a:t>
            </a:r>
          </a:p>
          <a:p>
            <a:endParaRPr lang="en-GB" b="1" dirty="0"/>
          </a:p>
          <a:p>
            <a:r>
              <a:rPr lang="en-GB" b="1" dirty="0"/>
              <a:t>4. Integration with Existing Workflows:</a:t>
            </a:r>
          </a:p>
          <a:p>
            <a:endParaRPr lang="en-GB" b="1" dirty="0"/>
          </a:p>
          <a:p>
            <a:r>
              <a:rPr lang="en-GB" b="1" dirty="0"/>
              <a:t>•Combines well with relational operations, making it ideal for applications requiring metadata alongside embeddings.</a:t>
            </a:r>
          </a:p>
          <a:p>
            <a:endParaRPr lang="en-GB" b="1" dirty="0"/>
          </a:p>
          <a:p>
            <a:r>
              <a:rPr lang="en-GB" b="1" dirty="0"/>
              <a:t>Example:</a:t>
            </a:r>
          </a:p>
          <a:p>
            <a:endParaRPr lang="en-GB" b="1" dirty="0"/>
          </a:p>
          <a:p>
            <a:r>
              <a:rPr lang="en-GB" b="1" dirty="0"/>
              <a:t>•"For a product recommendation engine, use embeddings for similarity search while joining relational tables for inventory or pricing."</a:t>
            </a:r>
          </a:p>
          <a:p>
            <a:endParaRPr lang="en-GB" b="1" dirty="0"/>
          </a:p>
          <a:p>
            <a:r>
              <a:rPr lang="en-GB" b="1" dirty="0"/>
              <a:t>5. Scalability and Performance:</a:t>
            </a:r>
          </a:p>
          <a:p>
            <a:endParaRPr lang="en-GB" b="1" dirty="0"/>
          </a:p>
          <a:p>
            <a:r>
              <a:rPr lang="en-GB" b="1" dirty="0"/>
              <a:t>•Scales effectively for medium to large datasets.</a:t>
            </a:r>
          </a:p>
          <a:p>
            <a:endParaRPr lang="en-GB" b="1" dirty="0"/>
          </a:p>
          <a:p>
            <a:r>
              <a:rPr lang="en-GB" b="1" dirty="0"/>
              <a:t>•Supports parallel queries and indexing techniques like HNSW for performance optimization.</a:t>
            </a:r>
          </a:p>
          <a:p>
            <a:endParaRPr lang="en-GB" b="1" dirty="0"/>
          </a:p>
          <a:p>
            <a:endParaRPr lang="en-GB" b="1" dirty="0"/>
          </a:p>
          <a:p>
            <a:endParaRPr lang="en-GB" b="1" dirty="0"/>
          </a:p>
          <a:p>
            <a:r>
              <a:rPr lang="en-GB" b="1" dirty="0"/>
              <a:t>These benefits make Postgres a strong contender for organizations looking to integrate vector search into their workflows without adopting entirely new tools or systems. Next, we’ll compare Postgres to other vector solutions.</a:t>
            </a:r>
          </a:p>
        </p:txBody>
      </p:sp>
      <p:sp>
        <p:nvSpPr>
          <p:cNvPr id="4" name="Slide Number Placeholder 3"/>
          <p:cNvSpPr>
            <a:spLocks noGrp="1"/>
          </p:cNvSpPr>
          <p:nvPr>
            <p:ph type="sldNum" sz="quarter" idx="5"/>
          </p:nvPr>
        </p:nvSpPr>
        <p:spPr/>
        <p:txBody>
          <a:bodyPr/>
          <a:lstStyle/>
          <a:p>
            <a:fld id="{736D64D0-2C69-4527-83D1-E8DFDFF7AD08}" type="slidenum">
              <a:rPr lang="en-US" smtClean="0"/>
              <a:t>6</a:t>
            </a:fld>
            <a:endParaRPr lang="en-US"/>
          </a:p>
        </p:txBody>
      </p:sp>
    </p:spTree>
    <p:extLst>
      <p:ext uri="{BB962C8B-B14F-4D97-AF65-F5344CB8AC3E}">
        <p14:creationId xmlns:p14="http://schemas.microsoft.com/office/powerpoint/2010/main" val="10243079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a:t>Performance Optimizations:</a:t>
            </a:r>
            <a:endParaRPr lang="en-GB" dirty="0"/>
          </a:p>
          <a:p>
            <a:pPr>
              <a:buFont typeface="Arial" panose="020B0604020202020204" pitchFamily="34" charset="0"/>
              <a:buChar char="•"/>
            </a:pPr>
            <a:r>
              <a:rPr lang="en-GB" b="1" dirty="0"/>
              <a:t>Parallel Queries:</a:t>
            </a:r>
            <a:endParaRPr lang="en-GB" dirty="0"/>
          </a:p>
          <a:p>
            <a:pPr marL="742950" lvl="1" indent="-285750">
              <a:buFont typeface="Arial" panose="020B0604020202020204" pitchFamily="34" charset="0"/>
              <a:buChar char="•"/>
            </a:pPr>
            <a:r>
              <a:rPr lang="en-GB" dirty="0"/>
              <a:t>Postgres can process multiple queries simultaneously to improve throughput.</a:t>
            </a:r>
          </a:p>
          <a:p>
            <a:pPr>
              <a:buFont typeface="Arial" panose="020B0604020202020204" pitchFamily="34" charset="0"/>
              <a:buChar char="•"/>
            </a:pPr>
            <a:r>
              <a:rPr lang="en-GB" b="1" dirty="0"/>
              <a:t>Index Configuration:</a:t>
            </a:r>
            <a:endParaRPr lang="en-GB" dirty="0"/>
          </a:p>
          <a:p>
            <a:pPr marL="742950" lvl="1" indent="-285750">
              <a:buFont typeface="Arial" panose="020B0604020202020204" pitchFamily="34" charset="0"/>
              <a:buChar char="•"/>
            </a:pPr>
            <a:r>
              <a:rPr lang="en-GB" dirty="0"/>
              <a:t>Proper indexing ensures that even large datasets (millions of vectors) are queried efficiently.</a:t>
            </a:r>
          </a:p>
          <a:p>
            <a:pPr>
              <a:buFont typeface="Arial" panose="020B0604020202020204" pitchFamily="34" charset="0"/>
              <a:buChar char="•"/>
            </a:pPr>
            <a:r>
              <a:rPr lang="en-GB" b="1" dirty="0"/>
              <a:t>Partitioning:</a:t>
            </a:r>
            <a:endParaRPr lang="en-GB" dirty="0"/>
          </a:p>
          <a:p>
            <a:pPr marL="742950" lvl="1" indent="-285750">
              <a:buFont typeface="Arial" panose="020B0604020202020204" pitchFamily="34" charset="0"/>
              <a:buChar char="•"/>
            </a:pPr>
            <a:r>
              <a:rPr lang="en-GB" dirty="0"/>
              <a:t>Partition tables to improve performance for massive datasets.</a:t>
            </a:r>
          </a:p>
          <a:p>
            <a:r>
              <a:rPr lang="en-GB" b="1" dirty="0"/>
              <a:t>4. Real-World Example:</a:t>
            </a:r>
            <a:br>
              <a:rPr lang="en-GB" dirty="0"/>
            </a:br>
            <a:r>
              <a:rPr lang="en-GB" b="1" dirty="0"/>
              <a:t>Scenario:</a:t>
            </a:r>
            <a:br>
              <a:rPr lang="en-GB" dirty="0"/>
            </a:br>
            <a:r>
              <a:rPr lang="en-GB" dirty="0"/>
              <a:t>"An e-commerce platform uses Postgres to store product embeddings and retrieve similar products:</a:t>
            </a:r>
          </a:p>
          <a:p>
            <a:pPr>
              <a:buFont typeface="Arial" panose="020B0604020202020204" pitchFamily="34" charset="0"/>
              <a:buChar char="•"/>
            </a:pPr>
            <a:r>
              <a:rPr lang="en-GB" b="1" dirty="0"/>
              <a:t>Query:</a:t>
            </a:r>
            <a:r>
              <a:rPr lang="en-GB" dirty="0"/>
              <a:t> Find products similar to 'noise-</a:t>
            </a:r>
            <a:r>
              <a:rPr lang="en-GB" dirty="0" err="1"/>
              <a:t>canceling</a:t>
            </a:r>
            <a:r>
              <a:rPr lang="en-GB" dirty="0"/>
              <a:t> headphones' (vector similarity).</a:t>
            </a:r>
          </a:p>
          <a:p>
            <a:pPr>
              <a:buFont typeface="Arial" panose="020B0604020202020204" pitchFamily="34" charset="0"/>
              <a:buChar char="•"/>
            </a:pPr>
            <a:r>
              <a:rPr lang="en-GB" b="1" dirty="0"/>
              <a:t>Filter:</a:t>
            </a:r>
            <a:r>
              <a:rPr lang="en-GB" dirty="0"/>
              <a:t> Only include products under $200 (relational query).</a:t>
            </a:r>
          </a:p>
          <a:p>
            <a:endParaRPr lang="en-US" dirty="0"/>
          </a:p>
        </p:txBody>
      </p:sp>
      <p:sp>
        <p:nvSpPr>
          <p:cNvPr id="4" name="Slide Number Placeholder 3"/>
          <p:cNvSpPr>
            <a:spLocks noGrp="1"/>
          </p:cNvSpPr>
          <p:nvPr>
            <p:ph type="sldNum" sz="quarter" idx="5"/>
          </p:nvPr>
        </p:nvSpPr>
        <p:spPr/>
        <p:txBody>
          <a:bodyPr/>
          <a:lstStyle/>
          <a:p>
            <a:fld id="{736D64D0-2C69-4527-83D1-E8DFDFF7AD08}" type="slidenum">
              <a:rPr lang="en-US" smtClean="0"/>
              <a:t>8</a:t>
            </a:fld>
            <a:endParaRPr lang="en-US"/>
          </a:p>
        </p:txBody>
      </p:sp>
    </p:spTree>
    <p:extLst>
      <p:ext uri="{BB962C8B-B14F-4D97-AF65-F5344CB8AC3E}">
        <p14:creationId xmlns:p14="http://schemas.microsoft.com/office/powerpoint/2010/main" val="22933832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89" name="Group 88"/>
          <p:cNvGrpSpPr/>
          <p:nvPr/>
        </p:nvGrpSpPr>
        <p:grpSpPr>
          <a:xfrm>
            <a:off x="-329674" y="-59376"/>
            <a:ext cx="12515851" cy="6923798"/>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1669293" y="1186483"/>
            <a:ext cx="8848345" cy="4477933"/>
            <a:chOff x="1669293" y="1186483"/>
            <a:chExt cx="8848345" cy="4477933"/>
          </a:xfrm>
        </p:grpSpPr>
        <p:sp>
          <p:nvSpPr>
            <p:cNvPr id="39" name="Rectangle 38"/>
            <p:cNvSpPr/>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759236" y="2075504"/>
            <a:ext cx="8679915" cy="1748729"/>
          </a:xfrm>
        </p:spPr>
        <p:txBody>
          <a:bodyPr bIns="0" anchor="b">
            <a:normAutofit/>
          </a:bodyPr>
          <a:lstStyle>
            <a:lvl1pPr algn="ctr">
              <a:lnSpc>
                <a:spcPct val="80000"/>
              </a:lnSpc>
              <a:defRPr sz="5400" spc="-150">
                <a:solidFill>
                  <a:srgbClr val="FFFEFF"/>
                </a:solidFill>
              </a:defRPr>
            </a:lvl1pPr>
          </a:lstStyle>
          <a:p>
            <a:r>
              <a:rPr lang="en-GB"/>
              <a:t>Click to edit Master title style</a:t>
            </a:r>
            <a:endParaRPr lang="en-US" dirty="0"/>
          </a:p>
        </p:txBody>
      </p:sp>
      <p:sp>
        <p:nvSpPr>
          <p:cNvPr id="3" name="Subtitle 2"/>
          <p:cNvSpPr>
            <a:spLocks noGrp="1"/>
          </p:cNvSpPr>
          <p:nvPr>
            <p:ph type="subTitle" idx="1"/>
          </p:nvPr>
        </p:nvSpPr>
        <p:spPr>
          <a:xfrm>
            <a:off x="1759237" y="3906266"/>
            <a:ext cx="8673427" cy="1322587"/>
          </a:xfrm>
        </p:spPr>
        <p:txBody>
          <a:bodyPr tIns="0">
            <a:normAutofit/>
          </a:bodyPr>
          <a:lstStyle>
            <a:lvl1pPr marL="0" indent="0" algn="ctr">
              <a:lnSpc>
                <a:spcPct val="100000"/>
              </a:lnSpc>
              <a:buNone/>
              <a:defRPr sz="1800" b="0">
                <a:solidFill>
                  <a:srgbClr val="FFFEFF"/>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fld id="{F6CCBF3A-D7FB-4B97-8FD5-6FFB20CB1E84}" type="datetimeFigureOut">
              <a:rPr lang="en-US" smtClean="0"/>
              <a:t>6/26/25</a:t>
            </a:fld>
            <a:endParaRPr lang="en-US"/>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a:p>
        </p:txBody>
      </p:sp>
      <p:sp>
        <p:nvSpPr>
          <p:cNvPr id="6" name="Slide Number Placeholder 5"/>
          <p:cNvSpPr>
            <a:spLocks noGrp="1"/>
          </p:cNvSpPr>
          <p:nvPr>
            <p:ph type="sldNum" sz="quarter" idx="12"/>
          </p:nvPr>
        </p:nvSpPr>
        <p:spPr>
          <a:xfrm>
            <a:off x="10469880" y="320040"/>
            <a:ext cx="914400" cy="320040"/>
          </a:xfrm>
        </p:spPr>
        <p:txBody>
          <a:bodyPr/>
          <a:lstStyle/>
          <a:p>
            <a:fld id="{3109D357-8067-4A1F-97B2-93C5160B78D9}" type="slidenum">
              <a:rPr lang="en-US" smtClean="0"/>
              <a:t>‹#›</a:t>
            </a:fld>
            <a:endParaRPr lang="en-US"/>
          </a:p>
        </p:txBody>
      </p:sp>
    </p:spTree>
    <p:extLst>
      <p:ext uri="{BB962C8B-B14F-4D97-AF65-F5344CB8AC3E}">
        <p14:creationId xmlns:p14="http://schemas.microsoft.com/office/powerpoint/2010/main" val="4248893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5" name="Group 74"/>
          <p:cNvGrpSpPr/>
          <p:nvPr/>
        </p:nvGrpSpPr>
        <p:grpSpPr>
          <a:xfrm>
            <a:off x="-417513"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800144"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1"/>
          </a:xfrm>
        </p:spPr>
        <p:txBody>
          <a:bodyPr/>
          <a:lstStyle>
            <a:lvl1pPr>
              <a:defRPr>
                <a:solidFill>
                  <a:srgbClr val="FFFEFF"/>
                </a:solidFill>
              </a:defRPr>
            </a:lvl1pPr>
          </a:lstStyle>
          <a:p>
            <a:r>
              <a:rPr lang="en-GB"/>
              <a:t>Click to edit Master title style</a:t>
            </a:r>
            <a:endParaRPr lang="en-US" dirty="0"/>
          </a:p>
        </p:txBody>
      </p:sp>
      <p:sp>
        <p:nvSpPr>
          <p:cNvPr id="3" name="Vertical Text Placeholder 2"/>
          <p:cNvSpPr>
            <a:spLocks noGrp="1"/>
          </p:cNvSpPr>
          <p:nvPr>
            <p:ph type="body" orient="vert" idx="1"/>
          </p:nvPr>
        </p:nvSpPr>
        <p:spPr>
          <a:xfrm>
            <a:off x="5109983" y="794719"/>
            <a:ext cx="6275035" cy="525709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F6CCBF3A-D7FB-4B97-8FD5-6FFB20CB1E84}" type="datetimeFigureOut">
              <a:rPr lang="en-US" smtClean="0"/>
              <a:t>6/26/25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09D357-8067-4A1F-97B2-93C5160B78D9}" type="slidenum">
              <a:rPr lang="en-US" smtClean="0"/>
              <a:t>‹#›</a:t>
            </a:fld>
            <a:endParaRPr lang="en-US"/>
          </a:p>
        </p:txBody>
      </p:sp>
    </p:spTree>
    <p:extLst>
      <p:ext uri="{BB962C8B-B14F-4D97-AF65-F5344CB8AC3E}">
        <p14:creationId xmlns:p14="http://schemas.microsoft.com/office/powerpoint/2010/main" val="32322809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5" name="Group 74"/>
          <p:cNvGrpSpPr/>
          <p:nvPr/>
        </p:nvGrpSpPr>
        <p:grpSpPr>
          <a:xfrm flipH="1">
            <a:off x="0"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7718948"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807437" y="2349925"/>
            <a:ext cx="3501195" cy="2456442"/>
          </a:xfrm>
        </p:spPr>
        <p:txBody>
          <a:bodyPr vert="eaVert"/>
          <a:lstStyle>
            <a:lvl1pPr algn="l">
              <a:lnSpc>
                <a:spcPct val="80000"/>
              </a:lnSpc>
              <a:defRPr>
                <a:solidFill>
                  <a:srgbClr val="FFFEFF"/>
                </a:solidFill>
              </a:defRPr>
            </a:lvl1pPr>
          </a:lstStyle>
          <a:p>
            <a:r>
              <a:rPr lang="en-GB"/>
              <a:t>Click to edit Master title style</a:t>
            </a:r>
            <a:endParaRPr lang="en-US" dirty="0"/>
          </a:p>
        </p:txBody>
      </p:sp>
      <p:sp>
        <p:nvSpPr>
          <p:cNvPr id="3" name="Vertical Text Placeholder 2"/>
          <p:cNvSpPr>
            <a:spLocks noGrp="1"/>
          </p:cNvSpPr>
          <p:nvPr>
            <p:ph type="body" orient="vert" idx="1"/>
          </p:nvPr>
        </p:nvSpPr>
        <p:spPr>
          <a:xfrm>
            <a:off x="802747" y="798444"/>
            <a:ext cx="6268622" cy="5257303"/>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a:xfrm>
            <a:off x="804672" y="320040"/>
            <a:ext cx="3657600" cy="320040"/>
          </a:xfrm>
        </p:spPr>
        <p:txBody>
          <a:bodyPr/>
          <a:lstStyle/>
          <a:p>
            <a:fld id="{F6CCBF3A-D7FB-4B97-8FD5-6FFB20CB1E84}" type="datetimeFigureOut">
              <a:rPr lang="en-US" smtClean="0"/>
              <a:t>6/26/25</a:t>
            </a:fld>
            <a:endParaRPr lang="en-US"/>
          </a:p>
        </p:txBody>
      </p:sp>
      <p:sp>
        <p:nvSpPr>
          <p:cNvPr id="5" name="Footer Placeholder 4"/>
          <p:cNvSpPr>
            <a:spLocks noGrp="1"/>
          </p:cNvSpPr>
          <p:nvPr>
            <p:ph type="ftr" sz="quarter" idx="11"/>
          </p:nvPr>
        </p:nvSpPr>
        <p:spPr>
          <a:xfrm>
            <a:off x="804672" y="6227064"/>
            <a:ext cx="10588752" cy="320040"/>
          </a:xfrm>
        </p:spPr>
        <p:txBody>
          <a:bodyPr/>
          <a:lstStyle/>
          <a:p>
            <a:endParaRPr lang="en-US"/>
          </a:p>
        </p:txBody>
      </p:sp>
      <p:sp>
        <p:nvSpPr>
          <p:cNvPr id="6" name="Slide Number Placeholder 5"/>
          <p:cNvSpPr>
            <a:spLocks noGrp="1"/>
          </p:cNvSpPr>
          <p:nvPr>
            <p:ph type="sldNum" sz="quarter" idx="12"/>
          </p:nvPr>
        </p:nvSpPr>
        <p:spPr>
          <a:xfrm>
            <a:off x="10469880" y="320040"/>
            <a:ext cx="914400" cy="320040"/>
          </a:xfrm>
        </p:spPr>
        <p:txBody>
          <a:bodyPr/>
          <a:lstStyle/>
          <a:p>
            <a:fld id="{3109D357-8067-4A1F-97B2-93C5160B78D9}" type="slidenum">
              <a:rPr lang="en-US" smtClean="0"/>
              <a:t>‹#›</a:t>
            </a:fld>
            <a:endParaRPr lang="en-US"/>
          </a:p>
        </p:txBody>
      </p:sp>
    </p:spTree>
    <p:extLst>
      <p:ext uri="{BB962C8B-B14F-4D97-AF65-F5344CB8AC3E}">
        <p14:creationId xmlns:p14="http://schemas.microsoft.com/office/powerpoint/2010/main" val="16612726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6" name="Slide Number Placeholder 5">
            <a:extLst>
              <a:ext uri="{FF2B5EF4-FFF2-40B4-BE49-F238E27FC236}">
                <a16:creationId xmlns:a16="http://schemas.microsoft.com/office/drawing/2014/main" id="{65954BA5-570B-4BB5-B3E7-33BEEF6B99BC}"/>
              </a:ext>
            </a:extLst>
          </p:cNvPr>
          <p:cNvSpPr>
            <a:spLocks noGrp="1"/>
          </p:cNvSpPr>
          <p:nvPr>
            <p:ph type="sldNum" sz="quarter" idx="10"/>
          </p:nvPr>
        </p:nvSpPr>
        <p:spPr/>
        <p:txBody>
          <a:bodyPr/>
          <a:lstStyle/>
          <a:p>
            <a:pPr algn="r"/>
            <a:fld id="{8FB4CE90-470A-43E3-A052-3E8AD880B4A5}" type="slidenum">
              <a:rPr lang="en-US" smtClean="0"/>
              <a:pPr algn="r"/>
              <a:t>‹#›</a:t>
            </a:fld>
            <a:endParaRPr lang="en-US"/>
          </a:p>
        </p:txBody>
      </p:sp>
      <p:sp>
        <p:nvSpPr>
          <p:cNvPr id="7" name="Footer Placeholder 6">
            <a:extLst>
              <a:ext uri="{FF2B5EF4-FFF2-40B4-BE49-F238E27FC236}">
                <a16:creationId xmlns:a16="http://schemas.microsoft.com/office/drawing/2014/main" id="{34F9F236-E5F1-497B-9D2D-66F8717F5BB0}"/>
              </a:ext>
            </a:extLst>
          </p:cNvPr>
          <p:cNvSpPr>
            <a:spLocks noGrp="1"/>
          </p:cNvSpPr>
          <p:nvPr>
            <p:ph type="ftr" sz="quarter" idx="11"/>
          </p:nvPr>
        </p:nvSpPr>
        <p:spPr/>
        <p:txBody>
          <a:bodyPr/>
          <a:lstStyle/>
          <a:p>
            <a:pPr algn="ctr">
              <a:lnSpc>
                <a:spcPct val="90000"/>
              </a:lnSpc>
              <a:spcBef>
                <a:spcPts val="1000"/>
              </a:spcBef>
            </a:pPr>
            <a:r>
              <a:rPr lang="en-US"/>
              <a:t>Confidential &amp; Proprietary – Not for Distribution</a:t>
            </a:r>
            <a:endParaRPr lang="en-US" dirty="0"/>
          </a:p>
        </p:txBody>
      </p:sp>
      <p:sp>
        <p:nvSpPr>
          <p:cNvPr id="9" name="Content Placeholder 8">
            <a:extLst>
              <a:ext uri="{FF2B5EF4-FFF2-40B4-BE49-F238E27FC236}">
                <a16:creationId xmlns:a16="http://schemas.microsoft.com/office/drawing/2014/main" id="{B199C20A-51FB-47CF-8539-89D6150A17E1}"/>
              </a:ext>
            </a:extLst>
          </p:cNvPr>
          <p:cNvSpPr>
            <a:spLocks noGrp="1"/>
          </p:cNvSpPr>
          <p:nvPr>
            <p:ph sz="quarter" idx="12"/>
          </p:nvPr>
        </p:nvSpPr>
        <p:spPr>
          <a:xfrm>
            <a:off x="241300" y="1443037"/>
            <a:ext cx="11734800" cy="470675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Tree>
    <p:extLst>
      <p:ext uri="{BB962C8B-B14F-4D97-AF65-F5344CB8AC3E}">
        <p14:creationId xmlns:p14="http://schemas.microsoft.com/office/powerpoint/2010/main" val="21211196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6" name="Slide Number Placeholder 5">
            <a:extLst>
              <a:ext uri="{FF2B5EF4-FFF2-40B4-BE49-F238E27FC236}">
                <a16:creationId xmlns:a16="http://schemas.microsoft.com/office/drawing/2014/main" id="{65954BA5-570B-4BB5-B3E7-33BEEF6B99BC}"/>
              </a:ext>
            </a:extLst>
          </p:cNvPr>
          <p:cNvSpPr>
            <a:spLocks noGrp="1"/>
          </p:cNvSpPr>
          <p:nvPr>
            <p:ph type="sldNum" sz="quarter" idx="10"/>
          </p:nvPr>
        </p:nvSpPr>
        <p:spPr/>
        <p:txBody>
          <a:bodyPr/>
          <a:lstStyle/>
          <a:p>
            <a:pPr algn="r"/>
            <a:fld id="{8FB4CE90-470A-43E3-A052-3E8AD880B4A5}" type="slidenum">
              <a:rPr lang="en-US" smtClean="0"/>
              <a:pPr algn="r"/>
              <a:t>‹#›</a:t>
            </a:fld>
            <a:endParaRPr lang="en-US"/>
          </a:p>
        </p:txBody>
      </p:sp>
      <p:sp>
        <p:nvSpPr>
          <p:cNvPr id="7" name="Footer Placeholder 6">
            <a:extLst>
              <a:ext uri="{FF2B5EF4-FFF2-40B4-BE49-F238E27FC236}">
                <a16:creationId xmlns:a16="http://schemas.microsoft.com/office/drawing/2014/main" id="{34F9F236-E5F1-497B-9D2D-66F8717F5BB0}"/>
              </a:ext>
            </a:extLst>
          </p:cNvPr>
          <p:cNvSpPr>
            <a:spLocks noGrp="1"/>
          </p:cNvSpPr>
          <p:nvPr>
            <p:ph type="ftr" sz="quarter" idx="11"/>
          </p:nvPr>
        </p:nvSpPr>
        <p:spPr/>
        <p:txBody>
          <a:bodyPr/>
          <a:lstStyle/>
          <a:p>
            <a:pPr algn="ctr">
              <a:lnSpc>
                <a:spcPct val="90000"/>
              </a:lnSpc>
              <a:spcBef>
                <a:spcPts val="1000"/>
              </a:spcBef>
            </a:pPr>
            <a:r>
              <a:rPr lang="en-US"/>
              <a:t>Confidential &amp; Proprietary – Not for Distribution</a:t>
            </a:r>
            <a:endParaRPr lang="en-US" dirty="0"/>
          </a:p>
        </p:txBody>
      </p:sp>
      <p:sp>
        <p:nvSpPr>
          <p:cNvPr id="9" name="Content Placeholder 8">
            <a:extLst>
              <a:ext uri="{FF2B5EF4-FFF2-40B4-BE49-F238E27FC236}">
                <a16:creationId xmlns:a16="http://schemas.microsoft.com/office/drawing/2014/main" id="{B199C20A-51FB-47CF-8539-89D6150A17E1}"/>
              </a:ext>
            </a:extLst>
          </p:cNvPr>
          <p:cNvSpPr>
            <a:spLocks noGrp="1"/>
          </p:cNvSpPr>
          <p:nvPr>
            <p:ph sz="quarter" idx="12"/>
          </p:nvPr>
        </p:nvSpPr>
        <p:spPr>
          <a:xfrm>
            <a:off x="241300" y="1443037"/>
            <a:ext cx="11734800" cy="470675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Tree>
    <p:extLst>
      <p:ext uri="{BB962C8B-B14F-4D97-AF65-F5344CB8AC3E}">
        <p14:creationId xmlns:p14="http://schemas.microsoft.com/office/powerpoint/2010/main" val="1466028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6" name="Slide Number Placeholder 5">
            <a:extLst>
              <a:ext uri="{FF2B5EF4-FFF2-40B4-BE49-F238E27FC236}">
                <a16:creationId xmlns:a16="http://schemas.microsoft.com/office/drawing/2014/main" id="{65954BA5-570B-4BB5-B3E7-33BEEF6B99BC}"/>
              </a:ext>
            </a:extLst>
          </p:cNvPr>
          <p:cNvSpPr>
            <a:spLocks noGrp="1"/>
          </p:cNvSpPr>
          <p:nvPr>
            <p:ph type="sldNum" sz="quarter" idx="10"/>
          </p:nvPr>
        </p:nvSpPr>
        <p:spPr/>
        <p:txBody>
          <a:bodyPr/>
          <a:lstStyle/>
          <a:p>
            <a:pPr algn="r"/>
            <a:fld id="{8FB4CE90-470A-43E3-A052-3E8AD880B4A5}" type="slidenum">
              <a:rPr lang="en-US" smtClean="0"/>
              <a:pPr algn="r"/>
              <a:t>‹#›</a:t>
            </a:fld>
            <a:endParaRPr lang="en-US"/>
          </a:p>
        </p:txBody>
      </p:sp>
      <p:sp>
        <p:nvSpPr>
          <p:cNvPr id="7" name="Footer Placeholder 6">
            <a:extLst>
              <a:ext uri="{FF2B5EF4-FFF2-40B4-BE49-F238E27FC236}">
                <a16:creationId xmlns:a16="http://schemas.microsoft.com/office/drawing/2014/main" id="{34F9F236-E5F1-497B-9D2D-66F8717F5BB0}"/>
              </a:ext>
            </a:extLst>
          </p:cNvPr>
          <p:cNvSpPr>
            <a:spLocks noGrp="1"/>
          </p:cNvSpPr>
          <p:nvPr>
            <p:ph type="ftr" sz="quarter" idx="11"/>
          </p:nvPr>
        </p:nvSpPr>
        <p:spPr/>
        <p:txBody>
          <a:bodyPr/>
          <a:lstStyle/>
          <a:p>
            <a:pPr algn="ctr">
              <a:lnSpc>
                <a:spcPct val="90000"/>
              </a:lnSpc>
              <a:spcBef>
                <a:spcPts val="1000"/>
              </a:spcBef>
            </a:pPr>
            <a:r>
              <a:rPr lang="en-US"/>
              <a:t>Confidential &amp; Proprietary – Not for Distribution</a:t>
            </a:r>
            <a:endParaRPr lang="en-US" dirty="0"/>
          </a:p>
        </p:txBody>
      </p:sp>
      <p:sp>
        <p:nvSpPr>
          <p:cNvPr id="9" name="Content Placeholder 8">
            <a:extLst>
              <a:ext uri="{FF2B5EF4-FFF2-40B4-BE49-F238E27FC236}">
                <a16:creationId xmlns:a16="http://schemas.microsoft.com/office/drawing/2014/main" id="{B199C20A-51FB-47CF-8539-89D6150A17E1}"/>
              </a:ext>
            </a:extLst>
          </p:cNvPr>
          <p:cNvSpPr>
            <a:spLocks noGrp="1"/>
          </p:cNvSpPr>
          <p:nvPr>
            <p:ph sz="quarter" idx="12"/>
          </p:nvPr>
        </p:nvSpPr>
        <p:spPr>
          <a:xfrm>
            <a:off x="241300" y="1443037"/>
            <a:ext cx="11734800" cy="470675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Tree>
    <p:extLst>
      <p:ext uri="{BB962C8B-B14F-4D97-AF65-F5344CB8AC3E}">
        <p14:creationId xmlns:p14="http://schemas.microsoft.com/office/powerpoint/2010/main" val="20907863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4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6" name="Slide Number Placeholder 5">
            <a:extLst>
              <a:ext uri="{FF2B5EF4-FFF2-40B4-BE49-F238E27FC236}">
                <a16:creationId xmlns:a16="http://schemas.microsoft.com/office/drawing/2014/main" id="{65954BA5-570B-4BB5-B3E7-33BEEF6B99BC}"/>
              </a:ext>
            </a:extLst>
          </p:cNvPr>
          <p:cNvSpPr>
            <a:spLocks noGrp="1"/>
          </p:cNvSpPr>
          <p:nvPr>
            <p:ph type="sldNum" sz="quarter" idx="10"/>
          </p:nvPr>
        </p:nvSpPr>
        <p:spPr/>
        <p:txBody>
          <a:bodyPr/>
          <a:lstStyle/>
          <a:p>
            <a:pPr algn="r"/>
            <a:fld id="{8FB4CE90-470A-43E3-A052-3E8AD880B4A5}" type="slidenum">
              <a:rPr lang="en-US" smtClean="0"/>
              <a:pPr algn="r"/>
              <a:t>‹#›</a:t>
            </a:fld>
            <a:endParaRPr lang="en-US"/>
          </a:p>
        </p:txBody>
      </p:sp>
      <p:sp>
        <p:nvSpPr>
          <p:cNvPr id="7" name="Footer Placeholder 6">
            <a:extLst>
              <a:ext uri="{FF2B5EF4-FFF2-40B4-BE49-F238E27FC236}">
                <a16:creationId xmlns:a16="http://schemas.microsoft.com/office/drawing/2014/main" id="{34F9F236-E5F1-497B-9D2D-66F8717F5BB0}"/>
              </a:ext>
            </a:extLst>
          </p:cNvPr>
          <p:cNvSpPr>
            <a:spLocks noGrp="1"/>
          </p:cNvSpPr>
          <p:nvPr>
            <p:ph type="ftr" sz="quarter" idx="11"/>
          </p:nvPr>
        </p:nvSpPr>
        <p:spPr/>
        <p:txBody>
          <a:bodyPr/>
          <a:lstStyle/>
          <a:p>
            <a:pPr algn="ctr">
              <a:lnSpc>
                <a:spcPct val="90000"/>
              </a:lnSpc>
              <a:spcBef>
                <a:spcPts val="1000"/>
              </a:spcBef>
            </a:pPr>
            <a:r>
              <a:rPr lang="en-US"/>
              <a:t>Confidential &amp; Proprietary – Not for Distribution</a:t>
            </a:r>
            <a:endParaRPr lang="en-US" dirty="0"/>
          </a:p>
        </p:txBody>
      </p:sp>
      <p:sp>
        <p:nvSpPr>
          <p:cNvPr id="9" name="Content Placeholder 8">
            <a:extLst>
              <a:ext uri="{FF2B5EF4-FFF2-40B4-BE49-F238E27FC236}">
                <a16:creationId xmlns:a16="http://schemas.microsoft.com/office/drawing/2014/main" id="{B199C20A-51FB-47CF-8539-89D6150A17E1}"/>
              </a:ext>
            </a:extLst>
          </p:cNvPr>
          <p:cNvSpPr>
            <a:spLocks noGrp="1"/>
          </p:cNvSpPr>
          <p:nvPr>
            <p:ph sz="quarter" idx="12"/>
          </p:nvPr>
        </p:nvSpPr>
        <p:spPr>
          <a:xfrm>
            <a:off x="241300" y="1443037"/>
            <a:ext cx="11734800" cy="470675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Tree>
    <p:extLst>
      <p:ext uri="{BB962C8B-B14F-4D97-AF65-F5344CB8AC3E}">
        <p14:creationId xmlns:p14="http://schemas.microsoft.com/office/powerpoint/2010/main" val="33192023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5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6" name="Slide Number Placeholder 5">
            <a:extLst>
              <a:ext uri="{FF2B5EF4-FFF2-40B4-BE49-F238E27FC236}">
                <a16:creationId xmlns:a16="http://schemas.microsoft.com/office/drawing/2014/main" id="{65954BA5-570B-4BB5-B3E7-33BEEF6B99BC}"/>
              </a:ext>
            </a:extLst>
          </p:cNvPr>
          <p:cNvSpPr>
            <a:spLocks noGrp="1"/>
          </p:cNvSpPr>
          <p:nvPr>
            <p:ph type="sldNum" sz="quarter" idx="10"/>
          </p:nvPr>
        </p:nvSpPr>
        <p:spPr/>
        <p:txBody>
          <a:bodyPr/>
          <a:lstStyle/>
          <a:p>
            <a:pPr algn="r"/>
            <a:fld id="{8FB4CE90-470A-43E3-A052-3E8AD880B4A5}" type="slidenum">
              <a:rPr lang="en-US" smtClean="0"/>
              <a:pPr algn="r"/>
              <a:t>‹#›</a:t>
            </a:fld>
            <a:endParaRPr lang="en-US"/>
          </a:p>
        </p:txBody>
      </p:sp>
      <p:sp>
        <p:nvSpPr>
          <p:cNvPr id="7" name="Footer Placeholder 6">
            <a:extLst>
              <a:ext uri="{FF2B5EF4-FFF2-40B4-BE49-F238E27FC236}">
                <a16:creationId xmlns:a16="http://schemas.microsoft.com/office/drawing/2014/main" id="{34F9F236-E5F1-497B-9D2D-66F8717F5BB0}"/>
              </a:ext>
            </a:extLst>
          </p:cNvPr>
          <p:cNvSpPr>
            <a:spLocks noGrp="1"/>
          </p:cNvSpPr>
          <p:nvPr>
            <p:ph type="ftr" sz="quarter" idx="11"/>
          </p:nvPr>
        </p:nvSpPr>
        <p:spPr/>
        <p:txBody>
          <a:bodyPr/>
          <a:lstStyle/>
          <a:p>
            <a:pPr algn="ctr">
              <a:lnSpc>
                <a:spcPct val="90000"/>
              </a:lnSpc>
              <a:spcBef>
                <a:spcPts val="1000"/>
              </a:spcBef>
            </a:pPr>
            <a:r>
              <a:rPr lang="en-US"/>
              <a:t>Confidential &amp; Proprietary – Not for Distribution</a:t>
            </a:r>
            <a:endParaRPr lang="en-US" dirty="0"/>
          </a:p>
        </p:txBody>
      </p:sp>
      <p:sp>
        <p:nvSpPr>
          <p:cNvPr id="9" name="Content Placeholder 8">
            <a:extLst>
              <a:ext uri="{FF2B5EF4-FFF2-40B4-BE49-F238E27FC236}">
                <a16:creationId xmlns:a16="http://schemas.microsoft.com/office/drawing/2014/main" id="{B199C20A-51FB-47CF-8539-89D6150A17E1}"/>
              </a:ext>
            </a:extLst>
          </p:cNvPr>
          <p:cNvSpPr>
            <a:spLocks noGrp="1"/>
          </p:cNvSpPr>
          <p:nvPr>
            <p:ph sz="quarter" idx="12"/>
          </p:nvPr>
        </p:nvSpPr>
        <p:spPr>
          <a:xfrm>
            <a:off x="241300" y="1443037"/>
            <a:ext cx="11734800" cy="470675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Tree>
    <p:extLst>
      <p:ext uri="{BB962C8B-B14F-4D97-AF65-F5344CB8AC3E}">
        <p14:creationId xmlns:p14="http://schemas.microsoft.com/office/powerpoint/2010/main" val="22686249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6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6" name="Slide Number Placeholder 5">
            <a:extLst>
              <a:ext uri="{FF2B5EF4-FFF2-40B4-BE49-F238E27FC236}">
                <a16:creationId xmlns:a16="http://schemas.microsoft.com/office/drawing/2014/main" id="{65954BA5-570B-4BB5-B3E7-33BEEF6B99BC}"/>
              </a:ext>
            </a:extLst>
          </p:cNvPr>
          <p:cNvSpPr>
            <a:spLocks noGrp="1"/>
          </p:cNvSpPr>
          <p:nvPr>
            <p:ph type="sldNum" sz="quarter" idx="10"/>
          </p:nvPr>
        </p:nvSpPr>
        <p:spPr/>
        <p:txBody>
          <a:bodyPr/>
          <a:lstStyle/>
          <a:p>
            <a:pPr algn="r"/>
            <a:fld id="{8FB4CE90-470A-43E3-A052-3E8AD880B4A5}" type="slidenum">
              <a:rPr lang="en-US" smtClean="0"/>
              <a:pPr algn="r"/>
              <a:t>‹#›</a:t>
            </a:fld>
            <a:endParaRPr lang="en-US"/>
          </a:p>
        </p:txBody>
      </p:sp>
      <p:sp>
        <p:nvSpPr>
          <p:cNvPr id="7" name="Footer Placeholder 6">
            <a:extLst>
              <a:ext uri="{FF2B5EF4-FFF2-40B4-BE49-F238E27FC236}">
                <a16:creationId xmlns:a16="http://schemas.microsoft.com/office/drawing/2014/main" id="{34F9F236-E5F1-497B-9D2D-66F8717F5BB0}"/>
              </a:ext>
            </a:extLst>
          </p:cNvPr>
          <p:cNvSpPr>
            <a:spLocks noGrp="1"/>
          </p:cNvSpPr>
          <p:nvPr>
            <p:ph type="ftr" sz="quarter" idx="11"/>
          </p:nvPr>
        </p:nvSpPr>
        <p:spPr/>
        <p:txBody>
          <a:bodyPr/>
          <a:lstStyle/>
          <a:p>
            <a:pPr algn="ctr">
              <a:lnSpc>
                <a:spcPct val="90000"/>
              </a:lnSpc>
              <a:spcBef>
                <a:spcPts val="1000"/>
              </a:spcBef>
            </a:pPr>
            <a:r>
              <a:rPr lang="en-US"/>
              <a:t>Confidential &amp; Proprietary – Not for Distribution</a:t>
            </a:r>
            <a:endParaRPr lang="en-US" dirty="0"/>
          </a:p>
        </p:txBody>
      </p:sp>
      <p:sp>
        <p:nvSpPr>
          <p:cNvPr id="9" name="Content Placeholder 8">
            <a:extLst>
              <a:ext uri="{FF2B5EF4-FFF2-40B4-BE49-F238E27FC236}">
                <a16:creationId xmlns:a16="http://schemas.microsoft.com/office/drawing/2014/main" id="{B199C20A-51FB-47CF-8539-89D6150A17E1}"/>
              </a:ext>
            </a:extLst>
          </p:cNvPr>
          <p:cNvSpPr>
            <a:spLocks noGrp="1"/>
          </p:cNvSpPr>
          <p:nvPr>
            <p:ph sz="quarter" idx="12"/>
          </p:nvPr>
        </p:nvSpPr>
        <p:spPr>
          <a:xfrm>
            <a:off x="241300" y="1443037"/>
            <a:ext cx="11734800" cy="470675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Tree>
    <p:extLst>
      <p:ext uri="{BB962C8B-B14F-4D97-AF65-F5344CB8AC3E}">
        <p14:creationId xmlns:p14="http://schemas.microsoft.com/office/powerpoint/2010/main" val="23519090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7" name="Group 26"/>
          <p:cNvGrpSpPr/>
          <p:nvPr/>
        </p:nvGrpSpPr>
        <p:grpSpPr>
          <a:xfrm>
            <a:off x="800144" y="1699589"/>
            <a:ext cx="3674476" cy="3470421"/>
            <a:chOff x="697883" y="1816768"/>
            <a:chExt cx="3674476" cy="3470421"/>
          </a:xfrm>
        </p:grpSpPr>
        <p:sp>
          <p:nvSpPr>
            <p:cNvPr id="28" name="Rectangle 27"/>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49925"/>
            <a:ext cx="3498979" cy="2456442"/>
          </a:xfrm>
        </p:spPr>
        <p:txBody>
          <a:bodyPr/>
          <a:lstStyle>
            <a:lvl1pPr>
              <a:defRPr>
                <a:solidFill>
                  <a:srgbClr val="FFFEFF"/>
                </a:solidFill>
              </a:defRPr>
            </a:lvl1pPr>
          </a:lstStyle>
          <a:p>
            <a:r>
              <a:rPr lang="en-GB"/>
              <a:t>Click to edit Master title style</a:t>
            </a:r>
            <a:endParaRPr lang="en-US" dirty="0"/>
          </a:p>
        </p:txBody>
      </p:sp>
      <p:sp>
        <p:nvSpPr>
          <p:cNvPr id="3" name="Content Placeholder 2"/>
          <p:cNvSpPr>
            <a:spLocks noGrp="1"/>
          </p:cNvSpPr>
          <p:nvPr>
            <p:ph idx="1"/>
          </p:nvPr>
        </p:nvSpPr>
        <p:spPr>
          <a:xfrm>
            <a:off x="5118447" y="803186"/>
            <a:ext cx="6281873" cy="5248622"/>
          </a:xfrm>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F6CCBF3A-D7FB-4B97-8FD5-6FFB20CB1E84}" type="datetimeFigureOut">
              <a:rPr lang="en-US" smtClean="0"/>
              <a:t>6/26/25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09D357-8067-4A1F-97B2-93C5160B78D9}" type="slidenum">
              <a:rPr lang="en-US" smtClean="0"/>
              <a:t>‹#›</a:t>
            </a:fld>
            <a:endParaRPr lang="en-US"/>
          </a:p>
        </p:txBody>
      </p:sp>
    </p:spTree>
    <p:extLst>
      <p:ext uri="{BB962C8B-B14F-4D97-AF65-F5344CB8AC3E}">
        <p14:creationId xmlns:p14="http://schemas.microsoft.com/office/powerpoint/2010/main" val="29991821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77" name="Group 76"/>
          <p:cNvGrpSpPr/>
          <p:nvPr/>
        </p:nvGrpSpPr>
        <p:grpSpPr>
          <a:xfrm>
            <a:off x="-329674" y="-59376"/>
            <a:ext cx="12515851" cy="6923798"/>
            <a:chOff x="-329674" y="-51881"/>
            <a:chExt cx="12515851" cy="6923798"/>
          </a:xfrm>
        </p:grpSpPr>
        <p:sp>
          <p:nvSpPr>
            <p:cNvPr id="78"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3259545" y="1186483"/>
            <a:ext cx="5666145" cy="4477933"/>
            <a:chOff x="3259545" y="1186483"/>
            <a:chExt cx="5666145" cy="4477933"/>
          </a:xfrm>
        </p:grpSpPr>
        <p:sp>
          <p:nvSpPr>
            <p:cNvPr id="99" name="Rectangle 98"/>
            <p:cNvSpPr/>
            <p:nvPr/>
          </p:nvSpPr>
          <p:spPr>
            <a:xfrm>
              <a:off x="3259545" y="1186483"/>
              <a:ext cx="5657881"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Rectangle 100"/>
            <p:cNvSpPr/>
            <p:nvPr/>
          </p:nvSpPr>
          <p:spPr>
            <a:xfrm>
              <a:off x="3259545" y="1991156"/>
              <a:ext cx="5666145"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344216" y="2074730"/>
            <a:ext cx="5490224" cy="1689390"/>
          </a:xfrm>
        </p:spPr>
        <p:txBody>
          <a:bodyPr bIns="0" anchor="b">
            <a:normAutofit/>
          </a:bodyPr>
          <a:lstStyle>
            <a:lvl1pPr algn="ctr">
              <a:defRPr sz="4400">
                <a:solidFill>
                  <a:srgbClr val="FFFEFF"/>
                </a:solidFill>
              </a:defRPr>
            </a:lvl1pPr>
          </a:lstStyle>
          <a:p>
            <a:r>
              <a:rPr lang="en-GB"/>
              <a:t>Click to edit Master title style</a:t>
            </a:r>
            <a:endParaRPr lang="en-US" dirty="0"/>
          </a:p>
        </p:txBody>
      </p:sp>
      <p:sp>
        <p:nvSpPr>
          <p:cNvPr id="3" name="Text Placeholder 2"/>
          <p:cNvSpPr>
            <a:spLocks noGrp="1"/>
          </p:cNvSpPr>
          <p:nvPr>
            <p:ph type="body" idx="1"/>
          </p:nvPr>
        </p:nvSpPr>
        <p:spPr>
          <a:xfrm>
            <a:off x="3344215" y="3846851"/>
            <a:ext cx="5490223" cy="1383770"/>
          </a:xfrm>
        </p:spPr>
        <p:txBody>
          <a:bodyPr tIns="0">
            <a:normAutofit/>
          </a:bodyPr>
          <a:lstStyle>
            <a:lvl1pPr marL="0" indent="0" algn="ctr">
              <a:buNone/>
              <a:defRPr sz="1800">
                <a:solidFill>
                  <a:srgbClr val="FFFEFF"/>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a:xfrm>
            <a:off x="804672" y="320040"/>
            <a:ext cx="3657600" cy="320040"/>
          </a:xfrm>
        </p:spPr>
        <p:txBody>
          <a:bodyPr/>
          <a:lstStyle/>
          <a:p>
            <a:fld id="{F6CCBF3A-D7FB-4B97-8FD5-6FFB20CB1E84}" type="datetimeFigureOut">
              <a:rPr lang="en-US" smtClean="0"/>
              <a:t>6/26/25</a:t>
            </a:fld>
            <a:endParaRPr lang="en-US"/>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a:p>
        </p:txBody>
      </p:sp>
      <p:sp>
        <p:nvSpPr>
          <p:cNvPr id="6" name="Slide Number Placeholder 5"/>
          <p:cNvSpPr>
            <a:spLocks noGrp="1"/>
          </p:cNvSpPr>
          <p:nvPr>
            <p:ph type="sldNum" sz="quarter" idx="12"/>
          </p:nvPr>
        </p:nvSpPr>
        <p:spPr>
          <a:xfrm>
            <a:off x="10469880" y="320040"/>
            <a:ext cx="914400" cy="320040"/>
          </a:xfrm>
        </p:spPr>
        <p:txBody>
          <a:bodyPr/>
          <a:lstStyle/>
          <a:p>
            <a:fld id="{3109D357-8067-4A1F-97B2-93C5160B78D9}" type="slidenum">
              <a:rPr lang="en-US" smtClean="0"/>
              <a:t>‹#›</a:t>
            </a:fld>
            <a:endParaRPr lang="en-US"/>
          </a:p>
        </p:txBody>
      </p:sp>
    </p:spTree>
    <p:extLst>
      <p:ext uri="{BB962C8B-B14F-4D97-AF65-F5344CB8AC3E}">
        <p14:creationId xmlns:p14="http://schemas.microsoft.com/office/powerpoint/2010/main" val="11190062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37" name="Group 36"/>
          <p:cNvGrpSpPr/>
          <p:nvPr/>
        </p:nvGrpSpPr>
        <p:grpSpPr>
          <a:xfrm>
            <a:off x="-417513" y="0"/>
            <a:ext cx="12584114" cy="6853238"/>
            <a:chOff x="-417513" y="0"/>
            <a:chExt cx="12584114" cy="6853238"/>
          </a:xfrm>
        </p:grpSpPr>
        <p:sp>
          <p:nvSpPr>
            <p:cNvPr id="3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800144" y="1699589"/>
            <a:ext cx="3674476" cy="3470421"/>
            <a:chOff x="697883" y="1816768"/>
            <a:chExt cx="3674476" cy="3470421"/>
          </a:xfrm>
        </p:grpSpPr>
        <p:sp>
          <p:nvSpPr>
            <p:cNvPr id="60" name="Rectangle 59"/>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0" y="2339669"/>
            <a:ext cx="3500828" cy="2470065"/>
          </a:xfrm>
        </p:spPr>
        <p:txBody>
          <a:bodyPr lIns="91440" tIns="91440" rIns="91440" bIns="91440"/>
          <a:lstStyle>
            <a:lvl1pPr>
              <a:defRPr>
                <a:solidFill>
                  <a:srgbClr val="FFFEFF"/>
                </a:solidFill>
              </a:defRPr>
            </a:lvl1pPr>
          </a:lstStyle>
          <a:p>
            <a:r>
              <a:rPr lang="en-GB"/>
              <a:t>Click to edit Master title style</a:t>
            </a:r>
            <a:endParaRPr lang="en-US" dirty="0"/>
          </a:p>
        </p:txBody>
      </p:sp>
      <p:sp>
        <p:nvSpPr>
          <p:cNvPr id="3" name="Content Placeholder 2"/>
          <p:cNvSpPr>
            <a:spLocks noGrp="1"/>
          </p:cNvSpPr>
          <p:nvPr>
            <p:ph sz="half" idx="1"/>
          </p:nvPr>
        </p:nvSpPr>
        <p:spPr>
          <a:xfrm>
            <a:off x="5120878" y="803187"/>
            <a:ext cx="6269591" cy="238265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5118447" y="3672162"/>
            <a:ext cx="6272022" cy="2383586"/>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a:xfrm>
            <a:off x="804672" y="320040"/>
            <a:ext cx="3657600" cy="320040"/>
          </a:xfrm>
        </p:spPr>
        <p:txBody>
          <a:bodyPr/>
          <a:lstStyle/>
          <a:p>
            <a:fld id="{F6CCBF3A-D7FB-4B97-8FD5-6FFB20CB1E84}" type="datetimeFigureOut">
              <a:rPr lang="en-US" smtClean="0"/>
              <a:t>6/26/25</a:t>
            </a:fld>
            <a:endParaRPr lang="en-US"/>
          </a:p>
        </p:txBody>
      </p:sp>
      <p:sp>
        <p:nvSpPr>
          <p:cNvPr id="6" name="Footer Placeholder 5"/>
          <p:cNvSpPr>
            <a:spLocks noGrp="1"/>
          </p:cNvSpPr>
          <p:nvPr>
            <p:ph type="ftr" sz="quarter" idx="11"/>
          </p:nvPr>
        </p:nvSpPr>
        <p:spPr>
          <a:xfrm>
            <a:off x="804672" y="6227064"/>
            <a:ext cx="10588752" cy="320040"/>
          </a:xfrm>
        </p:spPr>
        <p:txBody>
          <a:bodyPr/>
          <a:lstStyle/>
          <a:p>
            <a:endParaRPr lang="en-US"/>
          </a:p>
        </p:txBody>
      </p:sp>
      <p:sp>
        <p:nvSpPr>
          <p:cNvPr id="7" name="Slide Number Placeholder 6"/>
          <p:cNvSpPr>
            <a:spLocks noGrp="1"/>
          </p:cNvSpPr>
          <p:nvPr>
            <p:ph type="sldNum" sz="quarter" idx="12"/>
          </p:nvPr>
        </p:nvSpPr>
        <p:spPr>
          <a:xfrm>
            <a:off x="10469880" y="320040"/>
            <a:ext cx="914400" cy="320040"/>
          </a:xfrm>
        </p:spPr>
        <p:txBody>
          <a:bodyPr/>
          <a:lstStyle/>
          <a:p>
            <a:fld id="{3109D357-8067-4A1F-97B2-93C5160B78D9}" type="slidenum">
              <a:rPr lang="en-US" smtClean="0"/>
              <a:t>‹#›</a:t>
            </a:fld>
            <a:endParaRPr lang="en-US"/>
          </a:p>
        </p:txBody>
      </p:sp>
    </p:spTree>
    <p:extLst>
      <p:ext uri="{BB962C8B-B14F-4D97-AF65-F5344CB8AC3E}">
        <p14:creationId xmlns:p14="http://schemas.microsoft.com/office/powerpoint/2010/main" val="22669555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39" name="Group 38"/>
          <p:cNvGrpSpPr/>
          <p:nvPr/>
        </p:nvGrpSpPr>
        <p:grpSpPr>
          <a:xfrm>
            <a:off x="-417513" y="0"/>
            <a:ext cx="12584114" cy="6853238"/>
            <a:chOff x="-417513" y="0"/>
            <a:chExt cx="12584114" cy="6853238"/>
          </a:xfrm>
        </p:grpSpPr>
        <p:sp>
          <p:nvSpPr>
            <p:cNvPr id="40"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6"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7"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1" name="Group 60"/>
          <p:cNvGrpSpPr/>
          <p:nvPr/>
        </p:nvGrpSpPr>
        <p:grpSpPr>
          <a:xfrm>
            <a:off x="800144" y="1699589"/>
            <a:ext cx="3674476" cy="3470421"/>
            <a:chOff x="697883" y="1816768"/>
            <a:chExt cx="3674476" cy="3470421"/>
          </a:xfrm>
        </p:grpSpPr>
        <p:sp>
          <p:nvSpPr>
            <p:cNvPr id="62" name="Rectangle 6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63"/>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1" y="2363915"/>
            <a:ext cx="3500828" cy="2460497"/>
          </a:xfrm>
        </p:spPr>
        <p:txBody>
          <a:bodyPr lIns="91440" tIns="91440" rIns="91440" bIns="91440"/>
          <a:lstStyle>
            <a:lvl1pPr>
              <a:defRPr>
                <a:solidFill>
                  <a:srgbClr val="FFFEFF"/>
                </a:solidFill>
              </a:defRPr>
            </a:lvl1pPr>
          </a:lstStyle>
          <a:p>
            <a:r>
              <a:rPr lang="en-GB"/>
              <a:t>Click to edit Master title style</a:t>
            </a:r>
            <a:endParaRPr lang="en-US" dirty="0"/>
          </a:p>
        </p:txBody>
      </p:sp>
      <p:sp>
        <p:nvSpPr>
          <p:cNvPr id="3" name="Text Placeholder 2"/>
          <p:cNvSpPr>
            <a:spLocks noGrp="1"/>
          </p:cNvSpPr>
          <p:nvPr>
            <p:ph type="body" idx="1"/>
          </p:nvPr>
        </p:nvSpPr>
        <p:spPr>
          <a:xfrm>
            <a:off x="5125137" y="803185"/>
            <a:ext cx="6265088"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5125305" y="1488985"/>
            <a:ext cx="6264350" cy="1696853"/>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5118653" y="3665887"/>
            <a:ext cx="6264414"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5118447" y="4351687"/>
            <a:ext cx="6265588" cy="170406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a:xfrm>
            <a:off x="804672" y="320040"/>
            <a:ext cx="3657600" cy="320040"/>
          </a:xfrm>
        </p:spPr>
        <p:txBody>
          <a:bodyPr/>
          <a:lstStyle/>
          <a:p>
            <a:fld id="{F6CCBF3A-D7FB-4B97-8FD5-6FFB20CB1E84}" type="datetimeFigureOut">
              <a:rPr lang="en-US" smtClean="0"/>
              <a:t>6/26/25</a:t>
            </a:fld>
            <a:endParaRPr lang="en-US"/>
          </a:p>
        </p:txBody>
      </p:sp>
      <p:sp>
        <p:nvSpPr>
          <p:cNvPr id="8" name="Footer Placeholder 7"/>
          <p:cNvSpPr>
            <a:spLocks noGrp="1"/>
          </p:cNvSpPr>
          <p:nvPr>
            <p:ph type="ftr" sz="quarter" idx="11"/>
          </p:nvPr>
        </p:nvSpPr>
        <p:spPr>
          <a:xfrm>
            <a:off x="804672" y="6227064"/>
            <a:ext cx="10588752" cy="320040"/>
          </a:xfrm>
        </p:spPr>
        <p:txBody>
          <a:bodyPr/>
          <a:lstStyle/>
          <a:p>
            <a:endParaRPr lang="en-US"/>
          </a:p>
        </p:txBody>
      </p:sp>
      <p:sp>
        <p:nvSpPr>
          <p:cNvPr id="9" name="Slide Number Placeholder 8"/>
          <p:cNvSpPr>
            <a:spLocks noGrp="1"/>
          </p:cNvSpPr>
          <p:nvPr>
            <p:ph type="sldNum" sz="quarter" idx="12"/>
          </p:nvPr>
        </p:nvSpPr>
        <p:spPr>
          <a:xfrm>
            <a:off x="10469880" y="320040"/>
            <a:ext cx="914400" cy="320040"/>
          </a:xfrm>
        </p:spPr>
        <p:txBody>
          <a:bodyPr/>
          <a:lstStyle/>
          <a:p>
            <a:fld id="{3109D357-8067-4A1F-97B2-93C5160B78D9}" type="slidenum">
              <a:rPr lang="en-US" smtClean="0"/>
              <a:t>‹#›</a:t>
            </a:fld>
            <a:endParaRPr lang="en-US"/>
          </a:p>
        </p:txBody>
      </p:sp>
    </p:spTree>
    <p:extLst>
      <p:ext uri="{BB962C8B-B14F-4D97-AF65-F5344CB8AC3E}">
        <p14:creationId xmlns:p14="http://schemas.microsoft.com/office/powerpoint/2010/main" val="42218157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77" name="Group 76"/>
          <p:cNvGrpSpPr/>
          <p:nvPr/>
        </p:nvGrpSpPr>
        <p:grpSpPr>
          <a:xfrm>
            <a:off x="-417513" y="0"/>
            <a:ext cx="12584114" cy="6853238"/>
            <a:chOff x="-417513" y="0"/>
            <a:chExt cx="12584114" cy="6853238"/>
          </a:xfrm>
        </p:grpSpPr>
        <p:sp>
          <p:nvSpPr>
            <p:cNvPr id="7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4" name="Group 23"/>
          <p:cNvGrpSpPr/>
          <p:nvPr/>
        </p:nvGrpSpPr>
        <p:grpSpPr>
          <a:xfrm>
            <a:off x="800144" y="1699589"/>
            <a:ext cx="3674476" cy="3470421"/>
            <a:chOff x="697883" y="1816768"/>
            <a:chExt cx="3674476" cy="3470421"/>
          </a:xfrm>
        </p:grpSpPr>
        <p:sp>
          <p:nvSpPr>
            <p:cNvPr id="25" name="Rectangle 24"/>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2"/>
          </a:xfrm>
        </p:spPr>
        <p:txBody>
          <a:bodyPr/>
          <a:lstStyle>
            <a:lvl1pPr>
              <a:defRPr>
                <a:solidFill>
                  <a:srgbClr val="FFFEFF"/>
                </a:solidFill>
              </a:defRPr>
            </a:lvl1p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F6CCBF3A-D7FB-4B97-8FD5-6FFB20CB1E84}" type="datetimeFigureOut">
              <a:rPr lang="en-US" smtClean="0"/>
              <a:t>6/26/25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109D357-8067-4A1F-97B2-93C5160B78D9}" type="slidenum">
              <a:rPr lang="en-US" smtClean="0"/>
              <a:t>‹#›</a:t>
            </a:fld>
            <a:endParaRPr lang="en-US"/>
          </a:p>
        </p:txBody>
      </p:sp>
    </p:spTree>
    <p:extLst>
      <p:ext uri="{BB962C8B-B14F-4D97-AF65-F5344CB8AC3E}">
        <p14:creationId xmlns:p14="http://schemas.microsoft.com/office/powerpoint/2010/main" val="31366207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04672" y="320040"/>
            <a:ext cx="3657600" cy="320040"/>
          </a:xfrm>
        </p:spPr>
        <p:txBody>
          <a:bodyPr/>
          <a:lstStyle/>
          <a:p>
            <a:fld id="{F6CCBF3A-D7FB-4B97-8FD5-6FFB20CB1E84}" type="datetimeFigureOut">
              <a:rPr lang="en-US" smtClean="0"/>
              <a:t>6/26/25</a:t>
            </a:fld>
            <a:endParaRPr lang="en-US"/>
          </a:p>
        </p:txBody>
      </p:sp>
      <p:sp>
        <p:nvSpPr>
          <p:cNvPr id="3" name="Footer Placeholder 2"/>
          <p:cNvSpPr>
            <a:spLocks noGrp="1"/>
          </p:cNvSpPr>
          <p:nvPr>
            <p:ph type="ftr" sz="quarter" idx="11"/>
          </p:nvPr>
        </p:nvSpPr>
        <p:spPr>
          <a:xfrm>
            <a:off x="804672" y="6227064"/>
            <a:ext cx="10588752" cy="320040"/>
          </a:xfrm>
        </p:spPr>
        <p:txBody>
          <a:bodyPr/>
          <a:lstStyle/>
          <a:p>
            <a:endParaRPr lang="en-US"/>
          </a:p>
        </p:txBody>
      </p:sp>
      <p:sp>
        <p:nvSpPr>
          <p:cNvPr id="4" name="Slide Number Placeholder 3"/>
          <p:cNvSpPr>
            <a:spLocks noGrp="1"/>
          </p:cNvSpPr>
          <p:nvPr>
            <p:ph type="sldNum" sz="quarter" idx="12"/>
          </p:nvPr>
        </p:nvSpPr>
        <p:spPr>
          <a:xfrm>
            <a:off x="10469880" y="320040"/>
            <a:ext cx="914400" cy="320040"/>
          </a:xfrm>
        </p:spPr>
        <p:txBody>
          <a:bodyPr/>
          <a:lstStyle/>
          <a:p>
            <a:fld id="{3109D357-8067-4A1F-97B2-93C5160B78D9}" type="slidenum">
              <a:rPr lang="en-US" smtClean="0"/>
              <a:t>‹#›</a:t>
            </a:fld>
            <a:endParaRPr lang="en-US"/>
          </a:p>
        </p:txBody>
      </p:sp>
    </p:spTree>
    <p:extLst>
      <p:ext uri="{BB962C8B-B14F-4D97-AF65-F5344CB8AC3E}">
        <p14:creationId xmlns:p14="http://schemas.microsoft.com/office/powerpoint/2010/main" val="11285888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74" name="Group 73"/>
          <p:cNvGrpSpPr/>
          <p:nvPr/>
        </p:nvGrpSpPr>
        <p:grpSpPr>
          <a:xfrm>
            <a:off x="-417513" y="0"/>
            <a:ext cx="12584114" cy="6853238"/>
            <a:chOff x="-417513" y="0"/>
            <a:chExt cx="12584114" cy="6853238"/>
          </a:xfrm>
        </p:grpSpPr>
        <p:sp>
          <p:nvSpPr>
            <p:cNvPr id="75"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1" name="Group 20"/>
          <p:cNvGrpSpPr/>
          <p:nvPr/>
        </p:nvGrpSpPr>
        <p:grpSpPr>
          <a:xfrm>
            <a:off x="800144" y="1699589"/>
            <a:ext cx="3674476" cy="3470421"/>
            <a:chOff x="697883" y="1816768"/>
            <a:chExt cx="3674476" cy="3470421"/>
          </a:xfrm>
        </p:grpSpPr>
        <p:sp>
          <p:nvSpPr>
            <p:cNvPr id="22" name="Rectangle 2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52026"/>
            <a:ext cx="3501197" cy="1223298"/>
          </a:xfrm>
        </p:spPr>
        <p:txBody>
          <a:bodyPr bIns="0" anchor="b">
            <a:noAutofit/>
          </a:bodyPr>
          <a:lstStyle>
            <a:lvl1pPr algn="ctr">
              <a:defRPr sz="3200">
                <a:solidFill>
                  <a:srgbClr val="FFFEFF"/>
                </a:solidFill>
              </a:defRPr>
            </a:lvl1pPr>
          </a:lstStyle>
          <a:p>
            <a:r>
              <a:rPr lang="en-GB"/>
              <a:t>Click to edit Master title style</a:t>
            </a:r>
            <a:endParaRPr lang="en-US" dirty="0"/>
          </a:p>
        </p:txBody>
      </p:sp>
      <p:sp>
        <p:nvSpPr>
          <p:cNvPr id="3" name="Content Placeholder 2"/>
          <p:cNvSpPr>
            <a:spLocks noGrp="1"/>
          </p:cNvSpPr>
          <p:nvPr>
            <p:ph idx="1"/>
          </p:nvPr>
        </p:nvSpPr>
        <p:spPr>
          <a:xfrm>
            <a:off x="5109983" y="802809"/>
            <a:ext cx="6275035" cy="5249940"/>
          </a:xfrm>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888631" y="3580186"/>
            <a:ext cx="3501197" cy="1221164"/>
          </a:xfrm>
        </p:spPr>
        <p:txBody>
          <a:bodyPr/>
          <a:lstStyle>
            <a:lvl1pPr marL="0" indent="0" algn="ctr">
              <a:buNone/>
              <a:defRPr sz="16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F6CCBF3A-D7FB-4B97-8FD5-6FFB20CB1E84}" type="datetimeFigureOut">
              <a:rPr lang="en-US" smtClean="0"/>
              <a:t>6/26/25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09D357-8067-4A1F-97B2-93C5160B78D9}" type="slidenum">
              <a:rPr lang="en-US" smtClean="0"/>
              <a:t>‹#›</a:t>
            </a:fld>
            <a:endParaRPr lang="en-US"/>
          </a:p>
        </p:txBody>
      </p:sp>
    </p:spTree>
    <p:extLst>
      <p:ext uri="{BB962C8B-B14F-4D97-AF65-F5344CB8AC3E}">
        <p14:creationId xmlns:p14="http://schemas.microsoft.com/office/powerpoint/2010/main" val="41669834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73" name="Group 72"/>
          <p:cNvGrpSpPr/>
          <p:nvPr/>
        </p:nvGrpSpPr>
        <p:grpSpPr>
          <a:xfrm>
            <a:off x="-329674" y="-59376"/>
            <a:ext cx="12515851" cy="6923798"/>
            <a:chOff x="-329674" y="-51881"/>
            <a:chExt cx="12515851" cy="6923798"/>
          </a:xfrm>
        </p:grpSpPr>
        <p:sp>
          <p:nvSpPr>
            <p:cNvPr id="81"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6" name="Group 75"/>
          <p:cNvGrpSpPr/>
          <p:nvPr/>
        </p:nvGrpSpPr>
        <p:grpSpPr>
          <a:xfrm>
            <a:off x="805336" y="1698331"/>
            <a:ext cx="5941540" cy="3470421"/>
            <a:chOff x="805336" y="1698331"/>
            <a:chExt cx="5941540" cy="3470421"/>
          </a:xfrm>
        </p:grpSpPr>
        <p:sp>
          <p:nvSpPr>
            <p:cNvPr id="77" name="Rectangle 76"/>
            <p:cNvSpPr/>
            <p:nvPr/>
          </p:nvSpPr>
          <p:spPr>
            <a:xfrm>
              <a:off x="805336" y="1698331"/>
              <a:ext cx="5941540"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Isosceles Triangle 9"/>
            <p:cNvSpPr/>
            <p:nvPr/>
          </p:nvSpPr>
          <p:spPr>
            <a:xfrm rot="10800000">
              <a:off x="3618113"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805336" y="2274403"/>
              <a:ext cx="5941540"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7543510" y="0"/>
            <a:ext cx="4648490" cy="6858000"/>
          </a:xfrm>
          <a:solidFill>
            <a:schemeClr val="bg1">
              <a:lumMod val="65000"/>
              <a:lumOff val="3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2" name="Title 1"/>
          <p:cNvSpPr>
            <a:spLocks noGrp="1"/>
          </p:cNvSpPr>
          <p:nvPr>
            <p:ph type="title"/>
          </p:nvPr>
        </p:nvSpPr>
        <p:spPr>
          <a:xfrm>
            <a:off x="885443" y="2360255"/>
            <a:ext cx="5776646" cy="1178032"/>
          </a:xfrm>
        </p:spPr>
        <p:txBody>
          <a:bodyPr bIns="0" anchor="b">
            <a:normAutofit/>
          </a:bodyPr>
          <a:lstStyle>
            <a:lvl1pPr>
              <a:defRPr sz="3600">
                <a:solidFill>
                  <a:srgbClr val="FFFEFF"/>
                </a:solidFill>
              </a:defRPr>
            </a:lvl1pPr>
          </a:lstStyle>
          <a:p>
            <a:r>
              <a:rPr lang="en-GB"/>
              <a:t>Click to edit Master title style</a:t>
            </a:r>
            <a:endParaRPr lang="en-US" dirty="0"/>
          </a:p>
        </p:txBody>
      </p:sp>
      <p:sp>
        <p:nvSpPr>
          <p:cNvPr id="4" name="Text Placeholder 3"/>
          <p:cNvSpPr>
            <a:spLocks noGrp="1"/>
          </p:cNvSpPr>
          <p:nvPr>
            <p:ph type="body" sz="half" idx="2"/>
          </p:nvPr>
        </p:nvSpPr>
        <p:spPr>
          <a:xfrm>
            <a:off x="885443" y="3545012"/>
            <a:ext cx="5776646" cy="1274198"/>
          </a:xfrm>
        </p:spPr>
        <p:txBody>
          <a:bodyPr>
            <a:normAutofit/>
          </a:bodyPr>
          <a:lstStyle>
            <a:lvl1pPr marL="0" indent="0" algn="ctr">
              <a:buNone/>
              <a:defRPr sz="18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804672" y="320040"/>
            <a:ext cx="3657600" cy="320040"/>
          </a:xfrm>
        </p:spPr>
        <p:txBody>
          <a:bodyPr/>
          <a:lstStyle/>
          <a:p>
            <a:fld id="{F6CCBF3A-D7FB-4B97-8FD5-6FFB20CB1E84}" type="datetimeFigureOut">
              <a:rPr lang="en-US" smtClean="0"/>
              <a:t>6/26/25</a:t>
            </a:fld>
            <a:endParaRPr lang="en-US"/>
          </a:p>
        </p:txBody>
      </p:sp>
      <p:sp>
        <p:nvSpPr>
          <p:cNvPr id="6" name="Footer Placeholder 5"/>
          <p:cNvSpPr>
            <a:spLocks noGrp="1"/>
          </p:cNvSpPr>
          <p:nvPr>
            <p:ph type="ftr" sz="quarter" idx="11"/>
          </p:nvPr>
        </p:nvSpPr>
        <p:spPr>
          <a:xfrm>
            <a:off x="804672" y="6227064"/>
            <a:ext cx="5942203" cy="320040"/>
          </a:xfrm>
        </p:spPr>
        <p:txBody>
          <a:bodyPr/>
          <a:lstStyle/>
          <a:p>
            <a:endParaRPr lang="en-US"/>
          </a:p>
        </p:txBody>
      </p:sp>
      <p:sp>
        <p:nvSpPr>
          <p:cNvPr id="7" name="Slide Number Placeholder 6"/>
          <p:cNvSpPr>
            <a:spLocks noGrp="1"/>
          </p:cNvSpPr>
          <p:nvPr>
            <p:ph type="sldNum" sz="quarter" idx="12"/>
          </p:nvPr>
        </p:nvSpPr>
        <p:spPr>
          <a:xfrm>
            <a:off x="5828377" y="320040"/>
            <a:ext cx="914400" cy="320040"/>
          </a:xfrm>
        </p:spPr>
        <p:txBody>
          <a:bodyPr/>
          <a:lstStyle/>
          <a:p>
            <a:fld id="{3109D357-8067-4A1F-97B2-93C5160B78D9}" type="slidenum">
              <a:rPr lang="en-US" smtClean="0"/>
              <a:t>‹#›</a:t>
            </a:fld>
            <a:endParaRPr lang="en-US"/>
          </a:p>
        </p:txBody>
      </p:sp>
    </p:spTree>
    <p:extLst>
      <p:ext uri="{BB962C8B-B14F-4D97-AF65-F5344CB8AC3E}">
        <p14:creationId xmlns:p14="http://schemas.microsoft.com/office/powerpoint/2010/main" val="40479992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1161" y="2358391"/>
            <a:ext cx="3498667" cy="2456485"/>
          </a:xfrm>
          <a:prstGeom prst="rect">
            <a:avLst/>
          </a:prstGeom>
        </p:spPr>
        <p:txBody>
          <a:bodyPr vert="horz" lIns="228600" tIns="228600" rIns="228600" bIns="22860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5434982" y="794719"/>
            <a:ext cx="5950036" cy="525709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804672" y="320040"/>
            <a:ext cx="36576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fld id="{F6CCBF3A-D7FB-4B97-8FD5-6FFB20CB1E84}" type="datetimeFigureOut">
              <a:rPr lang="en-US" smtClean="0"/>
              <a:t>6/26/25</a:t>
            </a:fld>
            <a:endParaRPr lang="en-US"/>
          </a:p>
        </p:txBody>
      </p:sp>
      <p:sp>
        <p:nvSpPr>
          <p:cNvPr id="5" name="Footer Placeholder 4"/>
          <p:cNvSpPr>
            <a:spLocks noGrp="1"/>
          </p:cNvSpPr>
          <p:nvPr>
            <p:ph type="ftr" sz="quarter" idx="3"/>
          </p:nvPr>
        </p:nvSpPr>
        <p:spPr>
          <a:xfrm>
            <a:off x="804672" y="6227064"/>
            <a:ext cx="10588752" cy="320040"/>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469880" y="320040"/>
            <a:ext cx="9144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3109D357-8067-4A1F-97B2-93C5160B78D9}" type="slidenum">
              <a:rPr lang="en-US" smtClean="0"/>
              <a:t>‹#›</a:t>
            </a:fld>
            <a:endParaRPr lang="en-US"/>
          </a:p>
        </p:txBody>
      </p:sp>
    </p:spTree>
    <p:extLst>
      <p:ext uri="{BB962C8B-B14F-4D97-AF65-F5344CB8AC3E}">
        <p14:creationId xmlns:p14="http://schemas.microsoft.com/office/powerpoint/2010/main" val="1826274694"/>
      </p:ext>
    </p:extLst>
  </p:cSld>
  <p:clrMap bg1="lt1" tx1="dk1" bg2="lt2" tx2="dk2" accent1="accent1" accent2="accent2" accent3="accent3" accent4="accent4" accent5="accent5" accent6="accent6" hlink="hlink" folHlink="folHlink"/>
  <p:sldLayoutIdLst>
    <p:sldLayoutId id="2147483740" r:id="rId1"/>
    <p:sldLayoutId id="2147483741" r:id="rId2"/>
    <p:sldLayoutId id="2147483742" r:id="rId3"/>
    <p:sldLayoutId id="2147483743" r:id="rId4"/>
    <p:sldLayoutId id="2147483744" r:id="rId5"/>
    <p:sldLayoutId id="2147483745" r:id="rId6"/>
    <p:sldLayoutId id="2147483746" r:id="rId7"/>
    <p:sldLayoutId id="2147483747" r:id="rId8"/>
    <p:sldLayoutId id="2147483748" r:id="rId9"/>
    <p:sldLayoutId id="2147483749" r:id="rId10"/>
    <p:sldLayoutId id="2147483750" r:id="rId11"/>
    <p:sldLayoutId id="2147483751" r:id="rId12"/>
    <p:sldLayoutId id="2147483752" r:id="rId13"/>
    <p:sldLayoutId id="2147483753" r:id="rId14"/>
    <p:sldLayoutId id="2147483754" r:id="rId15"/>
    <p:sldLayoutId id="2147483755" r:id="rId16"/>
    <p:sldLayoutId id="2147483756" r:id="rId17"/>
  </p:sldLayoutIdLst>
  <p:txStyles>
    <p:titleStyle>
      <a:lvl1pPr algn="ctr" defTabSz="914400" rtl="0" eaLnBrk="1" latinLnBrk="0" hangingPunct="1">
        <a:lnSpc>
          <a:spcPct val="85000"/>
        </a:lnSpc>
        <a:spcBef>
          <a:spcPct val="0"/>
        </a:spcBef>
        <a:buNone/>
        <a:defRPr sz="4000" b="0" i="0" kern="1200" cap="none" spc="-15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5.xml"/><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4" name="Picture 3" descr="A blue and white room with a blue sky&#10;&#10;AI-generated content may be incorrect.">
            <a:extLst>
              <a:ext uri="{FF2B5EF4-FFF2-40B4-BE49-F238E27FC236}">
                <a16:creationId xmlns:a16="http://schemas.microsoft.com/office/drawing/2014/main" id="{A68F82C4-28FB-5F68-0A48-4E9CAC5D3BEA}"/>
              </a:ext>
            </a:extLst>
          </p:cNvPr>
          <p:cNvPicPr>
            <a:picLocks noChangeAspect="1"/>
          </p:cNvPicPr>
          <p:nvPr/>
        </p:nvPicPr>
        <p:blipFill>
          <a:blip r:embed="rId2">
            <a:alphaModFix amt="60000"/>
          </a:blip>
          <a:srcRect t="25000"/>
          <a:stretch>
            <a:fillRect/>
          </a:stretch>
        </p:blipFill>
        <p:spPr>
          <a:xfrm>
            <a:off x="20" y="1"/>
            <a:ext cx="12191980" cy="6857999"/>
          </a:xfrm>
          <a:prstGeom prst="rect">
            <a:avLst/>
          </a:prstGeom>
        </p:spPr>
      </p:pic>
      <p:sp>
        <p:nvSpPr>
          <p:cNvPr id="2" name="Title 1">
            <a:extLst>
              <a:ext uri="{FF2B5EF4-FFF2-40B4-BE49-F238E27FC236}">
                <a16:creationId xmlns:a16="http://schemas.microsoft.com/office/drawing/2014/main" id="{A651E792-3038-5DC3-BB47-4E0C44590239}"/>
              </a:ext>
            </a:extLst>
          </p:cNvPr>
          <p:cNvSpPr>
            <a:spLocks noGrp="1"/>
          </p:cNvSpPr>
          <p:nvPr>
            <p:ph type="ctrTitle"/>
          </p:nvPr>
        </p:nvSpPr>
        <p:spPr>
          <a:xfrm>
            <a:off x="1524000" y="1336430"/>
            <a:ext cx="9144000" cy="2820573"/>
          </a:xfrm>
        </p:spPr>
        <p:txBody>
          <a:bodyPr>
            <a:normAutofit/>
          </a:bodyPr>
          <a:lstStyle/>
          <a:p>
            <a:r>
              <a:rPr lang="en-US" sz="6600" dirty="0"/>
              <a:t>PostgreSQL as a vector store</a:t>
            </a:r>
          </a:p>
        </p:txBody>
      </p:sp>
      <p:sp>
        <p:nvSpPr>
          <p:cNvPr id="3" name="Subtitle 2">
            <a:extLst>
              <a:ext uri="{FF2B5EF4-FFF2-40B4-BE49-F238E27FC236}">
                <a16:creationId xmlns:a16="http://schemas.microsoft.com/office/drawing/2014/main" id="{FB7D0668-90BC-89E2-5B19-926C52110E26}"/>
              </a:ext>
            </a:extLst>
          </p:cNvPr>
          <p:cNvSpPr>
            <a:spLocks noGrp="1"/>
          </p:cNvSpPr>
          <p:nvPr>
            <p:ph type="subTitle" idx="1"/>
          </p:nvPr>
        </p:nvSpPr>
        <p:spPr>
          <a:xfrm>
            <a:off x="4068856" y="4628271"/>
            <a:ext cx="4054288" cy="1069144"/>
          </a:xfrm>
        </p:spPr>
        <p:txBody>
          <a:bodyPr>
            <a:normAutofit/>
          </a:bodyPr>
          <a:lstStyle/>
          <a:p>
            <a:pPr algn="ctr"/>
            <a:endParaRPr lang="en-US"/>
          </a:p>
        </p:txBody>
      </p:sp>
    </p:spTree>
    <p:extLst>
      <p:ext uri="{BB962C8B-B14F-4D97-AF65-F5344CB8AC3E}">
        <p14:creationId xmlns:p14="http://schemas.microsoft.com/office/powerpoint/2010/main" val="18035059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2B1025-D0A3-EAB0-BEC7-099A83887001}"/>
            </a:ext>
          </a:extLst>
        </p:cNvPr>
        <p:cNvGrpSpPr/>
        <p:nvPr/>
      </p:nvGrpSpPr>
      <p:grpSpPr>
        <a:xfrm>
          <a:off x="0" y="0"/>
          <a:ext cx="0" cy="0"/>
          <a:chOff x="0" y="0"/>
          <a:chExt cx="0" cy="0"/>
        </a:xfrm>
      </p:grpSpPr>
      <p:pic>
        <p:nvPicPr>
          <p:cNvPr id="5" name="Picture 4" descr="Yellow question mark">
            <a:extLst>
              <a:ext uri="{FF2B5EF4-FFF2-40B4-BE49-F238E27FC236}">
                <a16:creationId xmlns:a16="http://schemas.microsoft.com/office/drawing/2014/main" id="{BC692157-0CF2-F5B7-3342-24FC1EB8FA90}"/>
              </a:ext>
            </a:extLst>
          </p:cNvPr>
          <p:cNvPicPr>
            <a:picLocks noChangeAspect="1"/>
          </p:cNvPicPr>
          <p:nvPr/>
        </p:nvPicPr>
        <p:blipFill>
          <a:blip r:embed="rId2"/>
          <a:srcRect b="6250"/>
          <a:stretch>
            <a:fillRect/>
          </a:stretch>
        </p:blipFill>
        <p:spPr>
          <a:xfrm>
            <a:off x="-2" y="10"/>
            <a:ext cx="12192002" cy="6857989"/>
          </a:xfrm>
          <a:prstGeom prst="rect">
            <a:avLst/>
          </a:prstGeom>
        </p:spPr>
      </p:pic>
      <p:sp>
        <p:nvSpPr>
          <p:cNvPr id="2" name="Title 1">
            <a:extLst>
              <a:ext uri="{FF2B5EF4-FFF2-40B4-BE49-F238E27FC236}">
                <a16:creationId xmlns:a16="http://schemas.microsoft.com/office/drawing/2014/main" id="{5733D48D-A732-0271-D0A1-8DF337828B0C}"/>
              </a:ext>
            </a:extLst>
          </p:cNvPr>
          <p:cNvSpPr txBox="1">
            <a:spLocks/>
          </p:cNvSpPr>
          <p:nvPr/>
        </p:nvSpPr>
        <p:spPr>
          <a:xfrm>
            <a:off x="1003494" y="5451471"/>
            <a:ext cx="10185009" cy="672355"/>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Aft>
                <a:spcPts val="600"/>
              </a:spcAft>
            </a:pPr>
            <a:r>
              <a:rPr lang="en-US" sz="3600"/>
              <a:t>Questions</a:t>
            </a:r>
          </a:p>
        </p:txBody>
      </p:sp>
      <p:sp>
        <p:nvSpPr>
          <p:cNvPr id="3" name="Content Placeholder 4">
            <a:extLst>
              <a:ext uri="{FF2B5EF4-FFF2-40B4-BE49-F238E27FC236}">
                <a16:creationId xmlns:a16="http://schemas.microsoft.com/office/drawing/2014/main" id="{34FF3A32-385F-E2CA-1F65-969736DC19A1}"/>
              </a:ext>
            </a:extLst>
          </p:cNvPr>
          <p:cNvSpPr txBox="1">
            <a:spLocks/>
          </p:cNvSpPr>
          <p:nvPr/>
        </p:nvSpPr>
        <p:spPr>
          <a:xfrm>
            <a:off x="1938996" y="6155084"/>
            <a:ext cx="8314005" cy="442664"/>
          </a:xfrm>
          <a:prstGeom prst="rect">
            <a:avLst/>
          </a:prstGeom>
        </p:spPr>
        <p:txBody>
          <a:bodyPr vert="horz" lIns="91440" tIns="45720" rIns="91440" bIns="45720" rtlCol="0" anchor="ctr">
            <a:normAutofit/>
          </a:bodyPr>
          <a:lstStyle>
            <a:defPPr>
              <a:defRPr lang="en-US"/>
            </a:defPPr>
            <a:lvl1pPr marL="0" algn="ct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10000"/>
              </a:lnSpc>
              <a:spcBef>
                <a:spcPts val="1000"/>
              </a:spcBef>
              <a:buSzPct val="80000"/>
            </a:pPr>
            <a:r>
              <a:rPr lang="en-US" sz="1800"/>
              <a:t>?</a:t>
            </a:r>
          </a:p>
        </p:txBody>
      </p:sp>
    </p:spTree>
    <p:extLst>
      <p:ext uri="{BB962C8B-B14F-4D97-AF65-F5344CB8AC3E}">
        <p14:creationId xmlns:p14="http://schemas.microsoft.com/office/powerpoint/2010/main" val="38302792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76E393E6-CFA2-610E-9C20-FF179E936871}"/>
              </a:ext>
            </a:extLst>
          </p:cNvPr>
          <p:cNvGraphicFramePr>
            <a:graphicFrameLocks noGrp="1"/>
          </p:cNvGraphicFramePr>
          <p:nvPr>
            <p:extLst>
              <p:ext uri="{D42A27DB-BD31-4B8C-83A1-F6EECF244321}">
                <p14:modId xmlns:p14="http://schemas.microsoft.com/office/powerpoint/2010/main" val="595353132"/>
              </p:ext>
            </p:extLst>
          </p:nvPr>
        </p:nvGraphicFramePr>
        <p:xfrm>
          <a:off x="99899" y="83757"/>
          <a:ext cx="11992202" cy="6132927"/>
        </p:xfrm>
        <a:graphic>
          <a:graphicData uri="http://schemas.openxmlformats.org/drawingml/2006/table">
            <a:tbl>
              <a:tblPr bandRow="1">
                <a:tableStyleId>{616DA210-FB5B-4158-B5E0-FEB733F419BA}</a:tableStyleId>
              </a:tblPr>
              <a:tblGrid>
                <a:gridCol w="3158229">
                  <a:extLst>
                    <a:ext uri="{9D8B030D-6E8A-4147-A177-3AD203B41FA5}">
                      <a16:colId xmlns:a16="http://schemas.microsoft.com/office/drawing/2014/main" val="1706393590"/>
                    </a:ext>
                  </a:extLst>
                </a:gridCol>
                <a:gridCol w="2837873">
                  <a:extLst>
                    <a:ext uri="{9D8B030D-6E8A-4147-A177-3AD203B41FA5}">
                      <a16:colId xmlns:a16="http://schemas.microsoft.com/office/drawing/2014/main" val="3058513581"/>
                    </a:ext>
                  </a:extLst>
                </a:gridCol>
                <a:gridCol w="2998050">
                  <a:extLst>
                    <a:ext uri="{9D8B030D-6E8A-4147-A177-3AD203B41FA5}">
                      <a16:colId xmlns:a16="http://schemas.microsoft.com/office/drawing/2014/main" val="1592556884"/>
                    </a:ext>
                  </a:extLst>
                </a:gridCol>
                <a:gridCol w="2998050">
                  <a:extLst>
                    <a:ext uri="{9D8B030D-6E8A-4147-A177-3AD203B41FA5}">
                      <a16:colId xmlns:a16="http://schemas.microsoft.com/office/drawing/2014/main" val="3400378745"/>
                    </a:ext>
                  </a:extLst>
                </a:gridCol>
              </a:tblGrid>
              <a:tr h="570832">
                <a:tc>
                  <a:txBody>
                    <a:bodyPr/>
                    <a:lstStyle/>
                    <a:p>
                      <a:r>
                        <a:rPr lang="en-US" sz="1600" b="1" dirty="0">
                          <a:latin typeface="Calibri" panose="020F0502020204030204" pitchFamily="34" charset="0"/>
                          <a:ea typeface="Calibri" panose="020F0502020204030204" pitchFamily="34" charset="0"/>
                          <a:cs typeface="Calibri" panose="020F0502020204030204" pitchFamily="34" charset="0"/>
                        </a:rPr>
                        <a:t>1. Overview of AI Workflows</a:t>
                      </a:r>
                    </a:p>
                  </a:txBody>
                  <a:tcPr/>
                </a:tc>
                <a:tc>
                  <a:txBody>
                    <a:bodyPr/>
                    <a:lstStyle/>
                    <a:p>
                      <a:r>
                        <a:rPr lang="en-US" sz="1600" b="1" dirty="0">
                          <a:latin typeface="Calibri" panose="020F0502020204030204" pitchFamily="34" charset="0"/>
                          <a:ea typeface="Calibri" panose="020F0502020204030204" pitchFamily="34" charset="0"/>
                          <a:cs typeface="Calibri" panose="020F0502020204030204" pitchFamily="34" charset="0"/>
                        </a:rPr>
                        <a:t>2. Why Postgres as a vector store</a:t>
                      </a: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GB" sz="1600" b="1" dirty="0">
                          <a:latin typeface="Calibri" panose="020F0502020204030204" pitchFamily="34" charset="0"/>
                          <a:ea typeface="Calibri" panose="020F0502020204030204" pitchFamily="34" charset="0"/>
                          <a:cs typeface="Calibri" panose="020F0502020204030204" pitchFamily="34" charset="0"/>
                        </a:rPr>
                        <a:t>3. Storing and managing vectors</a:t>
                      </a: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GB" sz="1600" b="1" dirty="0">
                          <a:latin typeface="Calibri" panose="020F0502020204030204" pitchFamily="34" charset="0"/>
                          <a:ea typeface="Calibri" panose="020F0502020204030204" pitchFamily="34" charset="0"/>
                          <a:cs typeface="Calibri" panose="020F0502020204030204" pitchFamily="34" charset="0"/>
                        </a:rPr>
                        <a:t>4. Querying the vector store</a:t>
                      </a:r>
                    </a:p>
                  </a:txBody>
                  <a:tcPr/>
                </a:tc>
                <a:extLst>
                  <a:ext uri="{0D108BD9-81ED-4DB2-BD59-A6C34878D82A}">
                    <a16:rowId xmlns:a16="http://schemas.microsoft.com/office/drawing/2014/main" val="3181013857"/>
                  </a:ext>
                </a:extLst>
              </a:tr>
              <a:tr h="2438464">
                <a:tc>
                  <a:txBody>
                    <a:bodyPr/>
                    <a:lstStyle/>
                    <a:p>
                      <a:pPr marL="171450" indent="-171450">
                        <a:buFont typeface="Arial" panose="020B0604020202020204" pitchFamily="34" charset="0"/>
                        <a:buChar char="•"/>
                      </a:pPr>
                      <a:r>
                        <a:rPr lang="en-US" sz="1600" dirty="0">
                          <a:latin typeface="Calibri" panose="020F0502020204030204" pitchFamily="34" charset="0"/>
                          <a:ea typeface="Calibri" panose="020F0502020204030204" pitchFamily="34" charset="0"/>
                          <a:cs typeface="Calibri" panose="020F0502020204030204" pitchFamily="34" charset="0"/>
                        </a:rPr>
                        <a:t>Look at high-level architecture - LLMs, vector stores and JSON</a:t>
                      </a:r>
                    </a:p>
                    <a:p>
                      <a:pPr marL="171450" indent="-171450">
                        <a:buFont typeface="Arial" panose="020B0604020202020204" pitchFamily="34" charset="0"/>
                        <a:buChar char="•"/>
                      </a:pPr>
                      <a:r>
                        <a:rPr lang="en-US" sz="1600" dirty="0">
                          <a:latin typeface="Calibri" panose="020F0502020204030204" pitchFamily="34" charset="0"/>
                          <a:ea typeface="Calibri" panose="020F0502020204030204" pitchFamily="34" charset="0"/>
                          <a:cs typeface="Calibri" panose="020F0502020204030204" pitchFamily="34" charset="0"/>
                        </a:rPr>
                        <a:t>Look at key vocabulary and concepts (embeddings, vectors, hybrid queries, etc.)</a:t>
                      </a:r>
                    </a:p>
                  </a:txBody>
                  <a:tcPr/>
                </a:tc>
                <a:tc>
                  <a:txBody>
                    <a:bodyPr/>
                    <a:lstStyle/>
                    <a:p>
                      <a:pPr marL="171450" indent="-171450">
                        <a:buFont typeface="Arial" panose="020B0604020202020204" pitchFamily="34" charset="0"/>
                        <a:buChar char="•"/>
                      </a:pPr>
                      <a:r>
                        <a:rPr lang="en-US" sz="1600" dirty="0">
                          <a:latin typeface="Calibri" panose="020F0502020204030204" pitchFamily="34" charset="0"/>
                          <a:ea typeface="Calibri" panose="020F0502020204030204" pitchFamily="34" charset="0"/>
                          <a:cs typeface="Calibri" panose="020F0502020204030204" pitchFamily="34" charset="0"/>
                        </a:rPr>
                        <a:t>What is a vector store? Key concepts and use cases.</a:t>
                      </a:r>
                    </a:p>
                    <a:p>
                      <a:pPr marL="171450" indent="-171450">
                        <a:buFont typeface="Arial" panose="020B0604020202020204" pitchFamily="34" charset="0"/>
                        <a:buChar char="•"/>
                      </a:pPr>
                      <a:r>
                        <a:rPr lang="en-US" sz="1600" dirty="0">
                          <a:latin typeface="Calibri" panose="020F0502020204030204" pitchFamily="34" charset="0"/>
                          <a:ea typeface="Calibri" panose="020F0502020204030204" pitchFamily="34" charset="0"/>
                          <a:cs typeface="Calibri" panose="020F0502020204030204" pitchFamily="34" charset="0"/>
                        </a:rPr>
                        <a:t>Why Postgres and how does it compare with other market tools</a:t>
                      </a:r>
                    </a:p>
                    <a:p>
                      <a:pPr marL="171450" indent="-171450">
                        <a:buFont typeface="Arial" panose="020B0604020202020204" pitchFamily="34" charset="0"/>
                        <a:buChar char="•"/>
                      </a:pPr>
                      <a:r>
                        <a:rPr lang="en-US" sz="1600" dirty="0">
                          <a:latin typeface="Calibri" panose="020F0502020204030204" pitchFamily="34" charset="0"/>
                          <a:ea typeface="Calibri" panose="020F0502020204030204" pitchFamily="34" charset="0"/>
                          <a:cs typeface="Calibri" panose="020F0502020204030204" pitchFamily="34" charset="0"/>
                        </a:rPr>
                        <a:t>Setting up Postgres with vector capabilities (</a:t>
                      </a:r>
                      <a:r>
                        <a:rPr lang="en-US" sz="1600" dirty="0" err="1">
                          <a:latin typeface="Calibri" panose="020F0502020204030204" pitchFamily="34" charset="0"/>
                          <a:ea typeface="Calibri" panose="020F0502020204030204" pitchFamily="34" charset="0"/>
                          <a:cs typeface="Calibri" panose="020F0502020204030204" pitchFamily="34" charset="0"/>
                        </a:rPr>
                        <a:t>pgvector</a:t>
                      </a:r>
                      <a:r>
                        <a:rPr lang="en-US" sz="1600" dirty="0">
                          <a:latin typeface="Calibri" panose="020F0502020204030204" pitchFamily="34" charset="0"/>
                          <a:ea typeface="Calibri" panose="020F0502020204030204" pitchFamily="34" charset="0"/>
                          <a:cs typeface="Calibri" panose="020F0502020204030204" pitchFamily="34" charset="0"/>
                        </a:rPr>
                        <a:t>)</a:t>
                      </a:r>
                    </a:p>
                    <a:p>
                      <a:pPr marL="171450" indent="-171450">
                        <a:buFont typeface="Arial" panose="020B0604020202020204" pitchFamily="34" charset="0"/>
                        <a:buChar char="•"/>
                      </a:pPr>
                      <a:r>
                        <a:rPr lang="en-US" sz="1600" b="1" dirty="0">
                          <a:latin typeface="Calibri" panose="020F0502020204030204" pitchFamily="34" charset="0"/>
                          <a:ea typeface="Calibri" panose="020F0502020204030204" pitchFamily="34" charset="0"/>
                          <a:cs typeface="Calibri" panose="020F0502020204030204" pitchFamily="34" charset="0"/>
                        </a:rPr>
                        <a:t>Lab</a:t>
                      </a:r>
                      <a:r>
                        <a:rPr lang="en-US" sz="1600" dirty="0">
                          <a:latin typeface="Calibri" panose="020F0502020204030204" pitchFamily="34" charset="0"/>
                          <a:ea typeface="Calibri" panose="020F0502020204030204" pitchFamily="34" charset="0"/>
                          <a:cs typeface="Calibri" panose="020F0502020204030204" pitchFamily="34" charset="0"/>
                        </a:rPr>
                        <a:t>: Install and configure Postgres using Docker</a:t>
                      </a:r>
                      <a:endParaRPr lang="en-GB" sz="1600"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pPr marL="171450" indent="-171450">
                        <a:buFont typeface="Arial" panose="020B0604020202020204" pitchFamily="34" charset="0"/>
                        <a:buChar char="•"/>
                      </a:pPr>
                      <a:r>
                        <a:rPr lang="en-GB" sz="1600" dirty="0">
                          <a:latin typeface="Calibri" panose="020F0502020204030204" pitchFamily="34" charset="0"/>
                          <a:ea typeface="Calibri" panose="020F0502020204030204" pitchFamily="34" charset="0"/>
                          <a:cs typeface="Calibri" panose="020F0502020204030204" pitchFamily="34" charset="0"/>
                        </a:rPr>
                        <a:t>Generating embeddings: Overview of tools and workflows</a:t>
                      </a:r>
                    </a:p>
                    <a:p>
                      <a:pPr marL="171450" indent="-171450">
                        <a:buFont typeface="Arial" panose="020B0604020202020204" pitchFamily="34" charset="0"/>
                        <a:buChar char="•"/>
                      </a:pPr>
                      <a:r>
                        <a:rPr lang="en-GB" sz="1600" dirty="0">
                          <a:latin typeface="Calibri" panose="020F0502020204030204" pitchFamily="34" charset="0"/>
                          <a:ea typeface="Calibri" panose="020F0502020204030204" pitchFamily="34" charset="0"/>
                          <a:cs typeface="Calibri" panose="020F0502020204030204" pitchFamily="34" charset="0"/>
                        </a:rPr>
                        <a:t>Storing and organizing embeddings in Postgres</a:t>
                      </a:r>
                    </a:p>
                    <a:p>
                      <a:pPr marL="171450" indent="-171450">
                        <a:buFont typeface="Arial" panose="020B0604020202020204" pitchFamily="34" charset="0"/>
                        <a:buChar char="•"/>
                      </a:pPr>
                      <a:r>
                        <a:rPr lang="en-GB" sz="1600" dirty="0">
                          <a:latin typeface="Calibri" panose="020F0502020204030204" pitchFamily="34" charset="0"/>
                          <a:ea typeface="Calibri" panose="020F0502020204030204" pitchFamily="34" charset="0"/>
                          <a:cs typeface="Calibri" panose="020F0502020204030204" pitchFamily="34" charset="0"/>
                        </a:rPr>
                        <a:t>Strategies for handling large datasets including chunking</a:t>
                      </a:r>
                    </a:p>
                    <a:p>
                      <a:pPr marL="171450" indent="-171450">
                        <a:buFont typeface="Arial" panose="020B0604020202020204" pitchFamily="34" charset="0"/>
                        <a:buChar char="•"/>
                      </a:pPr>
                      <a:r>
                        <a:rPr lang="en-GB" sz="1600" dirty="0">
                          <a:latin typeface="Calibri" panose="020F0502020204030204" pitchFamily="34" charset="0"/>
                          <a:ea typeface="Calibri" panose="020F0502020204030204" pitchFamily="34" charset="0"/>
                          <a:cs typeface="Calibri" panose="020F0502020204030204" pitchFamily="34" charset="0"/>
                        </a:rPr>
                        <a:t>Dense and sparse vectors</a:t>
                      </a:r>
                    </a:p>
                    <a:p>
                      <a:pPr marL="171450" indent="-171450">
                        <a:buFont typeface="Arial" panose="020B0604020202020204" pitchFamily="34" charset="0"/>
                        <a:buChar char="•"/>
                      </a:pPr>
                      <a:r>
                        <a:rPr lang="en-GB" sz="1600" b="1" dirty="0">
                          <a:latin typeface="Calibri" panose="020F0502020204030204" pitchFamily="34" charset="0"/>
                          <a:ea typeface="Calibri" panose="020F0502020204030204" pitchFamily="34" charset="0"/>
                          <a:cs typeface="Calibri" panose="020F0502020204030204" pitchFamily="34" charset="0"/>
                        </a:rPr>
                        <a:t>Lab: </a:t>
                      </a:r>
                      <a:r>
                        <a:rPr lang="en-GB" sz="1600" dirty="0">
                          <a:latin typeface="Calibri" panose="020F0502020204030204" pitchFamily="34" charset="0"/>
                          <a:ea typeface="Calibri" panose="020F0502020204030204" pitchFamily="34" charset="0"/>
                          <a:cs typeface="Calibri" panose="020F0502020204030204" pitchFamily="34" charset="0"/>
                        </a:rPr>
                        <a:t>Generate embeddings for a dataset and store them</a:t>
                      </a:r>
                    </a:p>
                  </a:txBody>
                  <a:tcPr/>
                </a:tc>
                <a:tc>
                  <a:txBody>
                    <a:bodyPr/>
                    <a:lstStyle/>
                    <a:p>
                      <a:pPr marL="171450" indent="-171450">
                        <a:buFont typeface="Arial" panose="020B0604020202020204" pitchFamily="34" charset="0"/>
                        <a:buChar char="•"/>
                      </a:pPr>
                      <a:r>
                        <a:rPr lang="en-GB" sz="1600" dirty="0">
                          <a:latin typeface="Calibri" panose="020F0502020204030204" pitchFamily="34" charset="0"/>
                          <a:ea typeface="Calibri" panose="020F0502020204030204" pitchFamily="34" charset="0"/>
                          <a:cs typeface="Calibri" panose="020F0502020204030204" pitchFamily="34" charset="0"/>
                        </a:rPr>
                        <a:t>Techniques for similarity search: k-NN, cosine similarity</a:t>
                      </a:r>
                    </a:p>
                    <a:p>
                      <a:pPr marL="171450" indent="-171450">
                        <a:buFont typeface="Arial" panose="020B0604020202020204" pitchFamily="34" charset="0"/>
                        <a:buChar char="•"/>
                      </a:pPr>
                      <a:r>
                        <a:rPr lang="en-GB" sz="1600" dirty="0">
                          <a:latin typeface="Calibri" panose="020F0502020204030204" pitchFamily="34" charset="0"/>
                          <a:ea typeface="Calibri" panose="020F0502020204030204" pitchFamily="34" charset="0"/>
                          <a:cs typeface="Calibri" panose="020F0502020204030204" pitchFamily="34" charset="0"/>
                        </a:rPr>
                        <a:t>Using indexes to optimize vector queries</a:t>
                      </a:r>
                    </a:p>
                    <a:p>
                      <a:pPr marL="171450" indent="-171450">
                        <a:buFont typeface="Arial" panose="020B0604020202020204" pitchFamily="34" charset="0"/>
                        <a:buChar char="•"/>
                      </a:pPr>
                      <a:r>
                        <a:rPr lang="en-GB" sz="1600" dirty="0">
                          <a:latin typeface="Calibri" panose="020F0502020204030204" pitchFamily="34" charset="0"/>
                          <a:ea typeface="Calibri" panose="020F0502020204030204" pitchFamily="34" charset="0"/>
                          <a:cs typeface="Calibri" panose="020F0502020204030204" pitchFamily="34" charset="0"/>
                        </a:rPr>
                        <a:t>Reranking results</a:t>
                      </a:r>
                    </a:p>
                    <a:p>
                      <a:pPr marL="171450" indent="-171450">
                        <a:buFont typeface="Arial" panose="020B0604020202020204" pitchFamily="34" charset="0"/>
                        <a:buChar char="•"/>
                      </a:pPr>
                      <a:r>
                        <a:rPr lang="en-GB" sz="1600" b="1" dirty="0">
                          <a:latin typeface="Calibri" panose="020F0502020204030204" pitchFamily="34" charset="0"/>
                          <a:ea typeface="Calibri" panose="020F0502020204030204" pitchFamily="34" charset="0"/>
                          <a:cs typeface="Calibri" panose="020F0502020204030204" pitchFamily="34" charset="0"/>
                        </a:rPr>
                        <a:t>Lab: </a:t>
                      </a:r>
                      <a:r>
                        <a:rPr lang="en-GB" sz="1600" dirty="0">
                          <a:latin typeface="Calibri" panose="020F0502020204030204" pitchFamily="34" charset="0"/>
                          <a:ea typeface="Calibri" panose="020F0502020204030204" pitchFamily="34" charset="0"/>
                          <a:cs typeface="Calibri" panose="020F0502020204030204" pitchFamily="34" charset="0"/>
                        </a:rPr>
                        <a:t>Query stored vectors to retrieve similar items (document/image search)</a:t>
                      </a:r>
                    </a:p>
                  </a:txBody>
                  <a:tcPr/>
                </a:tc>
                <a:extLst>
                  <a:ext uri="{0D108BD9-81ED-4DB2-BD59-A6C34878D82A}">
                    <a16:rowId xmlns:a16="http://schemas.microsoft.com/office/drawing/2014/main" val="3367538134"/>
                  </a:ext>
                </a:extLst>
              </a:tr>
              <a:tr h="60993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GB" sz="1600" b="1" dirty="0">
                          <a:latin typeface="Calibri" panose="020F0502020204030204" pitchFamily="34" charset="0"/>
                          <a:ea typeface="Calibri" panose="020F0502020204030204" pitchFamily="34" charset="0"/>
                          <a:cs typeface="Calibri" panose="020F0502020204030204" pitchFamily="34" charset="0"/>
                        </a:rPr>
                        <a:t>5. Querying LLMs with retrieved data</a:t>
                      </a: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GB" sz="1600" b="1" dirty="0">
                          <a:latin typeface="Calibri" panose="020F0502020204030204" pitchFamily="34" charset="0"/>
                          <a:ea typeface="Calibri" panose="020F0502020204030204" pitchFamily="34" charset="0"/>
                          <a:cs typeface="Calibri" panose="020F0502020204030204" pitchFamily="34" charset="0"/>
                        </a:rPr>
                        <a:t>6. NoSQL with JSON in Postgres</a:t>
                      </a:r>
                    </a:p>
                  </a:txBody>
                  <a:tcPr/>
                </a:tc>
                <a:tc>
                  <a:txBody>
                    <a:bodyPr/>
                    <a:lstStyle/>
                    <a:p>
                      <a:r>
                        <a:rPr lang="en-US" sz="1600" b="1" dirty="0">
                          <a:latin typeface="Calibri" panose="020F0502020204030204" pitchFamily="34" charset="0"/>
                          <a:ea typeface="Calibri" panose="020F0502020204030204" pitchFamily="34" charset="0"/>
                          <a:cs typeface="Calibri" panose="020F0502020204030204" pitchFamily="34" charset="0"/>
                        </a:rPr>
                        <a:t>7. Integrating Vector, Relational and JSON Data</a:t>
                      </a:r>
                      <a:endParaRPr lang="en-GB" sz="1600" b="1"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r>
                        <a:rPr lang="en-US" sz="1600" b="1" dirty="0">
                          <a:latin typeface="Calibri" panose="020F0502020204030204" pitchFamily="34" charset="0"/>
                          <a:ea typeface="Calibri" panose="020F0502020204030204" pitchFamily="34" charset="0"/>
                          <a:cs typeface="Calibri" panose="020F0502020204030204" pitchFamily="34" charset="0"/>
                        </a:rPr>
                        <a:t>8. Putting it all together</a:t>
                      </a:r>
                      <a:endParaRPr lang="en-GB" sz="1600" b="1" dirty="0">
                        <a:latin typeface="Calibri" panose="020F0502020204030204" pitchFamily="34" charset="0"/>
                        <a:ea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2201733770"/>
                  </a:ext>
                </a:extLst>
              </a:tr>
              <a:tr h="2414037">
                <a:tc>
                  <a:txBody>
                    <a:bodyPr/>
                    <a:lstStyle/>
                    <a:p>
                      <a:pPr marL="171450" indent="-171450">
                        <a:buFont typeface="Arial" panose="020B0604020202020204" pitchFamily="34" charset="0"/>
                        <a:buChar char="•"/>
                      </a:pPr>
                      <a:r>
                        <a:rPr lang="en-GB" sz="1600" dirty="0">
                          <a:latin typeface="Calibri" panose="020F0502020204030204" pitchFamily="34" charset="0"/>
                          <a:ea typeface="Calibri" panose="020F0502020204030204" pitchFamily="34" charset="0"/>
                          <a:cs typeface="Calibri" panose="020F0502020204030204" pitchFamily="34" charset="0"/>
                        </a:rPr>
                        <a:t>Recap on querying LLMs vis APIs</a:t>
                      </a:r>
                    </a:p>
                    <a:p>
                      <a:pPr marL="171450" indent="-171450">
                        <a:buFont typeface="Arial" panose="020B0604020202020204" pitchFamily="34" charset="0"/>
                        <a:buChar char="•"/>
                      </a:pPr>
                      <a:r>
                        <a:rPr lang="en-GB" sz="1600" dirty="0">
                          <a:latin typeface="Calibri" panose="020F0502020204030204" pitchFamily="34" charset="0"/>
                          <a:ea typeface="Calibri" panose="020F0502020204030204" pitchFamily="34" charset="0"/>
                          <a:cs typeface="Calibri" panose="020F0502020204030204" pitchFamily="34" charset="0"/>
                        </a:rPr>
                        <a:t>Best practices for combining vector retrieval with LLM prompts</a:t>
                      </a:r>
                    </a:p>
                    <a:p>
                      <a:pPr marL="171450" indent="-171450">
                        <a:buFont typeface="Arial" panose="020B0604020202020204" pitchFamily="34" charset="0"/>
                        <a:buChar char="•"/>
                      </a:pPr>
                      <a:r>
                        <a:rPr lang="en-GB" sz="1600" dirty="0">
                          <a:latin typeface="Calibri" panose="020F0502020204030204" pitchFamily="34" charset="0"/>
                          <a:ea typeface="Calibri" panose="020F0502020204030204" pitchFamily="34" charset="0"/>
                          <a:cs typeface="Calibri" panose="020F0502020204030204" pitchFamily="34" charset="0"/>
                        </a:rPr>
                        <a:t>Prompt configuration parameters (temperature, top-k, etc)</a:t>
                      </a:r>
                    </a:p>
                    <a:p>
                      <a:pPr marL="171450" indent="-171450">
                        <a:buFont typeface="Arial" panose="020B0604020202020204" pitchFamily="34" charset="0"/>
                        <a:buChar char="•"/>
                      </a:pPr>
                      <a:r>
                        <a:rPr lang="en-GB" sz="1600" b="1" dirty="0">
                          <a:latin typeface="Calibri" panose="020F0502020204030204" pitchFamily="34" charset="0"/>
                          <a:ea typeface="Calibri" panose="020F0502020204030204" pitchFamily="34" charset="0"/>
                          <a:cs typeface="Calibri" panose="020F0502020204030204" pitchFamily="34" charset="0"/>
                        </a:rPr>
                        <a:t>Lab:</a:t>
                      </a:r>
                      <a:r>
                        <a:rPr lang="en-GB" sz="1600" dirty="0">
                          <a:latin typeface="Calibri" panose="020F0502020204030204" pitchFamily="34" charset="0"/>
                          <a:ea typeface="Calibri" panose="020F0502020204030204" pitchFamily="34" charset="0"/>
                          <a:cs typeface="Calibri" panose="020F0502020204030204" pitchFamily="34" charset="0"/>
                        </a:rPr>
                        <a:t> Build a pipeline where vector store results enhance LLM responses (context-aware Q&amp;A, etc)</a:t>
                      </a:r>
                    </a:p>
                  </a:txBody>
                  <a:tcPr/>
                </a:tc>
                <a:tc>
                  <a:txBody>
                    <a:bodyPr/>
                    <a:lstStyle/>
                    <a:p>
                      <a:pPr marL="171450" indent="-171450">
                        <a:buFont typeface="Arial" panose="020B0604020202020204" pitchFamily="34" charset="0"/>
                        <a:buChar char="•"/>
                      </a:pPr>
                      <a:r>
                        <a:rPr lang="en-GB" sz="1600" dirty="0">
                          <a:latin typeface="Calibri" panose="020F0502020204030204" pitchFamily="34" charset="0"/>
                          <a:ea typeface="Calibri" panose="020F0502020204030204" pitchFamily="34" charset="0"/>
                          <a:cs typeface="Calibri" panose="020F0502020204030204" pitchFamily="34" charset="0"/>
                        </a:rPr>
                        <a:t>Overview of JSON/JSONB support in Postgres</a:t>
                      </a:r>
                    </a:p>
                    <a:p>
                      <a:pPr marL="171450" indent="-171450">
                        <a:buFont typeface="Arial" panose="020B0604020202020204" pitchFamily="34" charset="0"/>
                        <a:buChar char="•"/>
                      </a:pPr>
                      <a:r>
                        <a:rPr lang="en-GB" sz="1600" dirty="0">
                          <a:latin typeface="Calibri" panose="020F0502020204030204" pitchFamily="34" charset="0"/>
                          <a:ea typeface="Calibri" panose="020F0502020204030204" pitchFamily="34" charset="0"/>
                          <a:cs typeface="Calibri" panose="020F0502020204030204" pitchFamily="34" charset="0"/>
                        </a:rPr>
                        <a:t>Querying JSONB data with SQL</a:t>
                      </a:r>
                    </a:p>
                    <a:p>
                      <a:pPr marL="171450" indent="-171450">
                        <a:buFont typeface="Arial" panose="020B0604020202020204" pitchFamily="34" charset="0"/>
                        <a:buChar char="•"/>
                      </a:pPr>
                      <a:r>
                        <a:rPr lang="en-GB" sz="1600" dirty="0">
                          <a:latin typeface="Calibri" panose="020F0502020204030204" pitchFamily="34" charset="0"/>
                          <a:ea typeface="Calibri" panose="020F0502020204030204" pitchFamily="34" charset="0"/>
                          <a:cs typeface="Calibri" panose="020F0502020204030204" pitchFamily="34" charset="0"/>
                        </a:rPr>
                        <a:t>Indexing JSONB data for performance</a:t>
                      </a:r>
                    </a:p>
                    <a:p>
                      <a:pPr marL="171450" indent="-171450">
                        <a:buFont typeface="Arial" panose="020B0604020202020204" pitchFamily="34" charset="0"/>
                        <a:buChar char="•"/>
                      </a:pPr>
                      <a:r>
                        <a:rPr lang="en-GB" sz="1600" b="1" dirty="0">
                          <a:latin typeface="Calibri" panose="020F0502020204030204" pitchFamily="34" charset="0"/>
                          <a:ea typeface="Calibri" panose="020F0502020204030204" pitchFamily="34" charset="0"/>
                          <a:cs typeface="Calibri" panose="020F0502020204030204" pitchFamily="34" charset="0"/>
                        </a:rPr>
                        <a:t>Lab: </a:t>
                      </a:r>
                      <a:r>
                        <a:rPr lang="en-GB" sz="1600" dirty="0">
                          <a:latin typeface="Calibri" panose="020F0502020204030204" pitchFamily="34" charset="0"/>
                          <a:ea typeface="Calibri" panose="020F0502020204030204" pitchFamily="34" charset="0"/>
                          <a:cs typeface="Calibri" panose="020F0502020204030204" pitchFamily="34" charset="0"/>
                        </a:rPr>
                        <a:t>Design a schema mixing vector, relational and JSONB data for a sample project</a:t>
                      </a:r>
                    </a:p>
                  </a:txBody>
                  <a:tcPr/>
                </a:tc>
                <a:tc>
                  <a:txBody>
                    <a:bodyPr/>
                    <a:lstStyle/>
                    <a:p>
                      <a:pPr marL="171450" indent="-171450">
                        <a:buFont typeface="Arial" panose="020B0604020202020204" pitchFamily="34" charset="0"/>
                        <a:buChar char="•"/>
                      </a:pPr>
                      <a:r>
                        <a:rPr lang="en-US" sz="1600" dirty="0">
                          <a:latin typeface="Calibri" panose="020F0502020204030204" pitchFamily="34" charset="0"/>
                          <a:ea typeface="Calibri" panose="020F0502020204030204" pitchFamily="34" charset="0"/>
                          <a:cs typeface="Calibri" panose="020F0502020204030204" pitchFamily="34" charset="0"/>
                        </a:rPr>
                        <a:t>Building hybrid queries to power advanced workflows</a:t>
                      </a:r>
                    </a:p>
                    <a:p>
                      <a:pPr marL="171450" indent="-171450">
                        <a:buFont typeface="Arial" panose="020B0604020202020204" pitchFamily="34" charset="0"/>
                        <a:buChar char="•"/>
                      </a:pPr>
                      <a:r>
                        <a:rPr lang="en-US" sz="1600" b="1" dirty="0">
                          <a:latin typeface="Calibri" panose="020F0502020204030204" pitchFamily="34" charset="0"/>
                          <a:ea typeface="Calibri" panose="020F0502020204030204" pitchFamily="34" charset="0"/>
                          <a:cs typeface="Calibri" panose="020F0502020204030204" pitchFamily="34" charset="0"/>
                        </a:rPr>
                        <a:t>Case study:</a:t>
                      </a:r>
                      <a:r>
                        <a:rPr lang="en-US" sz="1600" dirty="0">
                          <a:latin typeface="Calibri" panose="020F0502020204030204" pitchFamily="34" charset="0"/>
                          <a:ea typeface="Calibri" panose="020F0502020204030204" pitchFamily="34" charset="0"/>
                          <a:cs typeface="Calibri" panose="020F0502020204030204" pitchFamily="34" charset="0"/>
                        </a:rPr>
                        <a:t> Combining embeddings, metadata (relational) and configurations (JSON)</a:t>
                      </a:r>
                    </a:p>
                    <a:p>
                      <a:pPr marL="171450" indent="-171450">
                        <a:buFont typeface="Arial" panose="020B0604020202020204" pitchFamily="34" charset="0"/>
                        <a:buChar char="•"/>
                      </a:pPr>
                      <a:r>
                        <a:rPr lang="en-US" sz="1600" b="1" dirty="0">
                          <a:latin typeface="Calibri" panose="020F0502020204030204" pitchFamily="34" charset="0"/>
                          <a:ea typeface="Calibri" panose="020F0502020204030204" pitchFamily="34" charset="0"/>
                          <a:cs typeface="Calibri" panose="020F0502020204030204" pitchFamily="34" charset="0"/>
                        </a:rPr>
                        <a:t>Lab:</a:t>
                      </a:r>
                      <a:r>
                        <a:rPr lang="en-US" sz="1600" dirty="0">
                          <a:latin typeface="Calibri" panose="020F0502020204030204" pitchFamily="34" charset="0"/>
                          <a:ea typeface="Calibri" panose="020F0502020204030204" pitchFamily="34" charset="0"/>
                          <a:cs typeface="Calibri" panose="020F0502020204030204" pitchFamily="34" charset="0"/>
                        </a:rPr>
                        <a:t> Implement a hybrid query to support a sample AI use case</a:t>
                      </a:r>
                      <a:endParaRPr lang="en-GB" sz="1600"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pPr marL="171450" indent="-171450">
                        <a:buFont typeface="Arial" panose="020B0604020202020204" pitchFamily="34" charset="0"/>
                        <a:buChar char="•"/>
                      </a:pPr>
                      <a:r>
                        <a:rPr lang="en-US" sz="1600" dirty="0">
                          <a:latin typeface="Calibri" panose="020F0502020204030204" pitchFamily="34" charset="0"/>
                          <a:ea typeface="Calibri" panose="020F0502020204030204" pitchFamily="34" charset="0"/>
                          <a:cs typeface="Calibri" panose="020F0502020204030204" pitchFamily="34" charset="0"/>
                        </a:rPr>
                        <a:t>Full stack pipeline demo: Retrieve data, query the LLM and return results</a:t>
                      </a:r>
                    </a:p>
                    <a:p>
                      <a:pPr marL="171450" indent="-171450">
                        <a:buFont typeface="Arial" panose="020B0604020202020204" pitchFamily="34" charset="0"/>
                        <a:buChar char="•"/>
                      </a:pPr>
                      <a:r>
                        <a:rPr lang="en-US" sz="1600" dirty="0">
                          <a:latin typeface="Calibri" panose="020F0502020204030204" pitchFamily="34" charset="0"/>
                          <a:ea typeface="Calibri" panose="020F0502020204030204" pitchFamily="34" charset="0"/>
                          <a:cs typeface="Calibri" panose="020F0502020204030204" pitchFamily="34" charset="0"/>
                        </a:rPr>
                        <a:t>Debugging and </a:t>
                      </a:r>
                      <a:r>
                        <a:rPr lang="en-GB" sz="1600" noProof="0" dirty="0">
                          <a:latin typeface="Calibri" panose="020F0502020204030204" pitchFamily="34" charset="0"/>
                          <a:ea typeface="Calibri" panose="020F0502020204030204" pitchFamily="34" charset="0"/>
                          <a:cs typeface="Calibri" panose="020F0502020204030204" pitchFamily="34" charset="0"/>
                        </a:rPr>
                        <a:t>optimising</a:t>
                      </a:r>
                      <a:r>
                        <a:rPr lang="en-US" sz="1600" dirty="0">
                          <a:latin typeface="Calibri" panose="020F0502020204030204" pitchFamily="34" charset="0"/>
                          <a:ea typeface="Calibri" panose="020F0502020204030204" pitchFamily="34" charset="0"/>
                          <a:cs typeface="Calibri" panose="020F0502020204030204" pitchFamily="34" charset="0"/>
                        </a:rPr>
                        <a:t> the workflow</a:t>
                      </a:r>
                    </a:p>
                    <a:p>
                      <a:pPr marL="171450" indent="-171450">
                        <a:buFont typeface="Arial" panose="020B0604020202020204" pitchFamily="34" charset="0"/>
                        <a:buChar char="•"/>
                      </a:pPr>
                      <a:r>
                        <a:rPr lang="en-US" sz="1600" dirty="0">
                          <a:latin typeface="Calibri" panose="020F0502020204030204" pitchFamily="34" charset="0"/>
                          <a:ea typeface="Calibri" panose="020F0502020204030204" pitchFamily="34" charset="0"/>
                          <a:cs typeface="Calibri" panose="020F0502020204030204" pitchFamily="34" charset="0"/>
                        </a:rPr>
                        <a:t>Spotlight on LLM frameworks</a:t>
                      </a:r>
                    </a:p>
                    <a:p>
                      <a:pPr marL="171450" indent="-171450">
                        <a:buFont typeface="Arial" panose="020B0604020202020204" pitchFamily="34" charset="0"/>
                        <a:buChar char="•"/>
                      </a:pPr>
                      <a:r>
                        <a:rPr lang="en-US" sz="1600" b="1" dirty="0">
                          <a:latin typeface="Calibri" panose="020F0502020204030204" pitchFamily="34" charset="0"/>
                          <a:ea typeface="Calibri" panose="020F0502020204030204" pitchFamily="34" charset="0"/>
                          <a:cs typeface="Calibri" panose="020F0502020204030204" pitchFamily="34" charset="0"/>
                        </a:rPr>
                        <a:t>Lab:</a:t>
                      </a:r>
                      <a:r>
                        <a:rPr lang="en-US" sz="1600" dirty="0">
                          <a:latin typeface="Calibri" panose="020F0502020204030204" pitchFamily="34" charset="0"/>
                          <a:ea typeface="Calibri" panose="020F0502020204030204" pitchFamily="34" charset="0"/>
                          <a:cs typeface="Calibri" panose="020F0502020204030204" pitchFamily="34" charset="0"/>
                        </a:rPr>
                        <a:t> Build a working application combining all elements </a:t>
                      </a:r>
                      <a:endParaRPr lang="en-GB" sz="1600" dirty="0">
                        <a:latin typeface="Calibri" panose="020F0502020204030204" pitchFamily="34" charset="0"/>
                        <a:ea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2361013244"/>
                  </a:ext>
                </a:extLst>
              </a:tr>
            </a:tbl>
          </a:graphicData>
        </a:graphic>
      </p:graphicFrame>
    </p:spTree>
    <p:extLst>
      <p:ext uri="{BB962C8B-B14F-4D97-AF65-F5344CB8AC3E}">
        <p14:creationId xmlns:p14="http://schemas.microsoft.com/office/powerpoint/2010/main" val="42472829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DAE11-A1FE-B568-3E56-A44ECBA17043}"/>
              </a:ext>
            </a:extLst>
          </p:cNvPr>
          <p:cNvSpPr>
            <a:spLocks noGrp="1"/>
          </p:cNvSpPr>
          <p:nvPr>
            <p:ph type="title"/>
          </p:nvPr>
        </p:nvSpPr>
        <p:spPr/>
        <p:txBody>
          <a:bodyPr/>
          <a:lstStyle/>
          <a:p>
            <a:r>
              <a:rPr lang="en-US" dirty="0"/>
              <a:t>Plan for the session</a:t>
            </a:r>
          </a:p>
        </p:txBody>
      </p:sp>
      <p:sp>
        <p:nvSpPr>
          <p:cNvPr id="3" name="Content Placeholder 2">
            <a:extLst>
              <a:ext uri="{FF2B5EF4-FFF2-40B4-BE49-F238E27FC236}">
                <a16:creationId xmlns:a16="http://schemas.microsoft.com/office/drawing/2014/main" id="{E202A311-6037-854F-8418-20DBA260E388}"/>
              </a:ext>
            </a:extLst>
          </p:cNvPr>
          <p:cNvSpPr>
            <a:spLocks noGrp="1"/>
          </p:cNvSpPr>
          <p:nvPr>
            <p:ph idx="1"/>
          </p:nvPr>
        </p:nvSpPr>
        <p:spPr/>
        <p:txBody>
          <a:bodyPr/>
          <a:lstStyle/>
          <a:p>
            <a:r>
              <a:rPr lang="en-US" dirty="0"/>
              <a:t>What is a Vector Store?</a:t>
            </a:r>
          </a:p>
          <a:p>
            <a:r>
              <a:rPr lang="en-US" dirty="0"/>
              <a:t>Why traditional databases fall short for vectors</a:t>
            </a:r>
          </a:p>
          <a:p>
            <a:r>
              <a:rPr lang="en-US" dirty="0"/>
              <a:t>Key benefits of using Postgres</a:t>
            </a:r>
          </a:p>
          <a:p>
            <a:r>
              <a:rPr lang="en-US" dirty="0"/>
              <a:t>Postgres vs other solutions</a:t>
            </a:r>
          </a:p>
          <a:p>
            <a:r>
              <a:rPr lang="en-US" dirty="0"/>
              <a:t>Postgres for Vector operations</a:t>
            </a:r>
          </a:p>
          <a:p>
            <a:r>
              <a:rPr lang="en-US" dirty="0"/>
              <a:t>Getting set up</a:t>
            </a:r>
          </a:p>
        </p:txBody>
      </p:sp>
    </p:spTree>
    <p:extLst>
      <p:ext uri="{BB962C8B-B14F-4D97-AF65-F5344CB8AC3E}">
        <p14:creationId xmlns:p14="http://schemas.microsoft.com/office/powerpoint/2010/main" val="9450439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DAD9A422-6EF8-08B3-8A88-6BA804A2F4BD}"/>
              </a:ext>
            </a:extLst>
          </p:cNvPr>
          <p:cNvSpPr/>
          <p:nvPr/>
        </p:nvSpPr>
        <p:spPr>
          <a:xfrm>
            <a:off x="3381010" y="1278543"/>
            <a:ext cx="8657241" cy="2681081"/>
          </a:xfrm>
          <a:prstGeom prst="rect">
            <a:avLst/>
          </a:prstGeom>
          <a:ln/>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000" dirty="0">
              <a:solidFill>
                <a:schemeClr val="tx2"/>
              </a:solidFill>
            </a:endParaRPr>
          </a:p>
        </p:txBody>
      </p:sp>
      <p:sp>
        <p:nvSpPr>
          <p:cNvPr id="11" name="Rectangle 10">
            <a:extLst>
              <a:ext uri="{FF2B5EF4-FFF2-40B4-BE49-F238E27FC236}">
                <a16:creationId xmlns:a16="http://schemas.microsoft.com/office/drawing/2014/main" id="{55315AAC-004E-C6D4-81A5-A4105759EB07}"/>
              </a:ext>
            </a:extLst>
          </p:cNvPr>
          <p:cNvSpPr/>
          <p:nvPr/>
        </p:nvSpPr>
        <p:spPr>
          <a:xfrm>
            <a:off x="153749" y="1278543"/>
            <a:ext cx="3107341" cy="4871246"/>
          </a:xfrm>
          <a:prstGeom prst="rect">
            <a:avLst/>
          </a:prstGeom>
          <a:ln/>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000" dirty="0">
              <a:solidFill>
                <a:schemeClr val="tx2"/>
              </a:solidFill>
            </a:endParaRPr>
          </a:p>
        </p:txBody>
      </p:sp>
      <p:sp>
        <p:nvSpPr>
          <p:cNvPr id="2" name="Title 1">
            <a:extLst>
              <a:ext uri="{FF2B5EF4-FFF2-40B4-BE49-F238E27FC236}">
                <a16:creationId xmlns:a16="http://schemas.microsoft.com/office/drawing/2014/main" id="{510BC0EB-B9F8-032D-275F-9C8F60E5E527}"/>
              </a:ext>
            </a:extLst>
          </p:cNvPr>
          <p:cNvSpPr>
            <a:spLocks noGrp="1"/>
          </p:cNvSpPr>
          <p:nvPr>
            <p:ph type="title"/>
          </p:nvPr>
        </p:nvSpPr>
        <p:spPr>
          <a:xfrm>
            <a:off x="222294" y="-241180"/>
            <a:ext cx="5510291" cy="1733761"/>
          </a:xfrm>
        </p:spPr>
        <p:txBody>
          <a:bodyPr/>
          <a:lstStyle/>
          <a:p>
            <a:r>
              <a:rPr lang="en-US" dirty="0"/>
              <a:t>What is a vector store?</a:t>
            </a:r>
          </a:p>
        </p:txBody>
      </p:sp>
      <p:sp>
        <p:nvSpPr>
          <p:cNvPr id="3" name="Slide Number Placeholder 2">
            <a:extLst>
              <a:ext uri="{FF2B5EF4-FFF2-40B4-BE49-F238E27FC236}">
                <a16:creationId xmlns:a16="http://schemas.microsoft.com/office/drawing/2014/main" id="{D858074B-E689-D3CA-D698-0E719F85B5E3}"/>
              </a:ext>
            </a:extLst>
          </p:cNvPr>
          <p:cNvSpPr>
            <a:spLocks noGrp="1"/>
          </p:cNvSpPr>
          <p:nvPr>
            <p:ph type="sldNum" sz="quarter" idx="10"/>
          </p:nvPr>
        </p:nvSpPr>
        <p:spPr/>
        <p:txBody>
          <a:bodyPr/>
          <a:lstStyle/>
          <a:p>
            <a:pPr algn="r"/>
            <a:fld id="{8FB4CE90-470A-43E3-A052-3E8AD880B4A5}" type="slidenum">
              <a:rPr lang="en-US" smtClean="0"/>
              <a:pPr algn="r"/>
              <a:t>4</a:t>
            </a:fld>
            <a:endParaRPr lang="en-US"/>
          </a:p>
        </p:txBody>
      </p:sp>
      <p:sp>
        <p:nvSpPr>
          <p:cNvPr id="7" name="Content Placeholder 4">
            <a:extLst>
              <a:ext uri="{FF2B5EF4-FFF2-40B4-BE49-F238E27FC236}">
                <a16:creationId xmlns:a16="http://schemas.microsoft.com/office/drawing/2014/main" id="{2C90227E-8499-C40F-4ACD-FD9920B6E7CD}"/>
              </a:ext>
            </a:extLst>
          </p:cNvPr>
          <p:cNvSpPr txBox="1">
            <a:spLocks/>
          </p:cNvSpPr>
          <p:nvPr/>
        </p:nvSpPr>
        <p:spPr>
          <a:xfrm>
            <a:off x="393700" y="1430943"/>
            <a:ext cx="5854700" cy="4871246"/>
          </a:xfrm>
          <a:prstGeom prst="rect">
            <a:avLst/>
          </a:prstGeom>
        </p:spPr>
        <p:txBody>
          <a:bodyPr vert="horz" lIns="91440" tIns="45720" rIns="91440" bIns="45720" rtlCol="0">
            <a:normAutofit/>
          </a:bodyPr>
          <a:lstStyle>
            <a:lvl1pPr marL="266700" indent="-266700" algn="l" defTabSz="914400" rtl="0" eaLnBrk="1" latinLnBrk="0" hangingPunct="1">
              <a:lnSpc>
                <a:spcPct val="90000"/>
              </a:lnSpc>
              <a:spcBef>
                <a:spcPts val="1200"/>
              </a:spcBef>
              <a:buClr>
                <a:schemeClr val="accent5"/>
              </a:buClr>
              <a:buFont typeface="Wingdings 2" panose="05020102010507070707" pitchFamily="18" charset="2"/>
              <a:buChar char=""/>
              <a:tabLst/>
              <a:defRPr sz="2800" kern="1200">
                <a:solidFill>
                  <a:schemeClr val="tx2"/>
                </a:solidFill>
                <a:latin typeface="+mn-lt"/>
                <a:ea typeface="+mn-ea"/>
                <a:cs typeface="+mn-cs"/>
              </a:defRPr>
            </a:lvl1pPr>
            <a:lvl2pPr marL="533400" indent="-266700" algn="l" defTabSz="914400" rtl="0" eaLnBrk="1" latinLnBrk="0" hangingPunct="1">
              <a:lnSpc>
                <a:spcPct val="90000"/>
              </a:lnSpc>
              <a:spcBef>
                <a:spcPts val="600"/>
              </a:spcBef>
              <a:buClr>
                <a:schemeClr val="accent5"/>
              </a:buClr>
              <a:buFont typeface="Arial" panose="020B0604020202020204" pitchFamily="34" charset="0"/>
              <a:buChar char="−"/>
              <a:defRPr sz="2400" kern="1200">
                <a:solidFill>
                  <a:schemeClr val="tx2"/>
                </a:solidFill>
                <a:latin typeface="+mn-lt"/>
                <a:ea typeface="+mn-ea"/>
                <a:cs typeface="+mn-cs"/>
              </a:defRPr>
            </a:lvl2pPr>
            <a:lvl3pPr marL="647700" indent="-152400" algn="l" defTabSz="914400" rtl="0" eaLnBrk="1" latinLnBrk="0" hangingPunct="1">
              <a:lnSpc>
                <a:spcPct val="90000"/>
              </a:lnSpc>
              <a:spcBef>
                <a:spcPts val="600"/>
              </a:spcBef>
              <a:buClr>
                <a:schemeClr val="accent5"/>
              </a:buClr>
              <a:buFont typeface="Arial" panose="020B0604020202020204" pitchFamily="34" charset="0"/>
              <a:buChar char="•"/>
              <a:defRPr sz="2200" kern="1200">
                <a:solidFill>
                  <a:schemeClr val="tx2"/>
                </a:solidFill>
                <a:latin typeface="+mn-lt"/>
                <a:ea typeface="+mn-ea"/>
                <a:cs typeface="+mn-cs"/>
              </a:defRPr>
            </a:lvl3pPr>
            <a:lvl4pPr marL="819150" indent="-230188" algn="l" defTabSz="914400" rtl="0" eaLnBrk="1" latinLnBrk="0" hangingPunct="1">
              <a:lnSpc>
                <a:spcPct val="90000"/>
              </a:lnSpc>
              <a:spcBef>
                <a:spcPts val="600"/>
              </a:spcBef>
              <a:buClr>
                <a:schemeClr val="accent5"/>
              </a:buClr>
              <a:buFont typeface="Arial" panose="020B0604020202020204" pitchFamily="34" charset="0"/>
              <a:buChar char="−"/>
              <a:defRPr sz="2000" kern="1200">
                <a:solidFill>
                  <a:schemeClr val="tx2"/>
                </a:solidFill>
                <a:latin typeface="+mn-lt"/>
                <a:ea typeface="+mn-ea"/>
                <a:cs typeface="+mn-cs"/>
              </a:defRPr>
            </a:lvl4pPr>
            <a:lvl5pPr marL="950913" indent="-157163" algn="l" defTabSz="914400" rtl="0" eaLnBrk="1" latinLnBrk="0" hangingPunct="1">
              <a:lnSpc>
                <a:spcPct val="90000"/>
              </a:lnSpc>
              <a:spcBef>
                <a:spcPts val="600"/>
              </a:spcBef>
              <a:buClr>
                <a:schemeClr val="accent5"/>
              </a:buClr>
              <a:buFont typeface="Arial" panose="020B06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
        <p:nvSpPr>
          <p:cNvPr id="8" name="Rounded Rectangle 7">
            <a:extLst>
              <a:ext uri="{FF2B5EF4-FFF2-40B4-BE49-F238E27FC236}">
                <a16:creationId xmlns:a16="http://schemas.microsoft.com/office/drawing/2014/main" id="{D81CC5A8-FFB5-0262-DF8E-F54ADE767EA6}"/>
              </a:ext>
            </a:extLst>
          </p:cNvPr>
          <p:cNvSpPr/>
          <p:nvPr/>
        </p:nvSpPr>
        <p:spPr>
          <a:xfrm>
            <a:off x="393700" y="1569856"/>
            <a:ext cx="2629912" cy="1060057"/>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a:solidFill>
                  <a:schemeClr val="bg1"/>
                </a:solidFill>
              </a:rPr>
              <a:t>Embedding Storage</a:t>
            </a:r>
          </a:p>
        </p:txBody>
      </p:sp>
      <p:sp>
        <p:nvSpPr>
          <p:cNvPr id="9" name="Rounded Rectangle 8">
            <a:extLst>
              <a:ext uri="{FF2B5EF4-FFF2-40B4-BE49-F238E27FC236}">
                <a16:creationId xmlns:a16="http://schemas.microsoft.com/office/drawing/2014/main" id="{57BF47DE-1C7F-5E0E-4193-0D27685C4F3A}"/>
              </a:ext>
            </a:extLst>
          </p:cNvPr>
          <p:cNvSpPr/>
          <p:nvPr/>
        </p:nvSpPr>
        <p:spPr>
          <a:xfrm>
            <a:off x="393700" y="2773014"/>
            <a:ext cx="2629912" cy="1060057"/>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a:solidFill>
                  <a:schemeClr val="bg1"/>
                </a:solidFill>
              </a:rPr>
              <a:t>Similarity Search</a:t>
            </a:r>
          </a:p>
        </p:txBody>
      </p:sp>
      <p:sp>
        <p:nvSpPr>
          <p:cNvPr id="10" name="Rounded Rectangle 9">
            <a:extLst>
              <a:ext uri="{FF2B5EF4-FFF2-40B4-BE49-F238E27FC236}">
                <a16:creationId xmlns:a16="http://schemas.microsoft.com/office/drawing/2014/main" id="{8C775615-B676-1DE3-57BC-06F18632EFD5}"/>
              </a:ext>
            </a:extLst>
          </p:cNvPr>
          <p:cNvSpPr/>
          <p:nvPr/>
        </p:nvSpPr>
        <p:spPr>
          <a:xfrm>
            <a:off x="393700" y="4005479"/>
            <a:ext cx="2629912" cy="1060057"/>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a:solidFill>
                  <a:schemeClr val="bg1"/>
                </a:solidFill>
              </a:rPr>
              <a:t>Indexing Mechanisms</a:t>
            </a:r>
          </a:p>
        </p:txBody>
      </p:sp>
      <p:sp>
        <p:nvSpPr>
          <p:cNvPr id="12" name="TextBox 11">
            <a:extLst>
              <a:ext uri="{FF2B5EF4-FFF2-40B4-BE49-F238E27FC236}">
                <a16:creationId xmlns:a16="http://schemas.microsoft.com/office/drawing/2014/main" id="{ECF3639F-0CA8-D1A9-A767-1F02EAFE6725}"/>
              </a:ext>
            </a:extLst>
          </p:cNvPr>
          <p:cNvSpPr txBox="1"/>
          <p:nvPr/>
        </p:nvSpPr>
        <p:spPr>
          <a:xfrm>
            <a:off x="485522" y="5356927"/>
            <a:ext cx="2144390" cy="646331"/>
          </a:xfrm>
          <a:prstGeom prst="rect">
            <a:avLst/>
          </a:prstGeom>
          <a:noFill/>
        </p:spPr>
        <p:txBody>
          <a:bodyPr wrap="square" rtlCol="0">
            <a:spAutoFit/>
          </a:bodyPr>
          <a:lstStyle/>
          <a:p>
            <a:pPr algn="ctr"/>
            <a:r>
              <a:rPr lang="en-US" dirty="0">
                <a:solidFill>
                  <a:schemeClr val="bg1"/>
                </a:solidFill>
              </a:rPr>
              <a:t>Required Key Features</a:t>
            </a:r>
          </a:p>
        </p:txBody>
      </p:sp>
      <p:sp>
        <p:nvSpPr>
          <p:cNvPr id="13" name="Rounded Rectangle 12">
            <a:extLst>
              <a:ext uri="{FF2B5EF4-FFF2-40B4-BE49-F238E27FC236}">
                <a16:creationId xmlns:a16="http://schemas.microsoft.com/office/drawing/2014/main" id="{B17BB698-C518-85EA-1655-EC6F7AC283CF}"/>
              </a:ext>
            </a:extLst>
          </p:cNvPr>
          <p:cNvSpPr/>
          <p:nvPr/>
        </p:nvSpPr>
        <p:spPr>
          <a:xfrm>
            <a:off x="6756105" y="1383024"/>
            <a:ext cx="2437908" cy="1100515"/>
          </a:xfrm>
          <a:prstGeom prst="roundRect">
            <a:avLst/>
          </a:prstGeom>
          <a:ln/>
        </p:spPr>
        <p:style>
          <a:lnRef idx="2">
            <a:schemeClr val="accent3">
              <a:shade val="15000"/>
            </a:schemeClr>
          </a:lnRef>
          <a:fillRef idx="1">
            <a:schemeClr val="accent3"/>
          </a:fillRef>
          <a:effectRef idx="0">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a:solidFill>
                  <a:schemeClr val="tx2"/>
                </a:solidFill>
              </a:rPr>
              <a:t>Storage Layer</a:t>
            </a:r>
          </a:p>
        </p:txBody>
      </p:sp>
      <p:sp>
        <p:nvSpPr>
          <p:cNvPr id="14" name="Rounded Rectangle 13">
            <a:extLst>
              <a:ext uri="{FF2B5EF4-FFF2-40B4-BE49-F238E27FC236}">
                <a16:creationId xmlns:a16="http://schemas.microsoft.com/office/drawing/2014/main" id="{E695461B-86A2-102E-005F-F4D4135DCBEB}"/>
              </a:ext>
            </a:extLst>
          </p:cNvPr>
          <p:cNvSpPr/>
          <p:nvPr/>
        </p:nvSpPr>
        <p:spPr>
          <a:xfrm>
            <a:off x="9360392" y="1383023"/>
            <a:ext cx="2437908" cy="1100515"/>
          </a:xfrm>
          <a:prstGeom prst="roundRect">
            <a:avLst/>
          </a:prstGeom>
          <a:ln/>
        </p:spPr>
        <p:style>
          <a:lnRef idx="2">
            <a:schemeClr val="accent3">
              <a:shade val="15000"/>
            </a:schemeClr>
          </a:lnRef>
          <a:fillRef idx="1">
            <a:schemeClr val="accent3"/>
          </a:fillRef>
          <a:effectRef idx="0">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a:solidFill>
                  <a:schemeClr val="tx2"/>
                </a:solidFill>
              </a:rPr>
              <a:t>Indexing</a:t>
            </a:r>
          </a:p>
        </p:txBody>
      </p:sp>
      <p:sp>
        <p:nvSpPr>
          <p:cNvPr id="15" name="Rounded Rectangle 14">
            <a:extLst>
              <a:ext uri="{FF2B5EF4-FFF2-40B4-BE49-F238E27FC236}">
                <a16:creationId xmlns:a16="http://schemas.microsoft.com/office/drawing/2014/main" id="{D5F58F6E-7853-F2FD-3D5B-0A4137B1C396}"/>
              </a:ext>
            </a:extLst>
          </p:cNvPr>
          <p:cNvSpPr/>
          <p:nvPr/>
        </p:nvSpPr>
        <p:spPr>
          <a:xfrm>
            <a:off x="6755129" y="2625074"/>
            <a:ext cx="2437908" cy="1100515"/>
          </a:xfrm>
          <a:prstGeom prst="roundRect">
            <a:avLst/>
          </a:prstGeom>
          <a:ln/>
        </p:spPr>
        <p:style>
          <a:lnRef idx="2">
            <a:schemeClr val="accent3">
              <a:shade val="15000"/>
            </a:schemeClr>
          </a:lnRef>
          <a:fillRef idx="1">
            <a:schemeClr val="accent3"/>
          </a:fillRef>
          <a:effectRef idx="0">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a:solidFill>
                  <a:schemeClr val="tx2"/>
                </a:solidFill>
              </a:rPr>
              <a:t>Query Engine</a:t>
            </a:r>
          </a:p>
        </p:txBody>
      </p:sp>
      <p:sp>
        <p:nvSpPr>
          <p:cNvPr id="16" name="Rounded Rectangle 15">
            <a:extLst>
              <a:ext uri="{FF2B5EF4-FFF2-40B4-BE49-F238E27FC236}">
                <a16:creationId xmlns:a16="http://schemas.microsoft.com/office/drawing/2014/main" id="{98AB6940-3477-58AA-F990-853B8D0A82A1}"/>
              </a:ext>
            </a:extLst>
          </p:cNvPr>
          <p:cNvSpPr/>
          <p:nvPr/>
        </p:nvSpPr>
        <p:spPr>
          <a:xfrm>
            <a:off x="9360392" y="2625073"/>
            <a:ext cx="2437908" cy="1100515"/>
          </a:xfrm>
          <a:prstGeom prst="roundRect">
            <a:avLst/>
          </a:prstGeom>
          <a:ln/>
        </p:spPr>
        <p:style>
          <a:lnRef idx="2">
            <a:schemeClr val="accent3">
              <a:shade val="15000"/>
            </a:schemeClr>
          </a:lnRef>
          <a:fillRef idx="1">
            <a:schemeClr val="accent3"/>
          </a:fillRef>
          <a:effectRef idx="0">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a:solidFill>
                  <a:schemeClr val="tx2"/>
                </a:solidFill>
              </a:rPr>
              <a:t>Integration Capabilities</a:t>
            </a:r>
          </a:p>
        </p:txBody>
      </p:sp>
      <p:sp>
        <p:nvSpPr>
          <p:cNvPr id="19" name="TextBox 18">
            <a:extLst>
              <a:ext uri="{FF2B5EF4-FFF2-40B4-BE49-F238E27FC236}">
                <a16:creationId xmlns:a16="http://schemas.microsoft.com/office/drawing/2014/main" id="{66A39529-E84C-FBC5-80A7-359EA1B2E306}"/>
              </a:ext>
            </a:extLst>
          </p:cNvPr>
          <p:cNvSpPr txBox="1"/>
          <p:nvPr/>
        </p:nvSpPr>
        <p:spPr>
          <a:xfrm>
            <a:off x="3682550" y="2253943"/>
            <a:ext cx="2144390" cy="646331"/>
          </a:xfrm>
          <a:prstGeom prst="rect">
            <a:avLst/>
          </a:prstGeom>
          <a:noFill/>
        </p:spPr>
        <p:txBody>
          <a:bodyPr wrap="square" rtlCol="0">
            <a:spAutoFit/>
          </a:bodyPr>
          <a:lstStyle/>
          <a:p>
            <a:pPr algn="ctr"/>
            <a:r>
              <a:rPr lang="en-US" dirty="0">
                <a:solidFill>
                  <a:schemeClr val="bg1"/>
                </a:solidFill>
              </a:rPr>
              <a:t>Core components</a:t>
            </a:r>
          </a:p>
          <a:p>
            <a:pPr algn="ctr"/>
            <a:r>
              <a:rPr lang="en-US" dirty="0">
                <a:solidFill>
                  <a:schemeClr val="bg1"/>
                </a:solidFill>
              </a:rPr>
              <a:t>of a vector store</a:t>
            </a:r>
          </a:p>
        </p:txBody>
      </p:sp>
      <p:sp>
        <p:nvSpPr>
          <p:cNvPr id="21" name="Pentagon 20">
            <a:extLst>
              <a:ext uri="{FF2B5EF4-FFF2-40B4-BE49-F238E27FC236}">
                <a16:creationId xmlns:a16="http://schemas.microsoft.com/office/drawing/2014/main" id="{54E8C160-A48E-7F6E-1DB6-0B07C78BD871}"/>
              </a:ext>
            </a:extLst>
          </p:cNvPr>
          <p:cNvSpPr/>
          <p:nvPr/>
        </p:nvSpPr>
        <p:spPr>
          <a:xfrm>
            <a:off x="3381010" y="4487159"/>
            <a:ext cx="1841440" cy="1414020"/>
          </a:xfrm>
          <a:prstGeom prst="homePlat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bg1"/>
                </a:solidFill>
              </a:rPr>
              <a:t>Insert embedding</a:t>
            </a:r>
          </a:p>
        </p:txBody>
      </p:sp>
      <p:sp>
        <p:nvSpPr>
          <p:cNvPr id="22" name="Chevron 21">
            <a:extLst>
              <a:ext uri="{FF2B5EF4-FFF2-40B4-BE49-F238E27FC236}">
                <a16:creationId xmlns:a16="http://schemas.microsoft.com/office/drawing/2014/main" id="{82C9343A-CF27-44D5-CB11-9C4347CBCE0C}"/>
              </a:ext>
            </a:extLst>
          </p:cNvPr>
          <p:cNvSpPr/>
          <p:nvPr/>
        </p:nvSpPr>
        <p:spPr>
          <a:xfrm>
            <a:off x="4632489" y="4487159"/>
            <a:ext cx="2205872" cy="1414020"/>
          </a:xfrm>
          <a:prstGeom prst="chevron">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bg1"/>
                </a:solidFill>
              </a:rPr>
              <a:t>Build index</a:t>
            </a:r>
          </a:p>
        </p:txBody>
      </p:sp>
      <p:sp>
        <p:nvSpPr>
          <p:cNvPr id="23" name="Chevron 22">
            <a:extLst>
              <a:ext uri="{FF2B5EF4-FFF2-40B4-BE49-F238E27FC236}">
                <a16:creationId xmlns:a16="http://schemas.microsoft.com/office/drawing/2014/main" id="{DA0720AD-219F-D1E3-94E5-8402EEA199DC}"/>
              </a:ext>
            </a:extLst>
          </p:cNvPr>
          <p:cNvSpPr/>
          <p:nvPr/>
        </p:nvSpPr>
        <p:spPr>
          <a:xfrm>
            <a:off x="6263325" y="4487159"/>
            <a:ext cx="2315067" cy="1414020"/>
          </a:xfrm>
          <a:prstGeom prst="chevron">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bg1"/>
                </a:solidFill>
              </a:rPr>
              <a:t>Query</a:t>
            </a:r>
          </a:p>
        </p:txBody>
      </p:sp>
      <p:sp>
        <p:nvSpPr>
          <p:cNvPr id="24" name="Chevron 23">
            <a:extLst>
              <a:ext uri="{FF2B5EF4-FFF2-40B4-BE49-F238E27FC236}">
                <a16:creationId xmlns:a16="http://schemas.microsoft.com/office/drawing/2014/main" id="{48478BF9-2560-0ED8-41FE-A2F81261F9B2}"/>
              </a:ext>
            </a:extLst>
          </p:cNvPr>
          <p:cNvSpPr/>
          <p:nvPr/>
        </p:nvSpPr>
        <p:spPr>
          <a:xfrm>
            <a:off x="8013693" y="4487159"/>
            <a:ext cx="2732864" cy="1414020"/>
          </a:xfrm>
          <a:prstGeom prst="chevron">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bg1"/>
                </a:solidFill>
              </a:rPr>
              <a:t>Similarity Search</a:t>
            </a:r>
          </a:p>
        </p:txBody>
      </p:sp>
      <p:sp>
        <p:nvSpPr>
          <p:cNvPr id="25" name="Chevron 24">
            <a:extLst>
              <a:ext uri="{FF2B5EF4-FFF2-40B4-BE49-F238E27FC236}">
                <a16:creationId xmlns:a16="http://schemas.microsoft.com/office/drawing/2014/main" id="{BB1DF9D1-B20D-09BA-D5AD-C8CA8ECF41B9}"/>
              </a:ext>
            </a:extLst>
          </p:cNvPr>
          <p:cNvSpPr/>
          <p:nvPr/>
        </p:nvSpPr>
        <p:spPr>
          <a:xfrm>
            <a:off x="10175759" y="4487159"/>
            <a:ext cx="2438276" cy="1414020"/>
          </a:xfrm>
          <a:prstGeom prst="chevron">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bg1"/>
                </a:solidFill>
              </a:rPr>
              <a:t>Return result</a:t>
            </a:r>
          </a:p>
        </p:txBody>
      </p:sp>
      <p:sp>
        <p:nvSpPr>
          <p:cNvPr id="26" name="Rectangle 25">
            <a:extLst>
              <a:ext uri="{FF2B5EF4-FFF2-40B4-BE49-F238E27FC236}">
                <a16:creationId xmlns:a16="http://schemas.microsoft.com/office/drawing/2014/main" id="{908C52CC-0F3B-4DE2-0631-6EB72CB6FBA0}"/>
              </a:ext>
            </a:extLst>
          </p:cNvPr>
          <p:cNvSpPr/>
          <p:nvPr/>
        </p:nvSpPr>
        <p:spPr>
          <a:xfrm>
            <a:off x="11921889" y="4285142"/>
            <a:ext cx="717408" cy="194192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000" dirty="0">
              <a:solidFill>
                <a:schemeClr val="tx2"/>
              </a:solidFill>
            </a:endParaRPr>
          </a:p>
        </p:txBody>
      </p:sp>
    </p:spTree>
    <p:extLst>
      <p:ext uri="{BB962C8B-B14F-4D97-AF65-F5344CB8AC3E}">
        <p14:creationId xmlns:p14="http://schemas.microsoft.com/office/powerpoint/2010/main" val="38476875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1"/>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2"/>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3"/>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24"/>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1" grpId="0" animBg="1"/>
      <p:bldP spid="8" grpId="0" animBg="1"/>
      <p:bldP spid="9" grpId="0" animBg="1"/>
      <p:bldP spid="10" grpId="0" animBg="1"/>
      <p:bldP spid="12" grpId="0"/>
      <p:bldP spid="13" grpId="0" animBg="1"/>
      <p:bldP spid="14" grpId="0" animBg="1"/>
      <p:bldP spid="15" grpId="0" animBg="1"/>
      <p:bldP spid="16" grpId="0" animBg="1"/>
      <p:bldP spid="19" grpId="0"/>
      <p:bldP spid="21" grpId="0" animBg="1"/>
      <p:bldP spid="22" grpId="0" animBg="1"/>
      <p:bldP spid="23" grpId="0" animBg="1"/>
      <p:bldP spid="24" grpId="0" animBg="1"/>
      <p:bldP spid="2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895CF-21B4-D35F-65A3-A1FF34C0D9B1}"/>
              </a:ext>
            </a:extLst>
          </p:cNvPr>
          <p:cNvSpPr>
            <a:spLocks noGrp="1"/>
          </p:cNvSpPr>
          <p:nvPr>
            <p:ph type="title"/>
          </p:nvPr>
        </p:nvSpPr>
        <p:spPr>
          <a:xfrm>
            <a:off x="-579227" y="-289289"/>
            <a:ext cx="11058471" cy="1937825"/>
          </a:xfrm>
        </p:spPr>
        <p:txBody>
          <a:bodyPr>
            <a:normAutofit/>
          </a:bodyPr>
          <a:lstStyle/>
          <a:p>
            <a:r>
              <a:rPr lang="en-GB" dirty="0"/>
              <a:t>Why Traditional Databases Fall Short for Vectors</a:t>
            </a:r>
            <a:endParaRPr lang="en-US" dirty="0"/>
          </a:p>
        </p:txBody>
      </p:sp>
      <p:sp>
        <p:nvSpPr>
          <p:cNvPr id="3" name="Slide Number Placeholder 2">
            <a:extLst>
              <a:ext uri="{FF2B5EF4-FFF2-40B4-BE49-F238E27FC236}">
                <a16:creationId xmlns:a16="http://schemas.microsoft.com/office/drawing/2014/main" id="{B2E45E84-062F-95DE-B5C7-F1D177D576DC}"/>
              </a:ext>
            </a:extLst>
          </p:cNvPr>
          <p:cNvSpPr>
            <a:spLocks noGrp="1"/>
          </p:cNvSpPr>
          <p:nvPr>
            <p:ph type="sldNum" sz="quarter" idx="10"/>
          </p:nvPr>
        </p:nvSpPr>
        <p:spPr/>
        <p:txBody>
          <a:bodyPr/>
          <a:lstStyle/>
          <a:p>
            <a:pPr algn="r"/>
            <a:fld id="{8FB4CE90-470A-43E3-A052-3E8AD880B4A5}" type="slidenum">
              <a:rPr lang="en-US" smtClean="0"/>
              <a:pPr algn="r"/>
              <a:t>5</a:t>
            </a:fld>
            <a:endParaRPr lang="en-US"/>
          </a:p>
        </p:txBody>
      </p:sp>
      <p:sp>
        <p:nvSpPr>
          <p:cNvPr id="6" name="Rounded Rectangle 5">
            <a:extLst>
              <a:ext uri="{FF2B5EF4-FFF2-40B4-BE49-F238E27FC236}">
                <a16:creationId xmlns:a16="http://schemas.microsoft.com/office/drawing/2014/main" id="{FD329111-9986-0991-EE87-9AAFD2A5B153}"/>
              </a:ext>
            </a:extLst>
          </p:cNvPr>
          <p:cNvSpPr/>
          <p:nvPr/>
        </p:nvSpPr>
        <p:spPr>
          <a:xfrm>
            <a:off x="5068579" y="1136072"/>
            <a:ext cx="2133600" cy="1108363"/>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a:solidFill>
                  <a:schemeClr val="bg1"/>
                </a:solidFill>
              </a:rPr>
              <a:t>Relational Databases</a:t>
            </a:r>
          </a:p>
        </p:txBody>
      </p:sp>
      <p:sp>
        <p:nvSpPr>
          <p:cNvPr id="7" name="Rounded Rectangle 6">
            <a:extLst>
              <a:ext uri="{FF2B5EF4-FFF2-40B4-BE49-F238E27FC236}">
                <a16:creationId xmlns:a16="http://schemas.microsoft.com/office/drawing/2014/main" id="{025C52A1-A05C-955E-6E2C-8F06DDCD65DF}"/>
              </a:ext>
            </a:extLst>
          </p:cNvPr>
          <p:cNvSpPr/>
          <p:nvPr/>
        </p:nvSpPr>
        <p:spPr>
          <a:xfrm>
            <a:off x="7369526" y="1136073"/>
            <a:ext cx="2133600" cy="1108363"/>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a:solidFill>
                  <a:schemeClr val="bg1"/>
                </a:solidFill>
              </a:rPr>
              <a:t>NoSQL</a:t>
            </a:r>
          </a:p>
        </p:txBody>
      </p:sp>
      <p:sp>
        <p:nvSpPr>
          <p:cNvPr id="8" name="Rounded Rectangle 7">
            <a:extLst>
              <a:ext uri="{FF2B5EF4-FFF2-40B4-BE49-F238E27FC236}">
                <a16:creationId xmlns:a16="http://schemas.microsoft.com/office/drawing/2014/main" id="{70CA54C0-E243-F013-4779-9CEF4E40028B}"/>
              </a:ext>
            </a:extLst>
          </p:cNvPr>
          <p:cNvSpPr/>
          <p:nvPr/>
        </p:nvSpPr>
        <p:spPr>
          <a:xfrm>
            <a:off x="9670473" y="1136073"/>
            <a:ext cx="2133600" cy="1108363"/>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a:solidFill>
                  <a:schemeClr val="bg1"/>
                </a:solidFill>
              </a:rPr>
              <a:t>Vector Stores</a:t>
            </a:r>
          </a:p>
        </p:txBody>
      </p:sp>
      <p:sp>
        <p:nvSpPr>
          <p:cNvPr id="9" name="TextBox 8">
            <a:extLst>
              <a:ext uri="{FF2B5EF4-FFF2-40B4-BE49-F238E27FC236}">
                <a16:creationId xmlns:a16="http://schemas.microsoft.com/office/drawing/2014/main" id="{CD90DF6E-EB2A-AC19-5FCF-8E172D3AC6E9}"/>
              </a:ext>
            </a:extLst>
          </p:cNvPr>
          <p:cNvSpPr txBox="1"/>
          <p:nvPr/>
        </p:nvSpPr>
        <p:spPr>
          <a:xfrm>
            <a:off x="-3817513" y="7760676"/>
            <a:ext cx="6735494" cy="3416320"/>
          </a:xfrm>
          <a:prstGeom prst="rect">
            <a:avLst/>
          </a:prstGeom>
          <a:noFill/>
        </p:spPr>
        <p:txBody>
          <a:bodyPr wrap="square" rtlCol="0">
            <a:spAutoFit/>
          </a:bodyPr>
          <a:lstStyle/>
          <a:p>
            <a:r>
              <a:rPr lang="en-GB" b="1" dirty="0"/>
              <a:t>Strengths:</a:t>
            </a:r>
          </a:p>
          <a:p>
            <a:pPr marL="285750" indent="-285750">
              <a:buFont typeface="Arial" panose="020B0604020202020204" pitchFamily="34" charset="0"/>
              <a:buChar char="•"/>
            </a:pPr>
            <a:r>
              <a:rPr lang="en-GB" dirty="0"/>
              <a:t>Excellent for structured data, like rows and columns.</a:t>
            </a:r>
          </a:p>
          <a:p>
            <a:pPr marL="285750" indent="-285750">
              <a:buFont typeface="Arial" panose="020B0604020202020204" pitchFamily="34" charset="0"/>
              <a:buChar char="•"/>
            </a:pPr>
            <a:r>
              <a:rPr lang="en-GB" dirty="0"/>
              <a:t>Optimized for exact matches and basic range queries.</a:t>
            </a:r>
          </a:p>
          <a:p>
            <a:endParaRPr lang="en-GB" b="1" dirty="0"/>
          </a:p>
          <a:p>
            <a:r>
              <a:rPr lang="en-GB" b="1" dirty="0"/>
              <a:t>Limitations for Vectors:</a:t>
            </a:r>
          </a:p>
          <a:p>
            <a:pPr marL="285750" indent="-285750">
              <a:buFont typeface="Arial" panose="020B0604020202020204" pitchFamily="34" charset="0"/>
              <a:buChar char="•"/>
            </a:pPr>
            <a:r>
              <a:rPr lang="en-GB" dirty="0"/>
              <a:t>Cannot handle high-dimensional data effectively.</a:t>
            </a:r>
          </a:p>
          <a:p>
            <a:pPr marL="285750" indent="-285750">
              <a:buFont typeface="Arial" panose="020B0604020202020204" pitchFamily="34" charset="0"/>
              <a:buChar char="•"/>
            </a:pPr>
            <a:r>
              <a:rPr lang="en-GB" dirty="0"/>
              <a:t>Lack of built-in support for vector similarity measures like cosine similarity or L2 norm.</a:t>
            </a:r>
          </a:p>
          <a:p>
            <a:pPr marL="285750" indent="-285750">
              <a:buFont typeface="Arial" panose="020B0604020202020204" pitchFamily="34" charset="0"/>
              <a:buChar char="•"/>
            </a:pPr>
            <a:r>
              <a:rPr lang="en-GB" b="1" dirty="0"/>
              <a:t>Example:</a:t>
            </a:r>
            <a:r>
              <a:rPr lang="en-GB" dirty="0"/>
              <a:t> Searching for 'most similar document embeddings' requires a brute-force approach, which is computationally expensive.</a:t>
            </a:r>
          </a:p>
          <a:p>
            <a:endParaRPr lang="en-US" dirty="0"/>
          </a:p>
        </p:txBody>
      </p:sp>
      <p:sp>
        <p:nvSpPr>
          <p:cNvPr id="10" name="TextBox 9">
            <a:extLst>
              <a:ext uri="{FF2B5EF4-FFF2-40B4-BE49-F238E27FC236}">
                <a16:creationId xmlns:a16="http://schemas.microsoft.com/office/drawing/2014/main" id="{F056AF0C-02FE-53B4-339D-39D4A4B9C420}"/>
              </a:ext>
            </a:extLst>
          </p:cNvPr>
          <p:cNvSpPr txBox="1"/>
          <p:nvPr/>
        </p:nvSpPr>
        <p:spPr>
          <a:xfrm>
            <a:off x="4156797" y="7983414"/>
            <a:ext cx="6735494" cy="2308324"/>
          </a:xfrm>
          <a:prstGeom prst="rect">
            <a:avLst/>
          </a:prstGeom>
          <a:noFill/>
        </p:spPr>
        <p:txBody>
          <a:bodyPr wrap="square" rtlCol="0">
            <a:spAutoFit/>
          </a:bodyPr>
          <a:lstStyle/>
          <a:p>
            <a:r>
              <a:rPr lang="en-GB" b="1" dirty="0"/>
              <a:t>Strengths:</a:t>
            </a:r>
          </a:p>
          <a:p>
            <a:pPr marL="285750" indent="-285750">
              <a:buFont typeface="Arial" panose="020B0604020202020204" pitchFamily="34" charset="0"/>
              <a:buChar char="•"/>
            </a:pPr>
            <a:r>
              <a:rPr lang="en-GB" dirty="0"/>
              <a:t>Great for unstructured or semi-structured data (e.g., JSON documents).</a:t>
            </a:r>
          </a:p>
          <a:p>
            <a:pPr marL="285750" indent="-285750">
              <a:buFont typeface="Arial" panose="020B0604020202020204" pitchFamily="34" charset="0"/>
              <a:buChar char="•"/>
            </a:pPr>
            <a:r>
              <a:rPr lang="en-GB" dirty="0"/>
              <a:t>Scalable and fast for key-value lookups.</a:t>
            </a:r>
            <a:endParaRPr lang="en-GB" b="1" dirty="0"/>
          </a:p>
          <a:p>
            <a:r>
              <a:rPr lang="en-GB" b="1" dirty="0"/>
              <a:t>Limitations for Vectors:</a:t>
            </a:r>
          </a:p>
          <a:p>
            <a:pPr marL="285750" indent="-285750">
              <a:buFont typeface="Arial" panose="020B0604020202020204" pitchFamily="34" charset="0"/>
              <a:buChar char="•"/>
            </a:pPr>
            <a:r>
              <a:rPr lang="en-GB" dirty="0"/>
              <a:t>No optimized indexing for high-dimensional data.</a:t>
            </a:r>
          </a:p>
          <a:p>
            <a:pPr marL="285750" indent="-285750">
              <a:buFont typeface="Arial" panose="020B0604020202020204" pitchFamily="34" charset="0"/>
              <a:buChar char="•"/>
            </a:pPr>
            <a:r>
              <a:rPr lang="en-GB" dirty="0"/>
              <a:t>Limited or no support for similarity queries, making nearest </a:t>
            </a:r>
            <a:r>
              <a:rPr lang="en-GB" dirty="0" err="1"/>
              <a:t>neighbor</a:t>
            </a:r>
            <a:r>
              <a:rPr lang="en-GB" dirty="0"/>
              <a:t> search infeasible for large datasets.</a:t>
            </a:r>
            <a:endParaRPr lang="en-US" dirty="0"/>
          </a:p>
        </p:txBody>
      </p:sp>
      <p:sp>
        <p:nvSpPr>
          <p:cNvPr id="11" name="TextBox 10">
            <a:extLst>
              <a:ext uri="{FF2B5EF4-FFF2-40B4-BE49-F238E27FC236}">
                <a16:creationId xmlns:a16="http://schemas.microsoft.com/office/drawing/2014/main" id="{9E940BD4-1ACC-E947-E96F-35FF60ED62BB}"/>
              </a:ext>
            </a:extLst>
          </p:cNvPr>
          <p:cNvSpPr txBox="1"/>
          <p:nvPr/>
        </p:nvSpPr>
        <p:spPr>
          <a:xfrm>
            <a:off x="10892291" y="7983414"/>
            <a:ext cx="6735494" cy="2308324"/>
          </a:xfrm>
          <a:prstGeom prst="rect">
            <a:avLst/>
          </a:prstGeom>
          <a:noFill/>
        </p:spPr>
        <p:txBody>
          <a:bodyPr wrap="square" rtlCol="0">
            <a:spAutoFit/>
          </a:bodyPr>
          <a:lstStyle/>
          <a:p>
            <a:r>
              <a:rPr lang="en-GB" b="1" dirty="0"/>
              <a:t>What Vector Stores Do Differently</a:t>
            </a:r>
          </a:p>
          <a:p>
            <a:pPr marL="285750" indent="-285750">
              <a:buFont typeface="Arial" panose="020B0604020202020204" pitchFamily="34" charset="0"/>
              <a:buChar char="•"/>
            </a:pPr>
            <a:r>
              <a:rPr lang="en-GB" dirty="0"/>
              <a:t>Use advanced data structures like HNSW (Hierarchical Navigable Small World) graphs to scale similarity search efficiently.</a:t>
            </a:r>
          </a:p>
          <a:p>
            <a:pPr marL="285750" indent="-285750">
              <a:buFont typeface="Arial" panose="020B0604020202020204" pitchFamily="34" charset="0"/>
              <a:buChar char="•"/>
            </a:pPr>
            <a:r>
              <a:rPr lang="en-GB" dirty="0"/>
              <a:t>Support for cosine similarity, dot product, and Euclidean distance out of the box.</a:t>
            </a:r>
          </a:p>
          <a:p>
            <a:pPr marL="285750" indent="-285750">
              <a:buFont typeface="Arial" panose="020B0604020202020204" pitchFamily="34" charset="0"/>
              <a:buChar char="•"/>
            </a:pPr>
            <a:r>
              <a:rPr lang="en-GB" dirty="0"/>
              <a:t>Designed to handle billions of vectors without a linear increase in search time.</a:t>
            </a:r>
            <a:endParaRPr lang="en-US" dirty="0"/>
          </a:p>
        </p:txBody>
      </p:sp>
      <p:sp>
        <p:nvSpPr>
          <p:cNvPr id="12" name="Rounded Rectangle 11">
            <a:extLst>
              <a:ext uri="{FF2B5EF4-FFF2-40B4-BE49-F238E27FC236}">
                <a16:creationId xmlns:a16="http://schemas.microsoft.com/office/drawing/2014/main" id="{62F0A949-FFB9-0A43-A825-B91CB63E30CC}"/>
              </a:ext>
            </a:extLst>
          </p:cNvPr>
          <p:cNvSpPr/>
          <p:nvPr/>
        </p:nvSpPr>
        <p:spPr>
          <a:xfrm>
            <a:off x="562707" y="2461846"/>
            <a:ext cx="3915507" cy="715545"/>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a:solidFill>
                  <a:schemeClr val="bg1"/>
                </a:solidFill>
              </a:rPr>
              <a:t>Handles structured data well</a:t>
            </a:r>
          </a:p>
        </p:txBody>
      </p:sp>
      <p:sp>
        <p:nvSpPr>
          <p:cNvPr id="14" name="TextBox 13">
            <a:extLst>
              <a:ext uri="{FF2B5EF4-FFF2-40B4-BE49-F238E27FC236}">
                <a16:creationId xmlns:a16="http://schemas.microsoft.com/office/drawing/2014/main" id="{8FDDCC0B-D21C-F5DC-4F3C-075C6A0AB840}"/>
              </a:ext>
            </a:extLst>
          </p:cNvPr>
          <p:cNvSpPr txBox="1"/>
          <p:nvPr/>
        </p:nvSpPr>
        <p:spPr>
          <a:xfrm>
            <a:off x="5681063" y="2463323"/>
            <a:ext cx="849923" cy="923330"/>
          </a:xfrm>
          <a:prstGeom prst="rect">
            <a:avLst/>
          </a:prstGeom>
          <a:noFill/>
        </p:spPr>
        <p:txBody>
          <a:bodyPr wrap="square">
            <a:spAutoFit/>
          </a:bodyPr>
          <a:lstStyle/>
          <a:p>
            <a:r>
              <a:rPr lang="en-GB" sz="5400" dirty="0"/>
              <a:t>✅</a:t>
            </a:r>
            <a:endParaRPr lang="en-US" sz="5400" dirty="0"/>
          </a:p>
        </p:txBody>
      </p:sp>
      <p:sp>
        <p:nvSpPr>
          <p:cNvPr id="15" name="Rounded Rectangle 14">
            <a:extLst>
              <a:ext uri="{FF2B5EF4-FFF2-40B4-BE49-F238E27FC236}">
                <a16:creationId xmlns:a16="http://schemas.microsoft.com/office/drawing/2014/main" id="{D1D034EB-35C7-C37F-A4B0-59114D28BA12}"/>
              </a:ext>
            </a:extLst>
          </p:cNvPr>
          <p:cNvSpPr/>
          <p:nvPr/>
        </p:nvSpPr>
        <p:spPr>
          <a:xfrm>
            <a:off x="562707" y="3370383"/>
            <a:ext cx="3915506" cy="715545"/>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a:solidFill>
                  <a:schemeClr val="bg1"/>
                </a:solidFill>
              </a:rPr>
              <a:t>Handles high-dimensional data</a:t>
            </a:r>
          </a:p>
        </p:txBody>
      </p:sp>
      <p:sp>
        <p:nvSpPr>
          <p:cNvPr id="20" name="Rounded Rectangle 19">
            <a:extLst>
              <a:ext uri="{FF2B5EF4-FFF2-40B4-BE49-F238E27FC236}">
                <a16:creationId xmlns:a16="http://schemas.microsoft.com/office/drawing/2014/main" id="{B57AAB2C-3BC5-8FB1-2A86-FEC09E5A8AD8}"/>
              </a:ext>
            </a:extLst>
          </p:cNvPr>
          <p:cNvSpPr/>
          <p:nvPr/>
        </p:nvSpPr>
        <p:spPr>
          <a:xfrm>
            <a:off x="562707" y="4267636"/>
            <a:ext cx="3915506" cy="715545"/>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a:solidFill>
                  <a:schemeClr val="bg1"/>
                </a:solidFill>
              </a:rPr>
              <a:t>Supports similarity search</a:t>
            </a:r>
          </a:p>
        </p:txBody>
      </p:sp>
      <p:sp>
        <p:nvSpPr>
          <p:cNvPr id="21" name="Rounded Rectangle 20">
            <a:extLst>
              <a:ext uri="{FF2B5EF4-FFF2-40B4-BE49-F238E27FC236}">
                <a16:creationId xmlns:a16="http://schemas.microsoft.com/office/drawing/2014/main" id="{B3703C9E-CEE9-BAE8-D32C-F6383F649974}"/>
              </a:ext>
            </a:extLst>
          </p:cNvPr>
          <p:cNvSpPr/>
          <p:nvPr/>
        </p:nvSpPr>
        <p:spPr>
          <a:xfrm>
            <a:off x="526158" y="5164888"/>
            <a:ext cx="3915506" cy="715545"/>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a:solidFill>
                  <a:schemeClr val="bg1"/>
                </a:solidFill>
              </a:rPr>
              <a:t>Scalable for large datasets</a:t>
            </a:r>
          </a:p>
        </p:txBody>
      </p:sp>
      <p:sp>
        <p:nvSpPr>
          <p:cNvPr id="22" name="TextBox 21">
            <a:extLst>
              <a:ext uri="{FF2B5EF4-FFF2-40B4-BE49-F238E27FC236}">
                <a16:creationId xmlns:a16="http://schemas.microsoft.com/office/drawing/2014/main" id="{B376C703-9BEB-F6C2-628F-DC9E4A196938}"/>
              </a:ext>
            </a:extLst>
          </p:cNvPr>
          <p:cNvSpPr txBox="1"/>
          <p:nvPr/>
        </p:nvSpPr>
        <p:spPr>
          <a:xfrm>
            <a:off x="10312311" y="3430612"/>
            <a:ext cx="849923" cy="923330"/>
          </a:xfrm>
          <a:prstGeom prst="rect">
            <a:avLst/>
          </a:prstGeom>
          <a:noFill/>
        </p:spPr>
        <p:txBody>
          <a:bodyPr wrap="square">
            <a:spAutoFit/>
          </a:bodyPr>
          <a:lstStyle/>
          <a:p>
            <a:r>
              <a:rPr lang="en-GB" sz="5400" dirty="0"/>
              <a:t>✅</a:t>
            </a:r>
            <a:endParaRPr lang="en-US" sz="5400" dirty="0"/>
          </a:p>
        </p:txBody>
      </p:sp>
      <p:sp>
        <p:nvSpPr>
          <p:cNvPr id="23" name="TextBox 22">
            <a:extLst>
              <a:ext uri="{FF2B5EF4-FFF2-40B4-BE49-F238E27FC236}">
                <a16:creationId xmlns:a16="http://schemas.microsoft.com/office/drawing/2014/main" id="{516784CB-6296-A5E6-19E1-6413B35F7AFD}"/>
              </a:ext>
            </a:extLst>
          </p:cNvPr>
          <p:cNvSpPr txBox="1"/>
          <p:nvPr/>
        </p:nvSpPr>
        <p:spPr>
          <a:xfrm>
            <a:off x="10312311" y="4275655"/>
            <a:ext cx="849923" cy="923330"/>
          </a:xfrm>
          <a:prstGeom prst="rect">
            <a:avLst/>
          </a:prstGeom>
          <a:noFill/>
        </p:spPr>
        <p:txBody>
          <a:bodyPr wrap="square">
            <a:spAutoFit/>
          </a:bodyPr>
          <a:lstStyle/>
          <a:p>
            <a:r>
              <a:rPr lang="en-GB" sz="5400" dirty="0"/>
              <a:t>✅</a:t>
            </a:r>
            <a:endParaRPr lang="en-US" sz="5400" dirty="0"/>
          </a:p>
        </p:txBody>
      </p:sp>
      <p:sp>
        <p:nvSpPr>
          <p:cNvPr id="24" name="TextBox 23">
            <a:extLst>
              <a:ext uri="{FF2B5EF4-FFF2-40B4-BE49-F238E27FC236}">
                <a16:creationId xmlns:a16="http://schemas.microsoft.com/office/drawing/2014/main" id="{28FFC433-A3B1-494F-2998-DA15FF81B31B}"/>
              </a:ext>
            </a:extLst>
          </p:cNvPr>
          <p:cNvSpPr txBox="1"/>
          <p:nvPr/>
        </p:nvSpPr>
        <p:spPr>
          <a:xfrm>
            <a:off x="10312310" y="5124143"/>
            <a:ext cx="849923" cy="923330"/>
          </a:xfrm>
          <a:prstGeom prst="rect">
            <a:avLst/>
          </a:prstGeom>
          <a:noFill/>
        </p:spPr>
        <p:txBody>
          <a:bodyPr wrap="square">
            <a:spAutoFit/>
          </a:bodyPr>
          <a:lstStyle/>
          <a:p>
            <a:r>
              <a:rPr lang="en-GB" sz="5400" dirty="0"/>
              <a:t>✅</a:t>
            </a:r>
            <a:endParaRPr lang="en-US" sz="5400" dirty="0"/>
          </a:p>
        </p:txBody>
      </p:sp>
      <p:sp>
        <p:nvSpPr>
          <p:cNvPr id="25" name="TextBox 24">
            <a:extLst>
              <a:ext uri="{FF2B5EF4-FFF2-40B4-BE49-F238E27FC236}">
                <a16:creationId xmlns:a16="http://schemas.microsoft.com/office/drawing/2014/main" id="{0721B00D-CB59-08AC-C549-649E0C89CDE6}"/>
              </a:ext>
            </a:extLst>
          </p:cNvPr>
          <p:cNvSpPr txBox="1"/>
          <p:nvPr/>
        </p:nvSpPr>
        <p:spPr>
          <a:xfrm>
            <a:off x="8011364" y="5086175"/>
            <a:ext cx="849923" cy="923330"/>
          </a:xfrm>
          <a:prstGeom prst="rect">
            <a:avLst/>
          </a:prstGeom>
          <a:noFill/>
        </p:spPr>
        <p:txBody>
          <a:bodyPr wrap="square">
            <a:spAutoFit/>
          </a:bodyPr>
          <a:lstStyle/>
          <a:p>
            <a:r>
              <a:rPr lang="en-GB" sz="5400" dirty="0"/>
              <a:t>✅</a:t>
            </a:r>
            <a:endParaRPr lang="en-US" sz="5400" dirty="0"/>
          </a:p>
        </p:txBody>
      </p:sp>
      <p:sp>
        <p:nvSpPr>
          <p:cNvPr id="26" name="TextBox 25">
            <a:extLst>
              <a:ext uri="{FF2B5EF4-FFF2-40B4-BE49-F238E27FC236}">
                <a16:creationId xmlns:a16="http://schemas.microsoft.com/office/drawing/2014/main" id="{CC88D107-061E-B769-5152-EBE09F50D5D7}"/>
              </a:ext>
            </a:extLst>
          </p:cNvPr>
          <p:cNvSpPr txBox="1"/>
          <p:nvPr/>
        </p:nvSpPr>
        <p:spPr>
          <a:xfrm>
            <a:off x="5671038" y="5124144"/>
            <a:ext cx="849923" cy="923330"/>
          </a:xfrm>
          <a:prstGeom prst="rect">
            <a:avLst/>
          </a:prstGeom>
          <a:noFill/>
        </p:spPr>
        <p:txBody>
          <a:bodyPr wrap="square">
            <a:spAutoFit/>
          </a:bodyPr>
          <a:lstStyle/>
          <a:p>
            <a:r>
              <a:rPr lang="en-GB" sz="5400" dirty="0"/>
              <a:t>✅</a:t>
            </a:r>
            <a:endParaRPr lang="en-US" sz="5400" dirty="0"/>
          </a:p>
        </p:txBody>
      </p:sp>
      <p:sp>
        <p:nvSpPr>
          <p:cNvPr id="27" name="TextBox 26">
            <a:extLst>
              <a:ext uri="{FF2B5EF4-FFF2-40B4-BE49-F238E27FC236}">
                <a16:creationId xmlns:a16="http://schemas.microsoft.com/office/drawing/2014/main" id="{78C0B800-D0DF-4430-699B-13545BD02437}"/>
              </a:ext>
            </a:extLst>
          </p:cNvPr>
          <p:cNvSpPr txBox="1"/>
          <p:nvPr/>
        </p:nvSpPr>
        <p:spPr>
          <a:xfrm>
            <a:off x="8011363" y="2486639"/>
            <a:ext cx="849923" cy="923330"/>
          </a:xfrm>
          <a:prstGeom prst="rect">
            <a:avLst/>
          </a:prstGeom>
          <a:noFill/>
        </p:spPr>
        <p:txBody>
          <a:bodyPr wrap="square">
            <a:spAutoFit/>
          </a:bodyPr>
          <a:lstStyle/>
          <a:p>
            <a:r>
              <a:rPr lang="en-US" sz="5400" dirty="0"/>
              <a:t>⚠️</a:t>
            </a:r>
          </a:p>
        </p:txBody>
      </p:sp>
      <p:sp>
        <p:nvSpPr>
          <p:cNvPr id="28" name="TextBox 27">
            <a:extLst>
              <a:ext uri="{FF2B5EF4-FFF2-40B4-BE49-F238E27FC236}">
                <a16:creationId xmlns:a16="http://schemas.microsoft.com/office/drawing/2014/main" id="{0CCB6FB5-E16D-4AC9-ECB9-43B62D0D9DEC}"/>
              </a:ext>
            </a:extLst>
          </p:cNvPr>
          <p:cNvSpPr txBox="1"/>
          <p:nvPr/>
        </p:nvSpPr>
        <p:spPr>
          <a:xfrm>
            <a:off x="5671037" y="3366218"/>
            <a:ext cx="849923" cy="923330"/>
          </a:xfrm>
          <a:prstGeom prst="rect">
            <a:avLst/>
          </a:prstGeom>
          <a:noFill/>
        </p:spPr>
        <p:txBody>
          <a:bodyPr wrap="square">
            <a:spAutoFit/>
          </a:bodyPr>
          <a:lstStyle/>
          <a:p>
            <a:r>
              <a:rPr lang="en-GB" sz="5400" dirty="0"/>
              <a:t>❌</a:t>
            </a:r>
            <a:endParaRPr lang="en-US" sz="5400" dirty="0"/>
          </a:p>
        </p:txBody>
      </p:sp>
      <p:sp>
        <p:nvSpPr>
          <p:cNvPr id="31" name="TextBox 30">
            <a:extLst>
              <a:ext uri="{FF2B5EF4-FFF2-40B4-BE49-F238E27FC236}">
                <a16:creationId xmlns:a16="http://schemas.microsoft.com/office/drawing/2014/main" id="{300D5B8D-7DE6-FDEA-5E35-9DB511923AA8}"/>
              </a:ext>
            </a:extLst>
          </p:cNvPr>
          <p:cNvSpPr txBox="1"/>
          <p:nvPr/>
        </p:nvSpPr>
        <p:spPr>
          <a:xfrm>
            <a:off x="10312309" y="2505670"/>
            <a:ext cx="849923" cy="923330"/>
          </a:xfrm>
          <a:prstGeom prst="rect">
            <a:avLst/>
          </a:prstGeom>
          <a:noFill/>
        </p:spPr>
        <p:txBody>
          <a:bodyPr wrap="square">
            <a:spAutoFit/>
          </a:bodyPr>
          <a:lstStyle/>
          <a:p>
            <a:r>
              <a:rPr lang="en-US" sz="5400" dirty="0"/>
              <a:t>⚠️</a:t>
            </a:r>
          </a:p>
        </p:txBody>
      </p:sp>
      <p:sp>
        <p:nvSpPr>
          <p:cNvPr id="32" name="TextBox 31">
            <a:extLst>
              <a:ext uri="{FF2B5EF4-FFF2-40B4-BE49-F238E27FC236}">
                <a16:creationId xmlns:a16="http://schemas.microsoft.com/office/drawing/2014/main" id="{272E7693-6BF8-6D17-64B7-ACBFA911F414}"/>
              </a:ext>
            </a:extLst>
          </p:cNvPr>
          <p:cNvSpPr txBox="1"/>
          <p:nvPr/>
        </p:nvSpPr>
        <p:spPr>
          <a:xfrm>
            <a:off x="5681063" y="4200813"/>
            <a:ext cx="849923" cy="923330"/>
          </a:xfrm>
          <a:prstGeom prst="rect">
            <a:avLst/>
          </a:prstGeom>
          <a:noFill/>
        </p:spPr>
        <p:txBody>
          <a:bodyPr wrap="square">
            <a:spAutoFit/>
          </a:bodyPr>
          <a:lstStyle/>
          <a:p>
            <a:r>
              <a:rPr lang="en-GB" sz="5400" dirty="0"/>
              <a:t>❌</a:t>
            </a:r>
            <a:endParaRPr lang="en-US" sz="5400" dirty="0"/>
          </a:p>
        </p:txBody>
      </p:sp>
      <p:sp>
        <p:nvSpPr>
          <p:cNvPr id="33" name="TextBox 32">
            <a:extLst>
              <a:ext uri="{FF2B5EF4-FFF2-40B4-BE49-F238E27FC236}">
                <a16:creationId xmlns:a16="http://schemas.microsoft.com/office/drawing/2014/main" id="{78273B47-76A8-2284-1A8E-ACAB8D9FF23C}"/>
              </a:ext>
            </a:extLst>
          </p:cNvPr>
          <p:cNvSpPr txBox="1"/>
          <p:nvPr/>
        </p:nvSpPr>
        <p:spPr>
          <a:xfrm>
            <a:off x="7991673" y="4241558"/>
            <a:ext cx="849923" cy="923330"/>
          </a:xfrm>
          <a:prstGeom prst="rect">
            <a:avLst/>
          </a:prstGeom>
          <a:noFill/>
        </p:spPr>
        <p:txBody>
          <a:bodyPr wrap="square">
            <a:spAutoFit/>
          </a:bodyPr>
          <a:lstStyle/>
          <a:p>
            <a:r>
              <a:rPr lang="en-GB" sz="5400" dirty="0"/>
              <a:t>❌</a:t>
            </a:r>
            <a:endParaRPr lang="en-US" sz="5400" dirty="0"/>
          </a:p>
        </p:txBody>
      </p:sp>
      <p:sp>
        <p:nvSpPr>
          <p:cNvPr id="34" name="TextBox 33">
            <a:extLst>
              <a:ext uri="{FF2B5EF4-FFF2-40B4-BE49-F238E27FC236}">
                <a16:creationId xmlns:a16="http://schemas.microsoft.com/office/drawing/2014/main" id="{292A7BF2-6D5F-1CF0-DA93-42CD31E949AD}"/>
              </a:ext>
            </a:extLst>
          </p:cNvPr>
          <p:cNvSpPr txBox="1"/>
          <p:nvPr/>
        </p:nvSpPr>
        <p:spPr>
          <a:xfrm>
            <a:off x="8011363" y="3435832"/>
            <a:ext cx="849923" cy="923330"/>
          </a:xfrm>
          <a:prstGeom prst="rect">
            <a:avLst/>
          </a:prstGeom>
          <a:noFill/>
        </p:spPr>
        <p:txBody>
          <a:bodyPr wrap="square">
            <a:spAutoFit/>
          </a:bodyPr>
          <a:lstStyle/>
          <a:p>
            <a:r>
              <a:rPr lang="en-GB" sz="5400" dirty="0"/>
              <a:t>❌</a:t>
            </a:r>
            <a:endParaRPr lang="en-US" sz="5400" dirty="0"/>
          </a:p>
        </p:txBody>
      </p:sp>
    </p:spTree>
    <p:extLst>
      <p:ext uri="{BB962C8B-B14F-4D97-AF65-F5344CB8AC3E}">
        <p14:creationId xmlns:p14="http://schemas.microsoft.com/office/powerpoint/2010/main" val="18721608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0" presetClass="path" presetSubtype="0" accel="50000" decel="50000" fill="hold" grpId="0" nodeType="clickEffect">
                                  <p:stCondLst>
                                    <p:cond delay="0"/>
                                  </p:stCondLst>
                                  <p:childTnLst>
                                    <p:animMotion origin="layout" path="M -0.07474 -0.09537 L 0.71576 -0.77917 " pathEditMode="relative" rAng="0" ptsTypes="AA">
                                      <p:cBhvr>
                                        <p:cTn id="10" dur="2000" fill="hold"/>
                                        <p:tgtEl>
                                          <p:spTgt spid="9"/>
                                        </p:tgtEl>
                                        <p:attrNameLst>
                                          <p:attrName>ppt_x</p:attrName>
                                          <p:attrName>ppt_y</p:attrName>
                                        </p:attrNameLst>
                                      </p:cBhvr>
                                      <p:rCtr x="39518" y="-34190"/>
                                    </p:animMotion>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1" nodeType="clickEffect">
                                  <p:stCondLst>
                                    <p:cond delay="0"/>
                                  </p:stCondLst>
                                  <p:childTnLst>
                                    <p:set>
                                      <p:cBhvr>
                                        <p:cTn id="14" dur="1" fill="hold">
                                          <p:stCondLst>
                                            <p:cond delay="0"/>
                                          </p:stCondLst>
                                        </p:cTn>
                                        <p:tgtEl>
                                          <p:spTgt spid="9"/>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0" presetClass="path" presetSubtype="0" accel="50000" decel="50000" fill="hold" grpId="0" nodeType="clickEffect">
                                  <p:stCondLst>
                                    <p:cond delay="0"/>
                                  </p:stCondLst>
                                  <p:childTnLst>
                                    <p:animMotion origin="layout" path="M -0.07474 -0.09537 L 0.07526 -0.77847 " pathEditMode="relative" rAng="0" ptsTypes="AA">
                                      <p:cBhvr>
                                        <p:cTn id="22" dur="2000" fill="hold"/>
                                        <p:tgtEl>
                                          <p:spTgt spid="10"/>
                                        </p:tgtEl>
                                        <p:attrNameLst>
                                          <p:attrName>ppt_x</p:attrName>
                                          <p:attrName>ppt_y</p:attrName>
                                        </p:attrNameLst>
                                      </p:cBhvr>
                                      <p:rCtr x="7500" y="-34167"/>
                                    </p:animMotion>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1" nodeType="clickEffect">
                                  <p:stCondLst>
                                    <p:cond delay="0"/>
                                  </p:stCondLst>
                                  <p:childTnLst>
                                    <p:set>
                                      <p:cBhvr>
                                        <p:cTn id="26" dur="1" fill="hold">
                                          <p:stCondLst>
                                            <p:cond delay="0"/>
                                          </p:stCondLst>
                                        </p:cTn>
                                        <p:tgtEl>
                                          <p:spTgt spid="10"/>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0" presetClass="path" presetSubtype="0" accel="50000" decel="50000" fill="hold" grpId="0" nodeType="clickEffect">
                                  <p:stCondLst>
                                    <p:cond delay="0"/>
                                  </p:stCondLst>
                                  <p:childTnLst>
                                    <p:animMotion origin="layout" path="M -0.07474 -0.09537 L -0.47526 -0.74097 " pathEditMode="relative" rAng="0" ptsTypes="AA">
                                      <p:cBhvr>
                                        <p:cTn id="34" dur="2000" fill="hold"/>
                                        <p:tgtEl>
                                          <p:spTgt spid="11"/>
                                        </p:tgtEl>
                                        <p:attrNameLst>
                                          <p:attrName>ppt_x</p:attrName>
                                          <p:attrName>ppt_y</p:attrName>
                                        </p:attrNameLst>
                                      </p:cBhvr>
                                      <p:rCtr x="-20026" y="-32292"/>
                                    </p:animMotion>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grpId="1" nodeType="clickEffect">
                                  <p:stCondLst>
                                    <p:cond delay="0"/>
                                  </p:stCondLst>
                                  <p:childTnLst>
                                    <p:set>
                                      <p:cBhvr>
                                        <p:cTn id="38" dur="1" fill="hold">
                                          <p:stCondLst>
                                            <p:cond delay="0"/>
                                          </p:stCondLst>
                                        </p:cTn>
                                        <p:tgtEl>
                                          <p:spTgt spid="11"/>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2"/>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4"/>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7"/>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31"/>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5"/>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28"/>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34"/>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22"/>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20"/>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32"/>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33"/>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23"/>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21"/>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26"/>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0" nodeType="clickEffect">
                                  <p:stCondLst>
                                    <p:cond delay="0"/>
                                  </p:stCondLst>
                                  <p:childTnLst>
                                    <p:set>
                                      <p:cBhvr>
                                        <p:cTn id="98" dur="1" fill="hold">
                                          <p:stCondLst>
                                            <p:cond delay="0"/>
                                          </p:stCondLst>
                                        </p:cTn>
                                        <p:tgtEl>
                                          <p:spTgt spid="25"/>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grpId="0" nodeType="clickEffect">
                                  <p:stCondLst>
                                    <p:cond delay="0"/>
                                  </p:stCondLst>
                                  <p:childTnLst>
                                    <p:set>
                                      <p:cBhvr>
                                        <p:cTn id="102"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p:bldP spid="9" grpId="1"/>
      <p:bldP spid="10" grpId="0"/>
      <p:bldP spid="10" grpId="1"/>
      <p:bldP spid="11" grpId="0"/>
      <p:bldP spid="11" grpId="1"/>
      <p:bldP spid="12" grpId="0" animBg="1"/>
      <p:bldP spid="14" grpId="0"/>
      <p:bldP spid="15" grpId="0" animBg="1"/>
      <p:bldP spid="20" grpId="0" animBg="1"/>
      <p:bldP spid="21" grpId="0" animBg="1"/>
      <p:bldP spid="22" grpId="0"/>
      <p:bldP spid="23" grpId="0"/>
      <p:bldP spid="24" grpId="0"/>
      <p:bldP spid="25" grpId="0"/>
      <p:bldP spid="26" grpId="0"/>
      <p:bldP spid="27" grpId="0"/>
      <p:bldP spid="28" grpId="0"/>
      <p:bldP spid="31" grpId="0"/>
      <p:bldP spid="32" grpId="0"/>
      <p:bldP spid="33" grpId="0"/>
      <p:bldP spid="3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2A629F-E3F1-5D45-4104-7A43F8F03EF8}"/>
              </a:ext>
            </a:extLst>
          </p:cNvPr>
          <p:cNvSpPr>
            <a:spLocks noGrp="1"/>
          </p:cNvSpPr>
          <p:nvPr>
            <p:ph type="title"/>
          </p:nvPr>
        </p:nvSpPr>
        <p:spPr>
          <a:xfrm>
            <a:off x="-571500" y="-446228"/>
            <a:ext cx="7842738" cy="2456485"/>
          </a:xfrm>
        </p:spPr>
        <p:txBody>
          <a:bodyPr/>
          <a:lstStyle/>
          <a:p>
            <a:r>
              <a:rPr lang="en-US" dirty="0"/>
              <a:t>Key Benefits of Using Postgres</a:t>
            </a:r>
          </a:p>
        </p:txBody>
      </p:sp>
      <p:sp>
        <p:nvSpPr>
          <p:cNvPr id="3" name="Slide Number Placeholder 2">
            <a:extLst>
              <a:ext uri="{FF2B5EF4-FFF2-40B4-BE49-F238E27FC236}">
                <a16:creationId xmlns:a16="http://schemas.microsoft.com/office/drawing/2014/main" id="{7C643D2D-9E44-C3D5-1176-C35EB0B169A7}"/>
              </a:ext>
            </a:extLst>
          </p:cNvPr>
          <p:cNvSpPr>
            <a:spLocks noGrp="1"/>
          </p:cNvSpPr>
          <p:nvPr>
            <p:ph type="sldNum" sz="quarter" idx="10"/>
          </p:nvPr>
        </p:nvSpPr>
        <p:spPr/>
        <p:txBody>
          <a:bodyPr/>
          <a:lstStyle/>
          <a:p>
            <a:pPr algn="r"/>
            <a:fld id="{8FB4CE90-470A-43E3-A052-3E8AD880B4A5}" type="slidenum">
              <a:rPr lang="en-US" smtClean="0"/>
              <a:pPr algn="r"/>
              <a:t>6</a:t>
            </a:fld>
            <a:endParaRPr lang="en-US"/>
          </a:p>
        </p:txBody>
      </p:sp>
      <p:sp>
        <p:nvSpPr>
          <p:cNvPr id="6" name="Rounded Rectangle 5">
            <a:extLst>
              <a:ext uri="{FF2B5EF4-FFF2-40B4-BE49-F238E27FC236}">
                <a16:creationId xmlns:a16="http://schemas.microsoft.com/office/drawing/2014/main" id="{1CA96973-49DD-236C-A480-B78DA5E01391}"/>
              </a:ext>
            </a:extLst>
          </p:cNvPr>
          <p:cNvSpPr/>
          <p:nvPr/>
        </p:nvSpPr>
        <p:spPr>
          <a:xfrm>
            <a:off x="633046" y="1547446"/>
            <a:ext cx="3493477" cy="1477108"/>
          </a:xfrm>
          <a:prstGeom prst="roundRect">
            <a:avLst/>
          </a:prstGeom>
          <a:ln/>
        </p:spPr>
        <p:style>
          <a:lnRef idx="0">
            <a:schemeClr val="accent3"/>
          </a:lnRef>
          <a:fillRef idx="3">
            <a:schemeClr val="accent3"/>
          </a:fillRef>
          <a:effectRef idx="3">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a:solidFill>
                  <a:schemeClr val="tx2"/>
                </a:solidFill>
              </a:rPr>
              <a:t>Unified Database for Multiple Data Types</a:t>
            </a:r>
          </a:p>
        </p:txBody>
      </p:sp>
      <p:sp>
        <p:nvSpPr>
          <p:cNvPr id="7" name="Rounded Rectangle 6">
            <a:extLst>
              <a:ext uri="{FF2B5EF4-FFF2-40B4-BE49-F238E27FC236}">
                <a16:creationId xmlns:a16="http://schemas.microsoft.com/office/drawing/2014/main" id="{831AB284-0EC1-E5D4-9DBB-DBD4DB3C2FCD}"/>
              </a:ext>
            </a:extLst>
          </p:cNvPr>
          <p:cNvSpPr/>
          <p:nvPr/>
        </p:nvSpPr>
        <p:spPr>
          <a:xfrm>
            <a:off x="4349261" y="1547446"/>
            <a:ext cx="3493477" cy="1500553"/>
          </a:xfrm>
          <a:prstGeom prst="roundRect">
            <a:avLst/>
          </a:prstGeom>
          <a:ln/>
        </p:spPr>
        <p:style>
          <a:lnRef idx="0">
            <a:schemeClr val="accent3"/>
          </a:lnRef>
          <a:fillRef idx="3">
            <a:schemeClr val="accent3"/>
          </a:fillRef>
          <a:effectRef idx="3">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a:solidFill>
                  <a:schemeClr val="tx2"/>
                </a:solidFill>
              </a:rPr>
              <a:t>Familiarity and Ecosystem</a:t>
            </a:r>
          </a:p>
        </p:txBody>
      </p:sp>
      <p:sp>
        <p:nvSpPr>
          <p:cNvPr id="8" name="Rounded Rectangle 7">
            <a:extLst>
              <a:ext uri="{FF2B5EF4-FFF2-40B4-BE49-F238E27FC236}">
                <a16:creationId xmlns:a16="http://schemas.microsoft.com/office/drawing/2014/main" id="{009B85BB-9B4E-1ADE-842A-82EF5F7F92E6}"/>
              </a:ext>
            </a:extLst>
          </p:cNvPr>
          <p:cNvSpPr/>
          <p:nvPr/>
        </p:nvSpPr>
        <p:spPr>
          <a:xfrm>
            <a:off x="8065477" y="1524001"/>
            <a:ext cx="3493477" cy="1500553"/>
          </a:xfrm>
          <a:prstGeom prst="roundRect">
            <a:avLst/>
          </a:prstGeom>
          <a:ln/>
        </p:spPr>
        <p:style>
          <a:lnRef idx="0">
            <a:schemeClr val="accent3"/>
          </a:lnRef>
          <a:fillRef idx="3">
            <a:schemeClr val="accent3"/>
          </a:fillRef>
          <a:effectRef idx="3">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a:solidFill>
                  <a:schemeClr val="tx2"/>
                </a:solidFill>
              </a:rPr>
              <a:t>Open Source and Extensible</a:t>
            </a:r>
          </a:p>
        </p:txBody>
      </p:sp>
      <p:sp>
        <p:nvSpPr>
          <p:cNvPr id="9" name="Rounded Rectangle 8">
            <a:extLst>
              <a:ext uri="{FF2B5EF4-FFF2-40B4-BE49-F238E27FC236}">
                <a16:creationId xmlns:a16="http://schemas.microsoft.com/office/drawing/2014/main" id="{96BAA023-3FDF-521E-55F1-4E5BB43E1A8E}"/>
              </a:ext>
            </a:extLst>
          </p:cNvPr>
          <p:cNvSpPr/>
          <p:nvPr/>
        </p:nvSpPr>
        <p:spPr>
          <a:xfrm>
            <a:off x="2030046" y="3429000"/>
            <a:ext cx="3493477" cy="1477108"/>
          </a:xfrm>
          <a:prstGeom prst="roundRect">
            <a:avLst/>
          </a:prstGeom>
          <a:ln/>
        </p:spPr>
        <p:style>
          <a:lnRef idx="0">
            <a:schemeClr val="accent3"/>
          </a:lnRef>
          <a:fillRef idx="3">
            <a:schemeClr val="accent3"/>
          </a:fillRef>
          <a:effectRef idx="3">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a:solidFill>
                  <a:schemeClr val="tx2"/>
                </a:solidFill>
              </a:rPr>
              <a:t>Integration with Existing Workflows</a:t>
            </a:r>
          </a:p>
        </p:txBody>
      </p:sp>
      <p:sp>
        <p:nvSpPr>
          <p:cNvPr id="10" name="Rounded Rectangle 9">
            <a:extLst>
              <a:ext uri="{FF2B5EF4-FFF2-40B4-BE49-F238E27FC236}">
                <a16:creationId xmlns:a16="http://schemas.microsoft.com/office/drawing/2014/main" id="{864B03FC-6BA0-71BC-0BD7-C6926AA7FC7E}"/>
              </a:ext>
            </a:extLst>
          </p:cNvPr>
          <p:cNvSpPr/>
          <p:nvPr/>
        </p:nvSpPr>
        <p:spPr>
          <a:xfrm>
            <a:off x="6668477" y="3429000"/>
            <a:ext cx="3493477" cy="1477108"/>
          </a:xfrm>
          <a:prstGeom prst="roundRect">
            <a:avLst/>
          </a:prstGeom>
          <a:ln/>
        </p:spPr>
        <p:style>
          <a:lnRef idx="0">
            <a:schemeClr val="accent3"/>
          </a:lnRef>
          <a:fillRef idx="3">
            <a:schemeClr val="accent3"/>
          </a:fillRef>
          <a:effectRef idx="3">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a:solidFill>
                  <a:schemeClr val="tx2"/>
                </a:solidFill>
              </a:rPr>
              <a:t>Scalability and Performance</a:t>
            </a:r>
          </a:p>
        </p:txBody>
      </p:sp>
    </p:spTree>
    <p:extLst>
      <p:ext uri="{BB962C8B-B14F-4D97-AF65-F5344CB8AC3E}">
        <p14:creationId xmlns:p14="http://schemas.microsoft.com/office/powerpoint/2010/main" val="33561259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8E211F-0AE5-4FD1-7110-6440654D3223}"/>
              </a:ext>
            </a:extLst>
          </p:cNvPr>
          <p:cNvSpPr>
            <a:spLocks noGrp="1"/>
          </p:cNvSpPr>
          <p:nvPr>
            <p:ph type="title"/>
          </p:nvPr>
        </p:nvSpPr>
        <p:spPr>
          <a:xfrm>
            <a:off x="-137539" y="-335585"/>
            <a:ext cx="6639939" cy="1624635"/>
          </a:xfrm>
        </p:spPr>
        <p:txBody>
          <a:bodyPr/>
          <a:lstStyle/>
          <a:p>
            <a:r>
              <a:rPr lang="en-US" dirty="0"/>
              <a:t>Postgres vs other solutions</a:t>
            </a:r>
          </a:p>
        </p:txBody>
      </p:sp>
      <p:sp>
        <p:nvSpPr>
          <p:cNvPr id="3" name="Slide Number Placeholder 2">
            <a:extLst>
              <a:ext uri="{FF2B5EF4-FFF2-40B4-BE49-F238E27FC236}">
                <a16:creationId xmlns:a16="http://schemas.microsoft.com/office/drawing/2014/main" id="{91295743-2F32-5D3A-7508-3D1CB000FB2E}"/>
              </a:ext>
            </a:extLst>
          </p:cNvPr>
          <p:cNvSpPr>
            <a:spLocks noGrp="1"/>
          </p:cNvSpPr>
          <p:nvPr>
            <p:ph type="sldNum" sz="quarter" idx="10"/>
          </p:nvPr>
        </p:nvSpPr>
        <p:spPr/>
        <p:txBody>
          <a:bodyPr/>
          <a:lstStyle/>
          <a:p>
            <a:pPr algn="r"/>
            <a:fld id="{8FB4CE90-470A-43E3-A052-3E8AD880B4A5}" type="slidenum">
              <a:rPr lang="en-US" smtClean="0"/>
              <a:pPr algn="r"/>
              <a:t>7</a:t>
            </a:fld>
            <a:endParaRPr lang="en-US"/>
          </a:p>
        </p:txBody>
      </p:sp>
      <p:sp>
        <p:nvSpPr>
          <p:cNvPr id="6" name="Rounded Rectangle 5">
            <a:extLst>
              <a:ext uri="{FF2B5EF4-FFF2-40B4-BE49-F238E27FC236}">
                <a16:creationId xmlns:a16="http://schemas.microsoft.com/office/drawing/2014/main" id="{D82246D7-1D3C-7BA9-4D02-D96D3718FC54}"/>
              </a:ext>
            </a:extLst>
          </p:cNvPr>
          <p:cNvSpPr/>
          <p:nvPr/>
        </p:nvSpPr>
        <p:spPr>
          <a:xfrm>
            <a:off x="3128682" y="1219201"/>
            <a:ext cx="2057400" cy="787399"/>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a:solidFill>
                  <a:schemeClr val="bg1"/>
                </a:solidFill>
              </a:rPr>
              <a:t>Postgres w/</a:t>
            </a:r>
            <a:r>
              <a:rPr lang="en-US" sz="2000" dirty="0" err="1">
                <a:solidFill>
                  <a:schemeClr val="bg1"/>
                </a:solidFill>
              </a:rPr>
              <a:t>pgvector</a:t>
            </a:r>
            <a:endParaRPr lang="en-US" sz="2000" dirty="0">
              <a:solidFill>
                <a:schemeClr val="bg1"/>
              </a:solidFill>
            </a:endParaRPr>
          </a:p>
        </p:txBody>
      </p:sp>
      <p:sp>
        <p:nvSpPr>
          <p:cNvPr id="7" name="Rounded Rectangle 6">
            <a:extLst>
              <a:ext uri="{FF2B5EF4-FFF2-40B4-BE49-F238E27FC236}">
                <a16:creationId xmlns:a16="http://schemas.microsoft.com/office/drawing/2014/main" id="{FCCE5821-029E-ABD6-8565-6D9D4D9B870E}"/>
              </a:ext>
            </a:extLst>
          </p:cNvPr>
          <p:cNvSpPr/>
          <p:nvPr/>
        </p:nvSpPr>
        <p:spPr>
          <a:xfrm>
            <a:off x="5325782" y="1219201"/>
            <a:ext cx="2057400" cy="787399"/>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err="1">
                <a:solidFill>
                  <a:schemeClr val="bg1"/>
                </a:solidFill>
              </a:rPr>
              <a:t>Weaviate</a:t>
            </a:r>
            <a:endParaRPr lang="en-US" sz="2000" dirty="0">
              <a:solidFill>
                <a:schemeClr val="bg1"/>
              </a:solidFill>
            </a:endParaRPr>
          </a:p>
        </p:txBody>
      </p:sp>
      <p:sp>
        <p:nvSpPr>
          <p:cNvPr id="8" name="Rounded Rectangle 7">
            <a:extLst>
              <a:ext uri="{FF2B5EF4-FFF2-40B4-BE49-F238E27FC236}">
                <a16:creationId xmlns:a16="http://schemas.microsoft.com/office/drawing/2014/main" id="{15B111CF-F520-0F90-576C-7ADA56B7FA4E}"/>
              </a:ext>
            </a:extLst>
          </p:cNvPr>
          <p:cNvSpPr/>
          <p:nvPr/>
        </p:nvSpPr>
        <p:spPr>
          <a:xfrm>
            <a:off x="7550051" y="1219201"/>
            <a:ext cx="2057400" cy="787399"/>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a:solidFill>
                  <a:schemeClr val="bg1"/>
                </a:solidFill>
              </a:rPr>
              <a:t>Pinecone</a:t>
            </a:r>
          </a:p>
        </p:txBody>
      </p:sp>
      <p:sp>
        <p:nvSpPr>
          <p:cNvPr id="9" name="Rounded Rectangle 8">
            <a:extLst>
              <a:ext uri="{FF2B5EF4-FFF2-40B4-BE49-F238E27FC236}">
                <a16:creationId xmlns:a16="http://schemas.microsoft.com/office/drawing/2014/main" id="{C7931F8C-1AC0-FC56-A9D2-C1316DFD07DD}"/>
              </a:ext>
            </a:extLst>
          </p:cNvPr>
          <p:cNvSpPr/>
          <p:nvPr/>
        </p:nvSpPr>
        <p:spPr>
          <a:xfrm>
            <a:off x="9747151" y="1219201"/>
            <a:ext cx="2057400" cy="787399"/>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a:solidFill>
                  <a:schemeClr val="bg1"/>
                </a:solidFill>
              </a:rPr>
              <a:t>Elasticsearch</a:t>
            </a:r>
          </a:p>
        </p:txBody>
      </p:sp>
      <p:sp>
        <p:nvSpPr>
          <p:cNvPr id="10" name="Rounded Rectangle 9">
            <a:extLst>
              <a:ext uri="{FF2B5EF4-FFF2-40B4-BE49-F238E27FC236}">
                <a16:creationId xmlns:a16="http://schemas.microsoft.com/office/drawing/2014/main" id="{71C6EE4F-5F94-A0FE-9DDC-45A60BB6B195}"/>
              </a:ext>
            </a:extLst>
          </p:cNvPr>
          <p:cNvSpPr/>
          <p:nvPr/>
        </p:nvSpPr>
        <p:spPr>
          <a:xfrm>
            <a:off x="431800" y="2197100"/>
            <a:ext cx="2133600" cy="54610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a:solidFill>
                  <a:schemeClr val="bg1"/>
                </a:solidFill>
              </a:rPr>
              <a:t>Ease of use</a:t>
            </a:r>
          </a:p>
        </p:txBody>
      </p:sp>
      <p:sp>
        <p:nvSpPr>
          <p:cNvPr id="11" name="Rounded Rectangle 10">
            <a:extLst>
              <a:ext uri="{FF2B5EF4-FFF2-40B4-BE49-F238E27FC236}">
                <a16:creationId xmlns:a16="http://schemas.microsoft.com/office/drawing/2014/main" id="{16B36B15-54B1-4D05-050E-8481CBB45FF0}"/>
              </a:ext>
            </a:extLst>
          </p:cNvPr>
          <p:cNvSpPr/>
          <p:nvPr/>
        </p:nvSpPr>
        <p:spPr>
          <a:xfrm>
            <a:off x="431800" y="2819400"/>
            <a:ext cx="2133600" cy="54610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a:solidFill>
                  <a:schemeClr val="bg1"/>
                </a:solidFill>
              </a:rPr>
              <a:t>Scalability</a:t>
            </a:r>
          </a:p>
        </p:txBody>
      </p:sp>
      <p:sp>
        <p:nvSpPr>
          <p:cNvPr id="12" name="Rounded Rectangle 11">
            <a:extLst>
              <a:ext uri="{FF2B5EF4-FFF2-40B4-BE49-F238E27FC236}">
                <a16:creationId xmlns:a16="http://schemas.microsoft.com/office/drawing/2014/main" id="{3FF84937-A009-675A-7076-FF6B6DAE28F5}"/>
              </a:ext>
            </a:extLst>
          </p:cNvPr>
          <p:cNvSpPr/>
          <p:nvPr/>
        </p:nvSpPr>
        <p:spPr>
          <a:xfrm>
            <a:off x="431800" y="3416300"/>
            <a:ext cx="2133600" cy="54610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a:solidFill>
                  <a:schemeClr val="bg1"/>
                </a:solidFill>
              </a:rPr>
              <a:t>Integration</a:t>
            </a:r>
          </a:p>
        </p:txBody>
      </p:sp>
      <p:sp>
        <p:nvSpPr>
          <p:cNvPr id="13" name="Rounded Rectangle 12">
            <a:extLst>
              <a:ext uri="{FF2B5EF4-FFF2-40B4-BE49-F238E27FC236}">
                <a16:creationId xmlns:a16="http://schemas.microsoft.com/office/drawing/2014/main" id="{479DE400-E85B-DAD4-08B0-2A12C02DC8B8}"/>
              </a:ext>
            </a:extLst>
          </p:cNvPr>
          <p:cNvSpPr/>
          <p:nvPr/>
        </p:nvSpPr>
        <p:spPr>
          <a:xfrm>
            <a:off x="431800" y="4013200"/>
            <a:ext cx="2133600" cy="54610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a:solidFill>
                  <a:schemeClr val="bg1"/>
                </a:solidFill>
              </a:rPr>
              <a:t>Performance</a:t>
            </a:r>
          </a:p>
        </p:txBody>
      </p:sp>
      <p:sp>
        <p:nvSpPr>
          <p:cNvPr id="14" name="Rounded Rectangle 13">
            <a:extLst>
              <a:ext uri="{FF2B5EF4-FFF2-40B4-BE49-F238E27FC236}">
                <a16:creationId xmlns:a16="http://schemas.microsoft.com/office/drawing/2014/main" id="{88863258-109D-44CD-5642-58EC94638234}"/>
              </a:ext>
            </a:extLst>
          </p:cNvPr>
          <p:cNvSpPr/>
          <p:nvPr/>
        </p:nvSpPr>
        <p:spPr>
          <a:xfrm>
            <a:off x="431800" y="4610100"/>
            <a:ext cx="2133600" cy="54610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a:solidFill>
                  <a:schemeClr val="bg1"/>
                </a:solidFill>
              </a:rPr>
              <a:t>Deployment options</a:t>
            </a:r>
          </a:p>
        </p:txBody>
      </p:sp>
      <p:sp>
        <p:nvSpPr>
          <p:cNvPr id="15" name="Rounded Rectangle 14">
            <a:extLst>
              <a:ext uri="{FF2B5EF4-FFF2-40B4-BE49-F238E27FC236}">
                <a16:creationId xmlns:a16="http://schemas.microsoft.com/office/drawing/2014/main" id="{6570CD24-96B4-F548-C274-099964972B6F}"/>
              </a:ext>
            </a:extLst>
          </p:cNvPr>
          <p:cNvSpPr/>
          <p:nvPr/>
        </p:nvSpPr>
        <p:spPr>
          <a:xfrm>
            <a:off x="431800" y="5207000"/>
            <a:ext cx="2133600" cy="54610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a:solidFill>
                  <a:schemeClr val="bg1"/>
                </a:solidFill>
              </a:rPr>
              <a:t>Cost</a:t>
            </a:r>
          </a:p>
        </p:txBody>
      </p:sp>
      <p:pic>
        <p:nvPicPr>
          <p:cNvPr id="21" name="Picture 20" descr="A screenshot of a phone&#10;&#10;Description automatically generated">
            <a:extLst>
              <a:ext uri="{FF2B5EF4-FFF2-40B4-BE49-F238E27FC236}">
                <a16:creationId xmlns:a16="http://schemas.microsoft.com/office/drawing/2014/main" id="{51445C3F-FE58-5E39-1826-CB1FEAB9B4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41382" y="2355850"/>
            <a:ext cx="2006600" cy="3213100"/>
          </a:xfrm>
          <a:prstGeom prst="rect">
            <a:avLst/>
          </a:prstGeom>
        </p:spPr>
      </p:pic>
      <p:pic>
        <p:nvPicPr>
          <p:cNvPr id="23" name="Picture 22" descr="A screenshot of a computer&#10;&#10;Description automatically generated">
            <a:extLst>
              <a:ext uri="{FF2B5EF4-FFF2-40B4-BE49-F238E27FC236}">
                <a16:creationId xmlns:a16="http://schemas.microsoft.com/office/drawing/2014/main" id="{CFBFCE7B-F37A-0246-1F42-9395107FE31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62282" y="2355850"/>
            <a:ext cx="2184400" cy="3187700"/>
          </a:xfrm>
          <a:prstGeom prst="rect">
            <a:avLst/>
          </a:prstGeom>
        </p:spPr>
      </p:pic>
      <p:pic>
        <p:nvPicPr>
          <p:cNvPr id="25" name="Picture 24" descr="A screenshot of a phone&#10;&#10;Description automatically generated">
            <a:extLst>
              <a:ext uri="{FF2B5EF4-FFF2-40B4-BE49-F238E27FC236}">
                <a16:creationId xmlns:a16="http://schemas.microsoft.com/office/drawing/2014/main" id="{B143D5DC-15C7-0903-C5FC-EA1D49E6863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23101" y="2355850"/>
            <a:ext cx="1511300" cy="3251200"/>
          </a:xfrm>
          <a:prstGeom prst="rect">
            <a:avLst/>
          </a:prstGeom>
        </p:spPr>
      </p:pic>
      <p:pic>
        <p:nvPicPr>
          <p:cNvPr id="27" name="Picture 26" descr="A screenshot of a phone&#10;&#10;Description automatically generated">
            <a:extLst>
              <a:ext uri="{FF2B5EF4-FFF2-40B4-BE49-F238E27FC236}">
                <a16:creationId xmlns:a16="http://schemas.microsoft.com/office/drawing/2014/main" id="{7DCA47C7-C4BE-38B3-B8BA-B6CEE36F76F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710820" y="2362200"/>
            <a:ext cx="1955800" cy="3200400"/>
          </a:xfrm>
          <a:prstGeom prst="rect">
            <a:avLst/>
          </a:prstGeom>
        </p:spPr>
      </p:pic>
    </p:spTree>
    <p:extLst>
      <p:ext uri="{BB962C8B-B14F-4D97-AF65-F5344CB8AC3E}">
        <p14:creationId xmlns:p14="http://schemas.microsoft.com/office/powerpoint/2010/main" val="19907997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1"/>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3"/>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25"/>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B2BB20-99F8-0E03-5759-97EAEC5FD1BD}"/>
              </a:ext>
            </a:extLst>
          </p:cNvPr>
          <p:cNvSpPr>
            <a:spLocks noGrp="1"/>
          </p:cNvSpPr>
          <p:nvPr>
            <p:ph type="title"/>
          </p:nvPr>
        </p:nvSpPr>
        <p:spPr>
          <a:xfrm>
            <a:off x="0" y="21591"/>
            <a:ext cx="8801100" cy="1210309"/>
          </a:xfrm>
        </p:spPr>
        <p:txBody>
          <a:bodyPr>
            <a:normAutofit/>
          </a:bodyPr>
          <a:lstStyle/>
          <a:p>
            <a:r>
              <a:rPr lang="en-US" dirty="0"/>
              <a:t>Postgres for Vector operations - </a:t>
            </a:r>
            <a:r>
              <a:rPr lang="en-US" dirty="0" err="1"/>
              <a:t>pgvector</a:t>
            </a:r>
            <a:endParaRPr lang="en-US" dirty="0"/>
          </a:p>
        </p:txBody>
      </p:sp>
      <p:sp>
        <p:nvSpPr>
          <p:cNvPr id="3" name="Slide Number Placeholder 2">
            <a:extLst>
              <a:ext uri="{FF2B5EF4-FFF2-40B4-BE49-F238E27FC236}">
                <a16:creationId xmlns:a16="http://schemas.microsoft.com/office/drawing/2014/main" id="{FAC613A7-9B14-A9D5-B4DA-C09C4254CE1D}"/>
              </a:ext>
            </a:extLst>
          </p:cNvPr>
          <p:cNvSpPr>
            <a:spLocks noGrp="1"/>
          </p:cNvSpPr>
          <p:nvPr>
            <p:ph type="sldNum" sz="quarter" idx="10"/>
          </p:nvPr>
        </p:nvSpPr>
        <p:spPr/>
        <p:txBody>
          <a:bodyPr/>
          <a:lstStyle/>
          <a:p>
            <a:pPr algn="r"/>
            <a:fld id="{8FB4CE90-470A-43E3-A052-3E8AD880B4A5}" type="slidenum">
              <a:rPr lang="en-US" smtClean="0"/>
              <a:pPr algn="r"/>
              <a:t>8</a:t>
            </a:fld>
            <a:endParaRPr lang="en-US"/>
          </a:p>
        </p:txBody>
      </p:sp>
      <p:sp>
        <p:nvSpPr>
          <p:cNvPr id="5" name="Content Placeholder 4">
            <a:extLst>
              <a:ext uri="{FF2B5EF4-FFF2-40B4-BE49-F238E27FC236}">
                <a16:creationId xmlns:a16="http://schemas.microsoft.com/office/drawing/2014/main" id="{37379E9E-5BE3-6019-4C36-D04BA4702452}"/>
              </a:ext>
            </a:extLst>
          </p:cNvPr>
          <p:cNvSpPr>
            <a:spLocks noGrp="1"/>
          </p:cNvSpPr>
          <p:nvPr>
            <p:ph sz="quarter" idx="12"/>
          </p:nvPr>
        </p:nvSpPr>
        <p:spPr>
          <a:xfrm>
            <a:off x="546100" y="1494791"/>
            <a:ext cx="11734800" cy="4706751"/>
          </a:xfrm>
        </p:spPr>
        <p:txBody>
          <a:bodyPr/>
          <a:lstStyle/>
          <a:p>
            <a:pPr>
              <a:buFont typeface="Arial" panose="020B0604020202020204" pitchFamily="34" charset="0"/>
              <a:buChar char="•"/>
            </a:pPr>
            <a:r>
              <a:rPr lang="en-GB" b="1" dirty="0"/>
              <a:t>Vector Data Type:</a:t>
            </a:r>
          </a:p>
          <a:p>
            <a:pPr lvl="1">
              <a:buFont typeface="Arial" panose="020B0604020202020204" pitchFamily="34" charset="0"/>
              <a:buChar char="•"/>
            </a:pPr>
            <a:r>
              <a:rPr lang="en-GB" dirty="0"/>
              <a:t>Store embeddings directly as a vector data type (e.g., VECTOR(1536)).</a:t>
            </a:r>
          </a:p>
          <a:p>
            <a:pPr>
              <a:buFont typeface="Arial" panose="020B0604020202020204" pitchFamily="34" charset="0"/>
              <a:buChar char="•"/>
            </a:pPr>
            <a:r>
              <a:rPr lang="en-GB" b="1" dirty="0"/>
              <a:t>Similarity Metrics:</a:t>
            </a:r>
          </a:p>
          <a:p>
            <a:pPr lvl="1">
              <a:buFont typeface="Arial" panose="020B0604020202020204" pitchFamily="34" charset="0"/>
              <a:buChar char="•"/>
            </a:pPr>
            <a:r>
              <a:rPr lang="en-GB" dirty="0"/>
              <a:t>Supports distance functions like cosine similarity, Euclidean distance, and inner product.</a:t>
            </a:r>
          </a:p>
          <a:p>
            <a:pPr>
              <a:buFont typeface="Arial" panose="020B0604020202020204" pitchFamily="34" charset="0"/>
              <a:buChar char="•"/>
            </a:pPr>
            <a:r>
              <a:rPr lang="en-GB" b="1" dirty="0"/>
              <a:t>Efficient Indexing:</a:t>
            </a:r>
          </a:p>
          <a:p>
            <a:pPr lvl="1">
              <a:buFont typeface="Arial" panose="020B0604020202020204" pitchFamily="34" charset="0"/>
              <a:buChar char="•"/>
            </a:pPr>
            <a:r>
              <a:rPr lang="en-GB" dirty="0"/>
              <a:t>HNSW (Hierarchical Navigable Small World graphs) for fast nearest neighbour search.</a:t>
            </a:r>
          </a:p>
          <a:p>
            <a:pPr lvl="1">
              <a:buFont typeface="Arial" panose="020B0604020202020204" pitchFamily="34" charset="0"/>
              <a:buChar char="•"/>
            </a:pPr>
            <a:r>
              <a:rPr lang="en-GB" dirty="0" err="1"/>
              <a:t>IVFFlat</a:t>
            </a:r>
            <a:r>
              <a:rPr lang="en-GB" dirty="0"/>
              <a:t> (</a:t>
            </a:r>
            <a:r>
              <a:rPr lang="en-GB" dirty="0" err="1"/>
              <a:t>InVerted</a:t>
            </a:r>
            <a:r>
              <a:rPr lang="en-GB" dirty="0"/>
              <a:t> File Flat) is a simple vector index that splits data into buckets.</a:t>
            </a:r>
          </a:p>
          <a:p>
            <a:pPr lvl="1">
              <a:buFont typeface="Arial" panose="020B0604020202020204" pitchFamily="34" charset="0"/>
              <a:buChar char="•"/>
            </a:pPr>
            <a:r>
              <a:rPr lang="en-GB" dirty="0"/>
              <a:t>Reduces the computational cost of large-scale similarity queries.</a:t>
            </a:r>
          </a:p>
          <a:p>
            <a:endParaRPr lang="en-US" dirty="0"/>
          </a:p>
        </p:txBody>
      </p:sp>
    </p:spTree>
    <p:extLst>
      <p:ext uri="{BB962C8B-B14F-4D97-AF65-F5344CB8AC3E}">
        <p14:creationId xmlns:p14="http://schemas.microsoft.com/office/powerpoint/2010/main" val="34363466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grpId="1" nodeType="clickEffect">
                                  <p:stCondLst>
                                    <p:cond delay="0"/>
                                  </p:stCondLst>
                                  <p:childTnLst>
                                    <p:set>
                                      <p:cBhvr>
                                        <p:cTn id="28" dur="1" fill="hold">
                                          <p:stCondLst>
                                            <p:cond delay="0"/>
                                          </p:stCondLst>
                                        </p:cTn>
                                        <p:tgtEl>
                                          <p:spTgt spid="5">
                                            <p:txEl>
                                              <p:pRg st="0" end="0"/>
                                            </p:txEl>
                                          </p:spTgt>
                                        </p:tgtEl>
                                        <p:attrNameLst>
                                          <p:attrName>style.visibility</p:attrName>
                                        </p:attrNameLst>
                                      </p:cBhvr>
                                      <p:to>
                                        <p:strVal val="hidden"/>
                                      </p:to>
                                    </p:set>
                                  </p:childTnLst>
                                </p:cTn>
                              </p:par>
                              <p:par>
                                <p:cTn id="29" presetID="1" presetClass="exit" presetSubtype="0" fill="hold" grpId="1" nodeType="withEffect">
                                  <p:stCondLst>
                                    <p:cond delay="0"/>
                                  </p:stCondLst>
                                  <p:childTnLst>
                                    <p:set>
                                      <p:cBhvr>
                                        <p:cTn id="30" dur="1" fill="hold">
                                          <p:stCondLst>
                                            <p:cond delay="0"/>
                                          </p:stCondLst>
                                        </p:cTn>
                                        <p:tgtEl>
                                          <p:spTgt spid="5">
                                            <p:txEl>
                                              <p:pRg st="1" end="1"/>
                                            </p:txEl>
                                          </p:spTgt>
                                        </p:tgtEl>
                                        <p:attrNameLst>
                                          <p:attrName>style.visibility</p:attrName>
                                        </p:attrNameLst>
                                      </p:cBhvr>
                                      <p:to>
                                        <p:strVal val="hidden"/>
                                      </p:to>
                                    </p:set>
                                  </p:childTnLst>
                                </p:cTn>
                              </p:par>
                              <p:par>
                                <p:cTn id="31" presetID="1" presetClass="exit" presetSubtype="0" fill="hold" grpId="1" nodeType="withEffect">
                                  <p:stCondLst>
                                    <p:cond delay="0"/>
                                  </p:stCondLst>
                                  <p:childTnLst>
                                    <p:set>
                                      <p:cBhvr>
                                        <p:cTn id="32" dur="1" fill="hold">
                                          <p:stCondLst>
                                            <p:cond delay="0"/>
                                          </p:stCondLst>
                                        </p:cTn>
                                        <p:tgtEl>
                                          <p:spTgt spid="5">
                                            <p:txEl>
                                              <p:pRg st="2" end="2"/>
                                            </p:txEl>
                                          </p:spTgt>
                                        </p:tgtEl>
                                        <p:attrNameLst>
                                          <p:attrName>style.visibility</p:attrName>
                                        </p:attrNameLst>
                                      </p:cBhvr>
                                      <p:to>
                                        <p:strVal val="hidden"/>
                                      </p:to>
                                    </p:set>
                                  </p:childTnLst>
                                </p:cTn>
                              </p:par>
                              <p:par>
                                <p:cTn id="33" presetID="1" presetClass="exit" presetSubtype="0" fill="hold" grpId="1" nodeType="withEffect">
                                  <p:stCondLst>
                                    <p:cond delay="0"/>
                                  </p:stCondLst>
                                  <p:childTnLst>
                                    <p:set>
                                      <p:cBhvr>
                                        <p:cTn id="34" dur="1" fill="hold">
                                          <p:stCondLst>
                                            <p:cond delay="0"/>
                                          </p:stCondLst>
                                        </p:cTn>
                                        <p:tgtEl>
                                          <p:spTgt spid="5">
                                            <p:txEl>
                                              <p:pRg st="3" end="3"/>
                                            </p:txEl>
                                          </p:spTgt>
                                        </p:tgtEl>
                                        <p:attrNameLst>
                                          <p:attrName>style.visibility</p:attrName>
                                        </p:attrNameLst>
                                      </p:cBhvr>
                                      <p:to>
                                        <p:strVal val="hidden"/>
                                      </p:to>
                                    </p:set>
                                  </p:childTnLst>
                                </p:cTn>
                              </p:par>
                              <p:par>
                                <p:cTn id="35" presetID="1" presetClass="exit" presetSubtype="0" fill="hold" grpId="1" nodeType="withEffect">
                                  <p:stCondLst>
                                    <p:cond delay="0"/>
                                  </p:stCondLst>
                                  <p:childTnLst>
                                    <p:set>
                                      <p:cBhvr>
                                        <p:cTn id="36" dur="1" fill="hold">
                                          <p:stCondLst>
                                            <p:cond delay="0"/>
                                          </p:stCondLst>
                                        </p:cTn>
                                        <p:tgtEl>
                                          <p:spTgt spid="5">
                                            <p:txEl>
                                              <p:pRg st="4" end="4"/>
                                            </p:txEl>
                                          </p:spTgt>
                                        </p:tgtEl>
                                        <p:attrNameLst>
                                          <p:attrName>style.visibility</p:attrName>
                                        </p:attrNameLst>
                                      </p:cBhvr>
                                      <p:to>
                                        <p:strVal val="hidden"/>
                                      </p:to>
                                    </p:set>
                                  </p:childTnLst>
                                </p:cTn>
                              </p:par>
                              <p:par>
                                <p:cTn id="37" presetID="1" presetClass="exit" presetSubtype="0" fill="hold" grpId="1" nodeType="withEffect">
                                  <p:stCondLst>
                                    <p:cond delay="0"/>
                                  </p:stCondLst>
                                  <p:childTnLst>
                                    <p:set>
                                      <p:cBhvr>
                                        <p:cTn id="38" dur="1" fill="hold">
                                          <p:stCondLst>
                                            <p:cond delay="0"/>
                                          </p:stCondLst>
                                        </p:cTn>
                                        <p:tgtEl>
                                          <p:spTgt spid="5">
                                            <p:txEl>
                                              <p:pRg st="5" end="5"/>
                                            </p:txEl>
                                          </p:spTgt>
                                        </p:tgtEl>
                                        <p:attrNameLst>
                                          <p:attrName>style.visibility</p:attrName>
                                        </p:attrNameLst>
                                      </p:cBhvr>
                                      <p:to>
                                        <p:strVal val="hidden"/>
                                      </p:to>
                                    </p:set>
                                  </p:childTnLst>
                                </p:cTn>
                              </p:par>
                              <p:par>
                                <p:cTn id="39" presetID="1" presetClass="exit" presetSubtype="0" fill="hold" grpId="1" nodeType="withEffect">
                                  <p:stCondLst>
                                    <p:cond delay="0"/>
                                  </p:stCondLst>
                                  <p:childTnLst>
                                    <p:set>
                                      <p:cBhvr>
                                        <p:cTn id="40" dur="1" fill="hold">
                                          <p:stCondLst>
                                            <p:cond delay="0"/>
                                          </p:stCondLst>
                                        </p:cTn>
                                        <p:tgtEl>
                                          <p:spTgt spid="5">
                                            <p:txEl>
                                              <p:pRg st="6" end="6"/>
                                            </p:txEl>
                                          </p:spTgt>
                                        </p:tgtEl>
                                        <p:attrNameLst>
                                          <p:attrName>style.visibility</p:attrName>
                                        </p:attrNameLst>
                                      </p:cBhvr>
                                      <p:to>
                                        <p:strVal val="hidden"/>
                                      </p:to>
                                    </p:set>
                                  </p:childTnLst>
                                </p:cTn>
                              </p:par>
                              <p:par>
                                <p:cTn id="41" presetID="1" presetClass="exit" presetSubtype="0" fill="hold" grpId="1" nodeType="withEffect">
                                  <p:stCondLst>
                                    <p:cond delay="0"/>
                                  </p:stCondLst>
                                  <p:childTnLst>
                                    <p:set>
                                      <p:cBhvr>
                                        <p:cTn id="42" dur="1" fill="hold">
                                          <p:stCondLst>
                                            <p:cond delay="0"/>
                                          </p:stCondLst>
                                        </p:cTn>
                                        <p:tgtEl>
                                          <p:spTgt spid="5">
                                            <p:txEl>
                                              <p:pRg st="7" end="7"/>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5" grpId="1" uiExpand="1" build="allAtOnce"/>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8565F-DF4C-4CB2-6C00-E9C295D31D2A}"/>
              </a:ext>
            </a:extLst>
          </p:cNvPr>
          <p:cNvSpPr>
            <a:spLocks noGrp="1"/>
          </p:cNvSpPr>
          <p:nvPr>
            <p:ph type="title"/>
          </p:nvPr>
        </p:nvSpPr>
        <p:spPr>
          <a:xfrm>
            <a:off x="0" y="0"/>
            <a:ext cx="3657600" cy="1193800"/>
          </a:xfrm>
        </p:spPr>
        <p:txBody>
          <a:bodyPr/>
          <a:lstStyle/>
          <a:p>
            <a:r>
              <a:rPr lang="en-US" dirty="0"/>
              <a:t>Getting started</a:t>
            </a:r>
          </a:p>
        </p:txBody>
      </p:sp>
      <p:sp>
        <p:nvSpPr>
          <p:cNvPr id="3" name="Slide Number Placeholder 2">
            <a:extLst>
              <a:ext uri="{FF2B5EF4-FFF2-40B4-BE49-F238E27FC236}">
                <a16:creationId xmlns:a16="http://schemas.microsoft.com/office/drawing/2014/main" id="{D52C2EEC-341E-1AC8-CFBF-E5BF517EA80E}"/>
              </a:ext>
            </a:extLst>
          </p:cNvPr>
          <p:cNvSpPr>
            <a:spLocks noGrp="1"/>
          </p:cNvSpPr>
          <p:nvPr>
            <p:ph type="sldNum" sz="quarter" idx="10"/>
          </p:nvPr>
        </p:nvSpPr>
        <p:spPr/>
        <p:txBody>
          <a:bodyPr/>
          <a:lstStyle/>
          <a:p>
            <a:pPr algn="r"/>
            <a:fld id="{8FB4CE90-470A-43E3-A052-3E8AD880B4A5}" type="slidenum">
              <a:rPr lang="en-US" smtClean="0"/>
              <a:pPr algn="r"/>
              <a:t>9</a:t>
            </a:fld>
            <a:endParaRPr lang="en-US"/>
          </a:p>
        </p:txBody>
      </p:sp>
      <p:sp>
        <p:nvSpPr>
          <p:cNvPr id="5" name="Content Placeholder 4">
            <a:extLst>
              <a:ext uri="{FF2B5EF4-FFF2-40B4-BE49-F238E27FC236}">
                <a16:creationId xmlns:a16="http://schemas.microsoft.com/office/drawing/2014/main" id="{A7655433-5B47-411D-A9E3-E88A939472C5}"/>
              </a:ext>
            </a:extLst>
          </p:cNvPr>
          <p:cNvSpPr>
            <a:spLocks noGrp="1"/>
          </p:cNvSpPr>
          <p:nvPr>
            <p:ph sz="quarter" idx="12"/>
          </p:nvPr>
        </p:nvSpPr>
        <p:spPr/>
        <p:txBody>
          <a:bodyPr/>
          <a:lstStyle/>
          <a:p>
            <a:r>
              <a:rPr lang="en-US" dirty="0"/>
              <a:t>Let’s check our database is up and running and check we can send a request to our model</a:t>
            </a:r>
          </a:p>
        </p:txBody>
      </p:sp>
    </p:spTree>
    <p:extLst>
      <p:ext uri="{BB962C8B-B14F-4D97-AF65-F5344CB8AC3E}">
        <p14:creationId xmlns:p14="http://schemas.microsoft.com/office/powerpoint/2010/main" val="3987397536"/>
      </p:ext>
    </p:extLst>
  </p:cSld>
  <p:clrMapOvr>
    <a:masterClrMapping/>
  </p:clrMapOvr>
</p:sld>
</file>

<file path=ppt/theme/theme1.xml><?xml version="1.0" encoding="utf-8"?>
<a:theme xmlns:a="http://schemas.openxmlformats.org/drawingml/2006/main" name="Atlas">
  <a:themeElements>
    <a:clrScheme name="Atlas">
      <a:dk1>
        <a:sysClr val="windowText" lastClr="000000"/>
      </a:dk1>
      <a:lt1>
        <a:sysClr val="window" lastClr="FFFFFF"/>
      </a:lt1>
      <a:dk2>
        <a:srgbClr val="454545"/>
      </a:dk2>
      <a:lt2>
        <a:srgbClr val="E0E0E0"/>
      </a:lt2>
      <a:accent1>
        <a:srgbClr val="F81B02"/>
      </a:accent1>
      <a:accent2>
        <a:srgbClr val="FC7715"/>
      </a:accent2>
      <a:accent3>
        <a:srgbClr val="AFBF41"/>
      </a:accent3>
      <a:accent4>
        <a:srgbClr val="50C49F"/>
      </a:accent4>
      <a:accent5>
        <a:srgbClr val="3B95C4"/>
      </a:accent5>
      <a:accent6>
        <a:srgbClr val="B560D4"/>
      </a:accent6>
      <a:hlink>
        <a:srgbClr val="FC5A1A"/>
      </a:hlink>
      <a:folHlink>
        <a:srgbClr val="B49E74"/>
      </a:folHlink>
    </a:clrScheme>
    <a:fontScheme name="Atla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508F7963-D0B5-43F7-BB2C-FCE3009C08E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Atlas</Template>
  <TotalTime>16</TotalTime>
  <Words>1984</Words>
  <Application>Microsoft Macintosh PowerPoint</Application>
  <PresentationFormat>Widescreen</PresentationFormat>
  <Paragraphs>229</Paragraphs>
  <Slides>10</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Aptos</vt:lpstr>
      <vt:lpstr>Arial</vt:lpstr>
      <vt:lpstr>Calibri</vt:lpstr>
      <vt:lpstr>Calibri Light</vt:lpstr>
      <vt:lpstr>Rockwell</vt:lpstr>
      <vt:lpstr>Wingdings</vt:lpstr>
      <vt:lpstr>Atlas</vt:lpstr>
      <vt:lpstr>PostgreSQL as a vector store</vt:lpstr>
      <vt:lpstr>PowerPoint Presentation</vt:lpstr>
      <vt:lpstr>Plan for the session</vt:lpstr>
      <vt:lpstr>What is a vector store?</vt:lpstr>
      <vt:lpstr>Why Traditional Databases Fall Short for Vectors</vt:lpstr>
      <vt:lpstr>Key Benefits of Using Postgres</vt:lpstr>
      <vt:lpstr>Postgres vs other solutions</vt:lpstr>
      <vt:lpstr>Postgres for Vector operations - pgvector</vt:lpstr>
      <vt:lpstr>Getting started</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Kevin Cunningham</dc:creator>
  <cp:lastModifiedBy>Kevin Cunningham</cp:lastModifiedBy>
  <cp:revision>2</cp:revision>
  <dcterms:created xsi:type="dcterms:W3CDTF">2025-06-26T06:06:10Z</dcterms:created>
  <dcterms:modified xsi:type="dcterms:W3CDTF">2025-06-26T06:23:37Z</dcterms:modified>
</cp:coreProperties>
</file>