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1"/>
  </p:notesMasterIdLst>
  <p:sldIdLst>
    <p:sldId id="256" r:id="rId2"/>
    <p:sldId id="259" r:id="rId3"/>
    <p:sldId id="258" r:id="rId4"/>
    <p:sldId id="323" r:id="rId5"/>
    <p:sldId id="324" r:id="rId6"/>
    <p:sldId id="267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/>
    <p:restoredTop sz="94703"/>
  </p:normalViewPr>
  <p:slideViewPr>
    <p:cSldViewPr snapToGrid="0">
      <p:cViewPr varScale="1">
        <p:scale>
          <a:sx n="100" d="100"/>
          <a:sy n="100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2908-672F-DC48-8CAD-AEE711B947DA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89AC-D979-8F40-9576-89274898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920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9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8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2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02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2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1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A68F82C4-28FB-5F68-0A48-4E9CAC5D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1E792-3038-5DC3-BB47-4E0C4459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r>
              <a:rPr lang="en-GB" sz="6600" dirty="0"/>
              <a:t>Querying LLMs with Retrieved Data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0668-90BC-89E2-5B19-926C5211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9510-5F80-00E9-08A2-A0A240B7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" y="1"/>
            <a:ext cx="9195597" cy="1117600"/>
          </a:xfrm>
        </p:spPr>
        <p:txBody>
          <a:bodyPr>
            <a:normAutofit/>
          </a:bodyPr>
          <a:lstStyle/>
          <a:p>
            <a:r>
              <a:rPr lang="en-GB" i="1" dirty="0"/>
              <a:t>Optimizing Vector-Augmented LLM Queries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D1333-E811-1772-A036-F1F704F26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19535-506F-1701-AE7B-9A1CD04DB3C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117601"/>
            <a:ext cx="11734800" cy="470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Retrieve Before You Generate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Always fetch relevant data first, then pass it into the LLM.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Limit the Number of Retrieved Items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Avoid overloading the LLM with too much context (3-5 items max).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Format Context in a Structured Way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/>
              <a:t>bullet points, JSON, or key-value pairs</a:t>
            </a:r>
            <a:r>
              <a:rPr lang="en-GB" dirty="0"/>
              <a:t> in the LLM prompt.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Use Clear Prompt Engineering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Tell the LLM exactly how to use the retrieved data (e.g., </a:t>
            </a:r>
            <a:r>
              <a:rPr lang="en-GB" i="1" dirty="0"/>
              <a:t>"Summarize the books and categorize them by experience level"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The quality of LLM responses depends on how well the vector-retrieved data is structured and provided.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575B-B3F7-2CEE-3A96-0174C4F6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i="1" dirty="0"/>
              <a:t>Troubleshooting Vector Retrieval &amp; LLM Augmentation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248ABD-075E-64E2-AF2C-510469CA0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3AD13-5FCF-AC24-970F-AECC1409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9DF16D-D56F-B135-F87D-7E853937C1E2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40631" y="1451505"/>
          <a:ext cx="117348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369">
                  <a:extLst>
                    <a:ext uri="{9D8B030D-6E8A-4147-A177-3AD203B41FA5}">
                      <a16:colId xmlns:a16="http://schemas.microsoft.com/office/drawing/2014/main" val="5906129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4182689"/>
                    </a:ext>
                  </a:extLst>
                </a:gridCol>
                <a:gridCol w="4482431">
                  <a:extLst>
                    <a:ext uri="{9D8B030D-6E8A-4147-A177-3AD203B41FA5}">
                      <a16:colId xmlns:a16="http://schemas.microsoft.com/office/drawing/2014/main" val="850483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Problem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Cause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Fix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33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LLM Hallucinates Facts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LLM generates responses without sufficient grounding in real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Ensure retrieved data is structured</a:t>
                      </a:r>
                      <a:r>
                        <a:rPr lang="en-GB" dirty="0"/>
                        <a:t> before sending it to the LLM. Clearly separate facts from instructions.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4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Retrieved Results Are Not Relevant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Poor-quality embeddings or incorrect similarity metric used.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Use a </a:t>
                      </a:r>
                      <a:r>
                        <a:rPr lang="en-GB" b="1"/>
                        <a:t>better embedding model</a:t>
                      </a:r>
                      <a:r>
                        <a:rPr lang="en-GB"/>
                        <a:t> (bge-m3), </a:t>
                      </a:r>
                      <a:r>
                        <a:rPr lang="en-GB" b="1"/>
                        <a:t>filter by metadata</a:t>
                      </a:r>
                      <a:r>
                        <a:rPr lang="en-GB"/>
                        <a:t>, and </a:t>
                      </a:r>
                      <a:r>
                        <a:rPr lang="en-GB" b="1"/>
                        <a:t>fine-tune retrieval parameters (top-k, similarity threshold)</a:t>
                      </a:r>
                      <a:r>
                        <a:rPr lang="en-GB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52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LLM Response Is Too Generic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The LLM is responding broadly instead of using retrieved context.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Provide </a:t>
                      </a:r>
                      <a:r>
                        <a:rPr lang="en-GB" b="1"/>
                        <a:t>explicit instructions in the prompt</a:t>
                      </a:r>
                      <a:r>
                        <a:rPr lang="en-GB"/>
                        <a:t>, e.g., </a:t>
                      </a:r>
                      <a:r>
                        <a:rPr lang="en-GB" i="1"/>
                        <a:t>"Base your answer only on the books provided."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1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Query is Slow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Query is Slow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Query is Slow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42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5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E1A3-6AE8-A476-9CDC-98BFF613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86900" cy="8636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Tuning LLM Responses with Parameters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A578D-4EF0-3B4B-F97A-70367F9D4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C0CAC-F073-5C8B-F533-FBEC51FB96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200401"/>
            <a:ext cx="117348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Points: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LLM outputs can be controlled by adjusting key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same query can produce </a:t>
            </a:r>
            <a:r>
              <a:rPr lang="en-GB" b="1" dirty="0"/>
              <a:t>deterministic, creative, or factually rich responses</a:t>
            </a:r>
            <a:r>
              <a:rPr lang="en-GB" dirty="0"/>
              <a:t> depending on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Understanding parameter effects allows </a:t>
            </a:r>
            <a:r>
              <a:rPr lang="en-GB" b="1" dirty="0"/>
              <a:t>fine-tuning for optimal results</a:t>
            </a:r>
            <a:r>
              <a:rPr lang="en-GB" dirty="0"/>
              <a:t>.</a:t>
            </a:r>
          </a:p>
          <a:p>
            <a:r>
              <a:rPr lang="en-GB" dirty="0"/>
              <a:t>💡 </a:t>
            </a:r>
            <a:r>
              <a:rPr lang="en-GB" b="1" dirty="0"/>
              <a:t>Example Use Case: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Setting temperature=0.0 ensures </a:t>
            </a:r>
            <a:r>
              <a:rPr lang="en-GB" b="1" dirty="0"/>
              <a:t>precise, factual responses</a:t>
            </a:r>
            <a:r>
              <a:rPr lang="en-GB" dirty="0"/>
              <a:t> (e.g., legal documents).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Setting temperature=0.9 enables </a:t>
            </a:r>
            <a:r>
              <a:rPr lang="en-GB" b="1" dirty="0"/>
              <a:t>creative storytelling</a:t>
            </a:r>
            <a:r>
              <a:rPr lang="en-GB" dirty="0"/>
              <a:t> (e.g., marketing copy).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5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7ED0-86BC-A72D-B5A2-2385E82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Core Parameters That Affect Response </a:t>
            </a:r>
            <a:r>
              <a:rPr lang="en-GB" dirty="0" err="1"/>
              <a:t>Behavior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7DA56-F6D8-8572-250B-2BAE3A3EB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40C7F6-4481-7287-910C-AA82EBEFD351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41300" y="1443038"/>
          <a:ext cx="117348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67">
                  <a:extLst>
                    <a:ext uri="{9D8B030D-6E8A-4147-A177-3AD203B41FA5}">
                      <a16:colId xmlns:a16="http://schemas.microsoft.com/office/drawing/2014/main" val="110651421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312671904"/>
                    </a:ext>
                  </a:extLst>
                </a:gridCol>
                <a:gridCol w="4906433">
                  <a:extLst>
                    <a:ext uri="{9D8B030D-6E8A-4147-A177-3AD203B41FA5}">
                      <a16:colId xmlns:a16="http://schemas.microsoft.com/office/drawing/2014/main" val="157662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Parameter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Effect on Output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Controls randomness (0.0 = deterministic, 1.0 = highly creative).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values ensure predictable responses, higher values increase variability.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7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top_p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Nucleus sampling – sets diversity by filtering top probability tokens.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values (e.g., 0.5) create </a:t>
                      </a:r>
                      <a:r>
                        <a:rPr lang="en-GB" b="1" dirty="0"/>
                        <a:t>focused answers</a:t>
                      </a:r>
                      <a:r>
                        <a:rPr lang="en-GB" dirty="0"/>
                        <a:t>, higher values (e.g., 0.9) allow </a:t>
                      </a:r>
                      <a:r>
                        <a:rPr lang="en-GB" b="1" dirty="0"/>
                        <a:t>more variety</a:t>
                      </a:r>
                      <a:r>
                        <a:rPr lang="en-GB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2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max_tokens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Limits response length.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Prevents excessively long outputs, useful for API efficiency.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8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frequency_penalty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Reduces repetition of words/phrases.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Higher values discourage repeated content in responses.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presence_penalty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Encourages introducing new topics.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Higher values make the response more exploratory and broad.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326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DCD8AB-2F68-618C-9AD6-AC933BB6C1C8}"/>
              </a:ext>
            </a:extLst>
          </p:cNvPr>
          <p:cNvSpPr txBox="1"/>
          <p:nvPr/>
        </p:nvSpPr>
        <p:spPr>
          <a:xfrm>
            <a:off x="240631" y="5414962"/>
            <a:ext cx="8631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Different parameters adjust precision, randomness, verbosity, and repetition.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1F33-CE99-E997-A4B5-B470A720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69"/>
            <a:ext cx="10833100" cy="971769"/>
          </a:xfrm>
        </p:spPr>
        <p:txBody>
          <a:bodyPr>
            <a:normAutofit fontScale="90000"/>
          </a:bodyPr>
          <a:lstStyle/>
          <a:p>
            <a:r>
              <a:rPr lang="en-GB" dirty="0"/>
              <a:t>Parameter Settings for Different Tasks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68525-626D-B8FE-6348-D73D8E059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BC0475-8890-0ED0-86EF-F0F5ABBB64F3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41300" y="1443038"/>
          <a:ext cx="1173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367">
                  <a:extLst>
                    <a:ext uri="{9D8B030D-6E8A-4147-A177-3AD203B41FA5}">
                      <a16:colId xmlns:a16="http://schemas.microsoft.com/office/drawing/2014/main" val="477180652"/>
                    </a:ext>
                  </a:extLst>
                </a:gridCol>
                <a:gridCol w="8208433">
                  <a:extLst>
                    <a:ext uri="{9D8B030D-6E8A-4147-A177-3AD203B41FA5}">
                      <a16:colId xmlns:a16="http://schemas.microsoft.com/office/drawing/2014/main" val="159123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Use Case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Recommended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Fact-Based Q&amp;A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temperature=0.0,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=0.5,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0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Creative Writing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temperature=0.9,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=1.0,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9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Summarization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temperature=0.3,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=0.8,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9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Conversational AI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temperature=0.7,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=0.9,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=150, </a:t>
                      </a:r>
                      <a:r>
                        <a:rPr lang="en-GB" dirty="0" err="1"/>
                        <a:t>presence_penalty</a:t>
                      </a:r>
                      <a:r>
                        <a:rPr lang="en-GB" dirty="0"/>
                        <a:t>=0.6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5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Structured Data Extraction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temperature=0.1,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=0.5,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43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8074D1-5EDE-66B7-CFB6-686B318152DC}"/>
              </a:ext>
            </a:extLst>
          </p:cNvPr>
          <p:cNvSpPr txBox="1"/>
          <p:nvPr/>
        </p:nvSpPr>
        <p:spPr>
          <a:xfrm>
            <a:off x="240631" y="4768631"/>
            <a:ext cx="1152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Tuning parameters aligns the model output with specific needs (accuracy, creativity, conciseness, etc.).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5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4E6B-3518-05BD-110F-2FA85850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48800" cy="1028700"/>
          </a:xfrm>
        </p:spPr>
        <p:txBody>
          <a:bodyPr>
            <a:normAutofit/>
          </a:bodyPr>
          <a:lstStyle/>
          <a:p>
            <a:r>
              <a:rPr lang="en-GB" dirty="0"/>
              <a:t>Effects of Changing Temperature &amp; Top-P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024B1-428C-511E-CFC2-E1815E62C7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76C84A-60AB-0332-6785-ED26EDF813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8"/>
            <a:ext cx="11734800" cy="45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🔍 </a:t>
            </a:r>
            <a:r>
              <a:rPr lang="en-GB" b="1" dirty="0"/>
              <a:t>Scenario:</a:t>
            </a:r>
            <a:r>
              <a:rPr lang="en-GB" dirty="0"/>
              <a:t> </a:t>
            </a:r>
            <a:r>
              <a:rPr lang="en-GB" i="1" dirty="0"/>
              <a:t>Asking OpenAI: "Tell me an interesting fact about space.”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B47B91-8887-2F9A-8F63-B102B1AB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77535"/>
              </p:ext>
            </p:extLst>
          </p:nvPr>
        </p:nvGraphicFramePr>
        <p:xfrm>
          <a:off x="472737" y="2041255"/>
          <a:ext cx="1124652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436">
                  <a:extLst>
                    <a:ext uri="{9D8B030D-6E8A-4147-A177-3AD203B41FA5}">
                      <a16:colId xmlns:a16="http://schemas.microsoft.com/office/drawing/2014/main" val="836014544"/>
                    </a:ext>
                  </a:extLst>
                </a:gridCol>
                <a:gridCol w="8710090">
                  <a:extLst>
                    <a:ext uri="{9D8B030D-6E8A-4147-A177-3AD203B41FA5}">
                      <a16:colId xmlns:a16="http://schemas.microsoft.com/office/drawing/2014/main" val="361476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Parameter Setting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Expected Response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78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temperature=0.0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"The speed of light in a vacuum is approximately 299,792 </a:t>
                      </a:r>
                      <a:r>
                        <a:rPr lang="en-GB" i="1" dirty="0" err="1"/>
                        <a:t>kilometers</a:t>
                      </a:r>
                      <a:r>
                        <a:rPr lang="en-GB" i="1" dirty="0"/>
                        <a:t> per second."</a:t>
                      </a:r>
                      <a:r>
                        <a:rPr lang="en-GB" dirty="0"/>
                        <a:t> (Strict factual answer)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9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temperature=0.9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"Did you know that a day on Venus is longer than a year on Venus?"</a:t>
                      </a:r>
                      <a:r>
                        <a:rPr lang="en-GB" dirty="0"/>
                        <a:t> (More unusual/interesting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"There are over 100 billion galaxies in the observable universe."</a:t>
                      </a:r>
                      <a:r>
                        <a:rPr lang="en-GB" dirty="0"/>
                        <a:t> (More direct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9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top_p</a:t>
                      </a:r>
                      <a:r>
                        <a:rPr lang="en-GB" dirty="0"/>
                        <a:t>=1.0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"Some scientists believe there might be unknown forms of life thriving in the extreme conditions of exoplanets!"</a:t>
                      </a:r>
                      <a:r>
                        <a:rPr lang="en-GB" dirty="0"/>
                        <a:t> (Diverse and speculative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417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8A8E44-6DD6-79E9-C7BB-4BE41C484D5E}"/>
              </a:ext>
            </a:extLst>
          </p:cNvPr>
          <p:cNvSpPr txBox="1"/>
          <p:nvPr/>
        </p:nvSpPr>
        <p:spPr>
          <a:xfrm>
            <a:off x="240631" y="5091796"/>
            <a:ext cx="10593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Higher temperature and </a:t>
            </a:r>
            <a:r>
              <a:rPr lang="en-GB" b="1" dirty="0" err="1"/>
              <a:t>top_p</a:t>
            </a:r>
            <a:r>
              <a:rPr lang="en-GB" b="1" dirty="0"/>
              <a:t> values increase creativity, while lower values improve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6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77F3-6777-C743-7FF2-59D5BF8D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69"/>
            <a:ext cx="7886700" cy="993170"/>
          </a:xfrm>
        </p:spPr>
        <p:txBody>
          <a:bodyPr/>
          <a:lstStyle/>
          <a:p>
            <a:r>
              <a:rPr lang="en-GB" i="1" dirty="0"/>
              <a:t>Fine-Tuning LLM Outputs Effectively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A3210-F8F0-F00A-7783-9880896E0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ACE44-5177-7F53-3E94-4EF9A39E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B0D90-0E37-62D8-F8FC-F2C6962AE9E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0394" y="1075624"/>
            <a:ext cx="117348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Start with Defaults &amp; Adjust Gradually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OpenAI defaults work well for most cases; tweak based on observed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Use Low temperature for Factual Tasks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Set temperature=0.0 for reliability (e.g., financial reports, legal summaries).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Limit Response Length (</a:t>
            </a:r>
            <a:r>
              <a:rPr lang="en-GB" b="1" dirty="0" err="1"/>
              <a:t>max_tokens</a:t>
            </a:r>
            <a:r>
              <a:rPr lang="en-GB" b="1" dirty="0"/>
              <a:t>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Helps manage API costs and avoids excessively verbose responses.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Use </a:t>
            </a:r>
            <a:r>
              <a:rPr lang="en-GB" b="1" dirty="0" err="1"/>
              <a:t>frequency_penalty</a:t>
            </a:r>
            <a:r>
              <a:rPr lang="en-GB" b="1" dirty="0"/>
              <a:t> to Reduce Repetition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Good for avoiding redundant answers in long outputs.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Balance temperature and </a:t>
            </a:r>
            <a:r>
              <a:rPr lang="en-GB" b="1" dirty="0" err="1"/>
              <a:t>top_p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Avoid setting </a:t>
            </a:r>
            <a:r>
              <a:rPr lang="en-GB" b="1" dirty="0"/>
              <a:t>both high</a:t>
            </a:r>
            <a:r>
              <a:rPr lang="en-GB" dirty="0"/>
              <a:t>—use one or the other to fine-tune randomness.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8C09-A104-F5C2-C633-193B7AD2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F7A5-FEB7-987E-16D4-9760FDAC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39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F3C49-13F3-47BA-6DC8-1EEB0B11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DE6A-7995-B855-9EDC-2E7741C8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176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1025-D0A3-EAB0-BEC7-099A8388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C692157-0CF2-F5B7-3342-24FC1EB8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-2" y="10"/>
            <a:ext cx="1219200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3D48D-A732-0271-D0A1-8DF337828B0C}"/>
              </a:ext>
            </a:extLst>
          </p:cNvPr>
          <p:cNvSpPr txBox="1">
            <a:spLocks/>
          </p:cNvSpPr>
          <p:nvPr/>
        </p:nvSpPr>
        <p:spPr>
          <a:xfrm>
            <a:off x="1003494" y="5451471"/>
            <a:ext cx="10185009" cy="67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/>
              <a:t>Questions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4FF3A32-385F-E2CA-1F65-969736DC19A1}"/>
              </a:ext>
            </a:extLst>
          </p:cNvPr>
          <p:cNvSpPr txBox="1">
            <a:spLocks/>
          </p:cNvSpPr>
          <p:nvPr/>
        </p:nvSpPr>
        <p:spPr>
          <a:xfrm>
            <a:off x="1938996" y="6155084"/>
            <a:ext cx="8314005" cy="4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1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393E6-CFA2-610E-9C20-FF179E936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53132"/>
              </p:ext>
            </p:extLst>
          </p:nvPr>
        </p:nvGraphicFramePr>
        <p:xfrm>
          <a:off x="99899" y="83757"/>
          <a:ext cx="11992202" cy="613292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158229">
                  <a:extLst>
                    <a:ext uri="{9D8B030D-6E8A-4147-A177-3AD203B41FA5}">
                      <a16:colId xmlns:a16="http://schemas.microsoft.com/office/drawing/2014/main" val="1706393590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3058513581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1592556884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3400378745"/>
                    </a:ext>
                  </a:extLst>
                </a:gridCol>
              </a:tblGrid>
              <a:tr h="5708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Overview of AI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Why Postgres as a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Storing and managing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Querying the vector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3857"/>
                  </a:ext>
                </a:extLst>
              </a:tr>
              <a:tr h="243846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high-level architecture - LLMs, vector stores and JSON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key vocabulary and concepts (embeddings, vectors, hybrid queries,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is a vector store? Key concepts and use cases.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Postgres and how does it compare with other market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 up Postgres with vector capabilities (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pgvector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Install and configure Postgres using Docker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Generating embeddings: Overview of tools and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Storing and organizing embeddings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Strategies for handling large datasets including chunking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Dense and sparse vectors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embeddings for a dataset and store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Techniques for similarity search: k-NN, cosine similarity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indexes to optimize vector queries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Reranking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 stored vectors to retrieve similar items (document/image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38134"/>
                  </a:ext>
                </a:extLst>
              </a:tr>
              <a:tr h="60993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Querying LLMs with retrieved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NoSQL with JSON in 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Integrating Vector, Relational and JSON Data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Putting it all together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33770"/>
                  </a:ext>
                </a:extLst>
              </a:tr>
              <a:tr h="241403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Recap on querying LLMs vis APIs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practices for combining vector retrieval with LLM prompts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Prompt configuration parameters (temperature, top-k, etc)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pipeline where vector store results enhance LLM responses (context-aware Q&amp;A,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 of JSON/JSONB support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Querying JSONB data with SQL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JSONB data for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 schema mixing vector, relational and JSONB data for a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Building hybrid queries to power advanced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 study: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Combining embeddings, metadata (relational) and configurations (JSON)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Implement a hybrid query to support a sample AI use case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stack pipeline demo: Retrieve data, query the LLM and return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Debugging and </a:t>
                      </a:r>
                      <a:r>
                        <a:rPr lang="en-GB" sz="1600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optimising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workflow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Spotlight on LLM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working application combining all elements 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8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E11-A1FE-B568-3E56-A44ECBA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11-6037-854F-8418-20DBA260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Fundamentals of LLM Querying</a:t>
            </a:r>
          </a:p>
          <a:p>
            <a:r>
              <a:rPr lang="en-GB" dirty="0"/>
              <a:t>Apply Best Practices for Combining Vector Retrieval with LLM Prompts</a:t>
            </a:r>
          </a:p>
          <a:p>
            <a:r>
              <a:rPr lang="en-GB" dirty="0"/>
              <a:t>Optimize LLM Queries with Configuration Parameters</a:t>
            </a:r>
          </a:p>
          <a:p>
            <a:r>
              <a:rPr lang="en-GB" dirty="0"/>
              <a:t>Lab: </a:t>
            </a:r>
            <a:r>
              <a:rPr lang="en-GB" b="1" dirty="0"/>
              <a:t>Build a Pipeline for Context-Aware LLM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786D-92A8-A08D-9064-AB0AB3A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58000" cy="1028700"/>
          </a:xfrm>
        </p:spPr>
        <p:txBody>
          <a:bodyPr/>
          <a:lstStyle/>
          <a:p>
            <a:r>
              <a:rPr lang="en-US" dirty="0"/>
              <a:t>How do we interact with LLMs?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67CC2-5293-93B4-30C0-7C2F6718B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93539-F4CE-FC07-D461-411A07832EC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Large Language Models (LLMs) generate text based on input prompts</a:t>
            </a:r>
          </a:p>
          <a:p>
            <a:r>
              <a:rPr lang="en-US" dirty="0"/>
              <a:t>They rely on </a:t>
            </a:r>
            <a:r>
              <a:rPr lang="en-US" dirty="0" err="1"/>
              <a:t>probabilisitic</a:t>
            </a:r>
            <a:r>
              <a:rPr lang="en-US" dirty="0"/>
              <a:t> word prediction using pre-trained embeddings</a:t>
            </a:r>
          </a:p>
          <a:p>
            <a:r>
              <a:rPr lang="en-US" dirty="0"/>
              <a:t>Two common ways to interact with LLMs:</a:t>
            </a:r>
          </a:p>
          <a:p>
            <a:pPr lvl="1"/>
            <a:r>
              <a:rPr lang="en-US" dirty="0"/>
              <a:t>Direct Input: User provides a prompt, LLM generates an output</a:t>
            </a:r>
          </a:p>
          <a:p>
            <a:pPr lvl="1"/>
            <a:r>
              <a:rPr lang="en-US" dirty="0"/>
              <a:t>Retrieval-Augmented Generation (RAG): LLM is provided with external data to refine responses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GB" dirty="0"/>
              <a:t>📌 </a:t>
            </a:r>
            <a:r>
              <a:rPr lang="en-GB" b="1" dirty="0"/>
              <a:t>Key Takeaway</a:t>
            </a:r>
            <a:r>
              <a:rPr lang="en-GB" dirty="0"/>
              <a:t>: LLMs do not “remember” external data unless explicitly provided in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AA5E-1FCB-FF04-D230-2785B88F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1092200"/>
          </a:xfrm>
        </p:spPr>
        <p:txBody>
          <a:bodyPr/>
          <a:lstStyle/>
          <a:p>
            <a:r>
              <a:rPr lang="en-GB" dirty="0"/>
              <a:t>Using APIs to Query LLMs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30349-8DA0-2D33-C5A1-085B74EE0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1EF50F-76B5-4930-472B-D6777F252A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500" y="1306257"/>
            <a:ext cx="9563100" cy="47067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Most production use cases rely on </a:t>
            </a:r>
            <a:r>
              <a:rPr lang="en-GB" b="1" dirty="0"/>
              <a:t>LLM APIs</a:t>
            </a:r>
            <a:r>
              <a:rPr lang="en-GB" dirty="0"/>
              <a:t> rather than self-hosted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APIs provide: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Standardized endpoints</a:t>
            </a:r>
            <a:r>
              <a:rPr lang="en-GB" dirty="0"/>
              <a:t> (e.g., POST /v1/completions)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Customization parameters</a:t>
            </a:r>
            <a:r>
              <a:rPr lang="en-GB" dirty="0"/>
              <a:t> (temperature, </a:t>
            </a:r>
            <a:r>
              <a:rPr lang="en-GB" dirty="0" err="1"/>
              <a:t>max_tokens</a:t>
            </a:r>
            <a:r>
              <a:rPr lang="en-GB" dirty="0"/>
              <a:t>, top-k)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Integration with retrieval pipelines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providers: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OpenAI (gpt-4, gpt-3.5-turbo)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Cohere, Anthropic (Claude), Google (Gemini)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Open-source models (via Hugging Face Inference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2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42C2-C24C-4CF9-AA80-B9DDDDC1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193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4837-DC92-9CBA-0C46-16C4D753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51800" cy="1200273"/>
          </a:xfrm>
        </p:spPr>
        <p:txBody>
          <a:bodyPr/>
          <a:lstStyle/>
          <a:p>
            <a:r>
              <a:rPr lang="en-GB" dirty="0"/>
              <a:t>Common Challenges in LLM Querying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6589B-FFCD-1393-8995-C5F82E3C9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00D88-060C-DA28-047B-F4E07A95FD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075624"/>
            <a:ext cx="11734800" cy="4706751"/>
          </a:xfrm>
        </p:spPr>
        <p:txBody>
          <a:bodyPr>
            <a:normAutofit/>
          </a:bodyPr>
          <a:lstStyle/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Context Length Limitations</a:t>
            </a:r>
            <a:r>
              <a:rPr lang="en-GB" dirty="0"/>
              <a:t>: Most LLMs can only process a fixed number of tokens (~4K-128K).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Hallucinations</a:t>
            </a:r>
            <a:r>
              <a:rPr lang="en-GB" dirty="0"/>
              <a:t>: LLMs may generate plausible but incorrect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Deterministic vs. Stochastic </a:t>
            </a:r>
            <a:r>
              <a:rPr lang="en-GB" b="1" dirty="0" err="1"/>
              <a:t>Behavior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Lower temperature = more predictable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Higher temperature = more creative but less reliable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Lack of Domain Knowledge</a:t>
            </a:r>
            <a:r>
              <a:rPr lang="en-GB" dirty="0"/>
              <a:t>: LLMs may not have up-to-date or domain-specific knowledge unless retrieved externally.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Takeaway</a:t>
            </a:r>
            <a:r>
              <a:rPr lang="en-GB" dirty="0"/>
              <a:t>: To improve reliability, external knowledge should be retrieved and provided as context.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C1CD-BBE5-FCF5-0D05-CCAB9E50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359900" cy="11049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Enhancing LLM Queries with Retrieved Data (RAG)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4CBA7-3F94-7E77-1D27-E08403865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6D398-7D4D-8BC2-F44E-9FC4009450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135697"/>
            <a:ext cx="11734800" cy="47067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RAG?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Retrieves external data before querying an LLM.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Provides additional knowledge in the 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Steps in RAG-Based Querying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User Query → Vector Search</a:t>
            </a:r>
            <a:r>
              <a:rPr lang="en-GB" dirty="0"/>
              <a:t>: Find relevant stored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Retrieve Results → Context Injection</a:t>
            </a:r>
            <a:r>
              <a:rPr lang="en-GB" dirty="0"/>
              <a:t>: Add retrieved text to the prompt.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Query LLM with Enhanced Context</a:t>
            </a:r>
            <a:r>
              <a:rPr lang="en-GB" dirty="0"/>
              <a:t> → Improved response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 Use Case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Searching an internal knowledge base before asking an LLM.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AI-powered search assistants retrieving FAQs before generating answers.</a:t>
            </a:r>
          </a:p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Takeaway</a:t>
            </a:r>
            <a:r>
              <a:rPr lang="en-GB" dirty="0"/>
              <a:t>: Combining vector retrieval with LLMs ensures </a:t>
            </a:r>
            <a:r>
              <a:rPr lang="en-GB" b="1" dirty="0"/>
              <a:t>more accurate, relevant, and reliable</a:t>
            </a:r>
            <a:r>
              <a:rPr lang="en-GB" dirty="0"/>
              <a:t>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58DB3-BA96-41C1-CD56-E6AF0AD14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0F43-F880-8BB0-2677-2B304D42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28578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28</TotalTime>
  <Words>1603</Words>
  <Application>Microsoft Macintosh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Rockwell</vt:lpstr>
      <vt:lpstr>Wingdings</vt:lpstr>
      <vt:lpstr>Atlas</vt:lpstr>
      <vt:lpstr>Querying LLMs with Retrieved Data</vt:lpstr>
      <vt:lpstr>PowerPoint Presentation</vt:lpstr>
      <vt:lpstr>Plan for the session</vt:lpstr>
      <vt:lpstr>How do we interact with LLMs?</vt:lpstr>
      <vt:lpstr>Using APIs to Query LLMs</vt:lpstr>
      <vt:lpstr>Demo</vt:lpstr>
      <vt:lpstr>Common Challenges in LLM Querying</vt:lpstr>
      <vt:lpstr>Enhancing LLM Queries with Retrieved Data (RAG)</vt:lpstr>
      <vt:lpstr>Demo</vt:lpstr>
      <vt:lpstr>Optimizing Vector-Augmented LLM Queries</vt:lpstr>
      <vt:lpstr>Troubleshooting Vector Retrieval &amp; LLM Augmentation</vt:lpstr>
      <vt:lpstr>Tuning LLM Responses with Parameters</vt:lpstr>
      <vt:lpstr>Core Parameters That Affect Response Behavior</vt:lpstr>
      <vt:lpstr>Parameter Settings for Different Tasks</vt:lpstr>
      <vt:lpstr>Effects of Changing Temperature &amp; Top-P</vt:lpstr>
      <vt:lpstr>Fine-Tuning LLM Outputs Effectively</vt:lpstr>
      <vt:lpstr>Demo</vt:lpstr>
      <vt:lpstr>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Cunningham</dc:creator>
  <cp:lastModifiedBy>Kevin Cunningham</cp:lastModifiedBy>
  <cp:revision>5</cp:revision>
  <dcterms:created xsi:type="dcterms:W3CDTF">2025-06-26T06:06:10Z</dcterms:created>
  <dcterms:modified xsi:type="dcterms:W3CDTF">2025-06-26T06:34:58Z</dcterms:modified>
</cp:coreProperties>
</file>