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9" r:id="rId3"/>
    <p:sldId id="258" r:id="rId4"/>
    <p:sldId id="323" r:id="rId5"/>
    <p:sldId id="324" r:id="rId6"/>
    <p:sldId id="325" r:id="rId7"/>
    <p:sldId id="327" r:id="rId8"/>
    <p:sldId id="328" r:id="rId9"/>
    <p:sldId id="326" r:id="rId10"/>
    <p:sldId id="329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/>
    <p:restoredTop sz="94703"/>
  </p:normalViewPr>
  <p:slideViewPr>
    <p:cSldViewPr snapToGrid="0">
      <p:cViewPr varScale="1">
        <p:scale>
          <a:sx n="100" d="100"/>
          <a:sy n="100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Design a Schema Mixing Vector, Relational, and JSONB Data</a:t>
            </a:r>
            <a:r>
              <a:rPr lang="en-GB" dirty="0"/>
              <a:t> </a:t>
            </a:r>
            <a:r>
              <a:rPr lang="en-GB" i="1" dirty="0"/>
              <a:t>(Hands-on Lab)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 </a:t>
            </a:r>
            <a:r>
              <a:rPr lang="en-GB" b="1" dirty="0"/>
              <a:t>vector embeddings (</a:t>
            </a:r>
            <a:r>
              <a:rPr lang="en-GB" b="1" dirty="0" err="1"/>
              <a:t>pgvector</a:t>
            </a:r>
            <a:r>
              <a:rPr lang="en-GB" b="1" dirty="0"/>
              <a:t>)</a:t>
            </a:r>
            <a:r>
              <a:rPr lang="en-GB" dirty="0"/>
              <a:t>, structured </a:t>
            </a:r>
            <a:r>
              <a:rPr lang="en-GB" b="1" dirty="0"/>
              <a:t>relational data</a:t>
            </a:r>
            <a:r>
              <a:rPr lang="en-GB" dirty="0"/>
              <a:t>, and </a:t>
            </a:r>
            <a:r>
              <a:rPr lang="en-GB" b="1" dirty="0"/>
              <a:t>semi-structured JSONB</a:t>
            </a:r>
            <a:r>
              <a:rPr lang="en-GB" dirty="0"/>
              <a:t> in a unified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</a:t>
            </a:r>
            <a:r>
              <a:rPr lang="en-GB" b="1" dirty="0"/>
              <a:t>queries that combine relational, vector, and JSON search</a:t>
            </a:r>
            <a:r>
              <a:rPr lang="en-GB" dirty="0"/>
              <a:t>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5639547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4D4D-039D-4270-8CBC-8D0ACEF79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859" y="1460500"/>
            <a:ext cx="5641848" cy="4706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567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GB" sz="6600" dirty="0"/>
              <a:t>NoSQL with JSON in Postgres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0708-1B7A-A729-B010-55C3A05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987F-9AC3-2C46-A9C5-01FB134D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D5BFD-3B8C-5473-84CD-2B7E7F3EF6EF}"/>
              </a:ext>
            </a:extLst>
          </p:cNvPr>
          <p:cNvSpPr txBox="1"/>
          <p:nvPr/>
        </p:nvSpPr>
        <p:spPr>
          <a:xfrm>
            <a:off x="7632700" y="283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Understand JSON and JSONB Support in PostgreSQL</a:t>
            </a:r>
            <a:endParaRPr lang="en-GB" dirty="0"/>
          </a:p>
          <a:p>
            <a:r>
              <a:rPr lang="en-GB" b="1" dirty="0"/>
              <a:t>Query JSONB Data Using SQL</a:t>
            </a:r>
            <a:endParaRPr lang="en-GB" dirty="0"/>
          </a:p>
          <a:p>
            <a:r>
              <a:rPr lang="en-GB" b="1" dirty="0"/>
              <a:t>Optimize Performance by Indexing JSONB Columns</a:t>
            </a:r>
            <a:endParaRPr lang="en-GB" dirty="0"/>
          </a:p>
          <a:p>
            <a:r>
              <a:rPr lang="en-GB" b="1" dirty="0"/>
              <a:t>Lab: Design a Schema Mixing Vector, Relational, and JSONB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D45A-2276-7D55-E4C3-F381E25F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65333" cy="1079500"/>
          </a:xfrm>
        </p:spPr>
        <p:txBody>
          <a:bodyPr>
            <a:normAutofit/>
          </a:bodyPr>
          <a:lstStyle/>
          <a:p>
            <a:r>
              <a:rPr lang="en-GB" i="1" dirty="0"/>
              <a:t>Structured + Flexible: The Power of JSON in Postgres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FFBF1-87A7-932A-341E-5C41942CA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99C56-762F-FB71-31F9-A83624E9AA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37054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PostgreSQL is a relational database</a:t>
            </a:r>
            <a:r>
              <a:rPr lang="en-GB" dirty="0"/>
              <a:t>, but it supports </a:t>
            </a:r>
            <a:r>
              <a:rPr lang="en-GB" b="1" dirty="0"/>
              <a:t>NoSQL-style JSON storage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Storing JSON allows </a:t>
            </a:r>
            <a:r>
              <a:rPr lang="en-GB" b="1" dirty="0"/>
              <a:t>flexible, schema-less data handling</a:t>
            </a:r>
            <a:r>
              <a:rPr lang="en-GB" dirty="0"/>
              <a:t> inside a structured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Storing </a:t>
            </a:r>
            <a:r>
              <a:rPr lang="en-GB" b="1" dirty="0"/>
              <a:t>semi-structured data</a:t>
            </a:r>
            <a:r>
              <a:rPr lang="en-GB" dirty="0"/>
              <a:t> (API responses, logs, metadata).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Handling dynamic attributes</a:t>
            </a:r>
            <a:r>
              <a:rPr lang="en-GB" dirty="0"/>
              <a:t> without modifying the schema.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Combining relational and document-style data</a:t>
            </a:r>
            <a:r>
              <a:rPr lang="en-GB" dirty="0"/>
              <a:t> in a single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5D733-8E76-1B16-81F6-BB498EB2DFAB}"/>
              </a:ext>
            </a:extLst>
          </p:cNvPr>
          <p:cNvSpPr txBox="1"/>
          <p:nvPr/>
        </p:nvSpPr>
        <p:spPr>
          <a:xfrm>
            <a:off x="2017644" y="5297889"/>
            <a:ext cx="794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PostgreSQL bridges the gap between relational and NoSQL databases.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A1D2-648F-30BC-CF2B-9269FD86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/>
              <a:t>Comparing JSON and JSONB in Postgres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1E0C5-19D4-EF02-EB23-1DC7AE2A7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44940D-ABAF-C496-C31B-DCF7E020601E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1300" y="1443038"/>
          <a:ext cx="1173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952">
                  <a:extLst>
                    <a:ext uri="{9D8B030D-6E8A-4147-A177-3AD203B41FA5}">
                      <a16:colId xmlns:a16="http://schemas.microsoft.com/office/drawing/2014/main" val="457348981"/>
                    </a:ext>
                  </a:extLst>
                </a:gridCol>
                <a:gridCol w="3091070">
                  <a:extLst>
                    <a:ext uri="{9D8B030D-6E8A-4147-A177-3AD203B41FA5}">
                      <a16:colId xmlns:a16="http://schemas.microsoft.com/office/drawing/2014/main" val="1594834736"/>
                    </a:ext>
                  </a:extLst>
                </a:gridCol>
                <a:gridCol w="5823778">
                  <a:extLst>
                    <a:ext uri="{9D8B030D-6E8A-4147-A177-3AD203B41FA5}">
                      <a16:colId xmlns:a16="http://schemas.microsoft.com/office/drawing/2014/main" val="84684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JSON</a:t>
                      </a:r>
                      <a:r>
                        <a:rPr lang="en-GB"/>
                        <a:t> (Text-based)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JSONB</a:t>
                      </a:r>
                      <a:r>
                        <a:rPr lang="en-GB" dirty="0"/>
                        <a:t> (Binary, Optimized)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Storage Format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Stored as raw </a:t>
                      </a:r>
                      <a:r>
                        <a:rPr lang="en-GB" b="1"/>
                        <a:t>text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Stored as </a:t>
                      </a:r>
                      <a:r>
                        <a:rPr lang="en-GB" b="1" dirty="0"/>
                        <a:t>binary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2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Read Performance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Slower</a:t>
                      </a:r>
                      <a:r>
                        <a:rPr lang="en-GB" dirty="0"/>
                        <a:t> (parses every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Faster</a:t>
                      </a:r>
                      <a:r>
                        <a:rPr lang="en-GB" dirty="0"/>
                        <a:t> (pre-parsed &amp; indexed)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0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Write Performance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Faster</a:t>
                      </a:r>
                      <a:r>
                        <a:rPr lang="en-GB"/>
                        <a:t> (raw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Slower</a:t>
                      </a:r>
                      <a:r>
                        <a:rPr lang="en-GB" dirty="0"/>
                        <a:t> (parses &amp; indexes)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5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Indexing Support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❌ No native 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Supports </a:t>
                      </a:r>
                      <a:r>
                        <a:rPr lang="en-GB" b="1" dirty="0"/>
                        <a:t>GIN indexes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26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Operators Supported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✅ -&gt;, -&gt;&gt;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-&gt;, -&gt;&gt;, @&gt;, ?, </a:t>
                      </a:r>
                      <a:r>
                        <a:rPr lang="en-GB" dirty="0" err="1"/>
                        <a:t>jsonb_path_query</a:t>
                      </a:r>
                      <a:r>
                        <a:rPr lang="en-GB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4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Best For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Storing JSON </a:t>
                      </a:r>
                      <a:r>
                        <a:rPr lang="en-GB" b="1" dirty="0"/>
                        <a:t>as-is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Querying &amp; searching JSON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33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6EE258-46A4-C5AF-0869-B875ED3EE1F5}"/>
              </a:ext>
            </a:extLst>
          </p:cNvPr>
          <p:cNvSpPr txBox="1"/>
          <p:nvPr/>
        </p:nvSpPr>
        <p:spPr>
          <a:xfrm>
            <a:off x="1829447" y="5009322"/>
            <a:ext cx="85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dirty="0"/>
              <a:t>Use </a:t>
            </a:r>
            <a:r>
              <a:rPr lang="en-GB" b="1" dirty="0"/>
              <a:t>JSONB when querying and indexing</a:t>
            </a:r>
            <a:r>
              <a:rPr lang="en-GB" dirty="0"/>
              <a:t>. Use </a:t>
            </a:r>
            <a:r>
              <a:rPr lang="en-GB" b="1" dirty="0"/>
              <a:t>JSON if only storing text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7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77E-43C6-580E-1827-CE683E10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59800" cy="914400"/>
          </a:xfrm>
        </p:spPr>
        <p:txBody>
          <a:bodyPr>
            <a:normAutofit fontScale="90000"/>
          </a:bodyPr>
          <a:lstStyle/>
          <a:p>
            <a:r>
              <a:rPr lang="en-GB" dirty="0"/>
              <a:t>Choosing JSONB for Semi-Structured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7C88A-EE21-59BD-6971-5C5544F47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53D29-9C7A-09A8-AC59-7A12B6337A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6453" y="1460500"/>
            <a:ext cx="5639547" cy="388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JSONB When: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need </a:t>
            </a:r>
            <a:r>
              <a:rPr lang="en-GB" b="1" dirty="0"/>
              <a:t>fast querying and indexing</a:t>
            </a:r>
            <a:r>
              <a:rPr lang="en-GB" dirty="0"/>
              <a:t> of JSON fields.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Your data is </a:t>
            </a:r>
            <a:r>
              <a:rPr lang="en-GB" b="1" dirty="0"/>
              <a:t>semi-structured</a:t>
            </a:r>
            <a:r>
              <a:rPr lang="en-GB" dirty="0"/>
              <a:t>, but needs to be searchable.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want to </a:t>
            </a:r>
            <a:r>
              <a:rPr lang="en-GB" b="1" dirty="0"/>
              <a:t>store API responses, logs, metadata, or user preferences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Schema evolution is </a:t>
            </a:r>
            <a:r>
              <a:rPr lang="en-GB" b="1" dirty="0"/>
              <a:t>frequent</a:t>
            </a:r>
            <a:r>
              <a:rPr lang="en-GB" dirty="0"/>
              <a:t>, but you still need relational features.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E5CD5-AF8F-3154-1339-CC1C53558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❌ </a:t>
            </a:r>
            <a:r>
              <a:rPr lang="en-GB" b="1" dirty="0"/>
              <a:t>Avoid JSONB When: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should be </a:t>
            </a:r>
            <a:r>
              <a:rPr lang="en-GB" b="1" dirty="0"/>
              <a:t>strictly relational</a:t>
            </a:r>
            <a:r>
              <a:rPr lang="en-GB" dirty="0"/>
              <a:t> (use </a:t>
            </a:r>
            <a:r>
              <a:rPr lang="en-GB" b="1" dirty="0"/>
              <a:t>tables &amp; foreign keys</a:t>
            </a:r>
            <a:r>
              <a:rPr lang="en-GB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Queries mostly filter on </a:t>
            </a:r>
            <a:r>
              <a:rPr lang="en-GB" b="1" dirty="0"/>
              <a:t>relational fields</a:t>
            </a:r>
            <a:r>
              <a:rPr lang="en-GB" dirty="0"/>
              <a:t> rather than JSON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JSON data is </a:t>
            </a:r>
            <a:r>
              <a:rPr lang="en-GB" b="1" dirty="0"/>
              <a:t>write-heavy</a:t>
            </a:r>
            <a:r>
              <a:rPr lang="en-GB" dirty="0"/>
              <a:t> but rarely read (use </a:t>
            </a:r>
            <a:r>
              <a:rPr lang="en-GB" b="1" dirty="0"/>
              <a:t>JSON instead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3814-EE1F-89FF-BCF7-FB0BA3DE638D}"/>
              </a:ext>
            </a:extLst>
          </p:cNvPr>
          <p:cNvSpPr txBox="1"/>
          <p:nvPr/>
        </p:nvSpPr>
        <p:spPr>
          <a:xfrm>
            <a:off x="1310270" y="5223358"/>
            <a:ext cx="9087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💡 </a:t>
            </a:r>
            <a:r>
              <a:rPr lang="en-GB" b="1" dirty="0"/>
              <a:t>Example Schema Choice: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User table</a:t>
            </a:r>
            <a:r>
              <a:rPr lang="en-GB" dirty="0"/>
              <a:t> stores structured info (id, email, </a:t>
            </a:r>
            <a:r>
              <a:rPr lang="en-GB" dirty="0" err="1"/>
              <a:t>created_at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Preferences column (JSONB)</a:t>
            </a:r>
            <a:r>
              <a:rPr lang="en-GB" dirty="0"/>
              <a:t> holds flexible settings (theme, notifications, language).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6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0A-AC57-09E6-5C5F-2C77D6D6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219200"/>
          </a:xfrm>
        </p:spPr>
        <p:txBody>
          <a:bodyPr>
            <a:normAutofit fontScale="90000"/>
          </a:bodyPr>
          <a:lstStyle/>
          <a:p>
            <a:r>
              <a:rPr lang="en-GB" dirty="0"/>
              <a:t>Extracting &amp; Filtering JSONB Data in PostgreSQL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711A6-E255-C5DA-3420-422FE412E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0EDB76-175D-3D1A-0FD5-FD532BC37D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Points: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JSONB allows </a:t>
            </a:r>
            <a:r>
              <a:rPr lang="en-GB" b="1" dirty="0"/>
              <a:t>storing structured data</a:t>
            </a:r>
            <a:r>
              <a:rPr lang="en-GB" dirty="0"/>
              <a:t> inside a relational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 need efficient </a:t>
            </a:r>
            <a:r>
              <a:rPr lang="en-GB" b="1" dirty="0"/>
              <a:t>querying techniques</a:t>
            </a:r>
            <a:r>
              <a:rPr lang="en-GB" dirty="0"/>
              <a:t> to extract and filter JSON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PostgreSQL provides </a:t>
            </a:r>
            <a:r>
              <a:rPr lang="en-GB" b="1" dirty="0"/>
              <a:t>specialized operators and functions</a:t>
            </a:r>
            <a:r>
              <a:rPr lang="en-GB" dirty="0"/>
              <a:t> to interact with JSONB.</a:t>
            </a:r>
          </a:p>
          <a:p>
            <a:pPr marL="0" indent="0">
              <a:buNone/>
            </a:pPr>
            <a:r>
              <a:rPr lang="en-GB" dirty="0"/>
              <a:t>💡 </a:t>
            </a:r>
            <a:r>
              <a:rPr lang="en-GB" b="1" dirty="0"/>
              <a:t>Example Use Case: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product </a:t>
            </a:r>
            <a:r>
              <a:rPr lang="en-GB" b="1" dirty="0" err="1"/>
              <a:t>catalog</a:t>
            </a:r>
            <a:r>
              <a:rPr lang="en-GB" dirty="0"/>
              <a:t> stores structured attributes (name, price) and flexible data (specifications, reviews) in JSONB.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Queries must </a:t>
            </a:r>
            <a:r>
              <a:rPr lang="en-GB" b="1" dirty="0"/>
              <a:t>filter products by price range, extract metadata, and search text within JSONB fields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78A7-03D4-44B9-B141-CB5B008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0700" cy="1054100"/>
          </a:xfrm>
        </p:spPr>
        <p:txBody>
          <a:bodyPr/>
          <a:lstStyle/>
          <a:p>
            <a:r>
              <a:rPr lang="en-GB" dirty="0"/>
              <a:t>Essential JSONB Operators for Querying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18DAD-2D28-2642-D772-42CEAE1B5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ECD0850-EF4C-443D-F5AE-12D0C4BA412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2398555"/>
              </p:ext>
            </p:extLst>
          </p:nvPr>
        </p:nvGraphicFramePr>
        <p:xfrm>
          <a:off x="325828" y="1473200"/>
          <a:ext cx="117348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04">
                  <a:extLst>
                    <a:ext uri="{9D8B030D-6E8A-4147-A177-3AD203B41FA5}">
                      <a16:colId xmlns:a16="http://schemas.microsoft.com/office/drawing/2014/main" val="1643905068"/>
                    </a:ext>
                  </a:extLst>
                </a:gridCol>
                <a:gridCol w="5828196">
                  <a:extLst>
                    <a:ext uri="{9D8B030D-6E8A-4147-A177-3AD203B41FA5}">
                      <a16:colId xmlns:a16="http://schemas.microsoft.com/office/drawing/2014/main" val="2430807989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840616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Operator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Example Query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9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Extracts a JSON </a:t>
                      </a:r>
                      <a:r>
                        <a:rPr lang="en-GB" b="1"/>
                        <a:t>object or array</a:t>
                      </a:r>
                      <a:r>
                        <a:rPr lang="en-GB"/>
                        <a:t> as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-&gt;'category' FROM items;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82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Extracts a </a:t>
                      </a:r>
                      <a:r>
                        <a:rPr lang="en-GB" b="1"/>
                        <a:t>text value</a:t>
                      </a:r>
                      <a:r>
                        <a:rPr lang="en-GB"/>
                        <a:t> from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-&gt;&gt;'category' FROM items;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4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@&gt;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Checks if JSONB contains a </a:t>
                      </a:r>
                      <a:r>
                        <a:rPr lang="en-GB" b="1"/>
                        <a:t>specific key-value pair</a:t>
                      </a:r>
                      <a:r>
                        <a:rPr lang="en-GB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 @&gt; '{"category": "programming"}'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50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Checks if a </a:t>
                      </a:r>
                      <a:r>
                        <a:rPr lang="en-GB" b="1"/>
                        <a:t>key exists</a:t>
                      </a:r>
                      <a:r>
                        <a:rPr lang="en-GB"/>
                        <a:t> in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 ? 'price'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4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jsonb_set</a:t>
                      </a:r>
                      <a:r>
                        <a:rPr lang="en-GB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Updates a specific key in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 items SET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jsonb_set</a:t>
                      </a:r>
                      <a:r>
                        <a:rPr lang="en-GB" dirty="0"/>
                        <a:t>(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, '{price}', '29.99');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3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6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53E7-C08F-7B11-EF8C-CE98C4BD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72008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31</TotalTime>
  <Words>960</Words>
  <Application>Microsoft Macintosh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NoSQL with JSON in Postgres</vt:lpstr>
      <vt:lpstr>PowerPoint Presentation</vt:lpstr>
      <vt:lpstr>Plan for the session</vt:lpstr>
      <vt:lpstr>Structured + Flexible: The Power of JSON in Postgres</vt:lpstr>
      <vt:lpstr>Comparing JSON and JSONB in Postgres</vt:lpstr>
      <vt:lpstr>Choosing JSONB for Semi-Structured Data</vt:lpstr>
      <vt:lpstr>Extracting &amp; Filtering JSONB Data in PostgreSQL</vt:lpstr>
      <vt:lpstr>Essential JSONB Operators for Querying Data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6</cp:revision>
  <dcterms:created xsi:type="dcterms:W3CDTF">2025-06-26T06:06:10Z</dcterms:created>
  <dcterms:modified xsi:type="dcterms:W3CDTF">2025-06-26T06:38:00Z</dcterms:modified>
</cp:coreProperties>
</file>