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56" r:id="rId3"/>
    <p:sldId id="327" r:id="rId4"/>
    <p:sldId id="363" r:id="rId5"/>
    <p:sldId id="335" r:id="rId6"/>
    <p:sldId id="355" r:id="rId7"/>
    <p:sldId id="340" r:id="rId8"/>
    <p:sldId id="342" r:id="rId9"/>
    <p:sldId id="364" r:id="rId10"/>
    <p:sldId id="369" r:id="rId11"/>
    <p:sldId id="334" r:id="rId12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5" autoAdjust="0"/>
    <p:restoredTop sz="86509" autoAdjust="0"/>
  </p:normalViewPr>
  <p:slideViewPr>
    <p:cSldViewPr>
      <p:cViewPr varScale="1">
        <p:scale>
          <a:sx n="72" d="100"/>
          <a:sy n="72" d="100"/>
        </p:scale>
        <p:origin x="984" y="2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0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5" imgW="7591552" imgH="391770" progId="">
                  <p:embed/>
                </p:oleObj>
              </mc:Choice>
              <mc:Fallback>
                <p:oleObj r:id="rId15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Strings in Python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87750"/>
            <a:ext cx="6400800" cy="1892299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Representations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String operations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Converting numbers to string 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strings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/floats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35E7-0C64-473C-7107-B1C0F6B5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018-F875-A2A0-EEB1-F9617DE3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string is a sequence of characters</a:t>
            </a:r>
          </a:p>
          <a:p>
            <a:r>
              <a:rPr lang="en-GB" dirty="0"/>
              <a:t>The order of the characters is maintained</a:t>
            </a:r>
          </a:p>
          <a:p>
            <a:r>
              <a:rPr lang="en-GB" dirty="0"/>
              <a:t>Strings are immutable</a:t>
            </a:r>
          </a:p>
          <a:p>
            <a:pPr lvl="1"/>
            <a:r>
              <a:rPr lang="en-GB" dirty="0"/>
              <a:t>once created you cannot modify a string</a:t>
            </a:r>
          </a:p>
          <a:p>
            <a:pPr lvl="1"/>
            <a:r>
              <a:rPr lang="en-GB" dirty="0"/>
              <a:t>operations that </a:t>
            </a:r>
            <a:r>
              <a:rPr lang="en-GB" i="1" dirty="0"/>
              <a:t>appear</a:t>
            </a:r>
            <a:r>
              <a:rPr lang="en-GB" dirty="0"/>
              <a:t> to modify strings create a new string</a:t>
            </a:r>
          </a:p>
          <a:p>
            <a:r>
              <a:rPr lang="en-GB" dirty="0"/>
              <a:t>String literals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reated using single, double or triple quotes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8EE8-1D16-46A4-328C-F13CD540A2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580C-3CF9-924C-0BE8-F3E4B9972D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56F7-E0CB-53C1-3C88-75BACB430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C7331D58-CC12-2330-09D3-A59F25A6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4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Strings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16583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 no difference between ways strings are created</a:t>
            </a:r>
          </a:p>
          <a:p>
            <a:pPr lvl="2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54401-66E6-5346-B7CA-43941CB4CAA0}"/>
              </a:ext>
            </a:extLst>
          </p:cNvPr>
          <p:cNvSpPr txBox="1"/>
          <p:nvPr/>
        </p:nvSpPr>
        <p:spPr>
          <a:xfrm>
            <a:off x="2237845" y="2400678"/>
            <a:ext cx="396044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'Bob'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"Eloise"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 multi line string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World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B3C7D-5743-5E40-B04D-06E8B9A91B54}"/>
              </a:ext>
            </a:extLst>
          </p:cNvPr>
          <p:cNvSpPr txBox="1"/>
          <p:nvPr/>
        </p:nvSpPr>
        <p:spPr>
          <a:xfrm>
            <a:off x="5602799" y="4596080"/>
            <a:ext cx="1851059" cy="132343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Eloise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World</a:t>
            </a:r>
          </a:p>
        </p:txBody>
      </p:sp>
    </p:spTree>
    <p:extLst>
      <p:ext uri="{BB962C8B-B14F-4D97-AF65-F5344CB8AC3E}">
        <p14:creationId xmlns:p14="http://schemas.microsoft.com/office/powerpoint/2010/main" val="285274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embed string quotes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concatenate strings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plus operator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E0B81-5752-644F-B720-8DD1AF19D4C6}"/>
              </a:ext>
            </a:extLst>
          </p:cNvPr>
          <p:cNvSpPr txBox="1"/>
          <p:nvPr/>
        </p:nvSpPr>
        <p:spPr>
          <a:xfrm>
            <a:off x="980881" y="2204864"/>
            <a:ext cx="48245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"It's the day"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'She said "hello" to everyone'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2B158-E90F-2D44-8696-D0532001FA17}"/>
              </a:ext>
            </a:extLst>
          </p:cNvPr>
          <p:cNvSpPr txBox="1"/>
          <p:nvPr/>
        </p:nvSpPr>
        <p:spPr>
          <a:xfrm>
            <a:off x="5097016" y="2973788"/>
            <a:ext cx="3816424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It's the day</a:t>
            </a:r>
          </a:p>
          <a:p>
            <a:r>
              <a:rPr lang="en-GB" sz="1600" dirty="0"/>
              <a:t>She said "hello" to everyone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FDE37-66F3-7B4A-BDE4-6C7BED45ABAD}"/>
              </a:ext>
            </a:extLst>
          </p:cNvPr>
          <p:cNvSpPr txBox="1"/>
          <p:nvPr/>
        </p:nvSpPr>
        <p:spPr>
          <a:xfrm>
            <a:off x="1784648" y="4884611"/>
            <a:ext cx="432048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string_1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'Good'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string_2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day"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string_3 = string_1 + string_2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print(string_3)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(string_3))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8AC3F-59AD-7B4E-9C04-71B17A775076}"/>
              </a:ext>
            </a:extLst>
          </p:cNvPr>
          <p:cNvSpPr txBox="1"/>
          <p:nvPr/>
        </p:nvSpPr>
        <p:spPr>
          <a:xfrm>
            <a:off x="5735077" y="5861139"/>
            <a:ext cx="1851059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Good day</a:t>
            </a:r>
          </a:p>
          <a:p>
            <a:r>
              <a:rPr lang="en-GB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2400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0DA1-4A09-C14D-A864-7D7D3435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4F0E-8914-DE4F-935D-E06C5CF6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And find the length of a string</a:t>
            </a:r>
          </a:p>
          <a:p>
            <a:endParaRPr lang="en-US" sz="2400" dirty="0"/>
          </a:p>
          <a:p>
            <a:pPr lvl="4"/>
            <a:endParaRPr lang="en-US" sz="1600" dirty="0"/>
          </a:p>
          <a:p>
            <a:pPr lvl="4"/>
            <a:endParaRPr lang="en-US" sz="1600" dirty="0"/>
          </a:p>
          <a:p>
            <a:r>
              <a:rPr lang="en-US" sz="2400" dirty="0"/>
              <a:t>And obtain substrings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D750-F98E-BA49-8A9A-98DD72DDC0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833A-F125-874C-8F67-1CF56F84B4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F9E4-D814-7341-A1FF-46F831B63F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7C07-3271-6247-ADCA-B0152E684C9B}"/>
              </a:ext>
            </a:extLst>
          </p:cNvPr>
          <p:cNvSpPr txBox="1"/>
          <p:nvPr/>
        </p:nvSpPr>
        <p:spPr>
          <a:xfrm>
            <a:off x="1517357" y="4074921"/>
            <a:ext cx="432048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 World'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:5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2F76F-EC89-1043-8D8A-3446FF6BFD7E}"/>
              </a:ext>
            </a:extLst>
          </p:cNvPr>
          <p:cNvSpPr txBox="1"/>
          <p:nvPr/>
        </p:nvSpPr>
        <p:spPr>
          <a:xfrm>
            <a:off x="1424608" y="2204864"/>
            <a:ext cx="43204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 World'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E175C-F855-E048-9F6D-E4C4D00CD292}"/>
              </a:ext>
            </a:extLst>
          </p:cNvPr>
          <p:cNvSpPr txBox="1"/>
          <p:nvPr/>
        </p:nvSpPr>
        <p:spPr>
          <a:xfrm>
            <a:off x="5099404" y="4822146"/>
            <a:ext cx="1760490" cy="1077218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o</a:t>
            </a:r>
          </a:p>
          <a:p>
            <a:r>
              <a:rPr lang="en-GB" sz="1600" dirty="0" err="1"/>
              <a:t>ello</a:t>
            </a:r>
            <a:endParaRPr lang="en-GB" sz="1600" dirty="0"/>
          </a:p>
          <a:p>
            <a:r>
              <a:rPr lang="en-GB" sz="1600" dirty="0"/>
              <a:t>Hello</a:t>
            </a:r>
          </a:p>
          <a:p>
            <a:r>
              <a:rPr lang="en-GB" sz="1600" dirty="0" err="1"/>
              <a:t>llo</a:t>
            </a:r>
            <a:r>
              <a:rPr lang="en-GB" sz="1600" dirty="0"/>
              <a:t>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24F0-3445-B64A-97CD-7C63810B7732}"/>
              </a:ext>
            </a:extLst>
          </p:cNvPr>
          <p:cNvSpPr txBox="1"/>
          <p:nvPr/>
        </p:nvSpPr>
        <p:spPr>
          <a:xfrm>
            <a:off x="5314634" y="2699842"/>
            <a:ext cx="579228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9194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DED2-540D-BB41-815D-D9BADC5F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D66E-7CB5-E34F-9C07-B92C109C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9" y="1398567"/>
            <a:ext cx="8913681" cy="4529138"/>
          </a:xfrm>
        </p:spPr>
        <p:txBody>
          <a:bodyPr/>
          <a:lstStyle/>
          <a:p>
            <a:r>
              <a:rPr lang="en-US" sz="2400" dirty="0"/>
              <a:t>Many operations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C3C6-BBFD-3B4F-A552-015807B20B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4261-58DC-2A4F-80D0-AD31A82BF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B73B-C415-0148-B111-3B46EA18E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8CDA7-B4DF-EF43-8F32-BCD52478E56C}"/>
              </a:ext>
            </a:extLst>
          </p:cNvPr>
          <p:cNvSpPr txBox="1"/>
          <p:nvPr/>
        </p:nvSpPr>
        <p:spPr>
          <a:xfrm>
            <a:off x="608849" y="2015370"/>
            <a:ext cx="535402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String replacement / substitution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 World'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"Hello"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"Goodbye"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'Edward Alan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Rawlings'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'Alan'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'Edward John </a:t>
            </a:r>
            <a:r>
              <a:rPr lang="en-GB" b="1" dirty="0" err="1">
                <a:solidFill>
                  <a:schemeClr val="tx1"/>
                </a:solidFill>
              </a:rPr>
              <a:t>Rawlings'</a:t>
            </a:r>
            <a:r>
              <a:rPr lang="en-GB" dirty="0" err="1">
                <a:solidFill>
                  <a:schemeClr val="tx1"/>
                </a:solidFill>
              </a:rPr>
              <a:t>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b="1" dirty="0">
                <a:solidFill>
                  <a:schemeClr val="tx1"/>
                </a:solidFill>
              </a:rPr>
              <a:t>'Alan'</a:t>
            </a:r>
            <a:r>
              <a:rPr lang="en-GB" dirty="0">
                <a:solidFill>
                  <a:schemeClr val="tx1"/>
                </a:solidFill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'James'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'James'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prints True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'James'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prints True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msg.startswith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('H')"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startswith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msg.endswith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('d')"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endswith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msg.isupper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isupper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msg.upper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F974E-EA72-FA4C-AA93-B20964E2D1F3}"/>
              </a:ext>
            </a:extLst>
          </p:cNvPr>
          <p:cNvSpPr txBox="1"/>
          <p:nvPr/>
        </p:nvSpPr>
        <p:spPr>
          <a:xfrm>
            <a:off x="5962875" y="4428381"/>
            <a:ext cx="3220851" cy="2062103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Goodbye World!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msg.startswith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('H') True</a:t>
            </a:r>
          </a:p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msg.endswith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('d') True</a:t>
            </a:r>
          </a:p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msg.upper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() HELLO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EC28F-8B43-CBD5-EFE2-9AD4606D6A6D}"/>
              </a:ext>
            </a:extLst>
          </p:cNvPr>
          <p:cNvSpPr txBox="1"/>
          <p:nvPr/>
        </p:nvSpPr>
        <p:spPr>
          <a:xfrm>
            <a:off x="6550761" y="2252379"/>
            <a:ext cx="258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Note the use of the dot notation</a:t>
            </a:r>
          </a:p>
        </p:txBody>
      </p:sp>
    </p:spTree>
    <p:extLst>
      <p:ext uri="{BB962C8B-B14F-4D97-AF65-F5344CB8AC3E}">
        <p14:creationId xmlns:p14="http://schemas.microsoft.com/office/powerpoint/2010/main" val="28371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2CCF-CBE6-EEF4-8F4D-7880CDB3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3C7A-8BD0-5387-41CB-B188DD6A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To convert a number to a string use str()</a:t>
            </a:r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r>
              <a:rPr lang="en-GB" sz="2400" dirty="0"/>
              <a:t>To convert a Boolean to a string use str()</a:t>
            </a:r>
          </a:p>
          <a:p>
            <a:endParaRPr lang="en-GB" sz="2400" dirty="0"/>
          </a:p>
          <a:p>
            <a:r>
              <a:rPr lang="en-GB" sz="2400" dirty="0"/>
              <a:t>Concatenation operator only works with strings</a:t>
            </a:r>
          </a:p>
          <a:p>
            <a:pPr lvl="1"/>
            <a:r>
              <a:rPr lang="en-GB" sz="2000" dirty="0"/>
              <a:t>So must convert a number or bool into a string </a:t>
            </a:r>
          </a:p>
          <a:p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23B7-60C3-8475-D02F-5F5C661303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1CFD-00D1-B700-B105-68E5D7F3CA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AB1E-A1B1-1F0E-8C76-BF93C9EBE1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84C13-C478-E541-067B-534D21A8574B}"/>
              </a:ext>
            </a:extLst>
          </p:cNvPr>
          <p:cNvSpPr txBox="1"/>
          <p:nvPr/>
        </p:nvSpPr>
        <p:spPr>
          <a:xfrm>
            <a:off x="1424608" y="2132856"/>
            <a:ext cx="33123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(42)</a:t>
            </a: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(4.136)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B5FE0-5D3C-3632-AABC-A06E5EFE9CFD}"/>
              </a:ext>
            </a:extLst>
          </p:cNvPr>
          <p:cNvSpPr txBox="1"/>
          <p:nvPr/>
        </p:nvSpPr>
        <p:spPr>
          <a:xfrm>
            <a:off x="1424608" y="3429000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a_flag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F0AC9-E179-A37B-3E46-032011098729}"/>
              </a:ext>
            </a:extLst>
          </p:cNvPr>
          <p:cNvSpPr txBox="1"/>
          <p:nvPr/>
        </p:nvSpPr>
        <p:spPr>
          <a:xfrm>
            <a:off x="1397168" y="5073134"/>
            <a:ext cx="427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"Hello you are " +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2CC64-8A3D-9029-52AE-985A32E8F3DA}"/>
              </a:ext>
            </a:extLst>
          </p:cNvPr>
          <p:cNvSpPr txBox="1"/>
          <p:nvPr/>
        </p:nvSpPr>
        <p:spPr>
          <a:xfrm>
            <a:off x="7994458" y="821739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</a:rPr>
              <a:t>str()</a:t>
            </a:r>
          </a:p>
        </p:txBody>
      </p:sp>
    </p:spTree>
    <p:extLst>
      <p:ext uri="{BB962C8B-B14F-4D97-AF65-F5344CB8AC3E}">
        <p14:creationId xmlns:p14="http://schemas.microsoft.com/office/powerpoint/2010/main" val="81803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1502-BC94-9449-A3B0-898E0F99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from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2849-AE17-F94E-997F-C5FB718E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9" y="1589455"/>
            <a:ext cx="8913681" cy="4355733"/>
          </a:xfrm>
        </p:spPr>
        <p:txBody>
          <a:bodyPr/>
          <a:lstStyle/>
          <a:p>
            <a:r>
              <a:rPr lang="en-GB" sz="2400" dirty="0"/>
              <a:t>A String can be converted to another type</a:t>
            </a:r>
          </a:p>
          <a:p>
            <a:pPr lvl="1"/>
            <a:r>
              <a:rPr lang="en-GB" sz="2000" dirty="0"/>
              <a:t>using a conversion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A68B-6005-F542-8CD4-EDB9AA139B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12/04/23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DF4D-6254-704F-A8D4-4A2E070EF8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Strings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54DB-9CF8-494C-B8DE-56FE9695F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5290E-0E53-0746-9FA9-DEBA7F48F76D}"/>
              </a:ext>
            </a:extLst>
          </p:cNvPr>
          <p:cNvSpPr txBox="1"/>
          <p:nvPr/>
        </p:nvSpPr>
        <p:spPr>
          <a:xfrm>
            <a:off x="608513" y="2785369"/>
            <a:ext cx="6192688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chemeClr val="tx1"/>
                </a:solidFill>
              </a:rPr>
              <a:t>'32'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f'a_string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chemeClr val="tx1"/>
                </a:solidFill>
              </a:rPr>
              <a:t>{type(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an_int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rgbClr val="0000FF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f'an_int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an_int</a:t>
            </a:r>
            <a:r>
              <a:rPr lang="en-GB" dirty="0">
                <a:solidFill>
                  <a:schemeClr val="tx1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chemeClr val="tx1"/>
                </a:solidFill>
              </a:rPr>
              <a:t>{type(</a:t>
            </a:r>
            <a:r>
              <a:rPr lang="en-GB" dirty="0" err="1">
                <a:solidFill>
                  <a:schemeClr val="tx1"/>
                </a:solidFill>
              </a:rPr>
              <a:t>an_int</a:t>
            </a:r>
            <a:r>
              <a:rPr lang="en-GB" dirty="0">
                <a:solidFill>
                  <a:schemeClr val="tx1"/>
                </a:solidFill>
              </a:rPr>
              <a:t>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a_float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rgbClr val="0000FF"/>
                </a:solidFill>
              </a:rPr>
              <a:t>float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f'a_float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chemeClr val="tx1"/>
                </a:solidFill>
              </a:rPr>
              <a:t>{type(</a:t>
            </a:r>
            <a:r>
              <a:rPr lang="en-GB" dirty="0" err="1">
                <a:solidFill>
                  <a:schemeClr val="tx1"/>
                </a:solidFill>
              </a:rPr>
              <a:t>a_float</a:t>
            </a:r>
            <a:r>
              <a:rPr lang="en-GB" dirty="0">
                <a:solidFill>
                  <a:schemeClr val="tx1"/>
                </a:solidFill>
              </a:rPr>
              <a:t>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3E27D-4A2D-A94C-AC91-C32300031B5D}"/>
              </a:ext>
            </a:extLst>
          </p:cNvPr>
          <p:cNvSpPr txBox="1"/>
          <p:nvPr/>
        </p:nvSpPr>
        <p:spPr>
          <a:xfrm>
            <a:off x="4827885" y="5544097"/>
            <a:ext cx="4896544" cy="92333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Courier" pitchFamily="2" charset="0"/>
              </a:rPr>
              <a:t>a_string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32 is &lt;class 'str'&gt;</a:t>
            </a:r>
          </a:p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Courier" pitchFamily="2" charset="0"/>
              </a:rPr>
              <a:t>an_int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32 is &lt;class 'int'&gt;</a:t>
            </a:r>
          </a:p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Courier" pitchFamily="2" charset="0"/>
              </a:rPr>
              <a:t>a_float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32 is &lt;class 'float'&gt;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36D12-7FD5-F94A-9019-AD50F2564235}"/>
              </a:ext>
            </a:extLst>
          </p:cNvPr>
          <p:cNvSpPr txBox="1"/>
          <p:nvPr/>
        </p:nvSpPr>
        <p:spPr>
          <a:xfrm>
            <a:off x="7163233" y="2785369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int()</a:t>
            </a:r>
          </a:p>
          <a:p>
            <a:r>
              <a:rPr lang="en-GB" dirty="0">
                <a:solidFill>
                  <a:srgbClr val="0000FF"/>
                </a:solidFill>
              </a:rPr>
              <a:t>float()</a:t>
            </a:r>
          </a:p>
        </p:txBody>
      </p:sp>
    </p:spTree>
    <p:extLst>
      <p:ext uri="{BB962C8B-B14F-4D97-AF65-F5344CB8AC3E}">
        <p14:creationId xmlns:p14="http://schemas.microsoft.com/office/powerpoint/2010/main" val="28265999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714</Words>
  <Application>Microsoft Macintosh PowerPoint</Application>
  <PresentationFormat>A4 Paper (210x297 mm)</PresentationFormat>
  <Paragraphs>130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Strings in Python</vt:lpstr>
      <vt:lpstr>Plan for Session</vt:lpstr>
      <vt:lpstr>What is a String?</vt:lpstr>
      <vt:lpstr>Representing Strings in Python</vt:lpstr>
      <vt:lpstr>Strings in Python</vt:lpstr>
      <vt:lpstr>String Operations</vt:lpstr>
      <vt:lpstr>Strings Operations</vt:lpstr>
      <vt:lpstr>Converting to Strings</vt:lpstr>
      <vt:lpstr>Converting from Strings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89</cp:revision>
  <cp:lastPrinted>2023-04-04T08:09:54Z</cp:lastPrinted>
  <dcterms:modified xsi:type="dcterms:W3CDTF">2023-10-31T12:31:41Z</dcterms:modified>
</cp:coreProperties>
</file>