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7" r:id="rId4"/>
    <p:sldId id="539" r:id="rId5"/>
    <p:sldId id="540" r:id="rId6"/>
    <p:sldId id="543" r:id="rId7"/>
    <p:sldId id="553" r:id="rId8"/>
    <p:sldId id="544" r:id="rId9"/>
    <p:sldId id="545" r:id="rId10"/>
    <p:sldId id="547" r:id="rId11"/>
    <p:sldId id="548" r:id="rId12"/>
    <p:sldId id="549" r:id="rId13"/>
    <p:sldId id="551" r:id="rId14"/>
    <p:sldId id="550" r:id="rId15"/>
    <p:sldId id="336" r:id="rId16"/>
    <p:sldId id="529" r:id="rId17"/>
    <p:sldId id="530" r:id="rId18"/>
    <p:sldId id="536" r:id="rId19"/>
    <p:sldId id="334" r:id="rId20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0" autoAdjust="0"/>
    <p:restoredTop sz="86415" autoAdjust="0"/>
  </p:normalViewPr>
  <p:slideViewPr>
    <p:cSldViewPr>
      <p:cViewPr varScale="1">
        <p:scale>
          <a:sx n="72" d="100"/>
          <a:sy n="72" d="100"/>
        </p:scale>
        <p:origin x="864" y="2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multiple </a:t>
            </a:r>
            <a:r>
              <a:rPr lang="en-US" dirty="0" err="1"/>
              <a:t>elif</a:t>
            </a:r>
            <a:r>
              <a:rPr lang="en-US" dirty="0"/>
              <a:t>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4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multiple </a:t>
            </a:r>
            <a:r>
              <a:rPr lang="en-US" dirty="0" err="1"/>
              <a:t>elif</a:t>
            </a:r>
            <a:r>
              <a:rPr lang="en-US" dirty="0"/>
              <a:t>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1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Flow Of Control:</a:t>
            </a:r>
            <a:br>
              <a:rPr lang="en-GB" dirty="0"/>
            </a:br>
            <a:r>
              <a:rPr lang="en-GB" dirty="0"/>
              <a:t>Conditional Statements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E594A-ECED-1CFB-DD6F-ABA52BBB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654" y="4352392"/>
            <a:ext cx="1570692" cy="15127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D92-969C-5380-E3EA-6DC79D1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/ Else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8808-97B8-996C-9A51-5E5B3CA142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C156-7888-CF25-B7C2-D90E07BBAF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F783-2DAE-BDED-2A27-8FDBD377A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Flowchart: Decision 5" descr="flow chart version of pseudocode">
            <a:extLst>
              <a:ext uri="{FF2B5EF4-FFF2-40B4-BE49-F238E27FC236}">
                <a16:creationId xmlns:a16="http://schemas.microsoft.com/office/drawing/2014/main" id="{BD4C78AC-13D5-2382-250C-EBAED5BA40BE}"/>
              </a:ext>
            </a:extLst>
          </p:cNvPr>
          <p:cNvSpPr/>
          <p:nvPr/>
        </p:nvSpPr>
        <p:spPr>
          <a:xfrm>
            <a:off x="6568603" y="2575805"/>
            <a:ext cx="1512168" cy="1296144"/>
          </a:xfrm>
          <a:prstGeom prst="flowChartDecision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test true?</a:t>
            </a:r>
          </a:p>
        </p:txBody>
      </p:sp>
      <p:sp>
        <p:nvSpPr>
          <p:cNvPr id="8" name="Flowchart: Process 11">
            <a:extLst>
              <a:ext uri="{FF2B5EF4-FFF2-40B4-BE49-F238E27FC236}">
                <a16:creationId xmlns:a16="http://schemas.microsoft.com/office/drawing/2014/main" id="{633F49CB-7542-89E8-2E8D-A4BEDB1992DB}"/>
              </a:ext>
            </a:extLst>
          </p:cNvPr>
          <p:cNvSpPr/>
          <p:nvPr/>
        </p:nvSpPr>
        <p:spPr>
          <a:xfrm>
            <a:off x="8080771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sp>
        <p:nvSpPr>
          <p:cNvPr id="9" name="Flowchart: Process 23">
            <a:extLst>
              <a:ext uri="{FF2B5EF4-FFF2-40B4-BE49-F238E27FC236}">
                <a16:creationId xmlns:a16="http://schemas.microsoft.com/office/drawing/2014/main" id="{A9715CE6-E912-25FD-5EB5-12B280440CA5}"/>
              </a:ext>
            </a:extLst>
          </p:cNvPr>
          <p:cNvSpPr/>
          <p:nvPr/>
        </p:nvSpPr>
        <p:spPr>
          <a:xfrm>
            <a:off x="5082096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A8B40F-3A83-FFDF-C235-F25EC11F3C50}"/>
              </a:ext>
            </a:extLst>
          </p:cNvPr>
          <p:cNvCxnSpPr>
            <a:stCxn id="7" idx="3"/>
          </p:cNvCxnSpPr>
          <p:nvPr/>
        </p:nvCxnSpPr>
        <p:spPr>
          <a:xfrm>
            <a:off x="8080771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86483-8D34-5B3E-B1A5-914D91D57054}"/>
              </a:ext>
            </a:extLst>
          </p:cNvPr>
          <p:cNvCxnSpPr/>
          <p:nvPr/>
        </p:nvCxnSpPr>
        <p:spPr>
          <a:xfrm>
            <a:off x="5884527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92839-9A00-508C-B020-E44955705FF3}"/>
              </a:ext>
            </a:extLst>
          </p:cNvPr>
          <p:cNvCxnSpPr>
            <a:endCxn id="8" idx="0"/>
          </p:cNvCxnSpPr>
          <p:nvPr/>
        </p:nvCxnSpPr>
        <p:spPr>
          <a:xfrm>
            <a:off x="8764847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A450E-D945-877D-1352-CB1185E761D9}"/>
              </a:ext>
            </a:extLst>
          </p:cNvPr>
          <p:cNvCxnSpPr/>
          <p:nvPr/>
        </p:nvCxnSpPr>
        <p:spPr>
          <a:xfrm>
            <a:off x="5885102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63D33-FEDB-2FE3-E1D4-74A39BAB80D2}"/>
              </a:ext>
            </a:extLst>
          </p:cNvPr>
          <p:cNvCxnSpPr/>
          <p:nvPr/>
        </p:nvCxnSpPr>
        <p:spPr>
          <a:xfrm>
            <a:off x="5884527" y="4451494"/>
            <a:ext cx="0" cy="8615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1D45D1-38B3-4DED-E161-84CD22A02F58}"/>
              </a:ext>
            </a:extLst>
          </p:cNvPr>
          <p:cNvCxnSpPr/>
          <p:nvPr/>
        </p:nvCxnSpPr>
        <p:spPr>
          <a:xfrm>
            <a:off x="8762176" y="4451494"/>
            <a:ext cx="0" cy="9156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F4CF9-FB54-BE19-2DD6-4DCE74E634DA}"/>
              </a:ext>
            </a:extLst>
          </p:cNvPr>
          <p:cNvSpPr/>
          <p:nvPr/>
        </p:nvSpPr>
        <p:spPr>
          <a:xfrm>
            <a:off x="6568603" y="4953052"/>
            <a:ext cx="1540628" cy="72008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Carry on from here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4B6730-D48D-A247-440A-8DDD65ED9F9D}"/>
              </a:ext>
            </a:extLst>
          </p:cNvPr>
          <p:cNvCxnSpPr/>
          <p:nvPr/>
        </p:nvCxnSpPr>
        <p:spPr>
          <a:xfrm flipV="1">
            <a:off x="5887197" y="5304942"/>
            <a:ext cx="681406" cy="81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19F685-8AA7-3252-6523-BB6CAA1CAADF}"/>
              </a:ext>
            </a:extLst>
          </p:cNvPr>
          <p:cNvCxnSpPr>
            <a:endCxn id="16" idx="3"/>
          </p:cNvCxnSpPr>
          <p:nvPr/>
        </p:nvCxnSpPr>
        <p:spPr>
          <a:xfrm flipH="1">
            <a:off x="8109232" y="5313092"/>
            <a:ext cx="65294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D31C7C-5763-FF7C-0DD5-ED4D901F7C4E}"/>
              </a:ext>
            </a:extLst>
          </p:cNvPr>
          <p:cNvSpPr txBox="1"/>
          <p:nvPr/>
        </p:nvSpPr>
        <p:spPr>
          <a:xfrm>
            <a:off x="5977082" y="2872611"/>
            <a:ext cx="518475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87846-9856-0691-FA71-A48F7E626460}"/>
              </a:ext>
            </a:extLst>
          </p:cNvPr>
          <p:cNvSpPr txBox="1"/>
          <p:nvPr/>
        </p:nvSpPr>
        <p:spPr>
          <a:xfrm>
            <a:off x="8243701" y="2879216"/>
            <a:ext cx="44595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D8D04B-1A48-B3EC-E43B-F6FC9F236985}"/>
              </a:ext>
            </a:extLst>
          </p:cNvPr>
          <p:cNvSpPr txBox="1">
            <a:spLocks/>
          </p:cNvSpPr>
          <p:nvPr/>
        </p:nvSpPr>
        <p:spPr bwMode="auto">
          <a:xfrm>
            <a:off x="6315044" y="1202630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solidFill>
                  <a:srgbClr val="0000FF"/>
                </a:solidFill>
                <a:latin typeface="Georgia"/>
              </a:rPr>
              <a:t>Flowchart</a:t>
            </a:r>
            <a:endParaRPr lang="en-GB" sz="4400" dirty="0">
              <a:solidFill>
                <a:srgbClr val="0000FF"/>
              </a:solidFill>
              <a:latin typeface="Georgia"/>
            </a:endParaRPr>
          </a:p>
          <a:p>
            <a:pPr marL="457200" lvl="1" indent="-457200"/>
            <a:endParaRPr lang="en-US" altLang="en-US" sz="3200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0F613-EBCF-5894-96FE-172E4A5A130D}"/>
              </a:ext>
            </a:extLst>
          </p:cNvPr>
          <p:cNvCxnSpPr/>
          <p:nvPr/>
        </p:nvCxnSpPr>
        <p:spPr>
          <a:xfrm>
            <a:off x="7329264" y="2027565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73675E-CAB7-E55B-4C96-EDE4181D1640}"/>
              </a:ext>
            </a:extLst>
          </p:cNvPr>
          <p:cNvCxnSpPr/>
          <p:nvPr/>
        </p:nvCxnSpPr>
        <p:spPr>
          <a:xfrm>
            <a:off x="7329264" y="5673132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E76B-0E4D-E8D4-4F5A-889B6EC084B9}"/>
              </a:ext>
            </a:extLst>
          </p:cNvPr>
          <p:cNvSpPr txBox="1">
            <a:spLocks/>
          </p:cNvSpPr>
          <p:nvPr/>
        </p:nvSpPr>
        <p:spPr bwMode="auto">
          <a:xfrm>
            <a:off x="1526511" y="3291031"/>
            <a:ext cx="2494388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64"/>
              </a:spcBef>
              <a:spcAft>
                <a:spcPts val="0"/>
              </a:spcAft>
            </a:pPr>
            <a:r>
              <a:rPr lang="en-GB" sz="3200" dirty="0">
                <a:latin typeface="Georgia"/>
              </a:rPr>
              <a:t>Python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DEE2E0-0892-E8AC-E487-5B38F3E76354}"/>
              </a:ext>
            </a:extLst>
          </p:cNvPr>
          <p:cNvSpPr/>
          <p:nvPr/>
        </p:nvSpPr>
        <p:spPr>
          <a:xfrm>
            <a:off x="352082" y="4552840"/>
            <a:ext cx="517143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 some condition evaluates to true&gt; :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execute the controlled statement(s)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execute some other statement(s)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print('Carry on from here')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E9EB07-1968-982F-C2AA-DA679CAD82CB}"/>
              </a:ext>
            </a:extLst>
          </p:cNvPr>
          <p:cNvGrpSpPr/>
          <p:nvPr/>
        </p:nvGrpSpPr>
        <p:grpSpPr>
          <a:xfrm>
            <a:off x="992560" y="5781134"/>
            <a:ext cx="2852261" cy="1052063"/>
            <a:chOff x="567611" y="5467024"/>
            <a:chExt cx="2852261" cy="1052063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BBEEE38-8F49-FA81-6EE3-C24B476490F3}"/>
                </a:ext>
              </a:extLst>
            </p:cNvPr>
            <p:cNvSpPr/>
            <p:nvPr/>
          </p:nvSpPr>
          <p:spPr>
            <a:xfrm rot="2700000">
              <a:off x="814499" y="5220136"/>
              <a:ext cx="484632" cy="978408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D83A6E-1148-B3F6-3F22-67CE3F2783DA}"/>
                </a:ext>
              </a:extLst>
            </p:cNvPr>
            <p:cNvSpPr txBox="1"/>
            <p:nvPr/>
          </p:nvSpPr>
          <p:spPr>
            <a:xfrm>
              <a:off x="899592" y="6149755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Note the indentation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88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6ACE-0EE3-F64B-B819-01E1D666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and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FEE-90A2-CF40-AD3A-AEB26C3B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Optional else branch in a conditional statement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6C3D-A964-4349-8E29-FA611A2359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AB24-143D-C347-AEF4-AA608D327A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2AE-55D4-2B4D-948A-1451BA6EB5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6549F-136F-D84B-A8F2-826F8D79CF6C}"/>
              </a:ext>
            </a:extLst>
          </p:cNvPr>
          <p:cNvSpPr txBox="1"/>
          <p:nvPr/>
        </p:nvSpPr>
        <p:spPr>
          <a:xfrm>
            <a:off x="869086" y="2348420"/>
            <a:ext cx="619268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int(input('Enter yet another number: '))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print('Its negative')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print('Its not negative')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15F5E-B1D0-5C47-B943-6F971870DAD9}"/>
              </a:ext>
            </a:extLst>
          </p:cNvPr>
          <p:cNvSpPr txBox="1"/>
          <p:nvPr/>
        </p:nvSpPr>
        <p:spPr>
          <a:xfrm>
            <a:off x="2037066" y="4264791"/>
            <a:ext cx="2923673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yet another number: </a:t>
            </a:r>
            <a:r>
              <a:rPr lang="en-GB" sz="1400" i="1" dirty="0">
                <a:solidFill>
                  <a:schemeClr val="tx1"/>
                </a:solidFill>
              </a:rPr>
              <a:t>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Its not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7905F-20B7-FE40-A67F-B2B0DD7D3821}"/>
              </a:ext>
            </a:extLst>
          </p:cNvPr>
          <p:cNvSpPr txBox="1"/>
          <p:nvPr/>
        </p:nvSpPr>
        <p:spPr>
          <a:xfrm>
            <a:off x="4376936" y="5119333"/>
            <a:ext cx="2923673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yet another number: </a:t>
            </a:r>
            <a:r>
              <a:rPr lang="en-GB" sz="1400" i="1" dirty="0">
                <a:solidFill>
                  <a:schemeClr val="tx1"/>
                </a:solidFill>
              </a:rPr>
              <a:t>-1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Its negative</a:t>
            </a:r>
          </a:p>
        </p:txBody>
      </p:sp>
    </p:spTree>
    <p:extLst>
      <p:ext uri="{BB962C8B-B14F-4D97-AF65-F5344CB8AC3E}">
        <p14:creationId xmlns:p14="http://schemas.microsoft.com/office/powerpoint/2010/main" val="117762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1F23-EAC7-4C54-821A-B783687C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07F0-2449-BC9A-921F-B410CA1088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AC38-364D-5EFE-AA2F-F0E6BCE3D4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394B-41D3-0C6C-7E57-A32E10A4C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85EDEE-DCF0-FF2A-6B63-969378394607}"/>
              </a:ext>
            </a:extLst>
          </p:cNvPr>
          <p:cNvSpPr txBox="1">
            <a:spLocks/>
          </p:cNvSpPr>
          <p:nvPr/>
        </p:nvSpPr>
        <p:spPr bwMode="auto">
          <a:xfrm>
            <a:off x="6319012" y="1899590"/>
            <a:ext cx="2594428" cy="12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solidFill>
                <a:srgbClr val="5987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latin typeface="Georgia"/>
              </a:rPr>
              <a:t>Pseudocode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A241F-EBA4-A8BD-4436-E67C290146B5}"/>
              </a:ext>
            </a:extLst>
          </p:cNvPr>
          <p:cNvSpPr/>
          <p:nvPr/>
        </p:nvSpPr>
        <p:spPr>
          <a:xfrm>
            <a:off x="5385048" y="3212976"/>
            <a:ext cx="3528392" cy="2580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&lt;Is test 1 true? &gt;</a:t>
            </a: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statement 1</a:t>
            </a:r>
          </a:p>
          <a:p>
            <a:pPr>
              <a:lnSpc>
                <a:spcPts val="1600"/>
              </a:lnSpc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&lt;Is test 2 true? &gt;</a:t>
            </a: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2</a:t>
            </a:r>
          </a:p>
          <a:p>
            <a:pPr marL="457200" indent="457200">
              <a:lnSpc>
                <a:spcPts val="1600"/>
              </a:lnSpc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statement 3</a:t>
            </a: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endParaRPr lang="en-GB" sz="2000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6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  <a:endParaRPr lang="en-GB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nested_if_3 flow chart version of pseudocode">
            <a:extLst>
              <a:ext uri="{FF2B5EF4-FFF2-40B4-BE49-F238E27FC236}">
                <a16:creationId xmlns:a16="http://schemas.microsoft.com/office/drawing/2014/main" id="{01883B29-2C73-F0CC-5074-9B9042D3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8" y="1772817"/>
            <a:ext cx="4691411" cy="3659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2A7B80-2826-0D4C-BBB9-DC5C39E8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6ACE-0EE3-F64B-B819-01E1D666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else and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FEE-90A2-CF40-AD3A-AEB26C3B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Also, additional conditional tests</a:t>
            </a:r>
          </a:p>
          <a:p>
            <a:pPr lvl="1"/>
            <a:r>
              <a:rPr lang="en-US" sz="2000" dirty="0"/>
              <a:t>The compound selection option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6C3D-A964-4349-8E29-FA611A2359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AB24-143D-C347-AEF4-AA608D327A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2AE-55D4-2B4D-948A-1451BA6EB5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2FB7C-4C89-3E4B-A379-96CB2AB586DF}"/>
              </a:ext>
            </a:extLst>
          </p:cNvPr>
          <p:cNvSpPr txBox="1"/>
          <p:nvPr/>
        </p:nvSpPr>
        <p:spPr>
          <a:xfrm>
            <a:off x="704530" y="2627701"/>
            <a:ext cx="619268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= float(input("Enter how much you have in savings: "))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savings == 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print("Sorry no savings")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savings &lt; 500: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print('Well done')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print('Thank you')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A0F1C-65E8-124C-BFB5-6CB644521A98}"/>
              </a:ext>
            </a:extLst>
          </p:cNvPr>
          <p:cNvSpPr txBox="1"/>
          <p:nvPr/>
        </p:nvSpPr>
        <p:spPr>
          <a:xfrm>
            <a:off x="1208584" y="4635192"/>
            <a:ext cx="3970168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how much you have in savings: </a:t>
            </a:r>
            <a:r>
              <a:rPr lang="en-GB" sz="1400" i="1" dirty="0">
                <a:solidFill>
                  <a:schemeClr val="tx1"/>
                </a:solidFill>
              </a:rPr>
              <a:t>0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Sorry no savings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B7A38-6E8E-E495-96FC-9A68A3EC7EEC}"/>
              </a:ext>
            </a:extLst>
          </p:cNvPr>
          <p:cNvSpPr txBox="1"/>
          <p:nvPr/>
        </p:nvSpPr>
        <p:spPr>
          <a:xfrm>
            <a:off x="2545613" y="5283643"/>
            <a:ext cx="3970168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how much you have in savings: </a:t>
            </a:r>
            <a:r>
              <a:rPr lang="en-GB" sz="1400" i="1" dirty="0">
                <a:solidFill>
                  <a:schemeClr val="tx1"/>
                </a:solidFill>
              </a:rPr>
              <a:t>400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Well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7B7745-1048-0520-6B62-7462EC683EFF}"/>
              </a:ext>
            </a:extLst>
          </p:cNvPr>
          <p:cNvSpPr txBox="1"/>
          <p:nvPr/>
        </p:nvSpPr>
        <p:spPr>
          <a:xfrm>
            <a:off x="5313040" y="5963533"/>
            <a:ext cx="3970168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how much you have in savings: </a:t>
            </a:r>
            <a:r>
              <a:rPr lang="en-GB" sz="1400" i="1" dirty="0">
                <a:solidFill>
                  <a:schemeClr val="tx1"/>
                </a:solidFill>
              </a:rPr>
              <a:t>600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2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AE7C-0573-9E4E-AAB2-10EB8BE9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422C-64C9-1743-AF07-4CA88A42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603085"/>
          </a:xfrm>
        </p:spPr>
        <p:txBody>
          <a:bodyPr/>
          <a:lstStyle/>
          <a:p>
            <a:r>
              <a:rPr lang="en-US" dirty="0"/>
              <a:t>Can nest one if statement inside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673B-1BC1-0A40-8A38-92F9982DDA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E7E7-839A-B443-B739-A08C39401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360B-4CD4-6C4F-8D47-0ACA9A80F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4EAF6-7A4A-644D-ADBA-47428E295AA3}"/>
              </a:ext>
            </a:extLst>
          </p:cNvPr>
          <p:cNvSpPr txBox="1"/>
          <p:nvPr/>
        </p:nvSpPr>
        <p:spPr>
          <a:xfrm>
            <a:off x="1575629" y="2564904"/>
            <a:ext cx="446449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snowing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= -1</a:t>
            </a:r>
          </a:p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 &lt; 0: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freezing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on boots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for Hot Chocolate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32B01-9A73-2847-86E4-63D2AC4392BE}"/>
              </a:ext>
            </a:extLst>
          </p:cNvPr>
          <p:cNvSpPr txBox="1"/>
          <p:nvPr/>
        </p:nvSpPr>
        <p:spPr>
          <a:xfrm>
            <a:off x="4952140" y="4783285"/>
            <a:ext cx="2923673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It is freezing</a:t>
            </a:r>
          </a:p>
          <a:p>
            <a:r>
              <a:rPr lang="en-GB" sz="1400" dirty="0">
                <a:solidFill>
                  <a:schemeClr val="tx1"/>
                </a:solidFill>
              </a:rPr>
              <a:t>Put on boots</a:t>
            </a:r>
          </a:p>
          <a:p>
            <a:r>
              <a:rPr lang="en-GB" sz="1400" dirty="0">
                <a:solidFill>
                  <a:schemeClr val="tx1"/>
                </a:solidFill>
              </a:rPr>
              <a:t>Time for Hot Chocolate</a:t>
            </a:r>
          </a:p>
          <a:p>
            <a:r>
              <a:rPr lang="en-GB" sz="1400" dirty="0">
                <a:solidFill>
                  <a:schemeClr val="tx1"/>
                </a:solidFill>
              </a:rPr>
              <a:t>Bye</a:t>
            </a:r>
          </a:p>
        </p:txBody>
      </p:sp>
      <p:pic>
        <p:nvPicPr>
          <p:cNvPr id="9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D66998C6-F973-B94C-853B-05FA1C22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2276E-0696-FC31-411D-D92DE26192C7}"/>
              </a:ext>
            </a:extLst>
          </p:cNvPr>
          <p:cNvSpPr txBox="1"/>
          <p:nvPr/>
        </p:nvSpPr>
        <p:spPr>
          <a:xfrm>
            <a:off x="6876883" y="2722126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Note style of snowing –</a:t>
            </a:r>
          </a:p>
          <a:p>
            <a:r>
              <a:rPr lang="en-GB" dirty="0">
                <a:solidFill>
                  <a:srgbClr val="0000FF"/>
                </a:solidFill>
              </a:rPr>
              <a:t>Its already a Boolean!</a:t>
            </a:r>
          </a:p>
        </p:txBody>
      </p:sp>
    </p:spTree>
    <p:extLst>
      <p:ext uri="{BB962C8B-B14F-4D97-AF65-F5344CB8AC3E}">
        <p14:creationId xmlns:p14="http://schemas.microsoft.com/office/powerpoint/2010/main" val="107773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True or False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6FAE9D-69EE-8E45-A18C-C64420B21928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2316480"/>
          <a:ext cx="8280921" cy="351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948591937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636538029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39219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Description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60036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==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two values are equal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==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3405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!=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that two values are </a:t>
                      </a:r>
                      <a:r>
                        <a:rPr lang="en-GB" i="1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 equal to each other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2 !=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5013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&lt; 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to see if the left-hand value is less than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2 &lt;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622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&gt;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the left-hand value is greater than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&gt;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2483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&lt;=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Tests if the left-hand value is less than </a:t>
                      </a:r>
                      <a:r>
                        <a:rPr lang="en-GB" i="1" dirty="0"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 equal to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&lt;=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40648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&gt;=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the left-hand value is greater than or equal to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5 &gt;=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8309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6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6B07-D599-F84A-9914-8F23068F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5012-3A0C-9A4F-ADBC-DF6AFE44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 Boolean expression together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rtl="0" eaLnBrk="0" fontAlgn="base" hangingPunct="0"/>
            <a:r>
              <a:rPr lang="en-US" sz="2400" dirty="0">
                <a:solidFill>
                  <a:srgbClr val="000000"/>
                </a:solidFill>
                <a:effectLst/>
              </a:rPr>
              <a:t>Can use logical operations </a:t>
            </a:r>
            <a:endParaRPr lang="en-US" sz="2400" dirty="0">
              <a:effectLst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to combine Boolean conditions together</a:t>
            </a:r>
            <a:r>
              <a:rPr lang="en-US" sz="18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4B8C-4048-D340-9127-A670A3E07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0E05-E7B5-AA40-BDB9-278ACE33F4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DCAD-3F73-0E4E-A130-FD3846E73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8CDFD-1834-3342-B54C-C96E7F9C7EA6}"/>
              </a:ext>
            </a:extLst>
          </p:cNvPr>
          <p:cNvGraphicFramePr>
            <a:graphicFrameLocks noGrp="1"/>
          </p:cNvGraphicFramePr>
          <p:nvPr/>
        </p:nvGraphicFramePr>
        <p:xfrm>
          <a:off x="992560" y="2060848"/>
          <a:ext cx="8208912" cy="194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84">
                  <a:extLst>
                    <a:ext uri="{9D8B030D-6E8A-4147-A177-3AD203B41FA5}">
                      <a16:colId xmlns:a16="http://schemas.microsoft.com/office/drawing/2014/main" val="1662380998"/>
                    </a:ext>
                  </a:extLst>
                </a:gridCol>
                <a:gridCol w="3975724">
                  <a:extLst>
                    <a:ext uri="{9D8B030D-6E8A-4147-A177-3AD203B41FA5}">
                      <a16:colId xmlns:a16="http://schemas.microsoft.com/office/drawing/2014/main" val="342636338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17768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842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and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True if both left and right are true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 4 and 5 &gt;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0449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or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True if either the left or the right is true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 4 or 3 </a:t>
                      </a:r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&gt; 5</a:t>
                      </a:r>
                      <a:endParaRPr lang="en-GB" dirty="0">
                        <a:effectLst/>
                        <a:latin typeface="Menlo" panose="020B0609030804020204" pitchFamily="49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34596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not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True if the value being tested is False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not 3 &lt;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02031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7452B-D8B4-FB4D-B5C8-4A25348E9185}"/>
              </a:ext>
            </a:extLst>
          </p:cNvPr>
          <p:cNvSpPr txBox="1"/>
          <p:nvPr/>
        </p:nvSpPr>
        <p:spPr>
          <a:xfrm>
            <a:off x="3019293" y="4911210"/>
            <a:ext cx="313518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15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&gt; 12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&lt; 20: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'teenager'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'not teenager'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print(status)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8A7A4-E014-704D-97DF-49D85A2E500E}"/>
              </a:ext>
            </a:extLst>
          </p:cNvPr>
          <p:cNvSpPr txBox="1"/>
          <p:nvPr/>
        </p:nvSpPr>
        <p:spPr>
          <a:xfrm>
            <a:off x="5956472" y="5819151"/>
            <a:ext cx="1368152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teenager</a:t>
            </a:r>
          </a:p>
        </p:txBody>
      </p:sp>
    </p:spTree>
    <p:extLst>
      <p:ext uri="{BB962C8B-B14F-4D97-AF65-F5344CB8AC3E}">
        <p14:creationId xmlns:p14="http://schemas.microsoft.com/office/powerpoint/2010/main" val="34449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21D8-535A-DAFD-8B41-7AD0D45D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25AC-9721-7DAB-7132-2A917710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Only </a:t>
            </a:r>
            <a:r>
              <a:rPr lang="en-US" sz="2400" dirty="0"/>
              <a:t>Available in </a:t>
            </a:r>
            <a:r>
              <a:rPr lang="en-US" sz="2400" b="1" dirty="0">
                <a:solidFill>
                  <a:srgbClr val="0000FF"/>
                </a:solidFill>
              </a:rPr>
              <a:t>Python 3.10 </a:t>
            </a:r>
            <a:r>
              <a:rPr lang="en-US" sz="2400" dirty="0"/>
              <a:t>and newer</a:t>
            </a:r>
          </a:p>
          <a:p>
            <a:r>
              <a:rPr lang="en-US" sz="2400" dirty="0"/>
              <a:t>Allows several conditions to be expressed in concise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use of | to represent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and _ as a wildcard</a:t>
            </a:r>
            <a:endParaRPr lang="en-US" sz="36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620C-5CA0-20E4-38F1-DCDB20D051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D008-F8CC-BFF3-C002-2E9E1BF7B7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5AD-822E-75E0-C65C-C45AC6C12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8061-14FB-9CF8-160C-592A323DBFA5}"/>
              </a:ext>
            </a:extLst>
          </p:cNvPr>
          <p:cNvSpPr txBox="1"/>
          <p:nvPr/>
        </p:nvSpPr>
        <p:spPr>
          <a:xfrm>
            <a:off x="2216696" y="2708920"/>
            <a:ext cx="532859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command = input("What are you doing next? ")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match</a:t>
            </a:r>
            <a:r>
              <a:rPr lang="en-GB" dirty="0">
                <a:solidFill>
                  <a:schemeClr val="tx1"/>
                </a:solidFill>
              </a:rPr>
              <a:t> command: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"quit"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print("Goodbye!")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"look"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print("Looking out")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"up" </a:t>
            </a:r>
            <a:r>
              <a:rPr lang="en-GB" dirty="0">
                <a:solidFill>
                  <a:srgbClr val="0000FF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"down"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print("up or down")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_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print("The default")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26588-B688-908F-10F5-AC62E3F8271D}"/>
              </a:ext>
            </a:extLst>
          </p:cNvPr>
          <p:cNvSpPr txBox="1"/>
          <p:nvPr/>
        </p:nvSpPr>
        <p:spPr>
          <a:xfrm>
            <a:off x="6528329" y="4797152"/>
            <a:ext cx="2952329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What are you doing next? </a:t>
            </a:r>
            <a:r>
              <a:rPr lang="en-GB" sz="1600" i="1" dirty="0">
                <a:solidFill>
                  <a:srgbClr val="7030A0"/>
                </a:solidFill>
              </a:rPr>
              <a:t>look</a:t>
            </a:r>
          </a:p>
          <a:p>
            <a:r>
              <a:rPr lang="en-GB" sz="1600" dirty="0">
                <a:solidFill>
                  <a:schemeClr val="tx1"/>
                </a:solidFill>
              </a:rPr>
              <a:t>Looking out</a:t>
            </a:r>
          </a:p>
        </p:txBody>
      </p:sp>
    </p:spTree>
    <p:extLst>
      <p:ext uri="{BB962C8B-B14F-4D97-AF65-F5344CB8AC3E}">
        <p14:creationId xmlns:p14="http://schemas.microsoft.com/office/powerpoint/2010/main" val="28577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Programming Concepts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if Statement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If, If / Else, Compound Selection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Nesting if statements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51F6-908A-AF15-3A19-0A6F4DEA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Programming Concepts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2EA2-BC23-022E-87DE-3ADA3E2842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1708-5B67-9FC9-1F7B-FA487B6B1F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64A8-916A-40E0-1333-0EB4F32CC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977891-2A59-ED49-9DAB-5933B4684121}"/>
              </a:ext>
            </a:extLst>
          </p:cNvPr>
          <p:cNvSpPr txBox="1"/>
          <p:nvPr/>
        </p:nvSpPr>
        <p:spPr>
          <a:xfrm>
            <a:off x="6357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CC3E98-EF84-9257-C497-4E75226AFF46}"/>
              </a:ext>
            </a:extLst>
          </p:cNvPr>
          <p:cNvSpPr txBox="1"/>
          <p:nvPr/>
        </p:nvSpPr>
        <p:spPr>
          <a:xfrm>
            <a:off x="39099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F1A995-F727-A66F-F340-58332FDA4C9B}"/>
              </a:ext>
            </a:extLst>
          </p:cNvPr>
          <p:cNvSpPr txBox="1"/>
          <p:nvPr/>
        </p:nvSpPr>
        <p:spPr>
          <a:xfrm>
            <a:off x="71841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Iteration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0C3E4B-169C-85D0-C9AF-9005CF211BFF}"/>
              </a:ext>
            </a:extLst>
          </p:cNvPr>
          <p:cNvGrpSpPr/>
          <p:nvPr/>
        </p:nvGrpSpPr>
        <p:grpSpPr>
          <a:xfrm>
            <a:off x="3231028" y="2088956"/>
            <a:ext cx="3546161" cy="3309174"/>
            <a:chOff x="3231028" y="2088956"/>
            <a:chExt cx="3546161" cy="330917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AC51BAC-815C-73DE-938E-DFE2AE7EA03E}"/>
                </a:ext>
              </a:extLst>
            </p:cNvPr>
            <p:cNvCxnSpPr/>
            <p:nvPr/>
          </p:nvCxnSpPr>
          <p:spPr>
            <a:xfrm>
              <a:off x="4998018" y="2088956"/>
              <a:ext cx="8010" cy="456977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ecision 36">
              <a:extLst>
                <a:ext uri="{FF2B5EF4-FFF2-40B4-BE49-F238E27FC236}">
                  <a16:creationId xmlns:a16="http://schemas.microsoft.com/office/drawing/2014/main" id="{301D7C7A-D1C0-0782-98A5-28CE3A037BDC}"/>
                </a:ext>
              </a:extLst>
            </p:cNvPr>
            <p:cNvSpPr/>
            <p:nvPr/>
          </p:nvSpPr>
          <p:spPr>
            <a:xfrm>
              <a:off x="4178414" y="2536231"/>
              <a:ext cx="1639209" cy="868852"/>
            </a:xfrm>
            <a:prstGeom prst="flowChartDecision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E07CB3-5FFE-7C70-D373-7D5829C53876}"/>
                </a:ext>
              </a:extLst>
            </p:cNvPr>
            <p:cNvCxnSpPr>
              <a:stCxn id="60" idx="1"/>
            </p:cNvCxnSpPr>
            <p:nvPr/>
          </p:nvCxnSpPr>
          <p:spPr>
            <a:xfrm flipH="1" flipV="1">
              <a:off x="3915815" y="2970657"/>
              <a:ext cx="262600" cy="1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4A0D1C3-9CAC-36F3-44C3-FAC1E8E564F8}"/>
                </a:ext>
              </a:extLst>
            </p:cNvPr>
            <p:cNvCxnSpPr/>
            <p:nvPr/>
          </p:nvCxnSpPr>
          <p:spPr>
            <a:xfrm>
              <a:off x="3915815" y="2986584"/>
              <a:ext cx="0" cy="755786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5CDC3D0-9F77-028E-7E28-48E5943D73C2}"/>
                </a:ext>
              </a:extLst>
            </p:cNvPr>
            <p:cNvCxnSpPr/>
            <p:nvPr/>
          </p:nvCxnSpPr>
          <p:spPr>
            <a:xfrm>
              <a:off x="6092402" y="2994773"/>
              <a:ext cx="0" cy="755786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40BDB9-F9A8-B546-4DC6-B2B236C822AE}"/>
                </a:ext>
              </a:extLst>
            </p:cNvPr>
            <p:cNvCxnSpPr/>
            <p:nvPr/>
          </p:nvCxnSpPr>
          <p:spPr>
            <a:xfrm flipH="1" flipV="1">
              <a:off x="5817623" y="2970656"/>
              <a:ext cx="262600" cy="1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B8A67D-02AC-7D99-BADC-4A085903A44A}"/>
                </a:ext>
              </a:extLst>
            </p:cNvPr>
            <p:cNvSpPr/>
            <p:nvPr/>
          </p:nvSpPr>
          <p:spPr>
            <a:xfrm>
              <a:off x="3231028" y="3742369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C3EC87-86B3-7B61-5F22-940FBB4A81CF}"/>
                </a:ext>
              </a:extLst>
            </p:cNvPr>
            <p:cNvSpPr/>
            <p:nvPr/>
          </p:nvSpPr>
          <p:spPr>
            <a:xfrm>
              <a:off x="5407616" y="3750559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E2E1FF-5DD4-BCC3-2B42-A36C6E75BD27}"/>
                </a:ext>
              </a:extLst>
            </p:cNvPr>
            <p:cNvSpPr/>
            <p:nvPr/>
          </p:nvSpPr>
          <p:spPr>
            <a:xfrm>
              <a:off x="4460020" y="4819684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4197E-4669-07AB-2CF1-9740C4DF87CC}"/>
                </a:ext>
              </a:extLst>
            </p:cNvPr>
            <p:cNvCxnSpPr>
              <a:stCxn id="65" idx="2"/>
            </p:cNvCxnSpPr>
            <p:nvPr/>
          </p:nvCxnSpPr>
          <p:spPr>
            <a:xfrm>
              <a:off x="3915815" y="4320816"/>
              <a:ext cx="0" cy="763975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E833A7-B984-93B8-FA7B-94F085996776}"/>
                </a:ext>
              </a:extLst>
            </p:cNvPr>
            <p:cNvCxnSpPr/>
            <p:nvPr/>
          </p:nvCxnSpPr>
          <p:spPr>
            <a:xfrm>
              <a:off x="6118942" y="4344931"/>
              <a:ext cx="0" cy="763975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B4812E0-322D-0B86-76A1-759E55870931}"/>
                </a:ext>
              </a:extLst>
            </p:cNvPr>
            <p:cNvCxnSpPr>
              <a:endCxn id="67" idx="1"/>
            </p:cNvCxnSpPr>
            <p:nvPr/>
          </p:nvCxnSpPr>
          <p:spPr>
            <a:xfrm>
              <a:off x="3915815" y="5108906"/>
              <a:ext cx="544205" cy="1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7CEF18-D151-0B05-FB96-B7B408222932}"/>
                </a:ext>
              </a:extLst>
            </p:cNvPr>
            <p:cNvCxnSpPr>
              <a:endCxn id="67" idx="3"/>
            </p:cNvCxnSpPr>
            <p:nvPr/>
          </p:nvCxnSpPr>
          <p:spPr>
            <a:xfrm flipH="1" flipV="1">
              <a:off x="5829593" y="5108907"/>
              <a:ext cx="289349" cy="15925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222AC3-49C9-BBD4-363B-E3BE73C811E9}"/>
              </a:ext>
            </a:extLst>
          </p:cNvPr>
          <p:cNvGrpSpPr/>
          <p:nvPr/>
        </p:nvGrpSpPr>
        <p:grpSpPr>
          <a:xfrm>
            <a:off x="7076574" y="1191542"/>
            <a:ext cx="2332408" cy="4867400"/>
            <a:chOff x="7076574" y="1191542"/>
            <a:chExt cx="2332408" cy="4867400"/>
          </a:xfrm>
        </p:grpSpPr>
        <p:grpSp>
          <p:nvGrpSpPr>
            <p:cNvPr id="73" name="Group 72" descr="Iteration">
              <a:extLst>
                <a:ext uri="{FF2B5EF4-FFF2-40B4-BE49-F238E27FC236}">
                  <a16:creationId xmlns:a16="http://schemas.microsoft.com/office/drawing/2014/main" id="{52B3155C-7FC0-C21F-67D8-18F195F55229}"/>
                </a:ext>
              </a:extLst>
            </p:cNvPr>
            <p:cNvGrpSpPr/>
            <p:nvPr/>
          </p:nvGrpSpPr>
          <p:grpSpPr>
            <a:xfrm>
              <a:off x="7076574" y="1191542"/>
              <a:ext cx="2332408" cy="4867400"/>
              <a:chOff x="6575774" y="873782"/>
              <a:chExt cx="2332408" cy="4867400"/>
            </a:xfrm>
            <a:solidFill>
              <a:srgbClr val="BEFFBE"/>
            </a:solidFill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62F492-BF40-438D-5673-CC52C5D8A242}"/>
                  </a:ext>
                </a:extLst>
              </p:cNvPr>
              <p:cNvCxnSpPr/>
              <p:nvPr/>
            </p:nvCxnSpPr>
            <p:spPr>
              <a:xfrm>
                <a:off x="8895433" y="1872398"/>
                <a:ext cx="0" cy="19341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988B266-046D-F11E-E2CD-1736101BE458}"/>
                  </a:ext>
                </a:extLst>
              </p:cNvPr>
              <p:cNvGrpSpPr/>
              <p:nvPr/>
            </p:nvGrpSpPr>
            <p:grpSpPr>
              <a:xfrm>
                <a:off x="6575774" y="873782"/>
                <a:ext cx="2332408" cy="4867400"/>
                <a:chOff x="6533372" y="1408127"/>
                <a:chExt cx="2332408" cy="4867400"/>
              </a:xfrm>
              <a:grpFill/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7B5E42E3-E27E-3C3D-3C12-75A570BFBDF2}"/>
                    </a:ext>
                  </a:extLst>
                </p:cNvPr>
                <p:cNvCxnSpPr/>
                <p:nvPr/>
              </p:nvCxnSpPr>
              <p:spPr>
                <a:xfrm>
                  <a:off x="7675488" y="1408127"/>
                  <a:ext cx="9148" cy="511982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lowchart: Decision 67">
                  <a:extLst>
                    <a:ext uri="{FF2B5EF4-FFF2-40B4-BE49-F238E27FC236}">
                      <a16:creationId xmlns:a16="http://schemas.microsoft.com/office/drawing/2014/main" id="{64A3C0A5-5DA0-4EC3-3E35-EE8A2D6B0D9C}"/>
                    </a:ext>
                  </a:extLst>
                </p:cNvPr>
                <p:cNvSpPr/>
                <p:nvPr/>
              </p:nvSpPr>
              <p:spPr>
                <a:xfrm>
                  <a:off x="6875698" y="1932288"/>
                  <a:ext cx="1656741" cy="973433"/>
                </a:xfrm>
                <a:prstGeom prst="flowChartDecisi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7E6C02A-D1AF-88C8-A086-6A1267B0754C}"/>
                    </a:ext>
                  </a:extLst>
                </p:cNvPr>
                <p:cNvSpPr/>
                <p:nvPr/>
              </p:nvSpPr>
              <p:spPr>
                <a:xfrm>
                  <a:off x="6968193" y="3272548"/>
                  <a:ext cx="1564246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0FAE986-36F7-46CF-7903-94B37CC8F688}"/>
                    </a:ext>
                  </a:extLst>
                </p:cNvPr>
                <p:cNvCxnSpPr/>
                <p:nvPr/>
              </p:nvCxnSpPr>
              <p:spPr>
                <a:xfrm flipH="1">
                  <a:off x="6534263" y="3596584"/>
                  <a:ext cx="431492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C8B3CFD-4FFC-5AC3-64E6-A2816525A4A6}"/>
                    </a:ext>
                  </a:extLst>
                </p:cNvPr>
                <p:cNvCxnSpPr/>
                <p:nvPr/>
              </p:nvCxnSpPr>
              <p:spPr>
                <a:xfrm>
                  <a:off x="6533372" y="2419004"/>
                  <a:ext cx="8985" cy="1159737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5EF2128-D4C8-5A21-1BCB-1404862FC566}"/>
                    </a:ext>
                  </a:extLst>
                </p:cNvPr>
                <p:cNvCxnSpPr>
                  <a:endCxn id="78" idx="1"/>
                </p:cNvCxnSpPr>
                <p:nvPr/>
              </p:nvCxnSpPr>
              <p:spPr>
                <a:xfrm>
                  <a:off x="6542357" y="2419004"/>
                  <a:ext cx="333341" cy="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F56AD90-7DBD-3FFD-A09A-77FC71B01DCD}"/>
                    </a:ext>
                  </a:extLst>
                </p:cNvPr>
                <p:cNvCxnSpPr>
                  <a:stCxn id="78" idx="3"/>
                </p:cNvCxnSpPr>
                <p:nvPr/>
              </p:nvCxnSpPr>
              <p:spPr>
                <a:xfrm flipV="1">
                  <a:off x="8532439" y="2419004"/>
                  <a:ext cx="333341" cy="1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679F6CB-32FA-8A0E-624A-1F9CCF5ED941}"/>
                    </a:ext>
                  </a:extLst>
                </p:cNvPr>
                <p:cNvCxnSpPr/>
                <p:nvPr/>
              </p:nvCxnSpPr>
              <p:spPr>
                <a:xfrm flipH="1">
                  <a:off x="7750316" y="4353174"/>
                  <a:ext cx="1115464" cy="23817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C1A1239-9382-AFA0-D2ED-977BB686B1CD}"/>
                    </a:ext>
                  </a:extLst>
                </p:cNvPr>
                <p:cNvCxnSpPr/>
                <p:nvPr/>
              </p:nvCxnSpPr>
              <p:spPr>
                <a:xfrm>
                  <a:off x="7750316" y="4353174"/>
                  <a:ext cx="0" cy="638897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7F77A21-747C-B86D-9F88-F115B2457EC5}"/>
                    </a:ext>
                  </a:extLst>
                </p:cNvPr>
                <p:cNvSpPr/>
                <p:nvPr/>
              </p:nvSpPr>
              <p:spPr>
                <a:xfrm>
                  <a:off x="6968193" y="4988558"/>
                  <a:ext cx="1564246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37B915C6-CB96-226E-6A95-99496F8E35E2}"/>
                    </a:ext>
                  </a:extLst>
                </p:cNvPr>
                <p:cNvCxnSpPr/>
                <p:nvPr/>
              </p:nvCxnSpPr>
              <p:spPr>
                <a:xfrm>
                  <a:off x="7750316" y="5636630"/>
                  <a:ext cx="0" cy="638897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06CCC74-66C4-BD0C-2696-1AFE490AC990}"/>
                </a:ext>
              </a:extLst>
            </p:cNvPr>
            <p:cNvCxnSpPr/>
            <p:nvPr/>
          </p:nvCxnSpPr>
          <p:spPr>
            <a:xfrm>
              <a:off x="8236891" y="2618046"/>
              <a:ext cx="8010" cy="456977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4E75810-5AC8-01A3-835C-746629085FC6}"/>
              </a:ext>
            </a:extLst>
          </p:cNvPr>
          <p:cNvSpPr/>
          <p:nvPr/>
        </p:nvSpPr>
        <p:spPr bwMode="auto">
          <a:xfrm>
            <a:off x="3008784" y="1703524"/>
            <a:ext cx="4175358" cy="4533788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86D231-B40C-A1E0-F15D-5F5E344D2386}"/>
              </a:ext>
            </a:extLst>
          </p:cNvPr>
          <p:cNvGrpSpPr/>
          <p:nvPr/>
        </p:nvGrpSpPr>
        <p:grpSpPr>
          <a:xfrm>
            <a:off x="1059542" y="1844824"/>
            <a:ext cx="1409375" cy="3888432"/>
            <a:chOff x="1059542" y="1844824"/>
            <a:chExt cx="1409375" cy="388843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4EF14B-53DB-B7D3-3318-FFC03BA4ECE7}"/>
                </a:ext>
              </a:extLst>
            </p:cNvPr>
            <p:cNvSpPr/>
            <p:nvPr/>
          </p:nvSpPr>
          <p:spPr>
            <a:xfrm>
              <a:off x="1059542" y="2333088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12DABA-6FF9-C447-28F2-A2B58BA81A23}"/>
                </a:ext>
              </a:extLst>
            </p:cNvPr>
            <p:cNvSpPr/>
            <p:nvPr/>
          </p:nvSpPr>
          <p:spPr>
            <a:xfrm>
              <a:off x="1059542" y="3462171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D82266A-608C-505B-1721-CAD13947DF0F}"/>
                </a:ext>
              </a:extLst>
            </p:cNvPr>
            <p:cNvSpPr/>
            <p:nvPr/>
          </p:nvSpPr>
          <p:spPr>
            <a:xfrm>
              <a:off x="1059542" y="4634869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7AEB7FD-6120-787B-2673-B4180EA2A40F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1844824"/>
              <a:ext cx="4122" cy="488264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ED2B0B6-0117-5649-86F7-2592CD743774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2973907"/>
              <a:ext cx="8242" cy="488264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825CB8-E6DB-C322-A108-65AB84B713DA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764230" y="4080220"/>
              <a:ext cx="4120" cy="554649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67AFB9-01B3-5879-BEC9-87B605EE6EFA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5252918"/>
              <a:ext cx="0" cy="480338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92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2C23-9CE3-E7F2-235E-679A73D5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If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3222-8BCC-EEF3-E13D-0F47923717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7173-088E-369A-66C5-F42595EB7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5306-8A52-11D9-6B5E-D048FD2AF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A3D9505-A727-6F6B-E88B-FC2438638030}"/>
              </a:ext>
            </a:extLst>
          </p:cNvPr>
          <p:cNvSpPr txBox="1">
            <a:spLocks/>
          </p:cNvSpPr>
          <p:nvPr/>
        </p:nvSpPr>
        <p:spPr bwMode="auto">
          <a:xfrm>
            <a:off x="6710555" y="5236091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latin typeface="Georgia"/>
              </a:rPr>
              <a:t>Flowchart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grpSp>
        <p:nvGrpSpPr>
          <p:cNvPr id="21" name="Group 20" descr="flow chart version of pseudocode">
            <a:extLst>
              <a:ext uri="{FF2B5EF4-FFF2-40B4-BE49-F238E27FC236}">
                <a16:creationId xmlns:a16="http://schemas.microsoft.com/office/drawing/2014/main" id="{428CAC77-9D30-5873-DEBC-68EF1525BFFE}"/>
              </a:ext>
            </a:extLst>
          </p:cNvPr>
          <p:cNvGrpSpPr/>
          <p:nvPr/>
        </p:nvGrpSpPr>
        <p:grpSpPr>
          <a:xfrm>
            <a:off x="5052249" y="1545206"/>
            <a:ext cx="3395149" cy="3482045"/>
            <a:chOff x="4175681" y="548679"/>
            <a:chExt cx="3935484" cy="4202126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6C66987C-C8F6-A186-B9D5-551D6316578D}"/>
                </a:ext>
              </a:extLst>
            </p:cNvPr>
            <p:cNvSpPr/>
            <p:nvPr/>
          </p:nvSpPr>
          <p:spPr>
            <a:xfrm flipH="1">
              <a:off x="6022933" y="931407"/>
              <a:ext cx="2088232" cy="1780752"/>
            </a:xfrm>
            <a:prstGeom prst="diamond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the test true?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132EDB-CAA0-24C8-F575-9ECDEE5128C3}"/>
                </a:ext>
              </a:extLst>
            </p:cNvPr>
            <p:cNvSpPr/>
            <p:nvPr/>
          </p:nvSpPr>
          <p:spPr>
            <a:xfrm>
              <a:off x="6091493" y="3948738"/>
              <a:ext cx="1951112" cy="80206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Carry on from here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94AC91-9A0B-EFDB-77C4-517DF8D36188}"/>
                </a:ext>
              </a:extLst>
            </p:cNvPr>
            <p:cNvSpPr/>
            <p:nvPr/>
          </p:nvSpPr>
          <p:spPr>
            <a:xfrm>
              <a:off x="4175681" y="2306389"/>
              <a:ext cx="1728192" cy="90097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Execute the conditional statement(s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8BAAB6-3C55-18F9-92AF-F90A464E8709}"/>
                </a:ext>
              </a:extLst>
            </p:cNvPr>
            <p:cNvCxnSpPr/>
            <p:nvPr/>
          </p:nvCxnSpPr>
          <p:spPr>
            <a:xfrm flipV="1">
              <a:off x="5039777" y="1784887"/>
              <a:ext cx="1008112" cy="1893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2B0B8B-7753-FC00-7DE9-1EC26A17C9D4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5039777" y="1821783"/>
              <a:ext cx="0" cy="484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4023BA-40AC-CA3C-3CA3-E54B8B25C073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7067049" y="548679"/>
              <a:ext cx="0" cy="38272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9EF240-ED19-4C50-2FDA-05A43D28B65A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7067049" y="2755805"/>
              <a:ext cx="0" cy="1192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09C513-779A-B27B-799B-A80199FB6F47}"/>
                </a:ext>
              </a:extLst>
            </p:cNvPr>
            <p:cNvSpPr txBox="1"/>
            <p:nvPr/>
          </p:nvSpPr>
          <p:spPr>
            <a:xfrm>
              <a:off x="5385398" y="1397679"/>
              <a:ext cx="60099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1FEA6B-7776-771B-0B08-5EFB3DD3A87F}"/>
                </a:ext>
              </a:extLst>
            </p:cNvPr>
            <p:cNvSpPr txBox="1"/>
            <p:nvPr/>
          </p:nvSpPr>
          <p:spPr>
            <a:xfrm>
              <a:off x="7171516" y="2821335"/>
              <a:ext cx="51693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D74146-4CF6-480E-0CC2-385F4FFF7C18}"/>
                </a:ext>
              </a:extLst>
            </p:cNvPr>
            <p:cNvCxnSpPr/>
            <p:nvPr/>
          </p:nvCxnSpPr>
          <p:spPr>
            <a:xfrm flipV="1">
              <a:off x="5039777" y="3478288"/>
              <a:ext cx="2027272" cy="2272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048F1A-3EDC-A4F0-1689-78075727F529}"/>
              </a:ext>
            </a:extLst>
          </p:cNvPr>
          <p:cNvCxnSpPr/>
          <p:nvPr/>
        </p:nvCxnSpPr>
        <p:spPr>
          <a:xfrm>
            <a:off x="5797705" y="3748298"/>
            <a:ext cx="0" cy="2709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4695F67-455C-7A49-B577-12D8FE77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2C23-9CE3-E7F2-235E-679A73D5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If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3222-8BCC-EEF3-E13D-0F47923717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7173-088E-369A-66C5-F42595EB7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5306-8A52-11D9-6B5E-D048FD2AF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A3D9505-A727-6F6B-E88B-FC2438638030}"/>
              </a:ext>
            </a:extLst>
          </p:cNvPr>
          <p:cNvSpPr txBox="1">
            <a:spLocks/>
          </p:cNvSpPr>
          <p:nvPr/>
        </p:nvSpPr>
        <p:spPr bwMode="auto">
          <a:xfrm>
            <a:off x="6710555" y="5236091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latin typeface="Georgia"/>
              </a:rPr>
              <a:t>Flowchart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grpSp>
        <p:nvGrpSpPr>
          <p:cNvPr id="21" name="Group 20" descr="flow chart version of pseudocode">
            <a:extLst>
              <a:ext uri="{FF2B5EF4-FFF2-40B4-BE49-F238E27FC236}">
                <a16:creationId xmlns:a16="http://schemas.microsoft.com/office/drawing/2014/main" id="{428CAC77-9D30-5873-DEBC-68EF1525BFFE}"/>
              </a:ext>
            </a:extLst>
          </p:cNvPr>
          <p:cNvGrpSpPr/>
          <p:nvPr/>
        </p:nvGrpSpPr>
        <p:grpSpPr>
          <a:xfrm>
            <a:off x="5052249" y="1545206"/>
            <a:ext cx="3395149" cy="3482045"/>
            <a:chOff x="4175681" y="548679"/>
            <a:chExt cx="3935484" cy="4202126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6C66987C-C8F6-A186-B9D5-551D6316578D}"/>
                </a:ext>
              </a:extLst>
            </p:cNvPr>
            <p:cNvSpPr/>
            <p:nvPr/>
          </p:nvSpPr>
          <p:spPr>
            <a:xfrm flipH="1">
              <a:off x="6022933" y="931407"/>
              <a:ext cx="2088232" cy="1780752"/>
            </a:xfrm>
            <a:prstGeom prst="diamond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the test true?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132EDB-CAA0-24C8-F575-9ECDEE5128C3}"/>
                </a:ext>
              </a:extLst>
            </p:cNvPr>
            <p:cNvSpPr/>
            <p:nvPr/>
          </p:nvSpPr>
          <p:spPr>
            <a:xfrm>
              <a:off x="6091493" y="3948738"/>
              <a:ext cx="1951112" cy="80206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Carry on from here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94AC91-9A0B-EFDB-77C4-517DF8D36188}"/>
                </a:ext>
              </a:extLst>
            </p:cNvPr>
            <p:cNvSpPr/>
            <p:nvPr/>
          </p:nvSpPr>
          <p:spPr>
            <a:xfrm>
              <a:off x="4175681" y="2306389"/>
              <a:ext cx="1728192" cy="90097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Execute the conditional statement(s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8BAAB6-3C55-18F9-92AF-F90A464E8709}"/>
                </a:ext>
              </a:extLst>
            </p:cNvPr>
            <p:cNvCxnSpPr/>
            <p:nvPr/>
          </p:nvCxnSpPr>
          <p:spPr>
            <a:xfrm flipV="1">
              <a:off x="5039777" y="1784887"/>
              <a:ext cx="1008112" cy="1893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2B0B8B-7753-FC00-7DE9-1EC26A17C9D4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5039777" y="1821783"/>
              <a:ext cx="0" cy="484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4023BA-40AC-CA3C-3CA3-E54B8B25C073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7067049" y="548679"/>
              <a:ext cx="0" cy="38272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9EF240-ED19-4C50-2FDA-05A43D28B65A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7067049" y="2755805"/>
              <a:ext cx="0" cy="1192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09C513-779A-B27B-799B-A80199FB6F47}"/>
                </a:ext>
              </a:extLst>
            </p:cNvPr>
            <p:cNvSpPr txBox="1"/>
            <p:nvPr/>
          </p:nvSpPr>
          <p:spPr>
            <a:xfrm>
              <a:off x="5385398" y="1397679"/>
              <a:ext cx="60099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1FEA6B-7776-771B-0B08-5EFB3DD3A87F}"/>
                </a:ext>
              </a:extLst>
            </p:cNvPr>
            <p:cNvSpPr txBox="1"/>
            <p:nvPr/>
          </p:nvSpPr>
          <p:spPr>
            <a:xfrm>
              <a:off x="7171516" y="2821335"/>
              <a:ext cx="51693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D74146-4CF6-480E-0CC2-385F4FFF7C18}"/>
                </a:ext>
              </a:extLst>
            </p:cNvPr>
            <p:cNvCxnSpPr/>
            <p:nvPr/>
          </p:nvCxnSpPr>
          <p:spPr>
            <a:xfrm flipV="1">
              <a:off x="5039777" y="3478288"/>
              <a:ext cx="2027272" cy="2272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048F1A-3EDC-A4F0-1689-78075727F529}"/>
              </a:ext>
            </a:extLst>
          </p:cNvPr>
          <p:cNvCxnSpPr/>
          <p:nvPr/>
        </p:nvCxnSpPr>
        <p:spPr>
          <a:xfrm>
            <a:off x="5797705" y="3748298"/>
            <a:ext cx="0" cy="2709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2132-A541-0C09-81A8-1F5E3C3502EC}"/>
              </a:ext>
            </a:extLst>
          </p:cNvPr>
          <p:cNvSpPr txBox="1">
            <a:spLocks/>
          </p:cNvSpPr>
          <p:nvPr/>
        </p:nvSpPr>
        <p:spPr bwMode="auto">
          <a:xfrm>
            <a:off x="1635316" y="3428417"/>
            <a:ext cx="2494388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64"/>
              </a:spcBef>
              <a:spcAft>
                <a:spcPts val="0"/>
              </a:spcAft>
            </a:pPr>
            <a:r>
              <a:rPr lang="en-GB" sz="3200" dirty="0">
                <a:latin typeface="Georgia"/>
              </a:rPr>
              <a:t>Python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D380BF-7A14-68B1-BF4E-AA6D2961BE8B}"/>
              </a:ext>
            </a:extLst>
          </p:cNvPr>
          <p:cNvSpPr/>
          <p:nvPr/>
        </p:nvSpPr>
        <p:spPr>
          <a:xfrm>
            <a:off x="509530" y="4536297"/>
            <a:ext cx="51714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 some condition evaluates to true&gt; :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execute the controlled statement(s)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print('Carry on from here')</a:t>
            </a:r>
          </a:p>
        </p:txBody>
      </p:sp>
    </p:spTree>
    <p:extLst>
      <p:ext uri="{BB962C8B-B14F-4D97-AF65-F5344CB8AC3E}">
        <p14:creationId xmlns:p14="http://schemas.microsoft.com/office/powerpoint/2010/main" val="64455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2C23-9CE3-E7F2-235E-679A73D5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If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3222-8BCC-EEF3-E13D-0F47923717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7173-088E-369A-66C5-F42595EB7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5306-8A52-11D9-6B5E-D048FD2AF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A3D9505-A727-6F6B-E88B-FC2438638030}"/>
              </a:ext>
            </a:extLst>
          </p:cNvPr>
          <p:cNvSpPr txBox="1">
            <a:spLocks/>
          </p:cNvSpPr>
          <p:nvPr/>
        </p:nvSpPr>
        <p:spPr bwMode="auto">
          <a:xfrm>
            <a:off x="6710555" y="5236091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latin typeface="Georgia"/>
              </a:rPr>
              <a:t>Flowchart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grpSp>
        <p:nvGrpSpPr>
          <p:cNvPr id="21" name="Group 20" descr="flow chart version of pseudocode">
            <a:extLst>
              <a:ext uri="{FF2B5EF4-FFF2-40B4-BE49-F238E27FC236}">
                <a16:creationId xmlns:a16="http://schemas.microsoft.com/office/drawing/2014/main" id="{428CAC77-9D30-5873-DEBC-68EF1525BFFE}"/>
              </a:ext>
            </a:extLst>
          </p:cNvPr>
          <p:cNvGrpSpPr/>
          <p:nvPr/>
        </p:nvGrpSpPr>
        <p:grpSpPr>
          <a:xfrm>
            <a:off x="5052249" y="1545206"/>
            <a:ext cx="3395149" cy="3482045"/>
            <a:chOff x="4175681" y="548679"/>
            <a:chExt cx="3935484" cy="4202126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6C66987C-C8F6-A186-B9D5-551D6316578D}"/>
                </a:ext>
              </a:extLst>
            </p:cNvPr>
            <p:cNvSpPr/>
            <p:nvPr/>
          </p:nvSpPr>
          <p:spPr>
            <a:xfrm flipH="1">
              <a:off x="6022933" y="931407"/>
              <a:ext cx="2088232" cy="1780752"/>
            </a:xfrm>
            <a:prstGeom prst="diamond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the test true?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132EDB-CAA0-24C8-F575-9ECDEE5128C3}"/>
                </a:ext>
              </a:extLst>
            </p:cNvPr>
            <p:cNvSpPr/>
            <p:nvPr/>
          </p:nvSpPr>
          <p:spPr>
            <a:xfrm>
              <a:off x="6091493" y="3948738"/>
              <a:ext cx="1951112" cy="80206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Carry on from here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94AC91-9A0B-EFDB-77C4-517DF8D36188}"/>
                </a:ext>
              </a:extLst>
            </p:cNvPr>
            <p:cNvSpPr/>
            <p:nvPr/>
          </p:nvSpPr>
          <p:spPr>
            <a:xfrm>
              <a:off x="4175681" y="2306389"/>
              <a:ext cx="1728192" cy="90097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Execute the conditional statement(s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8BAAB6-3C55-18F9-92AF-F90A464E8709}"/>
                </a:ext>
              </a:extLst>
            </p:cNvPr>
            <p:cNvCxnSpPr/>
            <p:nvPr/>
          </p:nvCxnSpPr>
          <p:spPr>
            <a:xfrm flipV="1">
              <a:off x="5039777" y="1784887"/>
              <a:ext cx="1008112" cy="1893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2B0B8B-7753-FC00-7DE9-1EC26A17C9D4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5039777" y="1821783"/>
              <a:ext cx="0" cy="484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4023BA-40AC-CA3C-3CA3-E54B8B25C073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7067049" y="548679"/>
              <a:ext cx="0" cy="38272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9EF240-ED19-4C50-2FDA-05A43D28B65A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7067049" y="2755805"/>
              <a:ext cx="0" cy="1192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09C513-779A-B27B-799B-A80199FB6F47}"/>
                </a:ext>
              </a:extLst>
            </p:cNvPr>
            <p:cNvSpPr txBox="1"/>
            <p:nvPr/>
          </p:nvSpPr>
          <p:spPr>
            <a:xfrm>
              <a:off x="5385398" y="1397679"/>
              <a:ext cx="60099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1FEA6B-7776-771B-0B08-5EFB3DD3A87F}"/>
                </a:ext>
              </a:extLst>
            </p:cNvPr>
            <p:cNvSpPr txBox="1"/>
            <p:nvPr/>
          </p:nvSpPr>
          <p:spPr>
            <a:xfrm>
              <a:off x="7171516" y="2821335"/>
              <a:ext cx="516930" cy="40856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D74146-4CF6-480E-0CC2-385F4FFF7C18}"/>
                </a:ext>
              </a:extLst>
            </p:cNvPr>
            <p:cNvCxnSpPr/>
            <p:nvPr/>
          </p:nvCxnSpPr>
          <p:spPr>
            <a:xfrm flipV="1">
              <a:off x="5039777" y="3478288"/>
              <a:ext cx="2027272" cy="2272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048F1A-3EDC-A4F0-1689-78075727F529}"/>
              </a:ext>
            </a:extLst>
          </p:cNvPr>
          <p:cNvCxnSpPr/>
          <p:nvPr/>
        </p:nvCxnSpPr>
        <p:spPr>
          <a:xfrm>
            <a:off x="5797705" y="3748298"/>
            <a:ext cx="0" cy="2709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2132-A541-0C09-81A8-1F5E3C3502EC}"/>
              </a:ext>
            </a:extLst>
          </p:cNvPr>
          <p:cNvSpPr txBox="1">
            <a:spLocks/>
          </p:cNvSpPr>
          <p:nvPr/>
        </p:nvSpPr>
        <p:spPr bwMode="auto">
          <a:xfrm>
            <a:off x="1635316" y="3428417"/>
            <a:ext cx="2494388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64"/>
              </a:spcBef>
              <a:spcAft>
                <a:spcPts val="0"/>
              </a:spcAft>
            </a:pPr>
            <a:r>
              <a:rPr lang="en-GB" sz="3200" dirty="0">
                <a:latin typeface="Georgia"/>
              </a:rPr>
              <a:t>Python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D380BF-7A14-68B1-BF4E-AA6D2961BE8B}"/>
              </a:ext>
            </a:extLst>
          </p:cNvPr>
          <p:cNvSpPr/>
          <p:nvPr/>
        </p:nvSpPr>
        <p:spPr>
          <a:xfrm>
            <a:off x="509530" y="4536297"/>
            <a:ext cx="51714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 some condition evaluates to true&gt; :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execute the controlled statement(s)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print('Carry on from here')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C7792-FEFC-9484-4AC7-7B982394DEC7}"/>
              </a:ext>
            </a:extLst>
          </p:cNvPr>
          <p:cNvGrpSpPr/>
          <p:nvPr/>
        </p:nvGrpSpPr>
        <p:grpSpPr>
          <a:xfrm>
            <a:off x="4427990" y="4308810"/>
            <a:ext cx="1978746" cy="1094736"/>
            <a:chOff x="6496364" y="4671834"/>
            <a:chExt cx="1978746" cy="109473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72A5CDA-63CF-D7C0-1165-DC074A90EE6B}"/>
                </a:ext>
              </a:extLst>
            </p:cNvPr>
            <p:cNvSpPr/>
            <p:nvPr/>
          </p:nvSpPr>
          <p:spPr>
            <a:xfrm>
              <a:off x="6496364" y="4671834"/>
              <a:ext cx="559615" cy="683937"/>
            </a:xfrm>
            <a:custGeom>
              <a:avLst/>
              <a:gdLst>
                <a:gd name="connsiteX0" fmla="*/ 459607 w 559615"/>
                <a:gd name="connsiteY0" fmla="*/ 177752 h 683937"/>
                <a:gd name="connsiteX1" fmla="*/ 459607 w 559615"/>
                <a:gd name="connsiteY1" fmla="*/ 177752 h 683937"/>
                <a:gd name="connsiteX2" fmla="*/ 35065 w 559615"/>
                <a:gd name="connsiteY2" fmla="*/ 96109 h 683937"/>
                <a:gd name="connsiteX3" fmla="*/ 51393 w 559615"/>
                <a:gd name="connsiteY3" fmla="*/ 471666 h 683937"/>
                <a:gd name="connsiteX4" fmla="*/ 149365 w 559615"/>
                <a:gd name="connsiteY4" fmla="*/ 602295 h 683937"/>
                <a:gd name="connsiteX5" fmla="*/ 214679 w 559615"/>
                <a:gd name="connsiteY5" fmla="*/ 634952 h 683937"/>
                <a:gd name="connsiteX6" fmla="*/ 312650 w 559615"/>
                <a:gd name="connsiteY6" fmla="*/ 683937 h 683937"/>
                <a:gd name="connsiteX7" fmla="*/ 475936 w 559615"/>
                <a:gd name="connsiteY7" fmla="*/ 667609 h 683937"/>
                <a:gd name="connsiteX8" fmla="*/ 508593 w 559615"/>
                <a:gd name="connsiteY8" fmla="*/ 618623 h 683937"/>
                <a:gd name="connsiteX9" fmla="*/ 557579 w 559615"/>
                <a:gd name="connsiteY9" fmla="*/ 520652 h 683937"/>
                <a:gd name="connsiteX10" fmla="*/ 541250 w 559615"/>
                <a:gd name="connsiteY10" fmla="*/ 226737 h 683937"/>
                <a:gd name="connsiteX11" fmla="*/ 443279 w 559615"/>
                <a:gd name="connsiteY11" fmla="*/ 194080 h 683937"/>
                <a:gd name="connsiteX12" fmla="*/ 394293 w 559615"/>
                <a:gd name="connsiteY12" fmla="*/ 177752 h 683937"/>
                <a:gd name="connsiteX13" fmla="*/ 394293 w 559615"/>
                <a:gd name="connsiteY13" fmla="*/ 145095 h 683937"/>
                <a:gd name="connsiteX14" fmla="*/ 459607 w 559615"/>
                <a:gd name="connsiteY14" fmla="*/ 177752 h 6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9615" h="683937">
                  <a:moveTo>
                    <a:pt x="459607" y="177752"/>
                  </a:moveTo>
                  <a:lnTo>
                    <a:pt x="459607" y="177752"/>
                  </a:lnTo>
                  <a:cubicBezTo>
                    <a:pt x="369222" y="87366"/>
                    <a:pt x="207980" y="-122311"/>
                    <a:pt x="35065" y="96109"/>
                  </a:cubicBezTo>
                  <a:cubicBezTo>
                    <a:pt x="-42712" y="194353"/>
                    <a:pt x="30103" y="348184"/>
                    <a:pt x="51393" y="471666"/>
                  </a:cubicBezTo>
                  <a:cubicBezTo>
                    <a:pt x="53381" y="483199"/>
                    <a:pt x="117143" y="580813"/>
                    <a:pt x="149365" y="602295"/>
                  </a:cubicBezTo>
                  <a:cubicBezTo>
                    <a:pt x="169618" y="615797"/>
                    <a:pt x="193545" y="622875"/>
                    <a:pt x="214679" y="634952"/>
                  </a:cubicBezTo>
                  <a:cubicBezTo>
                    <a:pt x="303307" y="685596"/>
                    <a:pt x="222840" y="654001"/>
                    <a:pt x="312650" y="683937"/>
                  </a:cubicBezTo>
                  <a:cubicBezTo>
                    <a:pt x="367079" y="678494"/>
                    <a:pt x="424043" y="684907"/>
                    <a:pt x="475936" y="667609"/>
                  </a:cubicBezTo>
                  <a:cubicBezTo>
                    <a:pt x="494553" y="661403"/>
                    <a:pt x="499817" y="636176"/>
                    <a:pt x="508593" y="618623"/>
                  </a:cubicBezTo>
                  <a:cubicBezTo>
                    <a:pt x="576193" y="483422"/>
                    <a:pt x="463993" y="661030"/>
                    <a:pt x="557579" y="520652"/>
                  </a:cubicBezTo>
                  <a:cubicBezTo>
                    <a:pt x="552136" y="422680"/>
                    <a:pt x="573665" y="319351"/>
                    <a:pt x="541250" y="226737"/>
                  </a:cubicBezTo>
                  <a:cubicBezTo>
                    <a:pt x="529878" y="194246"/>
                    <a:pt x="475936" y="204966"/>
                    <a:pt x="443279" y="194080"/>
                  </a:cubicBezTo>
                  <a:cubicBezTo>
                    <a:pt x="426950" y="188637"/>
                    <a:pt x="394293" y="194964"/>
                    <a:pt x="394293" y="177752"/>
                  </a:cubicBezTo>
                  <a:lnTo>
                    <a:pt x="394293" y="145095"/>
                  </a:lnTo>
                  <a:lnTo>
                    <a:pt x="459607" y="177752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7C2188-9260-FD7F-48B1-75F8E984EB5F}"/>
                </a:ext>
              </a:extLst>
            </p:cNvPr>
            <p:cNvSpPr txBox="1"/>
            <p:nvPr/>
          </p:nvSpPr>
          <p:spPr>
            <a:xfrm>
              <a:off x="7055979" y="5120239"/>
              <a:ext cx="1419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and the colon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F88C4D-A59A-1600-837F-39C743C3B050}"/>
              </a:ext>
            </a:extLst>
          </p:cNvPr>
          <p:cNvGrpSpPr/>
          <p:nvPr/>
        </p:nvGrpSpPr>
        <p:grpSpPr>
          <a:xfrm>
            <a:off x="305891" y="5110658"/>
            <a:ext cx="2664295" cy="1043109"/>
            <a:chOff x="567611" y="5467024"/>
            <a:chExt cx="3074401" cy="1056971"/>
          </a:xfrm>
        </p:grpSpPr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01C48AF5-0435-271B-E09A-1B3C4699B276}"/>
                </a:ext>
              </a:extLst>
            </p:cNvPr>
            <p:cNvSpPr/>
            <p:nvPr/>
          </p:nvSpPr>
          <p:spPr>
            <a:xfrm rot="2700000">
              <a:off x="814499" y="5220136"/>
              <a:ext cx="484632" cy="978408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AD91-A30B-AADD-9EBC-9D6E29B2FC0B}"/>
                </a:ext>
              </a:extLst>
            </p:cNvPr>
            <p:cNvSpPr txBox="1"/>
            <p:nvPr/>
          </p:nvSpPr>
          <p:spPr>
            <a:xfrm>
              <a:off x="899591" y="6149755"/>
              <a:ext cx="2742421" cy="37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Note the indentation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61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structure - </a:t>
            </a:r>
            <a:r>
              <a:rPr lang="en-US" sz="2400" dirty="0">
                <a:solidFill>
                  <a:srgbClr val="0000FF"/>
                </a:solidFill>
              </a:rPr>
              <a:t>note indentation</a:t>
            </a:r>
          </a:p>
          <a:p>
            <a:pPr lvl="3"/>
            <a:endParaRPr lang="en-US" sz="850" dirty="0"/>
          </a:p>
          <a:p>
            <a:pPr lvl="3"/>
            <a:endParaRPr lang="en-US" sz="850" dirty="0"/>
          </a:p>
          <a:p>
            <a:pPr lvl="3"/>
            <a:endParaRPr lang="en-US" sz="1400" dirty="0"/>
          </a:p>
          <a:p>
            <a:pPr lvl="1"/>
            <a:r>
              <a:rPr lang="en-US" sz="2000" dirty="0"/>
              <a:t>Simple example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Extending 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1528576" y="2195695"/>
            <a:ext cx="424847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&lt;condition-evaluating-to-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490" y="6458117"/>
            <a:ext cx="2309680" cy="333375"/>
          </a:xfrm>
        </p:spPr>
        <p:txBody>
          <a:bodyPr/>
          <a:lstStyle/>
          <a:p>
            <a:r>
              <a:rPr lang="en-GB" altLang="en-US"/>
              <a:t>27/04/23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5410" y="6458117"/>
            <a:ext cx="3135180" cy="333375"/>
          </a:xfrm>
        </p:spPr>
        <p:txBody>
          <a:bodyPr/>
          <a:lstStyle/>
          <a:p>
            <a:r>
              <a:rPr lang="en-US" altLang="en-US"/>
              <a:t>Conditionals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F135A-5CA3-0B41-9274-8231D6AF81B9}"/>
              </a:ext>
            </a:extLst>
          </p:cNvPr>
          <p:cNvSpPr txBox="1"/>
          <p:nvPr/>
        </p:nvSpPr>
        <p:spPr>
          <a:xfrm>
            <a:off x="1547270" y="3375964"/>
            <a:ext cx="42484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a number: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 positive'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5500429" y="3722511"/>
            <a:ext cx="2681336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 number: </a:t>
            </a:r>
            <a:r>
              <a:rPr lang="en-GB" sz="1400" i="1" dirty="0">
                <a:solidFill>
                  <a:schemeClr val="tx1"/>
                </a:solidFill>
              </a:rPr>
              <a:t>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1  is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33445-FD97-BC4F-9F96-3BC94F9A9D88}"/>
              </a:ext>
            </a:extLst>
          </p:cNvPr>
          <p:cNvSpPr txBox="1"/>
          <p:nvPr/>
        </p:nvSpPr>
        <p:spPr>
          <a:xfrm>
            <a:off x="1547270" y="4768404"/>
            <a:ext cx="511256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another number: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 positive'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'squared is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'Bye'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9BFB-B151-1D49-8974-99B99DCF4DD1}"/>
              </a:ext>
            </a:extLst>
          </p:cNvPr>
          <p:cNvSpPr txBox="1"/>
          <p:nvPr/>
        </p:nvSpPr>
        <p:spPr>
          <a:xfrm>
            <a:off x="6080218" y="5570582"/>
            <a:ext cx="2424691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another number: </a:t>
            </a:r>
            <a:r>
              <a:rPr lang="en-GB" sz="1400" i="1" dirty="0">
                <a:solidFill>
                  <a:schemeClr val="tx1"/>
                </a:solidFill>
              </a:rPr>
              <a:t>2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2  is positive</a:t>
            </a:r>
          </a:p>
          <a:p>
            <a:r>
              <a:rPr lang="en-GB" sz="1400" dirty="0">
                <a:solidFill>
                  <a:schemeClr val="tx1"/>
                </a:solidFill>
              </a:rPr>
              <a:t>2  squared is  4</a:t>
            </a:r>
          </a:p>
          <a:p>
            <a:r>
              <a:rPr lang="en-GB" sz="1400" dirty="0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9D62F-5455-D0D7-FD4F-7E6A4F671D2E}"/>
              </a:ext>
            </a:extLst>
          </p:cNvPr>
          <p:cNvSpPr txBox="1"/>
          <p:nvPr/>
        </p:nvSpPr>
        <p:spPr>
          <a:xfrm>
            <a:off x="6393160" y="568848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Layout is key in Python;</a:t>
            </a:r>
          </a:p>
          <a:p>
            <a:r>
              <a:rPr lang="en-GB" dirty="0">
                <a:solidFill>
                  <a:srgbClr val="0000FF"/>
                </a:solidFill>
              </a:rPr>
              <a:t>It helps define structure of </a:t>
            </a:r>
            <a:r>
              <a:rPr lang="en-GB" dirty="0" err="1">
                <a:solidFill>
                  <a:srgbClr val="0000FF"/>
                </a:solidFill>
              </a:rPr>
              <a:t>pgm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13" name="Picture 12" descr="Light bulb ideas - Free Stock Photo by Merelize on Stockvault.net">
            <a:extLst>
              <a:ext uri="{FF2B5EF4-FFF2-40B4-BE49-F238E27FC236}">
                <a16:creationId xmlns:a16="http://schemas.microsoft.com/office/drawing/2014/main" id="{F9C5CDD8-70DC-1A20-1464-F806FED2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42" y="519936"/>
            <a:ext cx="666660" cy="6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D92-969C-5380-E3EA-6DC79D1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/ Else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8808-97B8-996C-9A51-5E5B3CA142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C156-7888-CF25-B7C2-D90E07BBAF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F783-2DAE-BDED-2A27-8FDBD377A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Flowchart: Decision 5" descr="flow chart version of pseudocode">
            <a:extLst>
              <a:ext uri="{FF2B5EF4-FFF2-40B4-BE49-F238E27FC236}">
                <a16:creationId xmlns:a16="http://schemas.microsoft.com/office/drawing/2014/main" id="{BD4C78AC-13D5-2382-250C-EBAED5BA40BE}"/>
              </a:ext>
            </a:extLst>
          </p:cNvPr>
          <p:cNvSpPr/>
          <p:nvPr/>
        </p:nvSpPr>
        <p:spPr>
          <a:xfrm>
            <a:off x="6568603" y="2575805"/>
            <a:ext cx="1512168" cy="1296144"/>
          </a:xfrm>
          <a:prstGeom prst="flowChartDecision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test true?</a:t>
            </a:r>
          </a:p>
        </p:txBody>
      </p:sp>
      <p:sp>
        <p:nvSpPr>
          <p:cNvPr id="8" name="Flowchart: Process 11">
            <a:extLst>
              <a:ext uri="{FF2B5EF4-FFF2-40B4-BE49-F238E27FC236}">
                <a16:creationId xmlns:a16="http://schemas.microsoft.com/office/drawing/2014/main" id="{633F49CB-7542-89E8-2E8D-A4BEDB1992DB}"/>
              </a:ext>
            </a:extLst>
          </p:cNvPr>
          <p:cNvSpPr/>
          <p:nvPr/>
        </p:nvSpPr>
        <p:spPr>
          <a:xfrm>
            <a:off x="8080771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sp>
        <p:nvSpPr>
          <p:cNvPr id="9" name="Flowchart: Process 23">
            <a:extLst>
              <a:ext uri="{FF2B5EF4-FFF2-40B4-BE49-F238E27FC236}">
                <a16:creationId xmlns:a16="http://schemas.microsoft.com/office/drawing/2014/main" id="{A9715CE6-E912-25FD-5EB5-12B280440CA5}"/>
              </a:ext>
            </a:extLst>
          </p:cNvPr>
          <p:cNvSpPr/>
          <p:nvPr/>
        </p:nvSpPr>
        <p:spPr>
          <a:xfrm>
            <a:off x="5082096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A8B40F-3A83-FFDF-C235-F25EC11F3C50}"/>
              </a:ext>
            </a:extLst>
          </p:cNvPr>
          <p:cNvCxnSpPr>
            <a:stCxn id="7" idx="3"/>
          </p:cNvCxnSpPr>
          <p:nvPr/>
        </p:nvCxnSpPr>
        <p:spPr>
          <a:xfrm>
            <a:off x="8080771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86483-8D34-5B3E-B1A5-914D91D57054}"/>
              </a:ext>
            </a:extLst>
          </p:cNvPr>
          <p:cNvCxnSpPr/>
          <p:nvPr/>
        </p:nvCxnSpPr>
        <p:spPr>
          <a:xfrm>
            <a:off x="5884527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92839-9A00-508C-B020-E44955705FF3}"/>
              </a:ext>
            </a:extLst>
          </p:cNvPr>
          <p:cNvCxnSpPr>
            <a:endCxn id="8" idx="0"/>
          </p:cNvCxnSpPr>
          <p:nvPr/>
        </p:nvCxnSpPr>
        <p:spPr>
          <a:xfrm>
            <a:off x="8764847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A450E-D945-877D-1352-CB1185E761D9}"/>
              </a:ext>
            </a:extLst>
          </p:cNvPr>
          <p:cNvCxnSpPr/>
          <p:nvPr/>
        </p:nvCxnSpPr>
        <p:spPr>
          <a:xfrm>
            <a:off x="5885102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63D33-FEDB-2FE3-E1D4-74A39BAB80D2}"/>
              </a:ext>
            </a:extLst>
          </p:cNvPr>
          <p:cNvCxnSpPr/>
          <p:nvPr/>
        </p:nvCxnSpPr>
        <p:spPr>
          <a:xfrm>
            <a:off x="5884527" y="4451494"/>
            <a:ext cx="0" cy="8615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1D45D1-38B3-4DED-E161-84CD22A02F58}"/>
              </a:ext>
            </a:extLst>
          </p:cNvPr>
          <p:cNvCxnSpPr/>
          <p:nvPr/>
        </p:nvCxnSpPr>
        <p:spPr>
          <a:xfrm>
            <a:off x="8762176" y="4451494"/>
            <a:ext cx="0" cy="9156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F4CF9-FB54-BE19-2DD6-4DCE74E634DA}"/>
              </a:ext>
            </a:extLst>
          </p:cNvPr>
          <p:cNvSpPr/>
          <p:nvPr/>
        </p:nvSpPr>
        <p:spPr>
          <a:xfrm>
            <a:off x="6568603" y="4953052"/>
            <a:ext cx="1540628" cy="72008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Carry on from here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4B6730-D48D-A247-440A-8DDD65ED9F9D}"/>
              </a:ext>
            </a:extLst>
          </p:cNvPr>
          <p:cNvCxnSpPr/>
          <p:nvPr/>
        </p:nvCxnSpPr>
        <p:spPr>
          <a:xfrm flipV="1">
            <a:off x="5887197" y="5304942"/>
            <a:ext cx="681406" cy="81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19F685-8AA7-3252-6523-BB6CAA1CAADF}"/>
              </a:ext>
            </a:extLst>
          </p:cNvPr>
          <p:cNvCxnSpPr>
            <a:endCxn id="16" idx="3"/>
          </p:cNvCxnSpPr>
          <p:nvPr/>
        </p:nvCxnSpPr>
        <p:spPr>
          <a:xfrm flipH="1">
            <a:off x="8109232" y="5313092"/>
            <a:ext cx="65294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D31C7C-5763-FF7C-0DD5-ED4D901F7C4E}"/>
              </a:ext>
            </a:extLst>
          </p:cNvPr>
          <p:cNvSpPr txBox="1"/>
          <p:nvPr/>
        </p:nvSpPr>
        <p:spPr>
          <a:xfrm>
            <a:off x="5977082" y="2872611"/>
            <a:ext cx="518475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87846-9856-0691-FA71-A48F7E626460}"/>
              </a:ext>
            </a:extLst>
          </p:cNvPr>
          <p:cNvSpPr txBox="1"/>
          <p:nvPr/>
        </p:nvSpPr>
        <p:spPr>
          <a:xfrm>
            <a:off x="8243701" y="2879216"/>
            <a:ext cx="44595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D8D04B-1A48-B3EC-E43B-F6FC9F236985}"/>
              </a:ext>
            </a:extLst>
          </p:cNvPr>
          <p:cNvSpPr txBox="1">
            <a:spLocks/>
          </p:cNvSpPr>
          <p:nvPr/>
        </p:nvSpPr>
        <p:spPr bwMode="auto">
          <a:xfrm>
            <a:off x="6315044" y="1202630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solidFill>
                  <a:srgbClr val="0000FF"/>
                </a:solidFill>
                <a:latin typeface="Georgia"/>
              </a:rPr>
              <a:t>Flowchart</a:t>
            </a:r>
            <a:endParaRPr lang="en-GB" sz="4400" dirty="0">
              <a:solidFill>
                <a:srgbClr val="0000FF"/>
              </a:solidFill>
              <a:latin typeface="Georgia"/>
            </a:endParaRPr>
          </a:p>
          <a:p>
            <a:pPr marL="457200" lvl="1" indent="-457200"/>
            <a:endParaRPr lang="en-US" altLang="en-US" sz="3200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0F613-EBCF-5894-96FE-172E4A5A130D}"/>
              </a:ext>
            </a:extLst>
          </p:cNvPr>
          <p:cNvCxnSpPr/>
          <p:nvPr/>
        </p:nvCxnSpPr>
        <p:spPr>
          <a:xfrm>
            <a:off x="7329264" y="2027565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73675E-CAB7-E55B-4C96-EDE4181D1640}"/>
              </a:ext>
            </a:extLst>
          </p:cNvPr>
          <p:cNvCxnSpPr/>
          <p:nvPr/>
        </p:nvCxnSpPr>
        <p:spPr>
          <a:xfrm>
            <a:off x="7329264" y="5673132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60A6A6C-B5A5-6244-9C90-3655D13D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D92-969C-5380-E3EA-6DC79D1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/ Else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8808-97B8-996C-9A51-5E5B3CA142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C156-7888-CF25-B7C2-D90E07BBAF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F783-2DAE-BDED-2A27-8FDBD377A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Flowchart: Decision 5" descr="flow chart version of pseudocode">
            <a:extLst>
              <a:ext uri="{FF2B5EF4-FFF2-40B4-BE49-F238E27FC236}">
                <a16:creationId xmlns:a16="http://schemas.microsoft.com/office/drawing/2014/main" id="{BD4C78AC-13D5-2382-250C-EBAED5BA40BE}"/>
              </a:ext>
            </a:extLst>
          </p:cNvPr>
          <p:cNvSpPr/>
          <p:nvPr/>
        </p:nvSpPr>
        <p:spPr>
          <a:xfrm>
            <a:off x="6568603" y="2575805"/>
            <a:ext cx="1512168" cy="1296144"/>
          </a:xfrm>
          <a:prstGeom prst="flowChartDecision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test true?</a:t>
            </a:r>
          </a:p>
        </p:txBody>
      </p:sp>
      <p:sp>
        <p:nvSpPr>
          <p:cNvPr id="8" name="Flowchart: Process 11">
            <a:extLst>
              <a:ext uri="{FF2B5EF4-FFF2-40B4-BE49-F238E27FC236}">
                <a16:creationId xmlns:a16="http://schemas.microsoft.com/office/drawing/2014/main" id="{633F49CB-7542-89E8-2E8D-A4BEDB1992DB}"/>
              </a:ext>
            </a:extLst>
          </p:cNvPr>
          <p:cNvSpPr/>
          <p:nvPr/>
        </p:nvSpPr>
        <p:spPr>
          <a:xfrm>
            <a:off x="8080771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sp>
        <p:nvSpPr>
          <p:cNvPr id="9" name="Flowchart: Process 23">
            <a:extLst>
              <a:ext uri="{FF2B5EF4-FFF2-40B4-BE49-F238E27FC236}">
                <a16:creationId xmlns:a16="http://schemas.microsoft.com/office/drawing/2014/main" id="{A9715CE6-E912-25FD-5EB5-12B280440CA5}"/>
              </a:ext>
            </a:extLst>
          </p:cNvPr>
          <p:cNvSpPr/>
          <p:nvPr/>
        </p:nvSpPr>
        <p:spPr>
          <a:xfrm>
            <a:off x="5082096" y="3740814"/>
            <a:ext cx="1368152" cy="710680"/>
          </a:xfrm>
          <a:prstGeom prst="flowChartProcess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this statement(s)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A8B40F-3A83-FFDF-C235-F25EC11F3C50}"/>
              </a:ext>
            </a:extLst>
          </p:cNvPr>
          <p:cNvCxnSpPr>
            <a:stCxn id="7" idx="3"/>
          </p:cNvCxnSpPr>
          <p:nvPr/>
        </p:nvCxnSpPr>
        <p:spPr>
          <a:xfrm>
            <a:off x="8080771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86483-8D34-5B3E-B1A5-914D91D57054}"/>
              </a:ext>
            </a:extLst>
          </p:cNvPr>
          <p:cNvCxnSpPr/>
          <p:nvPr/>
        </p:nvCxnSpPr>
        <p:spPr>
          <a:xfrm>
            <a:off x="5884527" y="3223877"/>
            <a:ext cx="68407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92839-9A00-508C-B020-E44955705FF3}"/>
              </a:ext>
            </a:extLst>
          </p:cNvPr>
          <p:cNvCxnSpPr>
            <a:endCxn id="8" idx="0"/>
          </p:cNvCxnSpPr>
          <p:nvPr/>
        </p:nvCxnSpPr>
        <p:spPr>
          <a:xfrm>
            <a:off x="8764847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A450E-D945-877D-1352-CB1185E761D9}"/>
              </a:ext>
            </a:extLst>
          </p:cNvPr>
          <p:cNvCxnSpPr/>
          <p:nvPr/>
        </p:nvCxnSpPr>
        <p:spPr>
          <a:xfrm>
            <a:off x="5885102" y="3192574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63D33-FEDB-2FE3-E1D4-74A39BAB80D2}"/>
              </a:ext>
            </a:extLst>
          </p:cNvPr>
          <p:cNvCxnSpPr/>
          <p:nvPr/>
        </p:nvCxnSpPr>
        <p:spPr>
          <a:xfrm>
            <a:off x="5884527" y="4451494"/>
            <a:ext cx="0" cy="8615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1D45D1-38B3-4DED-E161-84CD22A02F58}"/>
              </a:ext>
            </a:extLst>
          </p:cNvPr>
          <p:cNvCxnSpPr/>
          <p:nvPr/>
        </p:nvCxnSpPr>
        <p:spPr>
          <a:xfrm>
            <a:off x="8762176" y="4451494"/>
            <a:ext cx="0" cy="9156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F4CF9-FB54-BE19-2DD6-4DCE74E634DA}"/>
              </a:ext>
            </a:extLst>
          </p:cNvPr>
          <p:cNvSpPr/>
          <p:nvPr/>
        </p:nvSpPr>
        <p:spPr>
          <a:xfrm>
            <a:off x="6568603" y="4953052"/>
            <a:ext cx="1540628" cy="72008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Carry on from here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4B6730-D48D-A247-440A-8DDD65ED9F9D}"/>
              </a:ext>
            </a:extLst>
          </p:cNvPr>
          <p:cNvCxnSpPr/>
          <p:nvPr/>
        </p:nvCxnSpPr>
        <p:spPr>
          <a:xfrm flipV="1">
            <a:off x="5887197" y="5304942"/>
            <a:ext cx="681406" cy="81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19F685-8AA7-3252-6523-BB6CAA1CAADF}"/>
              </a:ext>
            </a:extLst>
          </p:cNvPr>
          <p:cNvCxnSpPr>
            <a:endCxn id="16" idx="3"/>
          </p:cNvCxnSpPr>
          <p:nvPr/>
        </p:nvCxnSpPr>
        <p:spPr>
          <a:xfrm flipH="1">
            <a:off x="8109232" y="5313092"/>
            <a:ext cx="65294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D31C7C-5763-FF7C-0DD5-ED4D901F7C4E}"/>
              </a:ext>
            </a:extLst>
          </p:cNvPr>
          <p:cNvSpPr txBox="1"/>
          <p:nvPr/>
        </p:nvSpPr>
        <p:spPr>
          <a:xfrm>
            <a:off x="5977082" y="2872611"/>
            <a:ext cx="518475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87846-9856-0691-FA71-A48F7E626460}"/>
              </a:ext>
            </a:extLst>
          </p:cNvPr>
          <p:cNvSpPr txBox="1"/>
          <p:nvPr/>
        </p:nvSpPr>
        <p:spPr>
          <a:xfrm>
            <a:off x="8243701" y="2879216"/>
            <a:ext cx="44595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D8D04B-1A48-B3EC-E43B-F6FC9F236985}"/>
              </a:ext>
            </a:extLst>
          </p:cNvPr>
          <p:cNvSpPr txBox="1">
            <a:spLocks/>
          </p:cNvSpPr>
          <p:nvPr/>
        </p:nvSpPr>
        <p:spPr bwMode="auto">
          <a:xfrm>
            <a:off x="6315044" y="1202630"/>
            <a:ext cx="2067491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Aft>
                <a:spcPts val="0"/>
              </a:spcAft>
            </a:pPr>
            <a:endParaRPr lang="en-GB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GB" sz="3200" dirty="0">
                <a:solidFill>
                  <a:srgbClr val="0000FF"/>
                </a:solidFill>
                <a:latin typeface="Georgia"/>
              </a:rPr>
              <a:t>Flowchart</a:t>
            </a:r>
            <a:endParaRPr lang="en-GB" sz="4400" dirty="0">
              <a:solidFill>
                <a:srgbClr val="0000FF"/>
              </a:solidFill>
              <a:latin typeface="Georgia"/>
            </a:endParaRPr>
          </a:p>
          <a:p>
            <a:pPr marL="457200" lvl="1" indent="-457200"/>
            <a:endParaRPr lang="en-US" altLang="en-US" sz="3200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en-US" dirty="0">
              <a:solidFill>
                <a:schemeClr val="accent2"/>
              </a:solidFill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0F613-EBCF-5894-96FE-172E4A5A130D}"/>
              </a:ext>
            </a:extLst>
          </p:cNvPr>
          <p:cNvCxnSpPr/>
          <p:nvPr/>
        </p:nvCxnSpPr>
        <p:spPr>
          <a:xfrm>
            <a:off x="7329264" y="2027565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73675E-CAB7-E55B-4C96-EDE4181D1640}"/>
              </a:ext>
            </a:extLst>
          </p:cNvPr>
          <p:cNvCxnSpPr/>
          <p:nvPr/>
        </p:nvCxnSpPr>
        <p:spPr>
          <a:xfrm>
            <a:off x="7329264" y="5673132"/>
            <a:ext cx="0" cy="5482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E76B-0E4D-E8D4-4F5A-889B6EC084B9}"/>
              </a:ext>
            </a:extLst>
          </p:cNvPr>
          <p:cNvSpPr txBox="1">
            <a:spLocks/>
          </p:cNvSpPr>
          <p:nvPr/>
        </p:nvSpPr>
        <p:spPr bwMode="auto">
          <a:xfrm>
            <a:off x="1526511" y="3291031"/>
            <a:ext cx="2494388" cy="12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064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987425" indent="-3778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64"/>
              </a:spcBef>
              <a:spcAft>
                <a:spcPts val="0"/>
              </a:spcAft>
            </a:pPr>
            <a:r>
              <a:rPr lang="en-GB" sz="3200" dirty="0">
                <a:latin typeface="Georgia"/>
              </a:rPr>
              <a:t>Python</a:t>
            </a:r>
            <a:endParaRPr lang="en-GB" sz="4400" dirty="0">
              <a:latin typeface="Georgia"/>
            </a:endParaRPr>
          </a:p>
          <a:p>
            <a:pPr marL="457200" lvl="1" indent="-457200"/>
            <a:endParaRPr lang="en-US" altLang="en-US" sz="320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DEE2E0-0892-E8AC-E487-5B38F3E76354}"/>
              </a:ext>
            </a:extLst>
          </p:cNvPr>
          <p:cNvSpPr/>
          <p:nvPr/>
        </p:nvSpPr>
        <p:spPr>
          <a:xfrm>
            <a:off x="352082" y="4552840"/>
            <a:ext cx="517143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 some condition evaluates to true&gt; :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execute the controlled statement(s)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execute some other statement(s)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print('Carry on from here')</a:t>
            </a:r>
          </a:p>
        </p:txBody>
      </p:sp>
    </p:spTree>
    <p:extLst>
      <p:ext uri="{BB962C8B-B14F-4D97-AF65-F5344CB8AC3E}">
        <p14:creationId xmlns:p14="http://schemas.microsoft.com/office/powerpoint/2010/main" val="20390593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1090</Words>
  <Application>Microsoft Macintosh PowerPoint</Application>
  <PresentationFormat>A4 Paper (210x297 mm)</PresentationFormat>
  <Paragraphs>323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Garamond</vt:lpstr>
      <vt:lpstr>Georgia</vt:lpstr>
      <vt:lpstr>Menlo</vt:lpstr>
      <vt:lpstr>Tahoma</vt:lpstr>
      <vt:lpstr>Times New Roman</vt:lpstr>
      <vt:lpstr>Verdana</vt:lpstr>
      <vt:lpstr>Wingdings</vt:lpstr>
      <vt:lpstr>Default Design</vt:lpstr>
      <vt:lpstr>1_Default Design</vt:lpstr>
      <vt:lpstr>Flow Of Control: Conditional Statements</vt:lpstr>
      <vt:lpstr>Plan for Session</vt:lpstr>
      <vt:lpstr>Core Programming Concepts</vt:lpstr>
      <vt:lpstr>Simple If Statement</vt:lpstr>
      <vt:lpstr>Simple If Statement</vt:lpstr>
      <vt:lpstr>Simple If Statement</vt:lpstr>
      <vt:lpstr>The if Statement</vt:lpstr>
      <vt:lpstr>If / Else Statement</vt:lpstr>
      <vt:lpstr>If / Else Statement</vt:lpstr>
      <vt:lpstr>If / Else Statement</vt:lpstr>
      <vt:lpstr>Using if and else</vt:lpstr>
      <vt:lpstr>Compound Selection</vt:lpstr>
      <vt:lpstr>Using else and elif</vt:lpstr>
      <vt:lpstr>Nesting if statements</vt:lpstr>
      <vt:lpstr>Comparison Operators</vt:lpstr>
      <vt:lpstr>Logical Operators</vt:lpstr>
      <vt:lpstr>Pattern Matching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93</cp:revision>
  <cp:lastPrinted>2023-04-27T13:30:25Z</cp:lastPrinted>
  <dcterms:modified xsi:type="dcterms:W3CDTF">2023-10-31T12:32:18Z</dcterms:modified>
</cp:coreProperties>
</file>