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256" r:id="rId3"/>
    <p:sldId id="327" r:id="rId4"/>
    <p:sldId id="547" r:id="rId5"/>
    <p:sldId id="548" r:id="rId6"/>
    <p:sldId id="540" r:id="rId7"/>
    <p:sldId id="541" r:id="rId8"/>
    <p:sldId id="338" r:id="rId9"/>
    <p:sldId id="542" r:id="rId10"/>
    <p:sldId id="339" r:id="rId11"/>
    <p:sldId id="543" r:id="rId12"/>
    <p:sldId id="544" r:id="rId13"/>
    <p:sldId id="545" r:id="rId14"/>
    <p:sldId id="334" r:id="rId15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51" autoAdjust="0"/>
    <p:restoredTop sz="75640" autoAdjust="0"/>
  </p:normalViewPr>
  <p:slideViewPr>
    <p:cSldViewPr>
      <p:cViewPr varScale="1">
        <p:scale>
          <a:sx n="129" d="100"/>
          <a:sy n="129" d="100"/>
        </p:scale>
        <p:origin x="360" y="19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dirty="0"/>
              <a:t>Can also have an increment value </a:t>
            </a: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# Now use values in a range but increment by 2</a:t>
            </a:r>
            <a:b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print('</a:t>
            </a:r>
            <a:r>
              <a:rPr lang="en-GB" sz="1200" b="1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 out values in a range with an increment of 2</a:t>
            </a: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')</a:t>
            </a:r>
            <a:b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GB" sz="1200" b="1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GB" sz="1200" b="1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in</a:t>
            </a: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range(0, 10, 2):</a:t>
            </a:r>
            <a:b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    print(</a:t>
            </a:r>
            <a:r>
              <a:rPr lang="en-GB" sz="1200" kern="1200" dirty="0" err="1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' ', end='')</a:t>
            </a:r>
            <a:b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print()</a:t>
            </a:r>
            <a:b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print('Done’)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GB" sz="1200" kern="1200" dirty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Can also do 10, 0, -2 to count down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07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Flow of Control:</a:t>
            </a:r>
            <a:br>
              <a:rPr lang="en-GB" dirty="0"/>
            </a:br>
            <a:r>
              <a:rPr lang="en-GB" dirty="0"/>
              <a:t>Iteration / Looping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587750"/>
            <a:ext cx="6400800" cy="1892299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Framework Training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Iteration / Looping</a:t>
            </a:r>
          </a:p>
        </p:txBody>
      </p:sp>
      <p:pic>
        <p:nvPicPr>
          <p:cNvPr id="3074" name="Picture 2" descr="cern from cern.ch">
            <a:extLst>
              <a:ext uri="{FF2B5EF4-FFF2-40B4-BE49-F238E27FC236}">
                <a16:creationId xmlns:a16="http://schemas.microsoft.com/office/drawing/2014/main" id="{0BC253FD-BEFD-E1A7-6871-77F3BD4F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0" y="4386036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8C669-5A88-0023-6831-7BAE72032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17" y="4332343"/>
            <a:ext cx="2046514" cy="1147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9530E-FC8E-31B5-63E9-38E091746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380" y="4221308"/>
            <a:ext cx="1065520" cy="14978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0565-C997-E846-8BA1-A2794750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196A9-2941-5F43-A5EF-914168F5B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Can increment loop by value other than 1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Can count down by using a negative increment counter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E11E-A350-6A41-B4D5-F6C0208D006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FD5AE-AFDB-DB46-8981-4B3AE8CA2E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DA49-BC59-6443-9D70-E106AEEE41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7E412-5D95-EB42-9074-D3411BCEB0AE}"/>
              </a:ext>
            </a:extLst>
          </p:cNvPr>
          <p:cNvSpPr txBox="1"/>
          <p:nvPr/>
        </p:nvSpPr>
        <p:spPr>
          <a:xfrm>
            <a:off x="1784648" y="2204864"/>
            <a:ext cx="453650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range(0, 10,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 # increments by 2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' ', end='')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print('Done')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A75FB-CFAD-854C-ADB6-763F720E54FC}"/>
              </a:ext>
            </a:extLst>
          </p:cNvPr>
          <p:cNvSpPr txBox="1"/>
          <p:nvPr/>
        </p:nvSpPr>
        <p:spPr>
          <a:xfrm>
            <a:off x="1784647" y="4836159"/>
            <a:ext cx="535248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range(10, 0,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 # decrements by -1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' ', end='')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print('Done')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AE3CF-F164-7A4C-BA80-0F661EAE3057}"/>
              </a:ext>
            </a:extLst>
          </p:cNvPr>
          <p:cNvSpPr txBox="1"/>
          <p:nvPr/>
        </p:nvSpPr>
        <p:spPr>
          <a:xfrm>
            <a:off x="7761740" y="4902064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Note prints out</a:t>
            </a:r>
          </a:p>
          <a:p>
            <a:r>
              <a:rPr lang="en-GB" dirty="0">
                <a:solidFill>
                  <a:srgbClr val="0000FF"/>
                </a:solidFill>
              </a:rPr>
              <a:t>10 to 1 </a:t>
            </a:r>
          </a:p>
        </p:txBody>
      </p:sp>
      <p:pic>
        <p:nvPicPr>
          <p:cNvPr id="10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285F09D4-C3D8-5DB4-CA54-1E4197D9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33398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04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C729-00AC-FE4D-AC26-8156EACF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the Correct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E0584-34B9-284F-9B4C-B65BD244F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(aka “counted”) loop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 when you can work out how many iterations are needed before the loop starts</a:t>
            </a:r>
          </a:p>
          <a:p>
            <a:pPr marL="1200150" lvl="3" indent="-341313">
              <a:lnSpc>
                <a:spcPct val="125000"/>
              </a:lnSpc>
              <a:spcBef>
                <a:spcPts val="700"/>
              </a:spcBef>
            </a:pPr>
            <a:r>
              <a:rPr lang="en-GB" sz="2200" dirty="0"/>
              <a:t>it uses a variable that changes value each time the loop executes</a:t>
            </a:r>
          </a:p>
          <a:p>
            <a:pPr marL="1200150" lvl="3" indent="-341313">
              <a:lnSpc>
                <a:spcPct val="125000"/>
              </a:lnSpc>
              <a:spcBef>
                <a:spcPts val="700"/>
              </a:spcBef>
            </a:pPr>
            <a:r>
              <a:rPr lang="en-GB" sz="2200" dirty="0"/>
              <a:t>this can often be used if you need to know what iteration you are on</a:t>
            </a:r>
          </a:p>
          <a:p>
            <a:pPr marL="1200150" lvl="3" indent="-341313">
              <a:lnSpc>
                <a:spcPct val="125000"/>
              </a:lnSpc>
              <a:spcBef>
                <a:spcPts val="700"/>
              </a:spcBef>
            </a:pPr>
            <a:r>
              <a:rPr lang="en-GB" sz="2200" dirty="0"/>
              <a:t>it can also be used as an “index” value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486B7-C836-0B49-B16C-94F18E8F028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7175-1D25-B745-9618-F0A45A32F5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9BCB9-F2DF-0F42-8E6F-DE7CB837E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7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CCF48368-9CCF-3B03-A28B-4B9518D1A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33398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19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F1B9-2DFD-674E-B886-289A464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the Correct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718D-7A3F-4F47-8704-F8942DC72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94" y="1683686"/>
            <a:ext cx="9210228" cy="4529138"/>
          </a:xfrm>
        </p:spPr>
        <p:txBody>
          <a:bodyPr/>
          <a:lstStyle/>
          <a:p>
            <a:r>
              <a:rPr lang="en-GB" dirty="0"/>
              <a:t>while (aka “conditional”) loop: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/>
              <a:t>Use when you need to loop an unknown number of times</a:t>
            </a:r>
          </a:p>
          <a:p>
            <a:pPr marL="1200150" lvl="3" indent="-341313">
              <a:lnSpc>
                <a:spcPct val="125000"/>
              </a:lnSpc>
              <a:spcBef>
                <a:spcPts val="700"/>
              </a:spcBef>
            </a:pPr>
            <a:r>
              <a:rPr lang="en-GB" sz="2200" dirty="0"/>
              <a:t>usually this means that loop exit depends on something that happens in the loop, </a:t>
            </a:r>
          </a:p>
          <a:p>
            <a:pPr marL="1657350" lvl="4" indent="-341313">
              <a:lnSpc>
                <a:spcPct val="125000"/>
              </a:lnSpc>
              <a:spcBef>
                <a:spcPts val="700"/>
              </a:spcBef>
            </a:pPr>
            <a:r>
              <a:rPr lang="en-GB" sz="2000" dirty="0"/>
              <a:t>such as reaching the end of a file</a:t>
            </a:r>
          </a:p>
          <a:p>
            <a:pPr marL="1200150" lvl="3" indent="-341313">
              <a:lnSpc>
                <a:spcPct val="125000"/>
              </a:lnSpc>
              <a:spcBef>
                <a:spcPts val="700"/>
              </a:spcBef>
            </a:pPr>
            <a:r>
              <a:rPr lang="en-GB" sz="2200" dirty="0"/>
              <a:t>normally needs to have a control variable that updates in the loop</a:t>
            </a:r>
          </a:p>
          <a:p>
            <a:pPr marL="1200150" lvl="3" indent="-341313">
              <a:lnSpc>
                <a:spcPct val="125000"/>
              </a:lnSpc>
              <a:spcBef>
                <a:spcPts val="700"/>
              </a:spcBef>
            </a:pPr>
            <a:r>
              <a:rPr lang="en-GB" sz="2200" dirty="0"/>
              <a:t>it is a common mistake to forget to update the control variable in the loop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76BA-B706-B94B-8D54-2E8BDA6BB59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BDD01-2B26-404D-89B0-4CCEAC28E7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27067-922F-6949-9E71-DC684C3343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pic>
        <p:nvPicPr>
          <p:cNvPr id="7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B83A684D-AF2D-A91C-82E6-5699E0211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33398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20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</a:t>
            </a:r>
            <a:r>
              <a:rPr lang="en-GB"/>
              <a:t>for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Doing things a number of times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 / Looping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Types of Loops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Choosing the Correct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Iteration / Looping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07473-4524-BA4E-982B-ABAB7A35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6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FBF3-CEB4-0947-85B1-49463601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Things a Number of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E1BE-E24F-EF4D-AC22-6B7DAB2DE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Common in real world as well as programming</a:t>
            </a:r>
          </a:p>
          <a:p>
            <a:r>
              <a:rPr lang="en-GB" sz="2400" dirty="0"/>
              <a:t>Want to repeat a set of actions multiple times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Let us say we have a routine to calculate the tax someone should pay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if you wanted to calculate the tax for 10 people?</a:t>
            </a:r>
          </a:p>
          <a:p>
            <a:r>
              <a:rPr lang="en-GB" sz="2400" dirty="0"/>
              <a:t>Should we copy the same calculation ten times</a:t>
            </a:r>
          </a:p>
          <a:p>
            <a:r>
              <a:rPr lang="en-GB" sz="2400" dirty="0"/>
              <a:t>Or should we apply the same calculation ten times </a:t>
            </a:r>
          </a:p>
          <a:p>
            <a:r>
              <a:rPr lang="en-GB" sz="2400" dirty="0"/>
              <a:t>In programming write something once and reuse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48C7-ACD9-FA47-894F-59CFFE9C745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E3840-DE92-5647-8D00-36DB27BE06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0AED1-AB0D-F647-ADE1-9CF81E5491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65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51F6-908A-AF15-3A19-0A6F4DEA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/ Looping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D2EA2-BC23-022E-87DE-3ADA3E2842C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1708-5B67-9FC9-1F7B-FA487B6B1F9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064A8-916A-40E0-1333-0EB4F32CC0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7F2685-3B2F-35BD-FDC4-E1A353C586C2}"/>
              </a:ext>
            </a:extLst>
          </p:cNvPr>
          <p:cNvSpPr txBox="1"/>
          <p:nvPr/>
        </p:nvSpPr>
        <p:spPr>
          <a:xfrm>
            <a:off x="635742" y="611385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AC13C4-1FC1-3EA8-AF69-C3775191BB90}"/>
              </a:ext>
            </a:extLst>
          </p:cNvPr>
          <p:cNvSpPr txBox="1"/>
          <p:nvPr/>
        </p:nvSpPr>
        <p:spPr>
          <a:xfrm>
            <a:off x="3909942" y="611385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E8E757-FB26-F75A-C9C9-B1581DE04A71}"/>
              </a:ext>
            </a:extLst>
          </p:cNvPr>
          <p:cNvSpPr txBox="1"/>
          <p:nvPr/>
        </p:nvSpPr>
        <p:spPr>
          <a:xfrm>
            <a:off x="7184142" y="611385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Iteration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6B2DBF9-543A-AC13-2026-86F0FE485C8F}"/>
              </a:ext>
            </a:extLst>
          </p:cNvPr>
          <p:cNvGrpSpPr/>
          <p:nvPr/>
        </p:nvGrpSpPr>
        <p:grpSpPr>
          <a:xfrm>
            <a:off x="3231028" y="2088956"/>
            <a:ext cx="3546161" cy="3309174"/>
            <a:chOff x="3231028" y="2088956"/>
            <a:chExt cx="3546161" cy="3309174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7B9DD6E-7EBC-8C11-88BB-5DBDB09CC803}"/>
                </a:ext>
              </a:extLst>
            </p:cNvPr>
            <p:cNvCxnSpPr/>
            <p:nvPr/>
          </p:nvCxnSpPr>
          <p:spPr>
            <a:xfrm>
              <a:off x="4998018" y="2088956"/>
              <a:ext cx="8010" cy="456977"/>
            </a:xfrm>
            <a:prstGeom prst="straightConnector1">
              <a:avLst/>
            </a:prstGeom>
            <a:solidFill>
              <a:srgbClr val="FFD2C8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lowchart: Decision 36">
              <a:extLst>
                <a:ext uri="{FF2B5EF4-FFF2-40B4-BE49-F238E27FC236}">
                  <a16:creationId xmlns:a16="http://schemas.microsoft.com/office/drawing/2014/main" id="{7057E06D-FA3B-1552-D7EE-CB3C5DD9C3EA}"/>
                </a:ext>
              </a:extLst>
            </p:cNvPr>
            <p:cNvSpPr/>
            <p:nvPr/>
          </p:nvSpPr>
          <p:spPr>
            <a:xfrm>
              <a:off x="4178414" y="2536231"/>
              <a:ext cx="1639209" cy="868852"/>
            </a:xfrm>
            <a:prstGeom prst="flowChartDecision">
              <a:avLst/>
            </a:prstGeom>
            <a:solidFill>
              <a:srgbClr val="FFD2C8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71654CC-5243-31C3-44B0-9E122DAD4BC1}"/>
                </a:ext>
              </a:extLst>
            </p:cNvPr>
            <p:cNvCxnSpPr>
              <a:stCxn id="51" idx="1"/>
            </p:cNvCxnSpPr>
            <p:nvPr/>
          </p:nvCxnSpPr>
          <p:spPr>
            <a:xfrm flipH="1" flipV="1">
              <a:off x="3915815" y="2970657"/>
              <a:ext cx="262600" cy="1"/>
            </a:xfrm>
            <a:prstGeom prst="line">
              <a:avLst/>
            </a:prstGeom>
            <a:solidFill>
              <a:srgbClr val="FFD2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D140286-8331-AEEC-F7B6-3DA5B7710202}"/>
                </a:ext>
              </a:extLst>
            </p:cNvPr>
            <p:cNvCxnSpPr/>
            <p:nvPr/>
          </p:nvCxnSpPr>
          <p:spPr>
            <a:xfrm>
              <a:off x="3915815" y="2986584"/>
              <a:ext cx="0" cy="755786"/>
            </a:xfrm>
            <a:prstGeom prst="straightConnector1">
              <a:avLst/>
            </a:prstGeom>
            <a:solidFill>
              <a:srgbClr val="FFD2C8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A275BD5-DFE2-2E6D-53DD-A15FB1F8372C}"/>
                </a:ext>
              </a:extLst>
            </p:cNvPr>
            <p:cNvCxnSpPr/>
            <p:nvPr/>
          </p:nvCxnSpPr>
          <p:spPr>
            <a:xfrm>
              <a:off x="6092402" y="2994773"/>
              <a:ext cx="0" cy="755786"/>
            </a:xfrm>
            <a:prstGeom prst="straightConnector1">
              <a:avLst/>
            </a:prstGeom>
            <a:solidFill>
              <a:srgbClr val="FFD2C8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1C1D1A6-8BF5-987B-B687-5BBF768CA7A0}"/>
                </a:ext>
              </a:extLst>
            </p:cNvPr>
            <p:cNvCxnSpPr/>
            <p:nvPr/>
          </p:nvCxnSpPr>
          <p:spPr>
            <a:xfrm flipH="1" flipV="1">
              <a:off x="5817623" y="2970656"/>
              <a:ext cx="262600" cy="1"/>
            </a:xfrm>
            <a:prstGeom prst="line">
              <a:avLst/>
            </a:prstGeom>
            <a:solidFill>
              <a:srgbClr val="FFD2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A01A8BF-7056-24A5-E929-61B2D70F2149}"/>
                </a:ext>
              </a:extLst>
            </p:cNvPr>
            <p:cNvSpPr/>
            <p:nvPr/>
          </p:nvSpPr>
          <p:spPr>
            <a:xfrm>
              <a:off x="3231028" y="3742369"/>
              <a:ext cx="1369573" cy="578446"/>
            </a:xfrm>
            <a:prstGeom prst="rect">
              <a:avLst/>
            </a:prstGeom>
            <a:solidFill>
              <a:srgbClr val="FFD2C8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927684B-8AD3-FDA6-8B24-662859A68202}"/>
                </a:ext>
              </a:extLst>
            </p:cNvPr>
            <p:cNvSpPr/>
            <p:nvPr/>
          </p:nvSpPr>
          <p:spPr>
            <a:xfrm>
              <a:off x="5407616" y="3750559"/>
              <a:ext cx="1369573" cy="578446"/>
            </a:xfrm>
            <a:prstGeom prst="rect">
              <a:avLst/>
            </a:prstGeom>
            <a:solidFill>
              <a:srgbClr val="FFD2C8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4ABC19F-274D-921C-A433-5D25A89A7F96}"/>
                </a:ext>
              </a:extLst>
            </p:cNvPr>
            <p:cNvSpPr/>
            <p:nvPr/>
          </p:nvSpPr>
          <p:spPr>
            <a:xfrm>
              <a:off x="4460020" y="4819684"/>
              <a:ext cx="1369573" cy="578446"/>
            </a:xfrm>
            <a:prstGeom prst="rect">
              <a:avLst/>
            </a:prstGeom>
            <a:solidFill>
              <a:srgbClr val="FFD2C8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B7907A-A987-0636-18C5-220F840DB73F}"/>
                </a:ext>
              </a:extLst>
            </p:cNvPr>
            <p:cNvCxnSpPr>
              <a:stCxn id="56" idx="2"/>
            </p:cNvCxnSpPr>
            <p:nvPr/>
          </p:nvCxnSpPr>
          <p:spPr>
            <a:xfrm>
              <a:off x="3915815" y="4320816"/>
              <a:ext cx="0" cy="763975"/>
            </a:xfrm>
            <a:prstGeom prst="line">
              <a:avLst/>
            </a:prstGeom>
            <a:solidFill>
              <a:srgbClr val="FFD2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4D3BCDE-E477-29A6-3DAD-EBED43D07815}"/>
                </a:ext>
              </a:extLst>
            </p:cNvPr>
            <p:cNvCxnSpPr/>
            <p:nvPr/>
          </p:nvCxnSpPr>
          <p:spPr>
            <a:xfrm>
              <a:off x="6118942" y="4344931"/>
              <a:ext cx="0" cy="763975"/>
            </a:xfrm>
            <a:prstGeom prst="line">
              <a:avLst/>
            </a:prstGeom>
            <a:solidFill>
              <a:srgbClr val="FFD2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ADEBE7D-80A4-838A-0BEF-27857B55266A}"/>
                </a:ext>
              </a:extLst>
            </p:cNvPr>
            <p:cNvCxnSpPr>
              <a:endCxn id="58" idx="1"/>
            </p:cNvCxnSpPr>
            <p:nvPr/>
          </p:nvCxnSpPr>
          <p:spPr>
            <a:xfrm>
              <a:off x="3915815" y="5108906"/>
              <a:ext cx="544205" cy="1"/>
            </a:xfrm>
            <a:prstGeom prst="straightConnector1">
              <a:avLst/>
            </a:prstGeom>
            <a:solidFill>
              <a:srgbClr val="FFD2C8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69251C4-6568-62C2-50A0-128ED4EEC3BF}"/>
                </a:ext>
              </a:extLst>
            </p:cNvPr>
            <p:cNvCxnSpPr>
              <a:endCxn id="58" idx="3"/>
            </p:cNvCxnSpPr>
            <p:nvPr/>
          </p:nvCxnSpPr>
          <p:spPr>
            <a:xfrm flipH="1" flipV="1">
              <a:off x="5829593" y="5108907"/>
              <a:ext cx="289349" cy="15925"/>
            </a:xfrm>
            <a:prstGeom prst="straightConnector1">
              <a:avLst/>
            </a:prstGeom>
            <a:solidFill>
              <a:srgbClr val="FFD2C8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A2211BD-62CA-FE06-FECA-BFA1DA121225}"/>
              </a:ext>
            </a:extLst>
          </p:cNvPr>
          <p:cNvGrpSpPr/>
          <p:nvPr/>
        </p:nvGrpSpPr>
        <p:grpSpPr>
          <a:xfrm>
            <a:off x="7076574" y="1191542"/>
            <a:ext cx="2332408" cy="4867400"/>
            <a:chOff x="7076574" y="1191542"/>
            <a:chExt cx="2332408" cy="4867400"/>
          </a:xfrm>
        </p:grpSpPr>
        <p:grpSp>
          <p:nvGrpSpPr>
            <p:cNvPr id="64" name="Group 63" descr="Iteration">
              <a:extLst>
                <a:ext uri="{FF2B5EF4-FFF2-40B4-BE49-F238E27FC236}">
                  <a16:creationId xmlns:a16="http://schemas.microsoft.com/office/drawing/2014/main" id="{0BD1A391-9608-5F82-90A6-6B54F9E5A5B4}"/>
                </a:ext>
              </a:extLst>
            </p:cNvPr>
            <p:cNvGrpSpPr/>
            <p:nvPr/>
          </p:nvGrpSpPr>
          <p:grpSpPr>
            <a:xfrm>
              <a:off x="7076574" y="1191542"/>
              <a:ext cx="2332408" cy="4867400"/>
              <a:chOff x="6575774" y="873782"/>
              <a:chExt cx="2332408" cy="4867400"/>
            </a:xfrm>
            <a:solidFill>
              <a:srgbClr val="BEFFBE"/>
            </a:solidFill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87990C3-95D5-7F8A-CD29-EA78E2FA1B51}"/>
                  </a:ext>
                </a:extLst>
              </p:cNvPr>
              <p:cNvCxnSpPr/>
              <p:nvPr/>
            </p:nvCxnSpPr>
            <p:spPr>
              <a:xfrm>
                <a:off x="8895433" y="1872398"/>
                <a:ext cx="0" cy="193417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FD8BFC8-0CD1-63F2-46FF-CB57491B6CDD}"/>
                  </a:ext>
                </a:extLst>
              </p:cNvPr>
              <p:cNvGrpSpPr/>
              <p:nvPr/>
            </p:nvGrpSpPr>
            <p:grpSpPr>
              <a:xfrm>
                <a:off x="6575774" y="873782"/>
                <a:ext cx="2332408" cy="4867400"/>
                <a:chOff x="6533372" y="1408127"/>
                <a:chExt cx="2332408" cy="4867400"/>
              </a:xfrm>
              <a:grpFill/>
            </p:grpSpPr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00009AC2-F26E-EDB7-470F-957A95576FD8}"/>
                    </a:ext>
                  </a:extLst>
                </p:cNvPr>
                <p:cNvCxnSpPr/>
                <p:nvPr/>
              </p:nvCxnSpPr>
              <p:spPr>
                <a:xfrm>
                  <a:off x="7675488" y="1408127"/>
                  <a:ext cx="9148" cy="511982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Flowchart: Decision 67">
                  <a:extLst>
                    <a:ext uri="{FF2B5EF4-FFF2-40B4-BE49-F238E27FC236}">
                      <a16:creationId xmlns:a16="http://schemas.microsoft.com/office/drawing/2014/main" id="{32BD3296-E26B-0E7E-45A2-8631C77AF426}"/>
                    </a:ext>
                  </a:extLst>
                </p:cNvPr>
                <p:cNvSpPr/>
                <p:nvPr/>
              </p:nvSpPr>
              <p:spPr>
                <a:xfrm>
                  <a:off x="6875698" y="1932288"/>
                  <a:ext cx="1656741" cy="973433"/>
                </a:xfrm>
                <a:prstGeom prst="flowChartDecisi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33FE358F-7860-82F7-57E7-8ED5B1EE84FE}"/>
                    </a:ext>
                  </a:extLst>
                </p:cNvPr>
                <p:cNvSpPr/>
                <p:nvPr/>
              </p:nvSpPr>
              <p:spPr>
                <a:xfrm>
                  <a:off x="6968193" y="3272548"/>
                  <a:ext cx="1564246" cy="64807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F0B22B8-EE5E-9351-917C-092957B83073}"/>
                    </a:ext>
                  </a:extLst>
                </p:cNvPr>
                <p:cNvCxnSpPr/>
                <p:nvPr/>
              </p:nvCxnSpPr>
              <p:spPr>
                <a:xfrm flipH="1">
                  <a:off x="6534263" y="3596584"/>
                  <a:ext cx="431492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08C9D8C0-F833-309B-36FA-109B6554B083}"/>
                    </a:ext>
                  </a:extLst>
                </p:cNvPr>
                <p:cNvCxnSpPr/>
                <p:nvPr/>
              </p:nvCxnSpPr>
              <p:spPr>
                <a:xfrm>
                  <a:off x="6533372" y="2419004"/>
                  <a:ext cx="8985" cy="1159737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47EC7C01-E3A3-0CC4-0C9A-09BF5BCEA9B5}"/>
                    </a:ext>
                  </a:extLst>
                </p:cNvPr>
                <p:cNvCxnSpPr>
                  <a:endCxn id="69" idx="1"/>
                </p:cNvCxnSpPr>
                <p:nvPr/>
              </p:nvCxnSpPr>
              <p:spPr>
                <a:xfrm>
                  <a:off x="6542357" y="2419004"/>
                  <a:ext cx="333341" cy="1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93EAB4A-7BD2-7DEE-672E-2A1A38106225}"/>
                    </a:ext>
                  </a:extLst>
                </p:cNvPr>
                <p:cNvCxnSpPr>
                  <a:stCxn id="69" idx="3"/>
                </p:cNvCxnSpPr>
                <p:nvPr/>
              </p:nvCxnSpPr>
              <p:spPr>
                <a:xfrm flipV="1">
                  <a:off x="8532439" y="2419004"/>
                  <a:ext cx="333341" cy="1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8E1E1531-09CC-9869-73F5-B5C4A98BC1A3}"/>
                    </a:ext>
                  </a:extLst>
                </p:cNvPr>
                <p:cNvCxnSpPr/>
                <p:nvPr/>
              </p:nvCxnSpPr>
              <p:spPr>
                <a:xfrm flipH="1">
                  <a:off x="7750316" y="4353174"/>
                  <a:ext cx="1115464" cy="23817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6A11AF66-4B5A-D9C4-4BB6-314621B2F71E}"/>
                    </a:ext>
                  </a:extLst>
                </p:cNvPr>
                <p:cNvCxnSpPr/>
                <p:nvPr/>
              </p:nvCxnSpPr>
              <p:spPr>
                <a:xfrm>
                  <a:off x="7750316" y="4353174"/>
                  <a:ext cx="0" cy="638897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18AB2CE-388F-FAC9-5D94-506FB5F7E537}"/>
                    </a:ext>
                  </a:extLst>
                </p:cNvPr>
                <p:cNvSpPr/>
                <p:nvPr/>
              </p:nvSpPr>
              <p:spPr>
                <a:xfrm>
                  <a:off x="6968193" y="4988558"/>
                  <a:ext cx="1564246" cy="64807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964AD3D6-A64F-4298-F35F-9236AFC61B67}"/>
                    </a:ext>
                  </a:extLst>
                </p:cNvPr>
                <p:cNvCxnSpPr/>
                <p:nvPr/>
              </p:nvCxnSpPr>
              <p:spPr>
                <a:xfrm>
                  <a:off x="7750316" y="5636630"/>
                  <a:ext cx="0" cy="638897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E0F3207-2BCD-5CEA-F6C6-0B6C2B02AEA1}"/>
                </a:ext>
              </a:extLst>
            </p:cNvPr>
            <p:cNvCxnSpPr/>
            <p:nvPr/>
          </p:nvCxnSpPr>
          <p:spPr>
            <a:xfrm>
              <a:off x="8236891" y="2618046"/>
              <a:ext cx="8010" cy="456977"/>
            </a:xfrm>
            <a:prstGeom prst="straightConnector1">
              <a:avLst/>
            </a:prstGeom>
            <a:solidFill>
              <a:srgbClr val="FFD2C8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B68E1E3-C4E7-5CFC-3E17-5CDB15E8FF19}"/>
              </a:ext>
            </a:extLst>
          </p:cNvPr>
          <p:cNvGrpSpPr/>
          <p:nvPr/>
        </p:nvGrpSpPr>
        <p:grpSpPr>
          <a:xfrm>
            <a:off x="1059542" y="1844824"/>
            <a:ext cx="1409375" cy="3888432"/>
            <a:chOff x="1059542" y="1844824"/>
            <a:chExt cx="1409375" cy="38884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47285C2-8990-904E-EEBA-F38431A660FB}"/>
                </a:ext>
              </a:extLst>
            </p:cNvPr>
            <p:cNvSpPr/>
            <p:nvPr/>
          </p:nvSpPr>
          <p:spPr>
            <a:xfrm>
              <a:off x="1059542" y="2333088"/>
              <a:ext cx="1409375" cy="618049"/>
            </a:xfrm>
            <a:prstGeom prst="rect">
              <a:avLst/>
            </a:prstGeom>
            <a:solidFill>
              <a:srgbClr val="C3C8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A0F8770-9276-3219-3EBF-A0A8050513C7}"/>
                </a:ext>
              </a:extLst>
            </p:cNvPr>
            <p:cNvSpPr/>
            <p:nvPr/>
          </p:nvSpPr>
          <p:spPr>
            <a:xfrm>
              <a:off x="1059542" y="3462171"/>
              <a:ext cx="1409375" cy="618049"/>
            </a:xfrm>
            <a:prstGeom prst="rect">
              <a:avLst/>
            </a:prstGeom>
            <a:solidFill>
              <a:srgbClr val="C3C8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83BB246-3E1C-6C14-8F91-EB45B6155C0F}"/>
                </a:ext>
              </a:extLst>
            </p:cNvPr>
            <p:cNvSpPr/>
            <p:nvPr/>
          </p:nvSpPr>
          <p:spPr>
            <a:xfrm>
              <a:off x="1059542" y="4634869"/>
              <a:ext cx="1409375" cy="618049"/>
            </a:xfrm>
            <a:prstGeom prst="rect">
              <a:avLst/>
            </a:prstGeom>
            <a:solidFill>
              <a:srgbClr val="C3C8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ED61666-CB21-B031-A354-9F8E699F4F9B}"/>
                </a:ext>
              </a:extLst>
            </p:cNvPr>
            <p:cNvCxnSpPr>
              <a:cxnSpLocks/>
            </p:cNvCxnSpPr>
            <p:nvPr/>
          </p:nvCxnSpPr>
          <p:spPr>
            <a:xfrm>
              <a:off x="1760108" y="1844824"/>
              <a:ext cx="4122" cy="488264"/>
            </a:xfrm>
            <a:prstGeom prst="straightConnector1">
              <a:avLst/>
            </a:prstGeom>
            <a:solidFill>
              <a:srgbClr val="C3C8FF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2D00525-5296-887B-4C8F-04EDBCFA1CCB}"/>
                </a:ext>
              </a:extLst>
            </p:cNvPr>
            <p:cNvCxnSpPr>
              <a:cxnSpLocks/>
            </p:cNvCxnSpPr>
            <p:nvPr/>
          </p:nvCxnSpPr>
          <p:spPr>
            <a:xfrm>
              <a:off x="1760108" y="2973907"/>
              <a:ext cx="8242" cy="488264"/>
            </a:xfrm>
            <a:prstGeom prst="straightConnector1">
              <a:avLst/>
            </a:prstGeom>
            <a:solidFill>
              <a:srgbClr val="C3C8FF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62E98C2-EE72-19C1-C68A-32C8BA572F46}"/>
                </a:ext>
              </a:extLst>
            </p:cNvPr>
            <p:cNvCxnSpPr>
              <a:cxnSpLocks/>
              <a:stCxn id="81" idx="2"/>
            </p:cNvCxnSpPr>
            <p:nvPr/>
          </p:nvCxnSpPr>
          <p:spPr>
            <a:xfrm>
              <a:off x="1764230" y="4080220"/>
              <a:ext cx="4120" cy="554649"/>
            </a:xfrm>
            <a:prstGeom prst="straightConnector1">
              <a:avLst/>
            </a:prstGeom>
            <a:solidFill>
              <a:srgbClr val="C3C8FF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B0158AA-0E32-82F3-43BE-ACECC70A5C23}"/>
                </a:ext>
              </a:extLst>
            </p:cNvPr>
            <p:cNvCxnSpPr>
              <a:cxnSpLocks/>
            </p:cNvCxnSpPr>
            <p:nvPr/>
          </p:nvCxnSpPr>
          <p:spPr>
            <a:xfrm>
              <a:off x="1760108" y="5252918"/>
              <a:ext cx="0" cy="480338"/>
            </a:xfrm>
            <a:prstGeom prst="straightConnector1">
              <a:avLst/>
            </a:prstGeom>
            <a:solidFill>
              <a:srgbClr val="C3C8FF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776A9D46-E253-44C2-6366-40BDC9AA250E}"/>
              </a:ext>
            </a:extLst>
          </p:cNvPr>
          <p:cNvSpPr/>
          <p:nvPr/>
        </p:nvSpPr>
        <p:spPr bwMode="auto">
          <a:xfrm>
            <a:off x="6844362" y="1390078"/>
            <a:ext cx="2933169" cy="4533788"/>
          </a:xfrm>
          <a:prstGeom prst="ellips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22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AF92-ECBC-CDD7-516F-49529CC6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BD773-EAFA-E478-6740-9C1F3BA5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Two types of loops</a:t>
            </a:r>
          </a:p>
          <a:p>
            <a:r>
              <a:rPr lang="en-GB" sz="2400" dirty="0"/>
              <a:t>Conditional Loops</a:t>
            </a:r>
          </a:p>
          <a:p>
            <a:pPr lvl="1"/>
            <a:r>
              <a:rPr lang="en-GB" sz="2000" dirty="0"/>
              <a:t>keep looping while sone condition is true</a:t>
            </a:r>
          </a:p>
          <a:p>
            <a:pPr lvl="1"/>
            <a:r>
              <a:rPr lang="en-GB" sz="2000" dirty="0"/>
              <a:t>e.g. keep weeding the garden until there are no weeds left</a:t>
            </a:r>
          </a:p>
          <a:p>
            <a:pPr lvl="1"/>
            <a:r>
              <a:rPr lang="en-GB" sz="2000" dirty="0"/>
              <a:t>typically represented by </a:t>
            </a:r>
            <a:r>
              <a:rPr lang="en-GB" sz="2000" i="1" dirty="0">
                <a:solidFill>
                  <a:srgbClr val="0000FF"/>
                </a:solidFill>
              </a:rPr>
              <a:t>while</a:t>
            </a:r>
            <a:r>
              <a:rPr lang="en-GB" sz="2000" dirty="0"/>
              <a:t> loops</a:t>
            </a:r>
          </a:p>
          <a:p>
            <a:r>
              <a:rPr lang="en-GB" sz="2400" dirty="0"/>
              <a:t>Counted Loops</a:t>
            </a:r>
          </a:p>
          <a:p>
            <a:pPr lvl="1"/>
            <a:r>
              <a:rPr lang="en-GB" sz="2000" dirty="0"/>
              <a:t>loop for a predefined number of times</a:t>
            </a:r>
          </a:p>
          <a:p>
            <a:pPr lvl="1"/>
            <a:r>
              <a:rPr lang="en-GB" sz="2000" dirty="0"/>
              <a:t>e.g. stir a cake mixture ten times</a:t>
            </a:r>
          </a:p>
          <a:p>
            <a:pPr lvl="1"/>
            <a:r>
              <a:rPr lang="en-GB" sz="2000" dirty="0"/>
              <a:t>typically represented by </a:t>
            </a:r>
            <a:r>
              <a:rPr lang="en-GB" sz="2000" i="1" dirty="0">
                <a:solidFill>
                  <a:srgbClr val="0000FF"/>
                </a:solidFill>
              </a:rPr>
              <a:t>for</a:t>
            </a:r>
            <a:r>
              <a:rPr lang="en-GB" sz="2000" dirty="0"/>
              <a:t> loops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81423-4321-869A-C93D-7600732F2F6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7AA0-49AB-38DA-80BB-8D55DFAE01F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2AAC4-1474-5A60-5204-97A560E578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7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A26991CC-6E22-064D-4E5C-23EF5A80E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33398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56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84DA-D1B2-B54F-8304-DDC2A8EC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Loop: Conditional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1926C-4F64-F940-9A20-E3AFAEC8504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8FC7-41FE-3744-92C7-8D42C01D84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93834-A2B8-6946-83EF-D143C7BF27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7" name="Picture 2" descr="Flow chart representing a while loop (aka a conditional loop)">
            <a:extLst>
              <a:ext uri="{FF2B5EF4-FFF2-40B4-BE49-F238E27FC236}">
                <a16:creationId xmlns:a16="http://schemas.microsoft.com/office/drawing/2014/main" id="{833D9261-B788-D445-A797-F17E56EB0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28" y="1556792"/>
            <a:ext cx="5608290" cy="447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54EAB5-679A-8748-9240-B75E2B461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360" y="464921"/>
            <a:ext cx="948216" cy="9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4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C3B9-A68C-BB4A-B80F-8A5F909C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C8215-A04C-2C4C-B1E4-7817C36E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Basic form</a:t>
            </a:r>
          </a:p>
          <a:p>
            <a:endParaRPr lang="en-US" sz="2400" dirty="0"/>
          </a:p>
          <a:p>
            <a:pPr lvl="1"/>
            <a:r>
              <a:rPr lang="en-US" sz="2000" dirty="0"/>
              <a:t>again note the indentation (very important)</a:t>
            </a:r>
          </a:p>
          <a:p>
            <a:r>
              <a:rPr lang="en-US" sz="2400" dirty="0"/>
              <a:t>An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41BF4-60A2-1441-9D67-A7F3B346C2F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80226-D5DF-A341-892A-F4A6ACD7B0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F6D72-298E-2147-81FD-5B9B5AEE60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11036-0EF9-AF45-AF4C-AD6F90ACBC9F}"/>
              </a:ext>
            </a:extLst>
          </p:cNvPr>
          <p:cNvSpPr txBox="1"/>
          <p:nvPr/>
        </p:nvSpPr>
        <p:spPr>
          <a:xfrm>
            <a:off x="2648744" y="2016409"/>
            <a:ext cx="40324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&lt;test-condition-is-true&gt;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statement or statements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7E1F9-7456-FA47-8182-72F016A9FC7F}"/>
              </a:ext>
            </a:extLst>
          </p:cNvPr>
          <p:cNvSpPr txBox="1"/>
          <p:nvPr/>
        </p:nvSpPr>
        <p:spPr>
          <a:xfrm>
            <a:off x="1424608" y="3675503"/>
            <a:ext cx="6696744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= 0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print('Starting')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 &lt; 10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print(count, ' ', end='')    # part of the while loop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count += 1                     # also part of the while loop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print() # not part of the while loop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print('Done')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7E611-1BFD-2344-A59F-5AC6566E81B6}"/>
              </a:ext>
            </a:extLst>
          </p:cNvPr>
          <p:cNvSpPr txBox="1"/>
          <p:nvPr/>
        </p:nvSpPr>
        <p:spPr>
          <a:xfrm>
            <a:off x="6455487" y="5654062"/>
            <a:ext cx="2309680" cy="73866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Starting</a:t>
            </a:r>
          </a:p>
          <a:p>
            <a:r>
              <a:rPr lang="en-GB" sz="1400" dirty="0">
                <a:solidFill>
                  <a:schemeClr val="tx1"/>
                </a:solidFill>
              </a:rPr>
              <a:t>0 1 2 3 4 5 6 7 8 9</a:t>
            </a:r>
          </a:p>
          <a:p>
            <a:r>
              <a:rPr lang="en-GB" sz="1400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50527-FC77-6D43-9920-FBF22048D8CD}"/>
              </a:ext>
            </a:extLst>
          </p:cNvPr>
          <p:cNvSpPr txBox="1"/>
          <p:nvPr/>
        </p:nvSpPr>
        <p:spPr>
          <a:xfrm>
            <a:off x="6980111" y="873899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2"/>
                </a:solidFill>
              </a:rPr>
              <a:t>No do-while in Python</a:t>
            </a:r>
          </a:p>
        </p:txBody>
      </p:sp>
    </p:spTree>
    <p:extLst>
      <p:ext uri="{BB962C8B-B14F-4D97-AF65-F5344CB8AC3E}">
        <p14:creationId xmlns:p14="http://schemas.microsoft.com/office/powerpoint/2010/main" val="32124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C00B-0E3B-3448-A00F-20FE67DB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Loop: Counted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E436B-E0A2-774D-A894-1EB34C7BA5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774B5-CD61-4D4E-8ACA-CA91C874CA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ECC6-FB18-114F-B5B6-C542E34A84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7" name="Picture 2" descr="Flow chart representing a for loop (aka a counted loop)">
            <a:extLst>
              <a:ext uri="{FF2B5EF4-FFF2-40B4-BE49-F238E27FC236}">
                <a16:creationId xmlns:a16="http://schemas.microsoft.com/office/drawing/2014/main" id="{005DBAA9-4080-8D45-B866-EB24B01FD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878" y="1587004"/>
            <a:ext cx="3866524" cy="47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10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5126-CD77-E84C-96BD-2371FE37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F8DD-0D52-544B-B3AD-C83335BF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6" y="1548496"/>
            <a:ext cx="8913681" cy="4529138"/>
          </a:xfrm>
        </p:spPr>
        <p:txBody>
          <a:bodyPr/>
          <a:lstStyle/>
          <a:p>
            <a:r>
              <a:rPr lang="en-US" sz="2400" dirty="0"/>
              <a:t>Basic form iterates over an </a:t>
            </a:r>
            <a:r>
              <a:rPr lang="en-US" sz="2400" i="1" dirty="0"/>
              <a:t>iterable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400" dirty="0"/>
          </a:p>
          <a:p>
            <a:pPr lvl="1"/>
            <a:r>
              <a:rPr lang="en-US" sz="2000" dirty="0"/>
              <a:t>again note the indentation</a:t>
            </a:r>
          </a:p>
          <a:p>
            <a:r>
              <a:rPr lang="en-US" sz="2400" dirty="0"/>
              <a:t>Example</a:t>
            </a:r>
          </a:p>
          <a:p>
            <a:pPr lvl="2"/>
            <a:endParaRPr lang="en-US" sz="1800" dirty="0"/>
          </a:p>
          <a:p>
            <a:endParaRPr lang="en-US" sz="36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7C926-242B-1E45-9811-BFCD3130CEA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17/07/23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B7613-304A-654F-810F-AAFC3BAF5B6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Iteration / Looping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D2EFE-3BD7-CE49-AEF3-7C81A00BC1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A5A64-8356-A44C-A1A0-58D6F5A3B28E}"/>
              </a:ext>
            </a:extLst>
          </p:cNvPr>
          <p:cNvSpPr txBox="1"/>
          <p:nvPr/>
        </p:nvSpPr>
        <p:spPr>
          <a:xfrm>
            <a:off x="1856656" y="2079508"/>
            <a:ext cx="40324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&lt;variable-name&gt;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range(...):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FFCB-3935-B146-A066-91C7307481D6}"/>
              </a:ext>
            </a:extLst>
          </p:cNvPr>
          <p:cNvSpPr txBox="1"/>
          <p:nvPr/>
        </p:nvSpPr>
        <p:spPr>
          <a:xfrm>
            <a:off x="1525585" y="3903182"/>
            <a:ext cx="4363519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Loop over a set of values in a range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print('Print out values in a range')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range(0, 10):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' ', end='')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print('Done')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18403-41FF-554A-92BD-AE9C2D48B128}"/>
              </a:ext>
            </a:extLst>
          </p:cNvPr>
          <p:cNvSpPr txBox="1"/>
          <p:nvPr/>
        </p:nvSpPr>
        <p:spPr>
          <a:xfrm>
            <a:off x="4088904" y="5629402"/>
            <a:ext cx="2252633" cy="73866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Print out values in a range</a:t>
            </a:r>
          </a:p>
          <a:p>
            <a:r>
              <a:rPr lang="en-GB" sz="1400" dirty="0">
                <a:solidFill>
                  <a:schemeClr val="tx1"/>
                </a:solidFill>
              </a:rPr>
              <a:t>0  1  2  3  4  5  6  7  8  9  </a:t>
            </a:r>
          </a:p>
          <a:p>
            <a:r>
              <a:rPr lang="en-GB" sz="1400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755C52-9B35-D14E-88DA-1DBCE5B49ED3}"/>
              </a:ext>
            </a:extLst>
          </p:cNvPr>
          <p:cNvSpPr txBox="1"/>
          <p:nvPr/>
        </p:nvSpPr>
        <p:spPr>
          <a:xfrm>
            <a:off x="6488220" y="4340265"/>
            <a:ext cx="2967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Values 0 up to but </a:t>
            </a:r>
          </a:p>
          <a:p>
            <a:r>
              <a:rPr lang="en-GB" dirty="0">
                <a:solidFill>
                  <a:srgbClr val="0000FF"/>
                </a:solidFill>
              </a:rPr>
              <a:t>not including 10:</a:t>
            </a:r>
          </a:p>
          <a:p>
            <a:r>
              <a:rPr lang="en-GB" dirty="0">
                <a:solidFill>
                  <a:srgbClr val="0000FF"/>
                </a:solidFill>
              </a:rPr>
              <a:t>Referred to as open-closed</a:t>
            </a:r>
          </a:p>
        </p:txBody>
      </p:sp>
    </p:spTree>
    <p:extLst>
      <p:ext uri="{BB962C8B-B14F-4D97-AF65-F5344CB8AC3E}">
        <p14:creationId xmlns:p14="http://schemas.microsoft.com/office/powerpoint/2010/main" val="14640493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751</Words>
  <Application>Microsoft Macintosh PowerPoint</Application>
  <PresentationFormat>A4 Paper (210x297 mm)</PresentationFormat>
  <Paragraphs>142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Garamond</vt:lpstr>
      <vt:lpstr>Times New Roman</vt:lpstr>
      <vt:lpstr>Verdana</vt:lpstr>
      <vt:lpstr>Wingdings</vt:lpstr>
      <vt:lpstr>Default Design</vt:lpstr>
      <vt:lpstr>1_Default Design</vt:lpstr>
      <vt:lpstr>Flow of Control: Iteration / Looping</vt:lpstr>
      <vt:lpstr>Plan for Session</vt:lpstr>
      <vt:lpstr>Doing Things a Number of Times</vt:lpstr>
      <vt:lpstr>Iteration / Looping</vt:lpstr>
      <vt:lpstr>Types of Loops</vt:lpstr>
      <vt:lpstr>While Loop: Conditional Loop</vt:lpstr>
      <vt:lpstr>Python While loops</vt:lpstr>
      <vt:lpstr>For Loop: Counted Loop</vt:lpstr>
      <vt:lpstr>For Loop</vt:lpstr>
      <vt:lpstr>For Loop Alternatives</vt:lpstr>
      <vt:lpstr>Choosing the Correct Loop</vt:lpstr>
      <vt:lpstr>Choosing the Correct Loop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John Hunt</cp:lastModifiedBy>
  <cp:revision>95</cp:revision>
  <cp:lastPrinted>2023-04-04T13:28:23Z</cp:lastPrinted>
  <dcterms:modified xsi:type="dcterms:W3CDTF">2023-07-20T16:35:53Z</dcterms:modified>
</cp:coreProperties>
</file>