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6"/>
  </p:notesMasterIdLst>
  <p:handoutMasterIdLst>
    <p:handoutMasterId r:id="rId17"/>
  </p:handoutMasterIdLst>
  <p:sldIdLst>
    <p:sldId id="256" r:id="rId3"/>
    <p:sldId id="335" r:id="rId4"/>
    <p:sldId id="355" r:id="rId5"/>
    <p:sldId id="383" r:id="rId6"/>
    <p:sldId id="336" r:id="rId7"/>
    <p:sldId id="284" r:id="rId8"/>
    <p:sldId id="337" r:id="rId9"/>
    <p:sldId id="344" r:id="rId10"/>
    <p:sldId id="340" r:id="rId11"/>
    <p:sldId id="345" r:id="rId12"/>
    <p:sldId id="346" r:id="rId13"/>
    <p:sldId id="354" r:id="rId14"/>
    <p:sldId id="334" r:id="rId15"/>
  </p:sldIdLst>
  <p:sldSz cx="9906000" cy="6858000" type="A4"/>
  <p:notesSz cx="7086600" cy="102219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23" autoAdjust="0"/>
    <p:restoredTop sz="86479" autoAdjust="0"/>
  </p:normalViewPr>
  <p:slideViewPr>
    <p:cSldViewPr>
      <p:cViewPr varScale="1">
        <p:scale>
          <a:sx n="101" d="100"/>
          <a:sy n="101" d="100"/>
        </p:scale>
        <p:origin x="576" y="20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BFC2FC-AB15-4A86-A090-42EA9D9D8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7086600" cy="10221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14788" y="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6288" y="766763"/>
            <a:ext cx="5532437" cy="3830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8025" y="4856163"/>
            <a:ext cx="566896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0915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4788" y="970915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5325CD-D4D1-46AB-A07B-76CAD4A152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2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4B24E597-641E-4831-92E7-FE32F3EB8DD0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4700" y="766763"/>
            <a:ext cx="553720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8025" y="4856163"/>
            <a:ext cx="5670550" cy="45989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8902" tIns="49451" rIns="98902" bIns="4945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6288" y="766763"/>
            <a:ext cx="5532437" cy="3830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060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887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977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AA5FB-1A88-4438-BFBB-9BBB90E53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734D-DD4C-4AFE-A48C-C042F044E4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1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7814"/>
            <a:ext cx="22271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7814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8A648-AA13-472B-B8F8-A061FAD94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7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31D7C-3F02-481D-A2CB-CE756043E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9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99C5-CA01-4C37-9A77-0BC9D4DCC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3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CA9A-3BFE-4494-AE79-033AB3181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3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4964"/>
            <a:ext cx="4373431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4964"/>
            <a:ext cx="43751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5E91-4FFC-497B-9460-CB8D1F1E6E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2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5E714-687B-490B-BC5F-848B0211A5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6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0F8F-584F-4FE6-8B99-D18FEFDE60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6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BC1AD-34F6-412E-A983-7210815D51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05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BC6ED-34ED-4D17-86C5-68EFDB043C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CFC-9530-4DD8-A082-6933CE16E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5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58291-C605-4591-98C4-EA212E3823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9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61CE-61F8-4BC5-8BB3-B0A0F0B4CA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8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2227131" cy="5443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85800"/>
            <a:ext cx="6521450" cy="5443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37626-AC2C-4FBA-AD1A-B46461F8D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6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85801"/>
            <a:ext cx="8418381" cy="212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73BD-EAA9-43F3-A181-9BB25AB1E9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DBB7-AE6C-44A4-9354-E420422B6D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3431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0200"/>
            <a:ext cx="437515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91112-9BC8-4B82-B6DA-AD3952AEF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2EFEF-B460-41E1-B380-21E0D72C1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8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5FF55-9A51-49BC-91F0-BC8E688F18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DF69-52E3-48D5-99E7-63105AE4C1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FB47-FC34-470D-975D-818673632D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4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56B33-355B-4F00-98F1-AAA0DA53B9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4"/>
            <a:ext cx="8913681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3681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28229" y="6524626"/>
            <a:ext cx="23096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93149" y="6524626"/>
            <a:ext cx="31351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137136" y="6524626"/>
            <a:ext cx="230968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170E260-D032-4AF5-A4B0-E2382247C2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95300" y="1447800"/>
            <a:ext cx="8750300" cy="1588"/>
          </a:xfrm>
          <a:prstGeom prst="line">
            <a:avLst/>
          </a:prstGeom>
          <a:noFill/>
          <a:ln w="1908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85801"/>
            <a:ext cx="8418381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384550" y="6248401"/>
            <a:ext cx="31351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Font typeface="Verdan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BBAEC79-F64B-4999-8F10-F75F3E166C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271728" y="2924176"/>
          <a:ext cx="928343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15" imgW="7591552" imgH="391770" progId="">
                  <p:embed/>
                </p:oleObj>
              </mc:Choice>
              <mc:Fallback>
                <p:oleObj r:id="rId15" imgW="7591552" imgH="39177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28" y="2924176"/>
                        <a:ext cx="928343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4"/>
            <a:ext cx="8913681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B317A-B09E-4609-B950-7F75FB78108D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704851" y="692150"/>
            <a:ext cx="8424863" cy="212725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Python Functions</a:t>
            </a:r>
            <a:endParaRPr lang="en-GB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3587750"/>
            <a:ext cx="6400800" cy="1892299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Framework Training</a:t>
            </a:r>
          </a:p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297B-A3AD-894C-ABA5-CC60C83D6B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CDB-74C2-064B-9CA1-3895C1ECE9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functions</a:t>
            </a:r>
          </a:p>
        </p:txBody>
      </p:sp>
      <p:pic>
        <p:nvPicPr>
          <p:cNvPr id="3074" name="Picture 2" descr="cern from cern.ch">
            <a:extLst>
              <a:ext uri="{FF2B5EF4-FFF2-40B4-BE49-F238E27FC236}">
                <a16:creationId xmlns:a16="http://schemas.microsoft.com/office/drawing/2014/main" id="{0BC253FD-BEFD-E1A7-6871-77F3BD4FA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40" y="4386036"/>
            <a:ext cx="1168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88C669-5A88-0023-6831-7BAE72032D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17" y="4332343"/>
            <a:ext cx="2046514" cy="114770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50D7D8B-12B5-9686-0BEB-D3684CFC0803}"/>
              </a:ext>
            </a:extLst>
          </p:cNvPr>
          <p:cNvGrpSpPr/>
          <p:nvPr/>
        </p:nvGrpSpPr>
        <p:grpSpPr>
          <a:xfrm>
            <a:off x="4366932" y="4453791"/>
            <a:ext cx="1008112" cy="440813"/>
            <a:chOff x="4376936" y="4386036"/>
            <a:chExt cx="1008112" cy="4408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9B759D-5462-4F65-919B-1D1167F144C2}"/>
                </a:ext>
              </a:extLst>
            </p:cNvPr>
            <p:cNvSpPr/>
            <p:nvPr/>
          </p:nvSpPr>
          <p:spPr bwMode="auto">
            <a:xfrm>
              <a:off x="4376936" y="4386036"/>
              <a:ext cx="1008112" cy="195092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GB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05AB65-5E64-0B5B-4739-D4EA90F940BC}"/>
                </a:ext>
              </a:extLst>
            </p:cNvPr>
            <p:cNvSpPr/>
            <p:nvPr/>
          </p:nvSpPr>
          <p:spPr bwMode="auto">
            <a:xfrm>
              <a:off x="4953000" y="4578064"/>
              <a:ext cx="432048" cy="248785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GB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AE44403-8577-CF88-AE01-03845592D849}"/>
              </a:ext>
            </a:extLst>
          </p:cNvPr>
          <p:cNvGrpSpPr/>
          <p:nvPr/>
        </p:nvGrpSpPr>
        <p:grpSpPr>
          <a:xfrm>
            <a:off x="4376936" y="4990618"/>
            <a:ext cx="1008112" cy="440813"/>
            <a:chOff x="4376936" y="4386036"/>
            <a:chExt cx="1008112" cy="44081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B6F789-44F6-7CBF-8734-7B08FCAEBD97}"/>
                </a:ext>
              </a:extLst>
            </p:cNvPr>
            <p:cNvSpPr/>
            <p:nvPr/>
          </p:nvSpPr>
          <p:spPr bwMode="auto">
            <a:xfrm>
              <a:off x="4376936" y="4386036"/>
              <a:ext cx="1008112" cy="195092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GB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E0E72C-47B9-7B26-C6A2-40234EDC3312}"/>
                </a:ext>
              </a:extLst>
            </p:cNvPr>
            <p:cNvSpPr/>
            <p:nvPr/>
          </p:nvSpPr>
          <p:spPr bwMode="auto">
            <a:xfrm>
              <a:off x="4953000" y="4578064"/>
              <a:ext cx="432048" cy="248785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GB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846CC9-5A35-3678-BA9E-A7AFFAA9BAAD}"/>
              </a:ext>
            </a:extLst>
          </p:cNvPr>
          <p:cNvGrpSpPr/>
          <p:nvPr/>
        </p:nvGrpSpPr>
        <p:grpSpPr>
          <a:xfrm>
            <a:off x="4366932" y="5523924"/>
            <a:ext cx="1008112" cy="440813"/>
            <a:chOff x="4376936" y="4386036"/>
            <a:chExt cx="1008112" cy="44081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F51296-698C-AA9E-BFCF-B8F343561CCC}"/>
                </a:ext>
              </a:extLst>
            </p:cNvPr>
            <p:cNvSpPr/>
            <p:nvPr/>
          </p:nvSpPr>
          <p:spPr bwMode="auto">
            <a:xfrm>
              <a:off x="4376936" y="4386036"/>
              <a:ext cx="1008112" cy="195092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GB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387EF5-CED7-90C6-BA13-CC3434261228}"/>
                </a:ext>
              </a:extLst>
            </p:cNvPr>
            <p:cNvSpPr/>
            <p:nvPr/>
          </p:nvSpPr>
          <p:spPr bwMode="auto">
            <a:xfrm>
              <a:off x="4953000" y="4578064"/>
              <a:ext cx="432048" cy="248785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GB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BB06-F4EB-3D4D-A55E-B9058118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Parameter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FFC5E-3C0B-6C42-BAEA-E43FD9E46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Can select which parameters to use via the parameter </a:t>
            </a:r>
            <a:r>
              <a:rPr lang="en-GB" sz="2400" i="1" dirty="0"/>
              <a:t>names</a:t>
            </a:r>
          </a:p>
          <a:p>
            <a:pPr lvl="1"/>
            <a:r>
              <a:rPr lang="en-GB" sz="2000" i="1" dirty="0"/>
              <a:t>aka named parameters</a:t>
            </a:r>
            <a:r>
              <a:rPr lang="en-GB" sz="2000" dirty="0"/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13681-B747-3945-B069-56EC5DEA4B5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52233-13C1-5F44-B68A-467BED5A56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D0B2F-4D93-7647-9D3C-ADF2CFA0EA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19BC7-2B6C-8542-9F67-F169C9F04D37}"/>
              </a:ext>
            </a:extLst>
          </p:cNvPr>
          <p:cNvSpPr txBox="1"/>
          <p:nvPr/>
        </p:nvSpPr>
        <p:spPr>
          <a:xfrm>
            <a:off x="1064568" y="3573016"/>
            <a:ext cx="590465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greeter('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Lloyd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message =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like Python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greeter(name =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Lloyd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message =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like Python'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greeter(message =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like Python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name =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Lloyd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C9BC9-043E-1548-9FB6-985CBCBF0BA3}"/>
              </a:ext>
            </a:extLst>
          </p:cNvPr>
          <p:cNvSpPr txBox="1"/>
          <p:nvPr/>
        </p:nvSpPr>
        <p:spPr>
          <a:xfrm>
            <a:off x="4808984" y="5276355"/>
            <a:ext cx="3669741" cy="338554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Welcome Dr Lloyd - We like Python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3AD496-F0F0-D646-B195-7FDCDD1FC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360" y="464921"/>
            <a:ext cx="948216" cy="90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8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1B08-B089-3C4D-A5D9-788B5AD1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D72AD-903B-3D47-80AA-4717D3E50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Can return a value using </a:t>
            </a:r>
            <a:r>
              <a:rPr lang="en-US" sz="2400" dirty="0">
                <a:latin typeface="Courier" pitchFamily="2" charset="0"/>
              </a:rPr>
              <a:t>return</a:t>
            </a:r>
            <a:r>
              <a:rPr lang="en-US" sz="2400" dirty="0"/>
              <a:t> statement</a:t>
            </a:r>
          </a:p>
          <a:p>
            <a:endParaRPr lang="en-US" dirty="0"/>
          </a:p>
          <a:p>
            <a:r>
              <a:rPr lang="en-US" sz="2400" dirty="0"/>
              <a:t>Execute by providing argument 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466F0-3F48-3B45-A7B1-34D031A33EA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3882B-975D-4846-A914-8C1453CBF9A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5E5A5-8A5C-834E-AA19-9067254F28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356A2-BB19-4C40-B389-C774F3B5611D}"/>
              </a:ext>
            </a:extLst>
          </p:cNvPr>
          <p:cNvSpPr txBox="1"/>
          <p:nvPr/>
        </p:nvSpPr>
        <p:spPr>
          <a:xfrm>
            <a:off x="1712641" y="2132856"/>
            <a:ext cx="20162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square(n):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* 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C3FEE-2E5E-884D-B776-2995212265D6}"/>
              </a:ext>
            </a:extLst>
          </p:cNvPr>
          <p:cNvSpPr txBox="1"/>
          <p:nvPr/>
        </p:nvSpPr>
        <p:spPr>
          <a:xfrm>
            <a:off x="1280591" y="3476317"/>
            <a:ext cx="7597625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Store result from square in a variable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= square(4)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print(result)</a:t>
            </a:r>
          </a:p>
          <a:p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Send the result from square immediately to another function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print(square(5))</a:t>
            </a:r>
          </a:p>
          <a:p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Use the result returned from square in a conditional expression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square(3) &lt; 15: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Still less than 15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E9B453-EF45-C747-808B-241A20DDA136}"/>
              </a:ext>
            </a:extLst>
          </p:cNvPr>
          <p:cNvSpPr txBox="1"/>
          <p:nvPr/>
        </p:nvSpPr>
        <p:spPr>
          <a:xfrm>
            <a:off x="7705674" y="5883543"/>
            <a:ext cx="1476945" cy="738664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16</a:t>
            </a:r>
          </a:p>
          <a:p>
            <a:r>
              <a:rPr lang="en-GB" sz="1400" dirty="0">
                <a:solidFill>
                  <a:schemeClr val="tx1"/>
                </a:solidFill>
              </a:rPr>
              <a:t>25</a:t>
            </a:r>
          </a:p>
          <a:p>
            <a:r>
              <a:rPr lang="en-GB" sz="1400" dirty="0">
                <a:solidFill>
                  <a:schemeClr val="tx1"/>
                </a:solidFill>
              </a:rPr>
              <a:t>Still less than 15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672318-4657-4447-BAF4-326B2A56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360" y="464921"/>
            <a:ext cx="948216" cy="90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77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8279-8A54-5943-B2DE-AD43D164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Built-in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593E1-79E5-3047-8B5A-ED12BFBB2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Courier" pitchFamily="2" charset="0"/>
              </a:rPr>
              <a:t>sum</a:t>
            </a:r>
            <a:r>
              <a:rPr lang="en-GB" sz="2400" dirty="0"/>
              <a:t> function takes a list and an (optional) initial 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B7B4A-40F7-6241-A3E9-55C21798233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C4E53-2829-B441-ACEB-96BAEE8FF57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A7029-3D19-FB45-A75A-975848AF89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FFEB6-8D6B-6E4A-8426-0C05586BD2DD}"/>
              </a:ext>
            </a:extLst>
          </p:cNvPr>
          <p:cNvSpPr txBox="1"/>
          <p:nvPr/>
        </p:nvSpPr>
        <p:spPr>
          <a:xfrm>
            <a:off x="1208584" y="2557943"/>
            <a:ext cx="4968552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data = [1, 3, 5, 2, 7, 4, 10]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result = </a:t>
            </a:r>
            <a:r>
              <a:rPr lang="en-GB" b="1" dirty="0">
                <a:solidFill>
                  <a:srgbClr val="0000FF"/>
                </a:solidFill>
              </a:rPr>
              <a:t>sum</a:t>
            </a:r>
            <a:r>
              <a:rPr lang="en-GB" dirty="0">
                <a:solidFill>
                  <a:schemeClr val="tx1"/>
                </a:solidFill>
              </a:rPr>
              <a:t>(data)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b="1" dirty="0" err="1">
                <a:solidFill>
                  <a:schemeClr val="tx1"/>
                </a:solidFill>
              </a:rPr>
              <a:t>f'sum</a:t>
            </a:r>
            <a:r>
              <a:rPr lang="en-GB" b="1" dirty="0">
                <a:solidFill>
                  <a:schemeClr val="tx1"/>
                </a:solidFill>
              </a:rPr>
              <a:t> of data: </a:t>
            </a:r>
            <a:r>
              <a:rPr lang="en-GB" dirty="0">
                <a:solidFill>
                  <a:schemeClr val="tx1"/>
                </a:solidFill>
              </a:rPr>
              <a:t>{result}</a:t>
            </a:r>
            <a:r>
              <a:rPr lang="en-GB" b="1" dirty="0">
                <a:solidFill>
                  <a:schemeClr val="tx1"/>
                </a:solidFill>
              </a:rPr>
              <a:t>'</a:t>
            </a:r>
            <a:r>
              <a:rPr lang="en-GB" dirty="0">
                <a:solidFill>
                  <a:schemeClr val="tx1"/>
                </a:solidFill>
              </a:rPr>
              <a:t>)</a:t>
            </a:r>
            <a:br>
              <a:rPr lang="en-GB" dirty="0">
                <a:solidFill>
                  <a:schemeClr val="tx1"/>
                </a:solidFill>
              </a:rPr>
            </a:b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result = </a:t>
            </a:r>
            <a:r>
              <a:rPr lang="en-GB" b="1" dirty="0">
                <a:solidFill>
                  <a:srgbClr val="0000FF"/>
                </a:solidFill>
              </a:rPr>
              <a:t>sum</a:t>
            </a:r>
            <a:r>
              <a:rPr lang="en-GB" dirty="0">
                <a:solidFill>
                  <a:schemeClr val="tx1"/>
                </a:solidFill>
              </a:rPr>
              <a:t>(data, 10)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b="1" dirty="0" err="1">
                <a:solidFill>
                  <a:schemeClr val="tx1"/>
                </a:solidFill>
              </a:rPr>
              <a:t>f'sum</a:t>
            </a:r>
            <a:r>
              <a:rPr lang="en-GB" b="1" dirty="0">
                <a:solidFill>
                  <a:schemeClr val="tx1"/>
                </a:solidFill>
              </a:rPr>
              <a:t> of data (start at 10): </a:t>
            </a:r>
            <a:r>
              <a:rPr lang="en-GB" dirty="0">
                <a:solidFill>
                  <a:schemeClr val="tx1"/>
                </a:solidFill>
              </a:rPr>
              <a:t>{result}</a:t>
            </a:r>
            <a:r>
              <a:rPr lang="en-GB" b="1" dirty="0">
                <a:solidFill>
                  <a:schemeClr val="tx1"/>
                </a:solidFill>
              </a:rPr>
              <a:t>'</a:t>
            </a:r>
            <a:r>
              <a:rPr lang="en-GB" dirty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FAFA1-A462-FB46-9DA9-5B1BB7B90943}"/>
              </a:ext>
            </a:extLst>
          </p:cNvPr>
          <p:cNvSpPr txBox="1"/>
          <p:nvPr/>
        </p:nvSpPr>
        <p:spPr>
          <a:xfrm>
            <a:off x="5745088" y="3864769"/>
            <a:ext cx="2440470" cy="52322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sum of data: 32</a:t>
            </a:r>
          </a:p>
          <a:p>
            <a:r>
              <a:rPr lang="en-GB" sz="1400" dirty="0">
                <a:solidFill>
                  <a:schemeClr val="tx1"/>
                </a:solidFill>
              </a:rPr>
              <a:t>sum of data (start 10): 42</a:t>
            </a:r>
          </a:p>
        </p:txBody>
      </p:sp>
      <p:pic>
        <p:nvPicPr>
          <p:cNvPr id="9" name="Picture 4" descr="Light bulb ideas - Free Stock Photo by Merelize on Stockvault.net">
            <a:extLst>
              <a:ext uri="{FF2B5EF4-FFF2-40B4-BE49-F238E27FC236}">
                <a16:creationId xmlns:a16="http://schemas.microsoft.com/office/drawing/2014/main" id="{59264E3E-8FBB-1140-A2B1-7B1FBC23B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76" y="333989"/>
            <a:ext cx="951136" cy="9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577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83A-8240-6147-BB3C-4731E5B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C306-97F1-C048-823F-56E72FB6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39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4E9-76D0-6F4A-BAD8-FB63C10E5B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D678-DDAF-AB49-BFD8-6EA8C593E1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A270-FC9E-3F42-AD7E-E626A828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7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98" y="1556791"/>
            <a:ext cx="8913681" cy="4388397"/>
          </a:xfrm>
        </p:spPr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Organising Programs into Logical blocks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Abstracting Logic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Defining Functions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Parameter Passing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Default parameter values 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(mandatory and optional params)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Named parameters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Returning values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Returning Multiple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B97014-3A42-724C-A040-F8ECBEDE9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344" y="267460"/>
            <a:ext cx="1099840" cy="10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0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D7EF-28DA-E18E-4B34-6B2C189B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Organising Code into Logical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BF1DA-4427-A992-3772-433A96D06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lvl="3" indent="-341313">
              <a:lnSpc>
                <a:spcPct val="125000"/>
              </a:lnSpc>
              <a:spcBef>
                <a:spcPts val="700"/>
              </a:spcBef>
              <a:buSzPct val="75000"/>
              <a:buFont typeface="Wingdings" pitchFamily="2" charset="2"/>
              <a:buChar char="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Many programs are large enough that you need to organise them in some way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Can help with 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team work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comprehensibility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reuse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 Python one organisational structure is the function</a:t>
            </a:r>
          </a:p>
          <a:p>
            <a:endParaRPr lang="en-GB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2C13B-C507-BB6B-EAE7-EB0763EAF23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AE87A-FBB9-6D65-B49E-A95FF5C43CA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AA882-4BFE-76CD-4928-198A700751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3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C68C-555B-9C93-70FD-C3224820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Abstracting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67FBD-1C46-DB36-A906-4DFFF90F7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98" y="1439787"/>
            <a:ext cx="8913681" cy="4529138"/>
          </a:xfrm>
        </p:spPr>
        <p:txBody>
          <a:bodyPr/>
          <a:lstStyle/>
          <a:p>
            <a:r>
              <a:rPr lang="en-GB" sz="2400" dirty="0"/>
              <a:t>Functions are blocks of code</a:t>
            </a:r>
          </a:p>
          <a:p>
            <a:r>
              <a:rPr lang="en-GB" sz="2400" dirty="0"/>
              <a:t>That typically perform a specific purpose</a:t>
            </a:r>
          </a:p>
          <a:p>
            <a:r>
              <a:rPr lang="en-GB" sz="2400" dirty="0"/>
              <a:t>That you may want to use in multiple locations</a:t>
            </a:r>
          </a:p>
          <a:p>
            <a:r>
              <a:rPr lang="en-GB" sz="2400" dirty="0"/>
              <a:t>Which often have a name</a:t>
            </a:r>
          </a:p>
          <a:p>
            <a:r>
              <a:rPr lang="en-GB" sz="2400" dirty="0"/>
              <a:t>And may take data (parameters) that is used within function</a:t>
            </a:r>
          </a:p>
          <a:p>
            <a:r>
              <a:rPr lang="en-GB" sz="2400" dirty="0"/>
              <a:t>And may return a result</a:t>
            </a:r>
          </a:p>
          <a:p>
            <a:r>
              <a:rPr lang="en-GB" sz="2400" dirty="0"/>
              <a:t>For example a function to total 3 numbers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takes 3 numbers 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and returns the total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43526-FB93-7B4D-A49E-A9F0A83C40C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38C36-A82F-6B36-DE33-DFAB9A26BF2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2E88D-FDE3-F797-C7AE-108843BFE4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7" name="Picture 4" descr="Light bulb ideas - Free Stock Photo by Merelize on Stockvault.net">
            <a:extLst>
              <a:ext uri="{FF2B5EF4-FFF2-40B4-BE49-F238E27FC236}">
                <a16:creationId xmlns:a16="http://schemas.microsoft.com/office/drawing/2014/main" id="{2BE7E11E-F99F-0940-849E-D6B353F3F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76" y="333989"/>
            <a:ext cx="951136" cy="9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86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Python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Basic Syntax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>
              <a:buNone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 always note the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indentation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all (named) functions are defined using the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keyword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def</a:t>
            </a: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can have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named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anonymous / lambda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functions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parameter list is optional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colon marks end of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function header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before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function body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docstring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one of more (indented) statements form function body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must be defined before use</a:t>
            </a:r>
          </a:p>
          <a:p>
            <a:pPr lvl="1"/>
            <a:endParaRPr lang="en-US" sz="1600" b="1" kern="1200" dirty="0">
              <a:solidFill>
                <a:srgbClr val="0000CD"/>
              </a:solidFill>
              <a:latin typeface="Courier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E0C5D-C05D-CC44-B2C3-3F90DC402D79}"/>
              </a:ext>
            </a:extLst>
          </p:cNvPr>
          <p:cNvSpPr txBox="1"/>
          <p:nvPr/>
        </p:nvSpPr>
        <p:spPr>
          <a:xfrm>
            <a:off x="2864768" y="2060848"/>
            <a:ext cx="391232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function_name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(parameter list):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"""docstring"""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statement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statement(s)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27E9D4-BD0D-4049-B398-ACB4FF477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360" y="464921"/>
            <a:ext cx="948216" cy="90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AD1D-DBE4-2644-8668-27AFF138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56273-D8AD-A347-AE50-F716BC7D4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Simplest function – no params &amp; no return value</a:t>
            </a:r>
          </a:p>
          <a:p>
            <a:pPr lvl="4"/>
            <a:endParaRPr lang="en-US" sz="1400" dirty="0"/>
          </a:p>
          <a:p>
            <a:pPr lvl="2"/>
            <a:endParaRPr lang="en-US" sz="1600" dirty="0"/>
          </a:p>
          <a:p>
            <a:r>
              <a:rPr lang="en-US" sz="2400" dirty="0"/>
              <a:t>Can execute via</a:t>
            </a:r>
          </a:p>
          <a:p>
            <a:pPr lvl="1"/>
            <a:endParaRPr lang="en-US" sz="1800" dirty="0"/>
          </a:p>
          <a:p>
            <a:pPr lvl="2"/>
            <a:r>
              <a:rPr lang="en-US" sz="1800" dirty="0"/>
              <a:t>don’t forget the brackets</a:t>
            </a:r>
          </a:p>
          <a:p>
            <a:r>
              <a:rPr lang="en-US" sz="2400" dirty="0"/>
              <a:t>Provide a parameter </a:t>
            </a:r>
          </a:p>
          <a:p>
            <a:pPr lvl="1"/>
            <a:endParaRPr lang="en-US" dirty="0"/>
          </a:p>
          <a:p>
            <a:r>
              <a:rPr lang="en-US" sz="2400" dirty="0"/>
              <a:t>Execute via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396BF-5479-2346-B676-DF175490A7F5}"/>
              </a:ext>
            </a:extLst>
          </p:cNvPr>
          <p:cNvSpPr txBox="1"/>
          <p:nvPr/>
        </p:nvSpPr>
        <p:spPr>
          <a:xfrm>
            <a:off x="2864768" y="2152364"/>
            <a:ext cx="352839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print_msg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print('Hello World!')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5BE0E2-47A1-5D4C-8A4E-B031D121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altLang="en-US"/>
              <a:t>04/04/23</a:t>
            </a:r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8818359-6DC3-5E4D-85DC-517527A4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functions</a:t>
            </a:r>
            <a:endParaRPr lang="en-US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88ABFA-7D09-7A4C-8304-6C5B9CB3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7C51DA-B78B-8744-82B7-AA5794E3E704}"/>
              </a:ext>
            </a:extLst>
          </p:cNvPr>
          <p:cNvSpPr txBox="1"/>
          <p:nvPr/>
        </p:nvSpPr>
        <p:spPr>
          <a:xfrm>
            <a:off x="2864768" y="3299685"/>
            <a:ext cx="157326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print_msg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7A69F-1B00-1846-AE96-A9DB711EFF3B}"/>
              </a:ext>
            </a:extLst>
          </p:cNvPr>
          <p:cNvSpPr txBox="1"/>
          <p:nvPr/>
        </p:nvSpPr>
        <p:spPr>
          <a:xfrm>
            <a:off x="4213667" y="3438243"/>
            <a:ext cx="1476945" cy="307777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Hello World!</a:t>
            </a:r>
            <a:endParaRPr lang="en-GB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5D2D5-22CB-D345-B805-32DDD2F82CFE}"/>
              </a:ext>
            </a:extLst>
          </p:cNvPr>
          <p:cNvSpPr txBox="1"/>
          <p:nvPr/>
        </p:nvSpPr>
        <p:spPr>
          <a:xfrm>
            <a:off x="2886049" y="4590568"/>
            <a:ext cx="293104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print_my_msg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2784C6-66D0-1545-89E1-CFBE0991F42F}"/>
              </a:ext>
            </a:extLst>
          </p:cNvPr>
          <p:cNvSpPr txBox="1"/>
          <p:nvPr/>
        </p:nvSpPr>
        <p:spPr>
          <a:xfrm>
            <a:off x="2864768" y="5528285"/>
            <a:ext cx="3439227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print_my_msg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('Hello World')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print_my_msg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('Good day')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print_my_msg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('Welcome')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print_my_msg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('Hola')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6FC63F-D179-DA42-BF59-6FE93B8E32C5}"/>
              </a:ext>
            </a:extLst>
          </p:cNvPr>
          <p:cNvSpPr txBox="1"/>
          <p:nvPr/>
        </p:nvSpPr>
        <p:spPr>
          <a:xfrm>
            <a:off x="5706869" y="5737206"/>
            <a:ext cx="1476945" cy="954107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Hello World</a:t>
            </a:r>
          </a:p>
          <a:p>
            <a:r>
              <a:rPr lang="en-GB" sz="1400" dirty="0">
                <a:solidFill>
                  <a:schemeClr val="tx1"/>
                </a:solidFill>
              </a:rPr>
              <a:t>Good day</a:t>
            </a:r>
          </a:p>
          <a:p>
            <a:r>
              <a:rPr lang="en-GB" sz="1400" dirty="0">
                <a:solidFill>
                  <a:schemeClr val="tx1"/>
                </a:solidFill>
              </a:rPr>
              <a:t>Welcome</a:t>
            </a:r>
          </a:p>
          <a:p>
            <a:r>
              <a:rPr lang="en-GB" sz="1400" dirty="0">
                <a:solidFill>
                  <a:schemeClr val="tx1"/>
                </a:solidFill>
              </a:rPr>
              <a:t>Hola</a:t>
            </a:r>
          </a:p>
        </p:txBody>
      </p:sp>
    </p:spTree>
    <p:extLst>
      <p:ext uri="{BB962C8B-B14F-4D97-AF65-F5344CB8AC3E}">
        <p14:creationId xmlns:p14="http://schemas.microsoft.com/office/powerpoint/2010/main" val="93365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EAE8-398D-3147-802E-B5AF9B71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1EBA0-3AE4-1F4C-891D-3F3D5F55E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Functions can have multiple parameters</a:t>
            </a:r>
          </a:p>
          <a:p>
            <a:pPr lvl="1"/>
            <a:r>
              <a:rPr lang="en-US" sz="2000" dirty="0"/>
              <a:t>Comma separated list</a:t>
            </a:r>
          </a:p>
          <a:p>
            <a:pPr lvl="4"/>
            <a:endParaRPr lang="en-US" sz="1050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1"/>
            <a:r>
              <a:rPr lang="en-US" sz="2000" dirty="0"/>
              <a:t>Executed via function call with comma separated list of argument values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70E4-04B1-2640-9031-7357568088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39A92-D74D-CC49-85B2-190D2E7D853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E9E0A-4DE9-4A45-9E48-78BA727F34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4135A-2D12-B946-9663-005F2D4AE965}"/>
              </a:ext>
            </a:extLst>
          </p:cNvPr>
          <p:cNvSpPr txBox="1"/>
          <p:nvPr/>
        </p:nvSpPr>
        <p:spPr>
          <a:xfrm>
            <a:off x="1899502" y="2642687"/>
            <a:ext cx="442165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greeter(name, message):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name,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message)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C1225F-9A6F-884C-9466-1D4B6DB73E03}"/>
              </a:ext>
            </a:extLst>
          </p:cNvPr>
          <p:cNvSpPr txBox="1"/>
          <p:nvPr/>
        </p:nvSpPr>
        <p:spPr>
          <a:xfrm>
            <a:off x="1900658" y="4524512"/>
            <a:ext cx="46008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greeter(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'Eloise'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Hope you like Rugby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3D880-7B3F-6541-A4B4-5DF45A86E9D1}"/>
              </a:ext>
            </a:extLst>
          </p:cNvPr>
          <p:cNvSpPr txBox="1"/>
          <p:nvPr/>
        </p:nvSpPr>
        <p:spPr>
          <a:xfrm>
            <a:off x="4808984" y="5078057"/>
            <a:ext cx="4239957" cy="338554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Welcome Eloise - Hope you like Rugby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31F761-C8E7-014F-B019-0A125FACD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360" y="464921"/>
            <a:ext cx="948216" cy="90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4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EAE8-398D-3147-802E-B5AF9B71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1EBA0-3AE4-1F4C-891D-3F3D5F55E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Can have default parameter values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000" dirty="0"/>
              <a:t>Now call with one or two parameters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70E4-04B1-2640-9031-7357568088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39A92-D74D-CC49-85B2-190D2E7D853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E9E0A-4DE9-4A45-9E48-78BA727F34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32772-CFE6-D944-81F3-B1F7FA37CDC5}"/>
              </a:ext>
            </a:extLst>
          </p:cNvPr>
          <p:cNvSpPr txBox="1"/>
          <p:nvPr/>
        </p:nvSpPr>
        <p:spPr>
          <a:xfrm>
            <a:off x="1277928" y="2255505"/>
            <a:ext cx="63367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greeter(name, message =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Long and Prosper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name,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message)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76F27-4816-9C47-9CE4-A46F4BB51D39}"/>
              </a:ext>
            </a:extLst>
          </p:cNvPr>
          <p:cNvSpPr txBox="1"/>
          <p:nvPr/>
        </p:nvSpPr>
        <p:spPr>
          <a:xfrm>
            <a:off x="1271662" y="3971065"/>
            <a:ext cx="447342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greeter('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Eloise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greeter('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Eloise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'Hope you </a:t>
            </a:r>
            <a:r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Rugby')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A8221-6A99-8044-BC4D-89C10FF188A6}"/>
              </a:ext>
            </a:extLst>
          </p:cNvPr>
          <p:cNvSpPr txBox="1"/>
          <p:nvPr/>
        </p:nvSpPr>
        <p:spPr>
          <a:xfrm>
            <a:off x="4933595" y="4720296"/>
            <a:ext cx="4027120" cy="584775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Welcome Eloise - Live Long and Prosper</a:t>
            </a:r>
          </a:p>
          <a:p>
            <a:r>
              <a:rPr lang="en-GB" sz="1600" dirty="0">
                <a:solidFill>
                  <a:schemeClr val="tx1"/>
                </a:solidFill>
              </a:rPr>
              <a:t>Welcome Eloise - Hope you like Rugby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3F04EA-A03C-0741-928F-3E31FE217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360" y="464921"/>
            <a:ext cx="948216" cy="90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2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BB06-F4EB-3D4D-A55E-B9058118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FFC5E-3C0B-6C42-BAEA-E43FD9E46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Two concepts</a:t>
            </a:r>
          </a:p>
          <a:p>
            <a:pPr lvl="1"/>
            <a:r>
              <a:rPr lang="en-GB" sz="2000" dirty="0">
                <a:solidFill>
                  <a:srgbClr val="0000FF"/>
                </a:solidFill>
              </a:rPr>
              <a:t>mandatory</a:t>
            </a:r>
            <a:r>
              <a:rPr lang="en-GB" sz="2000" dirty="0"/>
              <a:t> parameters and </a:t>
            </a:r>
            <a:r>
              <a:rPr lang="en-GB" sz="2000" dirty="0">
                <a:solidFill>
                  <a:srgbClr val="0000FF"/>
                </a:solidFill>
              </a:rPr>
              <a:t>optional</a:t>
            </a:r>
            <a:r>
              <a:rPr lang="en-GB" sz="2000" dirty="0"/>
              <a:t> parameters</a:t>
            </a:r>
          </a:p>
          <a:p>
            <a:r>
              <a:rPr lang="en-GB" sz="2400" dirty="0"/>
              <a:t>Optional parameters have a default value</a:t>
            </a:r>
            <a:endParaRPr lang="en-GB" dirty="0"/>
          </a:p>
          <a:p>
            <a:r>
              <a:rPr lang="en-US" sz="2400" dirty="0"/>
              <a:t>Note </a:t>
            </a:r>
            <a:r>
              <a:rPr lang="en-GB" sz="2400" dirty="0"/>
              <a:t>once one parameter has a default value </a:t>
            </a:r>
          </a:p>
          <a:p>
            <a:pPr lvl="1"/>
            <a:r>
              <a:rPr lang="en-GB" sz="2000" dirty="0"/>
              <a:t>all parameters to the right must also have default valu</a:t>
            </a:r>
            <a:r>
              <a:rPr lang="en-GB" dirty="0"/>
              <a:t>es</a:t>
            </a:r>
          </a:p>
          <a:p>
            <a:pPr lvl="3"/>
            <a:endParaRPr lang="en-GB" sz="1400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13681-B747-3945-B069-56EC5DEA4B5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52233-13C1-5F44-B68A-467BED5A56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D0B2F-4D93-7647-9D3C-ADF2CFA0EA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D8B08-C95C-4C4E-B1FE-712B43D3F9B8}"/>
              </a:ext>
            </a:extLst>
          </p:cNvPr>
          <p:cNvSpPr txBox="1"/>
          <p:nvPr/>
        </p:nvSpPr>
        <p:spPr>
          <a:xfrm>
            <a:off x="2432720" y="4375012"/>
            <a:ext cx="528048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greeter(name, 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       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= '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 </a:t>
            </a:r>
          </a:p>
          <a:p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       prompt = '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 </a:t>
            </a:r>
          </a:p>
          <a:p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       message = '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Long and Prosper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print(prompt, title, name,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message)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4" descr="Light bulb ideas - Free Stock Photo by Merelize on Stockvault.net">
            <a:extLst>
              <a:ext uri="{FF2B5EF4-FFF2-40B4-BE49-F238E27FC236}">
                <a16:creationId xmlns:a16="http://schemas.microsoft.com/office/drawing/2014/main" id="{2579AD4A-F408-0A48-9691-92E791231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76" y="333989"/>
            <a:ext cx="951136" cy="9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5958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790</Words>
  <Application>Microsoft Macintosh PowerPoint</Application>
  <PresentationFormat>A4 Paper (210x297 mm)</PresentationFormat>
  <Paragraphs>173</Paragraphs>
  <Slides>13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Courier</vt:lpstr>
      <vt:lpstr>Garamond</vt:lpstr>
      <vt:lpstr>Times New Roman</vt:lpstr>
      <vt:lpstr>Verdana</vt:lpstr>
      <vt:lpstr>Wingdings</vt:lpstr>
      <vt:lpstr>Default Design</vt:lpstr>
      <vt:lpstr>1_Default Design</vt:lpstr>
      <vt:lpstr>Python Functions</vt:lpstr>
      <vt:lpstr>Plan for Session</vt:lpstr>
      <vt:lpstr>Organising Code into Logical blocks</vt:lpstr>
      <vt:lpstr>Abstracting Logic</vt:lpstr>
      <vt:lpstr>Defining Python Functions</vt:lpstr>
      <vt:lpstr>Example Functions</vt:lpstr>
      <vt:lpstr>Multiple Parameters</vt:lpstr>
      <vt:lpstr>Default Parameter Values</vt:lpstr>
      <vt:lpstr>Default Parameter values</vt:lpstr>
      <vt:lpstr>Named Parameter Passing</vt:lpstr>
      <vt:lpstr>Returning Values </vt:lpstr>
      <vt:lpstr>Example Built-in Functions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</dc:creator>
  <cp:lastModifiedBy>John Hunt</cp:lastModifiedBy>
  <cp:revision>83</cp:revision>
  <dcterms:modified xsi:type="dcterms:W3CDTF">2023-04-04T08:13:52Z</dcterms:modified>
</cp:coreProperties>
</file>