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56" r:id="rId3"/>
    <p:sldId id="336" r:id="rId4"/>
    <p:sldId id="335" r:id="rId5"/>
    <p:sldId id="428" r:id="rId6"/>
    <p:sldId id="429" r:id="rId7"/>
    <p:sldId id="432" r:id="rId8"/>
    <p:sldId id="284" r:id="rId9"/>
    <p:sldId id="430" r:id="rId10"/>
    <p:sldId id="431" r:id="rId11"/>
    <p:sldId id="339" r:id="rId12"/>
    <p:sldId id="337" r:id="rId13"/>
    <p:sldId id="338" r:id="rId14"/>
    <p:sldId id="334" r:id="rId15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EFFBE"/>
    <a:srgbClr val="FFD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5" autoAdjust="0"/>
    <p:restoredTop sz="94906" autoAdjust="0"/>
  </p:normalViewPr>
  <p:slideViewPr>
    <p:cSldViewPr>
      <p:cViewPr varScale="1">
        <p:scale>
          <a:sx n="81" d="100"/>
          <a:sy n="81" d="100"/>
        </p:scale>
        <p:origin x="1280" y="1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6288" y="766763"/>
            <a:ext cx="5532437" cy="383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6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3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2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15" imgW="7591552" imgH="391770" progId="">
                  <p:embed/>
                </p:oleObj>
              </mc:Choice>
              <mc:Fallback>
                <p:oleObj r:id="rId15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Sequential Data Containers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87750"/>
            <a:ext cx="6400800" cy="1892299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seqential containers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DC68F8D-D1DF-8769-7DF1-443A83401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76" y="4414608"/>
            <a:ext cx="2190790" cy="114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3755-03C2-E54F-A702-244F5DAC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Methods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A6E5B6-011F-EB47-B183-3FF7850457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0552" y="1600200"/>
          <a:ext cx="82089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387">
                  <a:extLst>
                    <a:ext uri="{9D8B030D-6E8A-4147-A177-3AD203B41FA5}">
                      <a16:colId xmlns:a16="http://schemas.microsoft.com/office/drawing/2014/main" val="2801805551"/>
                    </a:ext>
                  </a:extLst>
                </a:gridCol>
                <a:gridCol w="7021525">
                  <a:extLst>
                    <a:ext uri="{9D8B030D-6E8A-4147-A177-3AD203B41FA5}">
                      <a16:colId xmlns:a16="http://schemas.microsoft.com/office/drawing/2014/main" val="2568220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  <a:endParaRPr lang="en-GB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GB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6019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append()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Adds an element at the end of the list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59957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clear()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Removes all the elements from the list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11255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copy()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a copy of the list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7619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count()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the number of elements with the specified value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17495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extend()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Add the elements of a list (or any iterable), to the end of the current list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25481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index()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the index of the first element with the specified value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92821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insert()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Adds an element at the specified position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74676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pop()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Removes the element at the specified position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16126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remove()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Removes the item with the specified value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21261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reverse()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Reverses the order of the list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4978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sort()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Sorts the current list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1939782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13F-C2C2-0D4B-BA5C-6BA0D53736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8C2E-7FFA-F341-8ADC-7E1FBFB99E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EF23-69A1-4340-96EB-7BBF8E65A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63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B4A0-18A7-A04C-9B18-5F7F5BA2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6594-2F95-4B41-8099-0AE54E09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531249"/>
          </a:xfrm>
        </p:spPr>
        <p:txBody>
          <a:bodyPr/>
          <a:lstStyle/>
          <a:p>
            <a:r>
              <a:rPr lang="en-US" sz="2400" dirty="0"/>
              <a:t>Can nest lists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2598-EDA9-0841-B14D-8FBA90981F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00D7-8444-584B-8F8E-0BF0918749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0DE3D-1C11-4144-90D6-8B57374D1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1DFA-3065-184B-B697-96265C604607}"/>
              </a:ext>
            </a:extLst>
          </p:cNvPr>
          <p:cNvSpPr txBox="1"/>
          <p:nvPr/>
        </p:nvSpPr>
        <p:spPr>
          <a:xfrm>
            <a:off x="632520" y="4945362"/>
            <a:ext cx="511256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 = [1, 43.5,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Phoebe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True]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= ['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31]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root_list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l1, l2,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root_list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root_list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[1][1])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40411-7C38-1848-9C51-7054019455A7}"/>
              </a:ext>
            </a:extLst>
          </p:cNvPr>
          <p:cNvSpPr txBox="1"/>
          <p:nvPr/>
        </p:nvSpPr>
        <p:spPr>
          <a:xfrm>
            <a:off x="3453780" y="5949280"/>
            <a:ext cx="5209374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['John', [1, 43.5, Phoebe, True], ['apple', 'orange', 31], 'Denise']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CC724-C068-C6A0-F6B4-FF4D3C3086B1}"/>
              </a:ext>
            </a:extLst>
          </p:cNvPr>
          <p:cNvSpPr/>
          <p:nvPr/>
        </p:nvSpPr>
        <p:spPr bwMode="auto">
          <a:xfrm>
            <a:off x="3453780" y="2145211"/>
            <a:ext cx="3960440" cy="852909"/>
          </a:xfrm>
          <a:prstGeom prst="rect">
            <a:avLst/>
          </a:prstGeom>
          <a:solidFill>
            <a:srgbClr val="DCC8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CB0F04-D4AD-0319-0232-A399E919D53C}"/>
              </a:ext>
            </a:extLst>
          </p:cNvPr>
          <p:cNvSpPr/>
          <p:nvPr/>
        </p:nvSpPr>
        <p:spPr bwMode="auto">
          <a:xfrm>
            <a:off x="3677662" y="2376403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John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9E06F91-9EA9-054A-0463-A8C0E93938B7}"/>
              </a:ext>
            </a:extLst>
          </p:cNvPr>
          <p:cNvSpPr/>
          <p:nvPr/>
        </p:nvSpPr>
        <p:spPr bwMode="auto">
          <a:xfrm>
            <a:off x="6466008" y="2378505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Denise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4F64B4B-2F7B-A5C4-F358-21FE29A30B11}"/>
              </a:ext>
            </a:extLst>
          </p:cNvPr>
          <p:cNvSpPr/>
          <p:nvPr/>
        </p:nvSpPr>
        <p:spPr bwMode="auto">
          <a:xfrm>
            <a:off x="4597729" y="2376403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C0E83B-13B5-A6F4-E45C-0BE27BFB9A4F}"/>
              </a:ext>
            </a:extLst>
          </p:cNvPr>
          <p:cNvSpPr/>
          <p:nvPr/>
        </p:nvSpPr>
        <p:spPr bwMode="auto">
          <a:xfrm>
            <a:off x="5517796" y="2376403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A85C2-6491-58F2-1C2B-2DF69016C0E7}"/>
              </a:ext>
            </a:extLst>
          </p:cNvPr>
          <p:cNvSpPr/>
          <p:nvPr/>
        </p:nvSpPr>
        <p:spPr bwMode="auto">
          <a:xfrm>
            <a:off x="848544" y="3713518"/>
            <a:ext cx="3960440" cy="852909"/>
          </a:xfrm>
          <a:prstGeom prst="rect">
            <a:avLst/>
          </a:prstGeom>
          <a:solidFill>
            <a:srgbClr val="DCC8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472D1DA-C116-29A0-B1AF-AC81848B0A52}"/>
              </a:ext>
            </a:extLst>
          </p:cNvPr>
          <p:cNvSpPr/>
          <p:nvPr/>
        </p:nvSpPr>
        <p:spPr bwMode="auto">
          <a:xfrm>
            <a:off x="1100572" y="3946812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CDE33B-BF60-FB73-DFB8-E62FFC628FA4}"/>
              </a:ext>
            </a:extLst>
          </p:cNvPr>
          <p:cNvSpPr/>
          <p:nvPr/>
        </p:nvSpPr>
        <p:spPr bwMode="auto">
          <a:xfrm>
            <a:off x="3860772" y="3946812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True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808EFC3-BAD3-1DAC-DBAF-98375417304E}"/>
              </a:ext>
            </a:extLst>
          </p:cNvPr>
          <p:cNvSpPr/>
          <p:nvPr/>
        </p:nvSpPr>
        <p:spPr bwMode="auto">
          <a:xfrm>
            <a:off x="2020639" y="3946812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43.5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F01D5F-BC4B-38A3-E2AF-036F11892FD9}"/>
              </a:ext>
            </a:extLst>
          </p:cNvPr>
          <p:cNvSpPr/>
          <p:nvPr/>
        </p:nvSpPr>
        <p:spPr bwMode="auto">
          <a:xfrm>
            <a:off x="2887442" y="3946812"/>
            <a:ext cx="873337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Phoebe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75341D-CD51-FE52-45AC-3F92FD8F7EFD}"/>
              </a:ext>
            </a:extLst>
          </p:cNvPr>
          <p:cNvSpPr/>
          <p:nvPr/>
        </p:nvSpPr>
        <p:spPr bwMode="auto">
          <a:xfrm>
            <a:off x="6199330" y="3713518"/>
            <a:ext cx="3051956" cy="852909"/>
          </a:xfrm>
          <a:prstGeom prst="rect">
            <a:avLst/>
          </a:prstGeom>
          <a:solidFill>
            <a:srgbClr val="DCC8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5102AD-5B1D-698B-D8D2-9DB17C37CF37}"/>
              </a:ext>
            </a:extLst>
          </p:cNvPr>
          <p:cNvSpPr/>
          <p:nvPr/>
        </p:nvSpPr>
        <p:spPr bwMode="auto">
          <a:xfrm>
            <a:off x="6451358" y="3946812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apple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E038680-8DC9-DEBA-B332-D3DAE4AF4D16}"/>
              </a:ext>
            </a:extLst>
          </p:cNvPr>
          <p:cNvSpPr/>
          <p:nvPr/>
        </p:nvSpPr>
        <p:spPr bwMode="auto">
          <a:xfrm>
            <a:off x="7371425" y="3946812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orange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418669-8B55-32C0-4276-5B9E62D6A184}"/>
              </a:ext>
            </a:extLst>
          </p:cNvPr>
          <p:cNvSpPr/>
          <p:nvPr/>
        </p:nvSpPr>
        <p:spPr bwMode="auto">
          <a:xfrm>
            <a:off x="8291492" y="3946812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23519-FBA9-667A-E4F9-9E85A7058FAB}"/>
              </a:ext>
            </a:extLst>
          </p:cNvPr>
          <p:cNvSpPr txBox="1"/>
          <p:nvPr/>
        </p:nvSpPr>
        <p:spPr>
          <a:xfrm>
            <a:off x="4850777" y="27354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6F76DB-6ECE-75C0-E0AD-61F6AF6BF2F6}"/>
              </a:ext>
            </a:extLst>
          </p:cNvPr>
          <p:cNvSpPr txBox="1"/>
          <p:nvPr/>
        </p:nvSpPr>
        <p:spPr>
          <a:xfrm>
            <a:off x="3917004" y="273548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319628-D640-498D-3C89-859D9FCC82B0}"/>
              </a:ext>
            </a:extLst>
          </p:cNvPr>
          <p:cNvSpPr txBox="1"/>
          <p:nvPr/>
        </p:nvSpPr>
        <p:spPr>
          <a:xfrm>
            <a:off x="5784550" y="27354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675ACF-D1A8-D04C-763A-F690D4864CB2}"/>
              </a:ext>
            </a:extLst>
          </p:cNvPr>
          <p:cNvSpPr txBox="1"/>
          <p:nvPr/>
        </p:nvSpPr>
        <p:spPr>
          <a:xfrm>
            <a:off x="7567658" y="42945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44BF9-D5EE-C915-DF1C-99A68C51C7A6}"/>
              </a:ext>
            </a:extLst>
          </p:cNvPr>
          <p:cNvSpPr txBox="1"/>
          <p:nvPr/>
        </p:nvSpPr>
        <p:spPr>
          <a:xfrm>
            <a:off x="6655274" y="4308801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9FF2D5-C8C0-49FB-0DB9-3B72CD4C376E}"/>
              </a:ext>
            </a:extLst>
          </p:cNvPr>
          <p:cNvSpPr txBox="1"/>
          <p:nvPr/>
        </p:nvSpPr>
        <p:spPr>
          <a:xfrm>
            <a:off x="8487725" y="43073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86D0A5-291F-3C76-F7C1-B1BBD224AE30}"/>
              </a:ext>
            </a:extLst>
          </p:cNvPr>
          <p:cNvSpPr txBox="1"/>
          <p:nvPr/>
        </p:nvSpPr>
        <p:spPr>
          <a:xfrm>
            <a:off x="6718324" y="27354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71BDFD-C5FC-E9AA-B5C6-C9ED3B9E1E00}"/>
              </a:ext>
            </a:extLst>
          </p:cNvPr>
          <p:cNvSpPr txBox="1"/>
          <p:nvPr/>
        </p:nvSpPr>
        <p:spPr>
          <a:xfrm>
            <a:off x="2256456" y="43198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697F8D-AE30-389D-387D-B7A542F606D6}"/>
              </a:ext>
            </a:extLst>
          </p:cNvPr>
          <p:cNvSpPr txBox="1"/>
          <p:nvPr/>
        </p:nvSpPr>
        <p:spPr>
          <a:xfrm>
            <a:off x="1322683" y="4319811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39F253-F8DF-37EE-C8B1-7AC0CB662A29}"/>
              </a:ext>
            </a:extLst>
          </p:cNvPr>
          <p:cNvSpPr txBox="1"/>
          <p:nvPr/>
        </p:nvSpPr>
        <p:spPr>
          <a:xfrm>
            <a:off x="3190229" y="43198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DBE8C-C528-0E1D-F71D-264204ADECDB}"/>
              </a:ext>
            </a:extLst>
          </p:cNvPr>
          <p:cNvSpPr txBox="1"/>
          <p:nvPr/>
        </p:nvSpPr>
        <p:spPr>
          <a:xfrm>
            <a:off x="4124003" y="43198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B5EBC4-3CA5-0217-DD85-74D4E70F49C5}"/>
              </a:ext>
            </a:extLst>
          </p:cNvPr>
          <p:cNvCxnSpPr/>
          <p:nvPr/>
        </p:nvCxnSpPr>
        <p:spPr bwMode="auto">
          <a:xfrm flipH="1">
            <a:off x="2737909" y="2564904"/>
            <a:ext cx="2215091" cy="114861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133616-7482-2783-BBE3-DD78E2FD0C9F}"/>
              </a:ext>
            </a:extLst>
          </p:cNvPr>
          <p:cNvCxnSpPr>
            <a:endCxn id="20" idx="0"/>
          </p:cNvCxnSpPr>
          <p:nvPr/>
        </p:nvCxnSpPr>
        <p:spPr bwMode="auto">
          <a:xfrm>
            <a:off x="5916529" y="2577796"/>
            <a:ext cx="1808779" cy="113572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873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522D3FD-F3C8-4746-A435-F2BC9932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40" y="1811340"/>
            <a:ext cx="5357421" cy="28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1004A-7FB5-1547-B9A6-184A548E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Tuples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22A7-FDCC-9747-991C-596FA74A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nest tuples and lists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48963-F3F4-B94B-BEE5-B93628FD1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70FB-F029-564D-A836-390D7F3D05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4C62C-8D59-1D40-9367-36441E01AA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E1E7F-3376-5A4C-8261-6B9052BD98D6}"/>
              </a:ext>
            </a:extLst>
          </p:cNvPr>
          <p:cNvSpPr txBox="1"/>
          <p:nvPr/>
        </p:nvSpPr>
        <p:spPr>
          <a:xfrm>
            <a:off x="1463286" y="4932509"/>
            <a:ext cx="372018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 = (1,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34.5)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 = ['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Jones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= [t1, l1]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 = (l2,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B3D68-51CD-E44B-9409-70DDD4B0A1D8}"/>
              </a:ext>
            </a:extLst>
          </p:cNvPr>
          <p:cNvSpPr txBox="1"/>
          <p:nvPr/>
        </p:nvSpPr>
        <p:spPr>
          <a:xfrm>
            <a:off x="3872880" y="5936350"/>
            <a:ext cx="3720183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([(1, 'John', 34.5), ['Smith', 'Jones']], 'apple')</a:t>
            </a:r>
          </a:p>
        </p:txBody>
      </p:sp>
    </p:spTree>
    <p:extLst>
      <p:ext uri="{BB962C8B-B14F-4D97-AF65-F5344CB8AC3E}">
        <p14:creationId xmlns:p14="http://schemas.microsoft.com/office/powerpoint/2010/main" val="201360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Mutable and Immutable types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Characteristics of Data Containers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Python Collection Types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seqential containers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79B1F-D706-4E4F-805E-2CB01D91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8E30-D5E8-527C-EE48-2F3B88A9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Mutability &amp;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9B18-AB5C-5702-068D-B95936D4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Important concept in Computer Programming</a:t>
            </a:r>
          </a:p>
          <a:p>
            <a:r>
              <a:rPr lang="en-GB" sz="2400" dirty="0"/>
              <a:t>Mutable things</a:t>
            </a:r>
          </a:p>
          <a:p>
            <a:pPr lvl="1"/>
            <a:r>
              <a:rPr lang="en-GB" sz="2000" b="1" dirty="0">
                <a:solidFill>
                  <a:srgbClr val="0000FF"/>
                </a:solidFill>
              </a:rPr>
              <a:t>Can be </a:t>
            </a:r>
            <a:r>
              <a:rPr lang="en-GB" sz="2000" dirty="0"/>
              <a:t>modified once created</a:t>
            </a:r>
          </a:p>
          <a:p>
            <a:r>
              <a:rPr lang="en-GB" sz="2400" dirty="0"/>
              <a:t>Immutable things</a:t>
            </a:r>
          </a:p>
          <a:p>
            <a:pPr lvl="1"/>
            <a:r>
              <a:rPr lang="en-GB" sz="2000" b="1" dirty="0">
                <a:solidFill>
                  <a:srgbClr val="C00000"/>
                </a:solidFill>
              </a:rPr>
              <a:t>Cannot be </a:t>
            </a:r>
            <a:r>
              <a:rPr lang="en-GB" sz="2000" dirty="0"/>
              <a:t>modified once created</a:t>
            </a:r>
          </a:p>
          <a:p>
            <a:r>
              <a:rPr lang="en-GB" sz="2400" dirty="0"/>
              <a:t>Immutability makes</a:t>
            </a:r>
          </a:p>
          <a:p>
            <a:pPr lvl="1"/>
            <a:r>
              <a:rPr lang="en-GB" sz="2000" dirty="0"/>
              <a:t>code easier to understand</a:t>
            </a:r>
          </a:p>
          <a:p>
            <a:pPr lvl="1"/>
            <a:r>
              <a:rPr lang="en-GB" sz="2000" dirty="0"/>
              <a:t>easier to debug &amp; maintain</a:t>
            </a:r>
          </a:p>
          <a:p>
            <a:pPr lvl="1"/>
            <a:r>
              <a:rPr lang="en-GB" sz="2000" dirty="0"/>
              <a:t>easier to run in muti-threaded/process environments</a:t>
            </a:r>
          </a:p>
          <a:p>
            <a:pPr lvl="1"/>
            <a:r>
              <a:rPr lang="en-GB" sz="2000" dirty="0"/>
              <a:t>but may have performance overheads</a:t>
            </a:r>
          </a:p>
          <a:p>
            <a:pPr lvl="1"/>
            <a:endParaRPr lang="en-GB" sz="2000" dirty="0"/>
          </a:p>
          <a:p>
            <a:pPr lvl="2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4FE1-D6A4-E492-8C55-172418738A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7A52-1AD0-7BE2-D2A1-EB1DD88345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2280E-143C-A539-2806-CF7FA5F5E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7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111CF5C4-8AD2-4984-E263-8792A068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35695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49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E585-EB7A-CC46-A94C-4304B657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Data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12D5-95BC-904C-803F-932DCEAB7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9210228" cy="4529138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Allow multiple values to be held together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Have a set of features</a:t>
            </a:r>
          </a:p>
          <a:p>
            <a:pPr lvl="1"/>
            <a:r>
              <a:rPr lang="en-GB" sz="2000" dirty="0">
                <a:ea typeface="Tahoma" panose="020B0604030504040204" pitchFamily="34" charset="0"/>
                <a:cs typeface="Tahoma" panose="020B0604030504040204" pitchFamily="34" charset="0"/>
              </a:rPr>
              <a:t>ordered or unordered</a:t>
            </a:r>
          </a:p>
          <a:p>
            <a:pPr lvl="1"/>
            <a:r>
              <a:rPr lang="en-GB" sz="2000" dirty="0">
                <a:ea typeface="Tahoma" panose="020B0604030504040204" pitchFamily="34" charset="0"/>
                <a:cs typeface="Tahoma" panose="020B0604030504040204" pitchFamily="34" charset="0"/>
              </a:rPr>
              <a:t>mutable or immutable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that is modifiable or not</a:t>
            </a:r>
          </a:p>
          <a:p>
            <a:pPr lvl="1"/>
            <a:r>
              <a:rPr lang="en-GB" sz="2000" dirty="0">
                <a:ea typeface="Tahoma" panose="020B0604030504040204" pitchFamily="34" charset="0"/>
                <a:cs typeface="Tahoma" panose="020B0604030504040204" pitchFamily="34" charset="0"/>
              </a:rPr>
              <a:t>allow duplicates or not</a:t>
            </a:r>
          </a:p>
          <a:p>
            <a:pPr lvl="1"/>
            <a:r>
              <a:rPr lang="en-GB" sz="2000" dirty="0">
                <a:ea typeface="Tahoma" panose="020B0604030504040204" pitchFamily="34" charset="0"/>
                <a:cs typeface="Tahoma" panose="020B0604030504040204" pitchFamily="34" charset="0"/>
              </a:rPr>
              <a:t>may associate a value with an index or key</a:t>
            </a:r>
          </a:p>
          <a:p>
            <a:pPr lvl="1"/>
            <a:r>
              <a:rPr lang="en-GB" sz="2000" dirty="0">
                <a:ea typeface="Tahoma" panose="020B0604030504040204" pitchFamily="34" charset="0"/>
                <a:cs typeface="Tahoma" panose="020B0604030504040204" pitchFamily="34" charset="0"/>
              </a:rPr>
              <a:t>may be growable or not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Choose appropriate container type based on your requirements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Often referred to as collections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A3911-3A78-1141-BF3C-919A46CC5D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1D600-5435-F740-BF91-AB29AA3C46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42E3-C97F-8A48-946D-6B21EB70C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7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47729694-12E1-AEBB-A044-E0B36CDC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2478263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01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206" y="1812862"/>
            <a:ext cx="6113885" cy="2958976"/>
          </a:xfrm>
        </p:spPr>
        <p:txBody>
          <a:bodyPr/>
          <a:lstStyle/>
          <a:p>
            <a:r>
              <a:rPr lang="en-GB" sz="2400" b="1" dirty="0">
                <a:solidFill>
                  <a:srgbClr val="0000FF"/>
                </a:solidFill>
              </a:rPr>
              <a:t>Tuples</a:t>
            </a:r>
            <a:r>
              <a:rPr lang="en-GB" sz="2400" dirty="0"/>
              <a:t> represent a collection of values </a:t>
            </a: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ordered, fixed size</a:t>
            </a:r>
          </a:p>
          <a:p>
            <a:pPr lvl="1"/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(cannot be modified)</a:t>
            </a: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allow duplicate members</a:t>
            </a: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seqential containers</a:t>
            </a:r>
          </a:p>
        </p:txBody>
      </p:sp>
      <p:pic>
        <p:nvPicPr>
          <p:cNvPr id="8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812B7391-B491-DD6B-6A11-5565CCF52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7161F5-D6E4-01A6-FA4C-6A71827445D5}"/>
              </a:ext>
            </a:extLst>
          </p:cNvPr>
          <p:cNvSpPr txBox="1">
            <a:spLocks/>
          </p:cNvSpPr>
          <p:nvPr/>
        </p:nvSpPr>
        <p:spPr bwMode="auto">
          <a:xfrm>
            <a:off x="5673080" y="3429000"/>
            <a:ext cx="4617223" cy="295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eaLnBrk="0" fontAlgn="base" hangingPunct="0">
              <a:lnSpc>
                <a:spcPct val="125000"/>
              </a:lnSpc>
              <a:spcBef>
                <a:spcPts val="700"/>
              </a:spcBef>
              <a:spcAft>
                <a:spcPct val="0"/>
              </a:spcAft>
              <a:buClr>
                <a:srgbClr val="170199"/>
              </a:buClr>
              <a:buSzPct val="75000"/>
              <a:buFont typeface="Wingdings" pitchFamily="2" charset="2"/>
              <a:buChar char="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eaLnBrk="0" fontAlgn="base" hangingPunct="0"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  <a:buClr>
                <a:srgbClr val="170199"/>
              </a:buClr>
              <a:buSzPct val="75000"/>
              <a:buFont typeface="Wingdings" pitchFamily="2" charset="2"/>
              <a:buChar char="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rgbClr val="00CCFF"/>
              </a:buClr>
              <a:buSzPct val="65000"/>
              <a:buFont typeface="Wingdings" pitchFamily="2" charset="2"/>
              <a:buChar char="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10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kern="0" dirty="0">
                <a:solidFill>
                  <a:srgbClr val="0000FF"/>
                </a:solidFill>
              </a:rPr>
              <a:t>Lists</a:t>
            </a:r>
            <a:r>
              <a:rPr lang="en-GB" sz="2400" kern="0" dirty="0"/>
              <a:t> are </a:t>
            </a:r>
          </a:p>
          <a:p>
            <a:pPr lvl="1"/>
            <a:r>
              <a:rPr lang="en-GB" sz="2200" kern="0" dirty="0"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</a:p>
          <a:p>
            <a:pPr lvl="1"/>
            <a:r>
              <a:rPr lang="en-GB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GB" sz="2200" kern="0" dirty="0">
                <a:latin typeface="Arial" panose="020B0604020202020204" pitchFamily="34" charset="0"/>
                <a:cs typeface="Arial" panose="020B0604020202020204" pitchFamily="34" charset="0"/>
              </a:rPr>
              <a:t> (changeable)</a:t>
            </a:r>
          </a:p>
          <a:p>
            <a:pPr lvl="1"/>
            <a:r>
              <a:rPr lang="en-GB" sz="2200" kern="0" dirty="0">
                <a:latin typeface="Arial" panose="020B0604020202020204" pitchFamily="34" charset="0"/>
                <a:cs typeface="Arial" panose="020B0604020202020204" pitchFamily="34" charset="0"/>
              </a:rPr>
              <a:t>allow duplicate members</a:t>
            </a:r>
          </a:p>
          <a:p>
            <a:pPr lvl="1"/>
            <a:r>
              <a:rPr lang="en-GB" sz="2200" kern="0" dirty="0"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</a:p>
          <a:p>
            <a:pPr lvl="1"/>
            <a:r>
              <a:rPr lang="en-GB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growable</a:t>
            </a: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7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0EF9-2975-A4E2-291E-3D2B6CCC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006C-F5F4-D418-3BB9-5E697D88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03" y="1363723"/>
            <a:ext cx="8913681" cy="1612776"/>
          </a:xfrm>
        </p:spPr>
        <p:txBody>
          <a:bodyPr/>
          <a:lstStyle/>
          <a:p>
            <a:r>
              <a:rPr lang="en-GB" sz="2400" dirty="0"/>
              <a:t>Can be created using () or tuple function</a:t>
            </a:r>
          </a:p>
          <a:p>
            <a:endParaRPr lang="en-GB" sz="3200" dirty="0"/>
          </a:p>
          <a:p>
            <a:pPr lvl="1"/>
            <a:r>
              <a:rPr lang="en-GB" sz="2000" dirty="0"/>
              <a:t>round bracket syntax most common</a:t>
            </a:r>
          </a:p>
          <a:p>
            <a:r>
              <a:rPr lang="en-GB" sz="2400" dirty="0"/>
              <a:t>An example tuple</a:t>
            </a:r>
          </a:p>
          <a:p>
            <a:endParaRPr lang="en-GB" sz="2400" dirty="0"/>
          </a:p>
          <a:p>
            <a:r>
              <a:rPr lang="en-GB" sz="2400" dirty="0"/>
              <a:t>Defined using</a:t>
            </a:r>
          </a:p>
          <a:p>
            <a:pPr lvl="3"/>
            <a:endParaRPr lang="en-GB" sz="1400" dirty="0"/>
          </a:p>
          <a:p>
            <a:r>
              <a:rPr lang="en-GB" sz="2400" dirty="0"/>
              <a:t>Note </a:t>
            </a:r>
          </a:p>
          <a:p>
            <a:pPr lvl="1"/>
            <a:r>
              <a:rPr lang="en-GB" sz="2000" dirty="0"/>
              <a:t>four values so length of 4</a:t>
            </a:r>
          </a:p>
          <a:p>
            <a:pPr lvl="1"/>
            <a:r>
              <a:rPr lang="en-GB" sz="2000" dirty="0"/>
              <a:t>indexed from </a:t>
            </a:r>
            <a:r>
              <a:rPr lang="en-GB" sz="2000" i="1" dirty="0">
                <a:solidFill>
                  <a:srgbClr val="0000FF"/>
                </a:solidFill>
              </a:rPr>
              <a:t>zero</a:t>
            </a:r>
            <a:r>
              <a:rPr lang="en-GB" sz="2000" dirty="0"/>
              <a:t> so values are in indexes 0, 1, 2, and 3</a:t>
            </a:r>
          </a:p>
          <a:p>
            <a:endParaRPr lang="en-GB" sz="24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9077-88D8-8DA7-B775-8060B538DB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E1A0-7326-4339-38C1-0EB68D93D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F68E-0E5D-269A-CAD2-48F95B2E96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80205-DA6C-DCC9-C18A-A5C9C8E191F5}"/>
              </a:ext>
            </a:extLst>
          </p:cNvPr>
          <p:cNvSpPr txBox="1"/>
          <p:nvPr/>
        </p:nvSpPr>
        <p:spPr>
          <a:xfrm>
            <a:off x="1085628" y="1902123"/>
            <a:ext cx="3103215" cy="623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empty_tuple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()</a:t>
            </a:r>
          </a:p>
          <a:p>
            <a:pPr>
              <a:spcBef>
                <a:spcPts val="300"/>
              </a:spcBef>
              <a:buNone/>
            </a:pP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another_emptry_tuple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tuple()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36601E-ACA6-9168-4975-ED733B65B432}"/>
              </a:ext>
            </a:extLst>
          </p:cNvPr>
          <p:cNvGrpSpPr/>
          <p:nvPr/>
        </p:nvGrpSpPr>
        <p:grpSpPr>
          <a:xfrm>
            <a:off x="2100681" y="3485458"/>
            <a:ext cx="3096344" cy="792088"/>
            <a:chOff x="2144688" y="3178251"/>
            <a:chExt cx="3096344" cy="79208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58E499-A67C-C5D4-BAF5-10FD7FFAEBB8}"/>
                </a:ext>
              </a:extLst>
            </p:cNvPr>
            <p:cNvSpPr/>
            <p:nvPr/>
          </p:nvSpPr>
          <p:spPr bwMode="auto">
            <a:xfrm>
              <a:off x="2144688" y="3178251"/>
              <a:ext cx="3096344" cy="792088"/>
            </a:xfrm>
            <a:prstGeom prst="ellipse">
              <a:avLst/>
            </a:prstGeom>
            <a:solidFill>
              <a:srgbClr val="BEFF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8FE0A2D-1F8E-2012-FBCC-7D13CBB3A0D1}"/>
                </a:ext>
              </a:extLst>
            </p:cNvPr>
            <p:cNvSpPr/>
            <p:nvPr/>
          </p:nvSpPr>
          <p:spPr bwMode="auto">
            <a:xfrm>
              <a:off x="2737909" y="3359796"/>
              <a:ext cx="305189" cy="282423"/>
            </a:xfrm>
            <a:prstGeom prst="roundRect">
              <a:avLst/>
            </a:prstGeom>
            <a:solidFill>
              <a:srgbClr val="FFD2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124774D-C1D3-C11A-7BA7-35545FE4B042}"/>
                </a:ext>
              </a:extLst>
            </p:cNvPr>
            <p:cNvSpPr/>
            <p:nvPr/>
          </p:nvSpPr>
          <p:spPr bwMode="auto">
            <a:xfrm>
              <a:off x="3311708" y="3359795"/>
              <a:ext cx="305189" cy="282423"/>
            </a:xfrm>
            <a:prstGeom prst="roundRect">
              <a:avLst/>
            </a:prstGeom>
            <a:solidFill>
              <a:srgbClr val="FFD2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8699A12-8BEF-6071-C20F-52C01DF69798}"/>
                </a:ext>
              </a:extLst>
            </p:cNvPr>
            <p:cNvSpPr/>
            <p:nvPr/>
          </p:nvSpPr>
          <p:spPr bwMode="auto">
            <a:xfrm>
              <a:off x="3885507" y="3359794"/>
              <a:ext cx="305189" cy="282423"/>
            </a:xfrm>
            <a:prstGeom prst="roundRect">
              <a:avLst/>
            </a:prstGeom>
            <a:solidFill>
              <a:srgbClr val="FFD2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5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FC5EFA1-4307-2505-B883-D812891CDECF}"/>
                </a:ext>
              </a:extLst>
            </p:cNvPr>
            <p:cNvSpPr/>
            <p:nvPr/>
          </p:nvSpPr>
          <p:spPr bwMode="auto">
            <a:xfrm>
              <a:off x="4459305" y="3359793"/>
              <a:ext cx="305189" cy="282423"/>
            </a:xfrm>
            <a:prstGeom prst="roundRect">
              <a:avLst/>
            </a:prstGeom>
            <a:solidFill>
              <a:srgbClr val="FFD2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7D990-23A5-CFC1-67A6-69F2B7719CC5}"/>
                </a:ext>
              </a:extLst>
            </p:cNvPr>
            <p:cNvSpPr txBox="1"/>
            <p:nvPr/>
          </p:nvSpPr>
          <p:spPr>
            <a:xfrm>
              <a:off x="2779326" y="364221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4FA059-70CC-F112-A99E-02A8E40CC7C2}"/>
                </a:ext>
              </a:extLst>
            </p:cNvPr>
            <p:cNvSpPr txBox="1"/>
            <p:nvPr/>
          </p:nvSpPr>
          <p:spPr>
            <a:xfrm>
              <a:off x="3347402" y="364302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0E625D-3496-15CC-736D-A2AB9D46811E}"/>
                </a:ext>
              </a:extLst>
            </p:cNvPr>
            <p:cNvSpPr txBox="1"/>
            <p:nvPr/>
          </p:nvSpPr>
          <p:spPr>
            <a:xfrm>
              <a:off x="3900492" y="363021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112338-C514-8C0B-76E8-D846179F8717}"/>
                </a:ext>
              </a:extLst>
            </p:cNvPr>
            <p:cNvSpPr txBox="1"/>
            <p:nvPr/>
          </p:nvSpPr>
          <p:spPr>
            <a:xfrm>
              <a:off x="4489277" y="363021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5A0F2BD-8091-9B3B-CB54-F3D6EA940263}"/>
              </a:ext>
            </a:extLst>
          </p:cNvPr>
          <p:cNvSpPr txBox="1"/>
          <p:nvPr/>
        </p:nvSpPr>
        <p:spPr>
          <a:xfrm>
            <a:off x="2128682" y="4590680"/>
            <a:ext cx="18654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tup1 = (1, 3, 5, 7)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96E441-390F-27E6-2581-52834BEB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360" y="464921"/>
            <a:ext cx="948216" cy="9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9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AD1D-DBE4-2644-8668-27AFF138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Further operations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5BE0E2-47A1-5D4C-8A4E-B031D121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03/04/23</a:t>
            </a:r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818359-6DC3-5E4D-85DC-517527A4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seqential containers</a:t>
            </a:r>
            <a:endParaRPr lang="en-US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88ABFA-7D09-7A4C-8304-6C5B9CB3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396BF-5479-2346-B676-DF175490A7F5}"/>
              </a:ext>
            </a:extLst>
          </p:cNvPr>
          <p:cNvSpPr txBox="1"/>
          <p:nvPr/>
        </p:nvSpPr>
        <p:spPr>
          <a:xfrm>
            <a:off x="518547" y="1589552"/>
            <a:ext cx="5990170" cy="4793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empty_tuple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()</a:t>
            </a: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tup1 = (1, 3, 5, 7)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'tup1[0]:\t'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tup1[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'tup1[1]:\t'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tup1[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'tup1[1:3]:\t'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tup1[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1:3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   # return a slice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'tup1[:3]:\t'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tup1[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:3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'tup1[1:]:\t'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tup1[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(tup1):\t'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(tup1))</a:t>
            </a:r>
          </a:p>
          <a:p>
            <a:pPr>
              <a:spcBef>
                <a:spcPts val="300"/>
              </a:spcBef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tup2 = (1,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'John'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-23.45)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print(tup2)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tup3 = 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'apple'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'pear'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'orange'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'plum'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'apple'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fruit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tup3: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print(fruit)</a:t>
            </a:r>
          </a:p>
          <a:p>
            <a:pPr>
              <a:spcBef>
                <a:spcPts val="300"/>
              </a:spcBef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'orange'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tup3: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'orange is in the Tuple')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7A69F-1B00-1846-AE96-A9DB711EFF3B}"/>
              </a:ext>
            </a:extLst>
          </p:cNvPr>
          <p:cNvSpPr txBox="1"/>
          <p:nvPr/>
        </p:nvSpPr>
        <p:spPr>
          <a:xfrm>
            <a:off x="6147094" y="2780928"/>
            <a:ext cx="3240359" cy="289310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tup1[0]:	 1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tup1[1]:	 3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tup1[1:3]:	 (3, 5)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tup1[:3]:	 (1, 3, 5)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tup1[1:]:	 (3, 5, 7)</a:t>
            </a:r>
          </a:p>
          <a:p>
            <a:r>
              <a:rPr lang="en-GB" sz="1400" dirty="0" err="1">
                <a:solidFill>
                  <a:schemeClr val="tx1"/>
                </a:solidFill>
                <a:latin typeface="Courier" pitchFamily="2" charset="0"/>
              </a:rPr>
              <a:t>len</a:t>
            </a: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(tup1):	 4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(1, 'John', True, -23.45)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apple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pear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orange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plum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apple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orange is in the Tuple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6BB25F-2B4E-47AA-3534-8812D88B4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360" y="464921"/>
            <a:ext cx="948216" cy="9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5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0693-2A8E-CC44-A008-244C7A63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DC44-FB2B-0A47-86B9-B922A66E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nest tuples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4245-B6E7-CD4A-9845-0C2FA8F9F54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4109-22DB-AE4D-8286-D944B85B56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D5AD3-2BC2-6245-9500-BA4065AE2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FA61B4-DD18-DD4C-8242-ACDD294C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88" y="2270428"/>
            <a:ext cx="5917994" cy="20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499557-38F4-D24E-95EC-47B0229FD7EE}"/>
              </a:ext>
            </a:extLst>
          </p:cNvPr>
          <p:cNvSpPr txBox="1"/>
          <p:nvPr/>
        </p:nvSpPr>
        <p:spPr>
          <a:xfrm>
            <a:off x="952238" y="4707613"/>
            <a:ext cx="522489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tuple1 = (1, 3, 5, 7)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tuple2 = 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Phoebe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tuple3 = (42, tuple1, tuple2, 5.5)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print(tuple3)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print(tuple3[1][1])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9B892-B2F7-1442-BF23-1369262CB881}"/>
              </a:ext>
            </a:extLst>
          </p:cNvPr>
          <p:cNvSpPr txBox="1"/>
          <p:nvPr/>
        </p:nvSpPr>
        <p:spPr>
          <a:xfrm>
            <a:off x="4263864" y="5710863"/>
            <a:ext cx="4740419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(42, (1, 3, 5, 7), ('John', 'Denise', 'Phoebe', 'Adam'), 5.5)</a:t>
            </a:r>
          </a:p>
          <a:p>
            <a:r>
              <a:rPr lang="en-GB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1618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5ADB-D7B5-CD45-8A6A-DEA09C51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87DD-344E-354F-B8BD-82AC2119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135" y="412950"/>
            <a:ext cx="3519711" cy="954316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</a:rPr>
              <a:t>Mutable</a:t>
            </a:r>
            <a:r>
              <a:rPr lang="en-US" sz="2400" dirty="0"/>
              <a:t> ordered container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98F1-5F59-8549-924A-A26F17E4142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4882-F079-774F-AAAF-1957ACB6DF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seqential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3513-9C2E-5846-81B0-EA198CF035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9E21F-2374-954F-9AC5-7C0DC9A4FEBE}"/>
              </a:ext>
            </a:extLst>
          </p:cNvPr>
          <p:cNvSpPr txBox="1"/>
          <p:nvPr/>
        </p:nvSpPr>
        <p:spPr>
          <a:xfrm>
            <a:off x="520434" y="1526183"/>
            <a:ext cx="6520798" cy="5147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empty_list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[] #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empty_list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list()</a:t>
            </a:r>
          </a:p>
          <a:p>
            <a:pPr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list1 = [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'John'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'Paul'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'George'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'Ringo’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print(list1,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(list1))</a:t>
            </a:r>
          </a:p>
          <a:p>
            <a:pPr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'list1[1]:'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list1[1])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'list1[1:3]:'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list1[1:3])  # obtain a slice from 1 up to 3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'list[:3]:'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list1[:3])        # obtain a slice from start up to 3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'list[1:]:'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list1[1:])        # obtain a slice from start 1 to end</a:t>
            </a:r>
          </a:p>
          <a:p>
            <a:pPr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list1.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'Pete'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print(list1)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list1.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'Albert'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'Bob'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print(list1)</a:t>
            </a:r>
          </a:p>
          <a:p>
            <a:pPr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list1.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(2, 7)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print(list1)</a:t>
            </a:r>
          </a:p>
          <a:p>
            <a:pPr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list1.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'Pete'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print(list1)</a:t>
            </a:r>
          </a:p>
          <a:p>
            <a:pPr>
              <a:spcBef>
                <a:spcPts val="300"/>
              </a:spcBef>
              <a:buNone/>
            </a:pP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list1[1:3]</a:t>
            </a:r>
          </a:p>
          <a:p>
            <a:pPr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028B8-C898-5A4F-A8E1-C2E1577A9161}"/>
              </a:ext>
            </a:extLst>
          </p:cNvPr>
          <p:cNvSpPr txBox="1"/>
          <p:nvPr/>
        </p:nvSpPr>
        <p:spPr>
          <a:xfrm>
            <a:off x="3872714" y="4456528"/>
            <a:ext cx="5824133" cy="2123658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['John', 'Paul', 'George', 'Ringo'] :  4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list1[1]: Paul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list1[1:3]: ['Paul', 'George’]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list[:3]: ['John', 'Paul', 'George’]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list[1:]: ['Paul', 'George', 'Ringo’]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['John', 'Paul', 'George', 'Ringo', 'Pete’]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['John', 'Paul', 'George', 'Ringo', 'Pete', 'Albert', 'Bob’]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['John', 'Paul', 7, 'George', 'Ringo', 'Pete', 'Albert', 'Bob]</a:t>
            </a:r>
          </a:p>
          <a:p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['John', 'Paul', 7, 'George', 'Ringo', 'Albert', 'Bob]</a:t>
            </a:r>
          </a:p>
          <a:p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['John', 'George', 'Ringo', 'Albert', 'Bob']</a:t>
            </a:r>
          </a:p>
        </p:txBody>
      </p:sp>
    </p:spTree>
    <p:extLst>
      <p:ext uri="{BB962C8B-B14F-4D97-AF65-F5344CB8AC3E}">
        <p14:creationId xmlns:p14="http://schemas.microsoft.com/office/powerpoint/2010/main" val="10729708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1125</Words>
  <Application>Microsoft Macintosh PowerPoint</Application>
  <PresentationFormat>A4 Paper (210x297 mm)</PresentationFormat>
  <Paragraphs>215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</vt:lpstr>
      <vt:lpstr>Garamond</vt:lpstr>
      <vt:lpstr>Times New Roman</vt:lpstr>
      <vt:lpstr>Verdana</vt:lpstr>
      <vt:lpstr>Wingdings</vt:lpstr>
      <vt:lpstr>Default Design</vt:lpstr>
      <vt:lpstr>1_Default Design</vt:lpstr>
      <vt:lpstr>Sequential Data Containers</vt:lpstr>
      <vt:lpstr>Plan for Session</vt:lpstr>
      <vt:lpstr>Mutability &amp; Immutability</vt:lpstr>
      <vt:lpstr>Characteristics of Data Containers</vt:lpstr>
      <vt:lpstr>Python Collection Types</vt:lpstr>
      <vt:lpstr>Tuples</vt:lpstr>
      <vt:lpstr>Tuples Further operations</vt:lpstr>
      <vt:lpstr>Nested Tuples</vt:lpstr>
      <vt:lpstr>Lists</vt:lpstr>
      <vt:lpstr>List Methods</vt:lpstr>
      <vt:lpstr>Nested Lists</vt:lpstr>
      <vt:lpstr>Nesting Tuples and Lists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81</cp:revision>
  <dcterms:modified xsi:type="dcterms:W3CDTF">2023-11-01T09:53:23Z</dcterms:modified>
</cp:coreProperties>
</file>